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1" r:id="rId3"/>
    <p:sldId id="296" r:id="rId4"/>
    <p:sldId id="298" r:id="rId5"/>
    <p:sldId id="299" r:id="rId6"/>
    <p:sldId id="300" r:id="rId7"/>
    <p:sldId id="301" r:id="rId8"/>
    <p:sldId id="293" r:id="rId9"/>
    <p:sldId id="302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524"/>
    <a:srgbClr val="ECEFF0"/>
    <a:srgbClr val="03A1A4"/>
    <a:srgbClr val="FF7344"/>
    <a:srgbClr val="1C7CBB"/>
    <a:srgbClr val="EF3078"/>
    <a:srgbClr val="E6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2911" autoAdjust="0"/>
  </p:normalViewPr>
  <p:slideViewPr>
    <p:cSldViewPr snapToGrid="0">
      <p:cViewPr varScale="1">
        <p:scale>
          <a:sx n="117" d="100"/>
          <a:sy n="117" d="100"/>
        </p:scale>
        <p:origin x="439" y="58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BEBB-252D-4F4C-AD64-DF30CA839AD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E1A14-C9B3-45A6-A7DE-1470810A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7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E55E8-D6D3-4826-A0E7-3E756BD3E6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2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Strengthening Stakeholder Commitment</a:t>
            </a:r>
          </a:p>
          <a:p>
            <a:pPr marL="3886200" lvl="8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Consolidation of a Conducive Regulatory Environment for Retail Payments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to payment and other infrastructure 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 of Customer-Centric and Affordable Payment Instruments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Expansion of access Points and Networks for Payments 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Effectiveness of Financial Literacy Efforts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 Scale by Leveraging Large Volume Payment Programs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Oversight of the Retail Payments Market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Strengthening Stakeholder Commitment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Consolidation of a Conducive Regulatory Environment for Retail Payments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to payment and other infrastructure 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 of Customer-Centric and Affordable Payment Instruments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Expansion of access Points and Networks for Payments 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Effectiveness of Financial Literacy Efforts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 Scale by Leveraging Large Volume Payment Programs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Oversight of the Retail Payments Market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2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1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2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Strengthening Stakeholder Commitment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Consolidation of a Conducive Regulatory Environment for Retail Payments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to payment and other infrastructure 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 of Customer-Centric and Affordable Payment Instruments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Expansion of access Points and Networks for Payments 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Effectiveness of Financial Literacy Efforts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 Scale by Leveraging Large Volume Payment Programs</a:t>
            </a:r>
          </a:p>
          <a:p>
            <a:pPr marL="228600" indent="-228600"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Oversight of the Retail Payments Market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6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A14-C9B3-45A6-A7DE-1470810AB5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1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9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4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6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3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40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1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71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8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4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39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85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2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0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8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5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4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7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4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4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1B1F-E542-4704-A983-4507D90A2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223F-6905-49EB-87CD-D84115832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16965" y="5540374"/>
            <a:ext cx="8534400" cy="9645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LEDIA BREGU,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Payment Systems, Accounting &amp; Finance Department,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 Bank of Albania, December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800" y="2976124"/>
            <a:ext cx="11074400" cy="68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267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cs typeface="Aharoni" panose="02010803020104030203" pitchFamily="2" charset="-79"/>
              </a:rPr>
              <a:t>Implementing the </a:t>
            </a:r>
            <a:r>
              <a:rPr lang="en-US" sz="4267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cs typeface="Aharoni" panose="02010803020104030203" pitchFamily="2" charset="-79"/>
              </a:rPr>
              <a:t>NRPS Strategy 2018-2023</a:t>
            </a:r>
            <a:endParaRPr lang="sq-AL" sz="4267" b="1" cap="small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CA5-6F92-44E0-87AF-E5B2B5E40BE4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DEC"/>
              </a:clrFrom>
              <a:clrTo>
                <a:srgbClr val="EEEDEC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84" y="4250447"/>
            <a:ext cx="1722445" cy="115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2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1FBA8A3-D6EF-42EC-AEC1-86283EED452E}"/>
              </a:ext>
            </a:extLst>
          </p:cNvPr>
          <p:cNvGrpSpPr/>
          <p:nvPr/>
        </p:nvGrpSpPr>
        <p:grpSpPr>
          <a:xfrm>
            <a:off x="5959702" y="900965"/>
            <a:ext cx="6216162" cy="1139255"/>
            <a:chOff x="764723" y="2142394"/>
            <a:chExt cx="6216162" cy="11392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0F3CBE7-0B7F-4BBC-932B-F8A1336F5066}"/>
                </a:ext>
              </a:extLst>
            </p:cNvPr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w Cen MT" panose="020B0602020104020603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F468DAE-4AE6-45BB-86E9-605BB3D41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4" y="2408975"/>
              <a:ext cx="398394" cy="39839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5766AE2-8191-4DD7-9F8B-FB3901844BFC}"/>
                </a:ext>
              </a:extLst>
            </p:cNvPr>
            <p:cNvSpPr txBox="1"/>
            <p:nvPr/>
          </p:nvSpPr>
          <p:spPr>
            <a:xfrm>
              <a:off x="1435199" y="2142394"/>
              <a:ext cx="4178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REGULATORY ENVIRONMENT FOR RP 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D76257E-DD5D-4C31-B2AC-F76DC9199544}"/>
                </a:ext>
              </a:extLst>
            </p:cNvPr>
            <p:cNvSpPr txBox="1"/>
            <p:nvPr/>
          </p:nvSpPr>
          <p:spPr>
            <a:xfrm>
              <a:off x="1431068" y="2450652"/>
              <a:ext cx="55498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Transposition </a:t>
              </a:r>
              <a:r>
                <a:rPr lang="en-GB" sz="1600" dirty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of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PSD2 into PS Law, (agent, outsource)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Strengthening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the oversight of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PS, </a:t>
              </a: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Protect &amp; Promote user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rights,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transparency &amp; </a:t>
              </a:r>
              <a:r>
                <a:rPr lang="en-US" sz="1600" dirty="0"/>
                <a:t>KYC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C5CB2E8-B3A7-4DE0-B2CC-736365263446}"/>
              </a:ext>
            </a:extLst>
          </p:cNvPr>
          <p:cNvGrpSpPr/>
          <p:nvPr/>
        </p:nvGrpSpPr>
        <p:grpSpPr>
          <a:xfrm>
            <a:off x="5940436" y="3873293"/>
            <a:ext cx="5356457" cy="956544"/>
            <a:chOff x="764723" y="3420415"/>
            <a:chExt cx="5356457" cy="95654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4CD8841C-D453-44E7-9CE2-70317BC917D2}"/>
                </a:ext>
              </a:extLst>
            </p:cNvPr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w Cen MT" panose="020B06020201040206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F4D948F-8670-4F67-B5BD-4AC06968C522}"/>
                </a:ext>
              </a:extLst>
            </p:cNvPr>
            <p:cNvSpPr txBox="1"/>
            <p:nvPr/>
          </p:nvSpPr>
          <p:spPr>
            <a:xfrm>
              <a:off x="1435200" y="3420415"/>
              <a:ext cx="4159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CUSTOMER-CENTRIC PAYMENT SERVICES 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120E0D6-EFA2-4A08-BFE2-DD70F47E6C48}"/>
                </a:ext>
              </a:extLst>
            </p:cNvPr>
            <p:cNvSpPr txBox="1"/>
            <p:nvPr/>
          </p:nvSpPr>
          <p:spPr>
            <a:xfrm>
              <a:off x="1445173" y="3792184"/>
              <a:ext cx="46760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Work in progress for PAD transposition (WB support)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Offer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 “basic” account product for unbanked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C4EB96D-DFD9-40AE-890E-7DA16AF16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48" y="3713190"/>
              <a:ext cx="346006" cy="34600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43BC266-D040-419D-B713-FBC99952FADF}"/>
              </a:ext>
            </a:extLst>
          </p:cNvPr>
          <p:cNvGrpSpPr/>
          <p:nvPr/>
        </p:nvGrpSpPr>
        <p:grpSpPr>
          <a:xfrm>
            <a:off x="223238" y="4038292"/>
            <a:ext cx="5697365" cy="873753"/>
            <a:chOff x="4504627" y="3420415"/>
            <a:chExt cx="5697365" cy="87375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F70E9A6-B0EA-49B3-9490-7C7B09ACEE67}"/>
                </a:ext>
              </a:extLst>
            </p:cNvPr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w Cen MT" panose="020B06020201040206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1C9AE74-6ECE-4642-85A1-879B902A0C00}"/>
                </a:ext>
              </a:extLst>
            </p:cNvPr>
            <p:cNvSpPr txBox="1"/>
            <p:nvPr/>
          </p:nvSpPr>
          <p:spPr>
            <a:xfrm>
              <a:off x="5175103" y="3420415"/>
              <a:ext cx="5026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EXPANSION OF ACCESS POINTS &amp; NETWORKS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00EE840-57C5-45A8-AB89-BA57CE453AA8}"/>
                </a:ext>
              </a:extLst>
            </p:cNvPr>
            <p:cNvSpPr txBox="1"/>
            <p:nvPr/>
          </p:nvSpPr>
          <p:spPr>
            <a:xfrm>
              <a:off x="5173473" y="3709393"/>
              <a:ext cx="4475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Developing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the agent banking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model (PSD2)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Maintain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 register of the agents &amp; Update</a:t>
              </a:r>
              <a:endPara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28C55931-7730-4132-AB43-DEC40108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037" y="3678575"/>
              <a:ext cx="415236" cy="41523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A922994-56F7-4E3F-BBC4-41F24AED21E0}"/>
              </a:ext>
            </a:extLst>
          </p:cNvPr>
          <p:cNvGrpSpPr/>
          <p:nvPr/>
        </p:nvGrpSpPr>
        <p:grpSpPr>
          <a:xfrm>
            <a:off x="262337" y="2113080"/>
            <a:ext cx="5167473" cy="1850546"/>
            <a:chOff x="4563517" y="2172425"/>
            <a:chExt cx="5396516" cy="18505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4B44027A-8946-45E7-8F11-28B2EA7E8E3E}"/>
                </a:ext>
              </a:extLst>
            </p:cNvPr>
            <p:cNvSpPr/>
            <p:nvPr/>
          </p:nvSpPr>
          <p:spPr>
            <a:xfrm>
              <a:off x="4563517" y="2270611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w Cen MT" panose="020B06020201040206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4EED872-529B-476D-A042-AF8799EED2BA}"/>
                </a:ext>
              </a:extLst>
            </p:cNvPr>
            <p:cNvSpPr txBox="1"/>
            <p:nvPr/>
          </p:nvSpPr>
          <p:spPr>
            <a:xfrm>
              <a:off x="5194398" y="2172425"/>
              <a:ext cx="4314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IMPROVEMENTS TO INFRASTRUCTURES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6E35B1E-3A73-441C-8AB0-F2D52796F64F}"/>
                </a:ext>
              </a:extLst>
            </p:cNvPr>
            <p:cNvSpPr txBox="1"/>
            <p:nvPr/>
          </p:nvSpPr>
          <p:spPr>
            <a:xfrm>
              <a:off x="5194399" y="2453311"/>
              <a:ext cx="47656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Operationalize “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indirect participant” in the AECH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.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Operationalisation of AIPS-EURO system</a:t>
              </a:r>
            </a:p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Feasibility study for switch/instant payments 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GB" sz="1600" dirty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Implementation of the interbank DD scheme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AIPS &amp;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AECH assessment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vs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the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CPMI-IOSCO </a:t>
              </a:r>
              <a:r>
                <a:rPr lang="en-GB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prsp</a:t>
              </a:r>
              <a:endPara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Renovation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of smart ID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cards 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F7189829-FB67-42A0-ADC4-78F2C37F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721" y="2437907"/>
              <a:ext cx="320494" cy="320494"/>
            </a:xfrm>
            <a:prstGeom prst="rect">
              <a:avLst/>
            </a:prstGeom>
          </p:spPr>
        </p:pic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61832" y="218754"/>
            <a:ext cx="11384643" cy="60048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ction plans of NRPS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completed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during 2018-202 </a:t>
            </a:r>
            <a:endParaRPr lang="sq-AL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AF9A856-B862-439D-AB2D-28527B3BC76B}"/>
              </a:ext>
            </a:extLst>
          </p:cNvPr>
          <p:cNvGrpSpPr/>
          <p:nvPr/>
        </p:nvGrpSpPr>
        <p:grpSpPr>
          <a:xfrm>
            <a:off x="275285" y="870657"/>
            <a:ext cx="5154525" cy="1130374"/>
            <a:chOff x="742367" y="4698436"/>
            <a:chExt cx="5154525" cy="113037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B8AFB94-C2E3-487E-AE72-2D519C605F72}"/>
                </a:ext>
              </a:extLst>
            </p:cNvPr>
            <p:cNvSpPr/>
            <p:nvPr/>
          </p:nvSpPr>
          <p:spPr>
            <a:xfrm>
              <a:off x="742367" y="4833691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w Cen MT" panose="020B0602020104020603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4E1E449-1505-4788-9575-E71478300712}"/>
                </a:ext>
              </a:extLst>
            </p:cNvPr>
            <p:cNvSpPr txBox="1"/>
            <p:nvPr/>
          </p:nvSpPr>
          <p:spPr>
            <a:xfrm>
              <a:off x="1435199" y="4698436"/>
              <a:ext cx="4338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STAKEHOLDER COMMITMENT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7EAC8E37-8B3C-4F8F-AC92-FAC65925ACC6}"/>
                </a:ext>
              </a:extLst>
            </p:cNvPr>
            <p:cNvSpPr txBox="1"/>
            <p:nvPr/>
          </p:nvSpPr>
          <p:spPr>
            <a:xfrm>
              <a:off x="1399052" y="4997813"/>
              <a:ext cx="4497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Broaden the membership of the NPSC </a:t>
              </a:r>
              <a:endPara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 more active and visible role for the NPSC 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Promote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involvement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of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private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sector in decisions </a:t>
              </a:r>
              <a:endPara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8A5A61FB-CA64-4580-801C-AD388407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38" y="4965521"/>
              <a:ext cx="398396" cy="39839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AF9A856-B862-439D-AB2D-28527B3BC76B}"/>
              </a:ext>
            </a:extLst>
          </p:cNvPr>
          <p:cNvGrpSpPr/>
          <p:nvPr/>
        </p:nvGrpSpPr>
        <p:grpSpPr>
          <a:xfrm>
            <a:off x="5959702" y="5072645"/>
            <a:ext cx="5158266" cy="1154161"/>
            <a:chOff x="764723" y="4648520"/>
            <a:chExt cx="5158266" cy="115416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6B8AFB94-C2E3-487E-AE72-2D519C605F72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w Cen MT" panose="020B06020201040206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4E1E449-1505-4788-9575-E71478300712}"/>
                </a:ext>
              </a:extLst>
            </p:cNvPr>
            <p:cNvSpPr txBox="1"/>
            <p:nvPr/>
          </p:nvSpPr>
          <p:spPr>
            <a:xfrm>
              <a:off x="1504977" y="4648520"/>
              <a:ext cx="4338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EFFECTIVENESS OF FINANCIAL LITERACY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7EAC8E37-8B3C-4F8F-AC92-FAC65925ACC6}"/>
                </a:ext>
              </a:extLst>
            </p:cNvPr>
            <p:cNvSpPr txBox="1"/>
            <p:nvPr/>
          </p:nvSpPr>
          <p:spPr>
            <a:xfrm>
              <a:off x="1425149" y="4971684"/>
              <a:ext cx="4497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Increase public’s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awareness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on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NRPS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&amp;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its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benefits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Educate users </a:t>
              </a:r>
              <a:r>
                <a:rPr lang="en-GB" sz="1600" dirty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on accounts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&amp; </a:t>
              </a:r>
              <a:r>
                <a:rPr lang="en-GB" sz="1600" dirty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electronic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payment instruments </a:t>
              </a:r>
              <a:r>
                <a:rPr lang="en-GB" sz="1400" i="1" dirty="0" smtClean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(work on National Financial Education Strategy)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8A5A61FB-CA64-4580-801C-AD388407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3" y="4977083"/>
              <a:ext cx="398396" cy="398396"/>
            </a:xfrm>
            <a:prstGeom prst="rect">
              <a:avLst/>
            </a:prstGeom>
          </p:spPr>
        </p:pic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EEDEC"/>
              </a:clrFrom>
              <a:clrTo>
                <a:srgbClr val="EEEDEC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477" y="256987"/>
            <a:ext cx="609136" cy="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 descr="Image result for check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27" y="907521"/>
            <a:ext cx="406745" cy="4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FAF9A856-B862-439D-AB2D-28527B3BC76B}"/>
              </a:ext>
            </a:extLst>
          </p:cNvPr>
          <p:cNvGrpSpPr/>
          <p:nvPr/>
        </p:nvGrpSpPr>
        <p:grpSpPr>
          <a:xfrm>
            <a:off x="262337" y="5171881"/>
            <a:ext cx="5165966" cy="1350466"/>
            <a:chOff x="764723" y="4698436"/>
            <a:chExt cx="5165966" cy="135046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6B8AFB94-C2E3-487E-AE72-2D519C605F72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w Cen MT" panose="020B0602020104020603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04E1E449-1505-4788-9575-E71478300712}"/>
                </a:ext>
              </a:extLst>
            </p:cNvPr>
            <p:cNvSpPr txBox="1"/>
            <p:nvPr/>
          </p:nvSpPr>
          <p:spPr>
            <a:xfrm>
              <a:off x="1435199" y="4698436"/>
              <a:ext cx="4338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LEVERAGING LARGE VOLUME PAYMENTS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7EAC8E37-8B3C-4F8F-AC92-FAC65925ACC6}"/>
                </a:ext>
              </a:extLst>
            </p:cNvPr>
            <p:cNvSpPr txBox="1"/>
            <p:nvPr/>
          </p:nvSpPr>
          <p:spPr>
            <a:xfrm>
              <a:off x="1425148" y="4971684"/>
              <a:ext cx="45055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Increase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the number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&amp; variety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of public services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(and P2G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and B2G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pmts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) payable at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e-Albania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.</a:t>
              </a: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Disbursement of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social packages support via bank accounts;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8A5A61FB-CA64-4580-801C-AD388407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3" y="4977083"/>
              <a:ext cx="398396" cy="398396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0E3BF0A-B04D-4316-B447-549B31994A65}"/>
              </a:ext>
            </a:extLst>
          </p:cNvPr>
          <p:cNvGrpSpPr/>
          <p:nvPr/>
        </p:nvGrpSpPr>
        <p:grpSpPr>
          <a:xfrm>
            <a:off x="5959702" y="2220166"/>
            <a:ext cx="6040824" cy="1436916"/>
            <a:chOff x="4504627" y="4698436"/>
            <a:chExt cx="6510593" cy="1436916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21B892CB-2087-4B4E-9D9A-135A090D8BBA}"/>
                </a:ext>
              </a:extLst>
            </p:cNvPr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w Cen MT" panose="020B0602020104020603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2F1E812C-21E1-4AE8-8492-7C26987E24F5}"/>
                </a:ext>
              </a:extLst>
            </p:cNvPr>
            <p:cNvSpPr txBox="1"/>
            <p:nvPr/>
          </p:nvSpPr>
          <p:spPr>
            <a:xfrm>
              <a:off x="5175103" y="4698436"/>
              <a:ext cx="5186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EFFECTIVE BOA’S OVERSIGHT OF THE RETAIL PAYMENTS MARKET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39E48791-F83A-43C2-91A4-5459684E27A3}"/>
                </a:ext>
              </a:extLst>
            </p:cNvPr>
            <p:cNvSpPr txBox="1"/>
            <p:nvPr/>
          </p:nvSpPr>
          <p:spPr>
            <a:xfrm>
              <a:off x="5083049" y="5304355"/>
              <a:ext cx="59321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Revise oversight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policy framework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&amp;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manuals </a:t>
              </a:r>
              <a:r>
                <a:rPr lang="en-GB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(to </a:t>
              </a:r>
              <a:r>
                <a:rPr lang="en-GB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inc.</a:t>
              </a:r>
              <a:r>
                <a:rPr lang="en-GB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GB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PServices</a:t>
              </a:r>
              <a:r>
                <a:rPr lang="en-GB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)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Combined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efforts of oversight with the supervision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function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Measure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overarching objectives of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NRPS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once a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year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.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xmlns="" id="{3998D37B-EE23-4400-B3FB-AE622C2B4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62" y="4967369"/>
              <a:ext cx="336986" cy="336986"/>
            </a:xfrm>
            <a:prstGeom prst="rect">
              <a:avLst/>
            </a:prstGeom>
          </p:spPr>
        </p:pic>
      </p:grpSp>
      <p:pic>
        <p:nvPicPr>
          <p:cNvPr id="94" name="Picture 2" descr="Image result for check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49" y="2127370"/>
            <a:ext cx="406745" cy="4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Image result for check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89" y="4334170"/>
            <a:ext cx="406745" cy="4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Image result for check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08" y="5200777"/>
            <a:ext cx="406745" cy="4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Image result for check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874" y="883663"/>
            <a:ext cx="406745" cy="4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Image result for check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75" y="2113080"/>
            <a:ext cx="406745" cy="4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Image result for check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873" y="3909558"/>
            <a:ext cx="406745" cy="4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Image result for check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044" y="5171881"/>
            <a:ext cx="406745" cy="4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2417234" y="6614095"/>
            <a:ext cx="882962" cy="1066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45162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447856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512947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656176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759615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862309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C5CB2E8-B3A7-4DE0-B2CC-736365263446}"/>
              </a:ext>
            </a:extLst>
          </p:cNvPr>
          <p:cNvGrpSpPr/>
          <p:nvPr/>
        </p:nvGrpSpPr>
        <p:grpSpPr>
          <a:xfrm>
            <a:off x="1025578" y="1352429"/>
            <a:ext cx="8048848" cy="1595565"/>
            <a:chOff x="1435200" y="3420415"/>
            <a:chExt cx="5764259" cy="15955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F4D948F-8670-4F67-B5BD-4AC06968C522}"/>
                </a:ext>
              </a:extLst>
            </p:cNvPr>
            <p:cNvSpPr txBox="1"/>
            <p:nvPr/>
          </p:nvSpPr>
          <p:spPr>
            <a:xfrm>
              <a:off x="1435200" y="3420415"/>
              <a:ext cx="4159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120E0D6-EFA2-4A08-BFE2-DD70F47E6C48}"/>
                </a:ext>
              </a:extLst>
            </p:cNvPr>
            <p:cNvSpPr txBox="1"/>
            <p:nvPr/>
          </p:nvSpPr>
          <p:spPr>
            <a:xfrm>
              <a:off x="2067379" y="4369649"/>
              <a:ext cx="513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>
                  <a:solidFill>
                    <a:schemeClr val="bg2">
                      <a:lumMod val="50000"/>
                    </a:schemeClr>
                  </a:solidFill>
                </a:rPr>
                <a:t>BoA’s</a:t>
              </a:r>
              <a:r>
                <a:rPr lang="en-GB" sz="2000" dirty="0" smtClean="0">
                  <a:solidFill>
                    <a:schemeClr val="bg2">
                      <a:lumMod val="50000"/>
                    </a:schemeClr>
                  </a:solidFill>
                </a:rPr>
                <a:t>  Medium Term strategy and NRPS objective </a:t>
              </a:r>
              <a:endParaRPr lang="en-GB" sz="2000" dirty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717574" y="1007050"/>
            <a:ext cx="11384643" cy="6004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DIRECT DEBIT REGULATION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3200" b="1" dirty="0" smtClean="0">
                <a:solidFill>
                  <a:srgbClr val="EE9524"/>
                </a:solidFill>
                <a:latin typeface="Tw Cen MT" panose="020B0602020104020603" pitchFamily="34" charset="0"/>
              </a:rPr>
              <a:t>REASONS </a:t>
            </a:r>
            <a:r>
              <a:rPr lang="en-US" sz="3200" b="1" dirty="0">
                <a:solidFill>
                  <a:srgbClr val="EE9524"/>
                </a:solidFill>
                <a:latin typeface="Tw Cen MT" panose="020B0602020104020603" pitchFamily="34" charset="0"/>
              </a:rPr>
              <a:t>AND OBJECTIVES </a:t>
            </a:r>
            <a:br>
              <a:rPr lang="en-US" sz="3200" b="1" dirty="0">
                <a:solidFill>
                  <a:srgbClr val="EE9524"/>
                </a:solidFill>
                <a:latin typeface="Tw Cen MT" panose="020B0602020104020603" pitchFamily="34" charset="0"/>
              </a:rPr>
            </a:br>
            <a:endParaRPr lang="sq-AL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DEC"/>
              </a:clrFrom>
              <a:clrTo>
                <a:srgbClr val="EEEDEC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477" y="256987"/>
            <a:ext cx="609136" cy="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74" y="2042119"/>
            <a:ext cx="991955" cy="94496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575" y="3313515"/>
            <a:ext cx="991954" cy="76985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301" y="4534196"/>
            <a:ext cx="947229" cy="569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574" y="5414342"/>
            <a:ext cx="991955" cy="60965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120E0D6-EFA2-4A08-BFE2-DD70F47E6C48}"/>
              </a:ext>
            </a:extLst>
          </p:cNvPr>
          <p:cNvSpPr txBox="1"/>
          <p:nvPr/>
        </p:nvSpPr>
        <p:spPr>
          <a:xfrm>
            <a:off x="1868557" y="3313515"/>
            <a:ext cx="815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Promotion of electronic payments and further enforcement of the </a:t>
            </a:r>
          </a:p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Law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“On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payment services”.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120E0D6-EFA2-4A08-BFE2-DD70F47E6C48}"/>
              </a:ext>
            </a:extLst>
          </p:cNvPr>
          <p:cNvSpPr txBox="1"/>
          <p:nvPr/>
        </p:nvSpPr>
        <p:spPr>
          <a:xfrm>
            <a:off x="1868557" y="4562215"/>
            <a:ext cx="815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Enhancing EU Integration and aligning with SEPA Rules.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120E0D6-EFA2-4A08-BFE2-DD70F47E6C48}"/>
              </a:ext>
            </a:extLst>
          </p:cNvPr>
          <p:cNvSpPr txBox="1"/>
          <p:nvPr/>
        </p:nvSpPr>
        <p:spPr>
          <a:xfrm>
            <a:off x="1868557" y="5519113"/>
            <a:ext cx="815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International and EU standardisation of processing messages.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1723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51620" y="6614095"/>
            <a:ext cx="882962" cy="1066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47856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2947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6176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59615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62309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61832" y="218754"/>
            <a:ext cx="11384643" cy="600485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DIRECT DEBIT REGULATION – </a:t>
            </a:r>
            <a:r>
              <a:rPr lang="en-GB" sz="3200" b="1" dirty="0" smtClean="0">
                <a:solidFill>
                  <a:srgbClr val="EE9524"/>
                </a:solidFill>
                <a:latin typeface="Tw Cen MT" panose="020B0602020104020603" pitchFamily="34" charset="0"/>
              </a:rPr>
              <a:t>SCHEME </a:t>
            </a:r>
            <a:r>
              <a:rPr lang="en-GB" sz="3200" b="1" dirty="0">
                <a:solidFill>
                  <a:srgbClr val="EE9524"/>
                </a:solidFill>
                <a:latin typeface="Tw Cen MT" panose="020B0602020104020603" pitchFamily="34" charset="0"/>
              </a:rPr>
              <a:t>and ACTORS </a:t>
            </a:r>
            <a:endParaRPr lang="sq-AL" sz="3200" b="1" dirty="0">
              <a:solidFill>
                <a:srgbClr val="EE9524"/>
              </a:solidFill>
              <a:latin typeface="Tw Cen MT" panose="020B0602020104020603" pitchFamily="34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DEC"/>
              </a:clrFrom>
              <a:clrTo>
                <a:srgbClr val="EEEDEC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477" y="256987"/>
            <a:ext cx="609136" cy="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242" y="1215101"/>
            <a:ext cx="4637922" cy="517849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254153" y="1649133"/>
            <a:ext cx="5335020" cy="5059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73398" y="1215101"/>
            <a:ext cx="657307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Creditor</a:t>
            </a:r>
            <a:r>
              <a:rPr lang="en-US" dirty="0" smtClean="0"/>
              <a:t> </a:t>
            </a:r>
            <a:r>
              <a:rPr lang="en-US" dirty="0"/>
              <a:t>as a beneficiary of the payment (Utility </a:t>
            </a:r>
            <a:r>
              <a:rPr lang="en-US" dirty="0" smtClean="0"/>
              <a:t>Company)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Debtor</a:t>
            </a:r>
            <a:r>
              <a:rPr lang="en-US" dirty="0" smtClean="0"/>
              <a:t> </a:t>
            </a:r>
            <a:r>
              <a:rPr lang="en-US" dirty="0"/>
              <a:t>as a payer (individual/ business that uses utility services)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Payment </a:t>
            </a:r>
            <a:r>
              <a:rPr lang="en-US" dirty="0">
                <a:solidFill>
                  <a:schemeClr val="accent2"/>
                </a:solidFill>
              </a:rPr>
              <a:t>service provider of the creditor </a:t>
            </a:r>
            <a:r>
              <a:rPr lang="en-US" dirty="0"/>
              <a:t>as a holder of the payment account of the creditor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Payment </a:t>
            </a:r>
            <a:r>
              <a:rPr lang="en-US" dirty="0">
                <a:solidFill>
                  <a:schemeClr val="accent2"/>
                </a:solidFill>
              </a:rPr>
              <a:t>service provider of the debtor </a:t>
            </a:r>
            <a:r>
              <a:rPr lang="en-US" dirty="0"/>
              <a:t>as a holder of the payment account of the </a:t>
            </a:r>
            <a:r>
              <a:rPr lang="en-US" dirty="0" smtClean="0"/>
              <a:t>debtor.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AECH </a:t>
            </a:r>
            <a:r>
              <a:rPr lang="en-US" dirty="0">
                <a:solidFill>
                  <a:schemeClr val="accent2"/>
                </a:solidFill>
              </a:rPr>
              <a:t>system as a system where the direct debit instructions </a:t>
            </a:r>
            <a:r>
              <a:rPr lang="en-US" dirty="0"/>
              <a:t>are </a:t>
            </a:r>
            <a:r>
              <a:rPr lang="en-US" dirty="0" smtClean="0"/>
              <a:t>cleared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AIPS </a:t>
            </a:r>
            <a:r>
              <a:rPr lang="en-US" dirty="0">
                <a:solidFill>
                  <a:schemeClr val="accent2"/>
                </a:solidFill>
              </a:rPr>
              <a:t>system (RTGS) as </a:t>
            </a:r>
            <a:r>
              <a:rPr lang="en-US" dirty="0"/>
              <a:t>a system where results of direct debit </a:t>
            </a:r>
            <a:r>
              <a:rPr lang="en-US" dirty="0">
                <a:solidFill>
                  <a:schemeClr val="accent2"/>
                </a:solidFill>
              </a:rPr>
              <a:t>instructions are settled.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Intermediary </a:t>
            </a:r>
            <a:r>
              <a:rPr lang="en-US" dirty="0">
                <a:solidFill>
                  <a:schemeClr val="accent2"/>
                </a:solidFill>
              </a:rPr>
              <a:t>payment service provider </a:t>
            </a:r>
            <a:r>
              <a:rPr lang="en-US" dirty="0"/>
              <a:t>as an intermediary service provider between two payment service providers which are not participants in the AECH system.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1723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5162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78561" y="6609288"/>
            <a:ext cx="882962" cy="1066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12947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6176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59615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62309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098545" y="365256"/>
            <a:ext cx="11384643" cy="600485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AIPS-EURO-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Settlement of EURO payments in Albania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sq-AL" sz="3200" b="1" dirty="0">
              <a:solidFill>
                <a:srgbClr val="EE9524"/>
              </a:solidFill>
              <a:latin typeface="Tw Cen MT" panose="020B0602020104020603" pitchFamily="34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DEC"/>
              </a:clrFrom>
              <a:clrTo>
                <a:srgbClr val="EEEDEC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477" y="256987"/>
            <a:ext cx="609136" cy="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68362" y="1193280"/>
            <a:ext cx="5335020" cy="5059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  <a:p>
            <a:pPr lvl="3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37642" y="1183925"/>
            <a:ext cx="5125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EE9524"/>
                </a:solidFill>
                <a:latin typeface="Tw Cen MT" panose="020B0602020104020603" pitchFamily="34" charset="0"/>
                <a:ea typeface="+mj-ea"/>
                <a:cs typeface="+mj-cs"/>
              </a:rPr>
              <a:t>REASONS AND OBJECTIVES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C5CB2E8-B3A7-4DE0-B2CC-736365263446}"/>
              </a:ext>
            </a:extLst>
          </p:cNvPr>
          <p:cNvGrpSpPr/>
          <p:nvPr/>
        </p:nvGrpSpPr>
        <p:grpSpPr>
          <a:xfrm>
            <a:off x="1213551" y="1768700"/>
            <a:ext cx="9979926" cy="5155258"/>
            <a:chOff x="1435200" y="3420415"/>
            <a:chExt cx="5693078" cy="51552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F4D948F-8670-4F67-B5BD-4AC06968C522}"/>
                </a:ext>
              </a:extLst>
            </p:cNvPr>
            <p:cNvSpPr txBox="1"/>
            <p:nvPr/>
          </p:nvSpPr>
          <p:spPr>
            <a:xfrm>
              <a:off x="1435200" y="3420415"/>
              <a:ext cx="4159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120E0D6-EFA2-4A08-BFE2-DD70F47E6C48}"/>
                </a:ext>
              </a:extLst>
            </p:cNvPr>
            <p:cNvSpPr txBox="1"/>
            <p:nvPr/>
          </p:nvSpPr>
          <p:spPr>
            <a:xfrm>
              <a:off x="1864496" y="3620470"/>
              <a:ext cx="5263782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2">
                      <a:lumMod val="50000"/>
                    </a:schemeClr>
                  </a:solidFill>
                </a:rPr>
                <a:t>National Retail Payment Strategy’s objective. </a:t>
              </a:r>
            </a:p>
            <a:p>
              <a:endParaRPr lang="en-GB" sz="2000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GB" sz="2000" dirty="0" smtClean="0">
                  <a:solidFill>
                    <a:schemeClr val="bg2">
                      <a:lumMod val="50000"/>
                    </a:schemeClr>
                  </a:solidFill>
                </a:rPr>
                <a:t>Aiming to </a:t>
              </a:r>
              <a:r>
                <a:rPr lang="en-GB" sz="2000" i="1" dirty="0" smtClean="0">
                  <a:solidFill>
                    <a:schemeClr val="accent2"/>
                  </a:solidFill>
                </a:rPr>
                <a:t>reduce costs bared by banks </a:t>
              </a:r>
              <a:r>
                <a:rPr lang="en-GB" sz="2000" dirty="0" smtClean="0">
                  <a:solidFill>
                    <a:schemeClr val="bg2">
                      <a:lumMod val="50000"/>
                    </a:schemeClr>
                  </a:solidFill>
                </a:rPr>
                <a:t>and channelled to end users  due to </a:t>
              </a:r>
              <a:r>
                <a:rPr lang="en-GB" sz="2000" i="1" dirty="0" smtClean="0">
                  <a:solidFill>
                    <a:schemeClr val="accent2"/>
                  </a:solidFill>
                </a:rPr>
                <a:t>correspondent banking model and cash transactions handling on premises</a:t>
              </a:r>
              <a:r>
                <a:rPr lang="en-GB" sz="2000" dirty="0" smtClean="0">
                  <a:solidFill>
                    <a:schemeClr val="accent2"/>
                  </a:solidFill>
                </a:rPr>
                <a:t>.   </a:t>
              </a:r>
            </a:p>
            <a:p>
              <a:endParaRPr lang="en-GB" sz="2000" dirty="0">
                <a:solidFill>
                  <a:schemeClr val="accent2"/>
                </a:solidFill>
              </a:endParaRPr>
            </a:p>
            <a:p>
              <a:r>
                <a:rPr lang="en-GB" sz="2000" i="1" dirty="0">
                  <a:solidFill>
                    <a:schemeClr val="accent2"/>
                  </a:solidFill>
                </a:rPr>
                <a:t>Reducing the </a:t>
              </a:r>
              <a:r>
                <a:rPr lang="en-GB" sz="2000" i="1" dirty="0" smtClean="0">
                  <a:solidFill>
                    <a:schemeClr val="accent2"/>
                  </a:solidFill>
                </a:rPr>
                <a:t>processing time </a:t>
              </a:r>
              <a:r>
                <a:rPr lang="en-GB" sz="2000" dirty="0" smtClean="0">
                  <a:solidFill>
                    <a:schemeClr val="bg2">
                      <a:lumMod val="50000"/>
                    </a:schemeClr>
                  </a:solidFill>
                </a:rPr>
                <a:t>of transactions (RTGS). </a:t>
              </a:r>
            </a:p>
            <a:p>
              <a:endParaRPr lang="en-GB" sz="2000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GB" sz="2000" i="1" dirty="0" smtClean="0">
                  <a:solidFill>
                    <a:schemeClr val="accent2"/>
                  </a:solidFill>
                </a:rPr>
                <a:t>Easier </a:t>
              </a:r>
              <a:r>
                <a:rPr lang="en-GB" sz="2000" i="1" dirty="0">
                  <a:solidFill>
                    <a:schemeClr val="accent2"/>
                  </a:solidFill>
                </a:rPr>
                <a:t>way </a:t>
              </a:r>
              <a:r>
                <a:rPr lang="en-GB" sz="2000" i="1" dirty="0" smtClean="0">
                  <a:solidFill>
                    <a:schemeClr val="accent2"/>
                  </a:solidFill>
                </a:rPr>
                <a:t>to </a:t>
              </a:r>
              <a:r>
                <a:rPr lang="en-GB" sz="2000" dirty="0" smtClean="0">
                  <a:solidFill>
                    <a:schemeClr val="bg2">
                      <a:lumMod val="50000"/>
                    </a:schemeClr>
                  </a:solidFill>
                </a:rPr>
                <a:t>handle </a:t>
              </a:r>
              <a:r>
                <a:rPr lang="en-GB" sz="2000" dirty="0">
                  <a:solidFill>
                    <a:schemeClr val="bg2">
                      <a:lumMod val="50000"/>
                    </a:schemeClr>
                  </a:solidFill>
                </a:rPr>
                <a:t>customers </a:t>
              </a:r>
              <a:r>
                <a:rPr lang="en-GB" sz="2000" dirty="0" smtClean="0">
                  <a:solidFill>
                    <a:schemeClr val="bg2">
                      <a:lumMod val="50000"/>
                    </a:schemeClr>
                  </a:solidFill>
                </a:rPr>
                <a:t>complains. </a:t>
              </a:r>
            </a:p>
            <a:p>
              <a:endParaRPr lang="en-GB" sz="2000" dirty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GB" sz="2000" i="1" dirty="0" smtClean="0">
                  <a:solidFill>
                    <a:schemeClr val="accent2"/>
                  </a:solidFill>
                </a:rPr>
                <a:t>Better consumer protection </a:t>
              </a:r>
              <a:r>
                <a:rPr lang="en-GB" sz="2000" dirty="0" smtClean="0">
                  <a:solidFill>
                    <a:schemeClr val="bg2">
                      <a:lumMod val="50000"/>
                    </a:schemeClr>
                  </a:solidFill>
                </a:rPr>
                <a:t>as the transaction is processed domestically.   </a:t>
              </a:r>
            </a:p>
            <a:p>
              <a:endParaRPr lang="en-GB" sz="2000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GB" sz="2000" dirty="0" smtClean="0">
                  <a:solidFill>
                    <a:schemeClr val="bg2">
                      <a:lumMod val="50000"/>
                    </a:schemeClr>
                  </a:solidFill>
                </a:rPr>
                <a:t>Regulated fees for end users </a:t>
              </a:r>
              <a:r>
                <a:rPr lang="en-GB" sz="2000" i="1" dirty="0">
                  <a:solidFill>
                    <a:schemeClr val="accent2"/>
                  </a:solidFill>
                </a:rPr>
                <a:t>aiming to promote financial inclusion the use of electronic payments </a:t>
              </a:r>
              <a:r>
                <a:rPr lang="en-GB" sz="2000" i="1" dirty="0" smtClean="0">
                  <a:solidFill>
                    <a:schemeClr val="accent2"/>
                  </a:solidFill>
                </a:rPr>
                <a:t>and decrease informality.</a:t>
              </a:r>
              <a:endParaRPr lang="en-GB" sz="2000" i="1" dirty="0">
                <a:solidFill>
                  <a:schemeClr val="accent2"/>
                </a:solidFill>
              </a:endParaRPr>
            </a:p>
            <a:p>
              <a:endParaRPr lang="en-GB" sz="2000" dirty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GB" sz="2000" dirty="0">
                <a:solidFill>
                  <a:schemeClr val="accent2"/>
                </a:solidFill>
              </a:endParaRPr>
            </a:p>
            <a:p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53" y="1921139"/>
            <a:ext cx="991955" cy="94496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1723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5162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7856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512947" y="6609288"/>
            <a:ext cx="882962" cy="1066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6176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59615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62309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098545" y="365256"/>
            <a:ext cx="11384643" cy="600485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AIPS-EURO-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Settlement of EURO payments in Albania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sq-AL" sz="3200" b="1" dirty="0">
              <a:solidFill>
                <a:srgbClr val="EE9524"/>
              </a:solidFill>
              <a:latin typeface="Tw Cen MT" panose="020B0602020104020603" pitchFamily="34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DEC"/>
              </a:clrFrom>
              <a:clrTo>
                <a:srgbClr val="EEEDEC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477" y="256987"/>
            <a:ext cx="609136" cy="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68362" y="1193280"/>
            <a:ext cx="5335020" cy="5059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  <a:p>
            <a:pPr lvl="3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21347" y="636138"/>
            <a:ext cx="6498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EE9524"/>
                </a:solidFill>
                <a:latin typeface="Tw Cen MT" panose="020B0602020104020603" pitchFamily="34" charset="0"/>
                <a:ea typeface="+mj-ea"/>
                <a:cs typeface="+mj-cs"/>
              </a:rPr>
              <a:t>Entities that can participate and rules</a:t>
            </a:r>
            <a:endParaRPr lang="en-US" sz="3200" b="1" dirty="0">
              <a:solidFill>
                <a:srgbClr val="EE9524"/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20E0D6-EFA2-4A08-BFE2-DD70F47E6C48}"/>
              </a:ext>
            </a:extLst>
          </p:cNvPr>
          <p:cNvSpPr txBox="1"/>
          <p:nvPr/>
        </p:nvSpPr>
        <p:spPr>
          <a:xfrm>
            <a:off x="1137549" y="1324743"/>
            <a:ext cx="92273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In AIPS-EURO </a:t>
            </a:r>
            <a:r>
              <a:rPr lang="en-GB" sz="2000" i="1" dirty="0" smtClean="0">
                <a:solidFill>
                  <a:schemeClr val="accent2"/>
                </a:solidFill>
              </a:rPr>
              <a:t>can participate all the banks already participating in AIPS-ALL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i="1" dirty="0" smtClean="0">
                <a:solidFill>
                  <a:schemeClr val="accent2"/>
                </a:solidFill>
              </a:rPr>
              <a:t>Settlement account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 will be furnished </a:t>
            </a:r>
            <a:r>
              <a:rPr lang="en-GB" sz="2000" i="1" dirty="0" smtClean="0">
                <a:solidFill>
                  <a:schemeClr val="accent2"/>
                </a:solidFill>
              </a:rPr>
              <a:t>through correspondent banks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Liquidity is </a:t>
            </a:r>
            <a:r>
              <a:rPr lang="en-GB" sz="2000" i="1" dirty="0" smtClean="0">
                <a:solidFill>
                  <a:schemeClr val="accent2"/>
                </a:solidFill>
              </a:rPr>
              <a:t>totally managed by banks - no additional facilities offered by BoA.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system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processes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only </a:t>
            </a:r>
            <a:r>
              <a:rPr lang="en-GB" sz="2000" i="1" dirty="0" smtClean="0">
                <a:solidFill>
                  <a:schemeClr val="accent2"/>
                </a:solidFill>
              </a:rPr>
              <a:t>MT103 - </a:t>
            </a:r>
            <a:r>
              <a:rPr lang="en-GB" sz="2000" i="1" dirty="0">
                <a:solidFill>
                  <a:schemeClr val="accent2"/>
                </a:solidFill>
              </a:rPr>
              <a:t>client </a:t>
            </a:r>
            <a:r>
              <a:rPr lang="en-GB" sz="2000" i="1" dirty="0" smtClean="0">
                <a:solidFill>
                  <a:schemeClr val="accent2"/>
                </a:solidFill>
              </a:rPr>
              <a:t>transactions (individuals or businesses)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i="1" dirty="0">
                <a:solidFill>
                  <a:schemeClr val="accent2"/>
                </a:solidFill>
              </a:rPr>
              <a:t>Costs for establishing and implementing the system are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covered by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BoA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For banks there is </a:t>
            </a:r>
            <a:r>
              <a:rPr lang="en-GB" sz="2000" i="1" dirty="0" smtClean="0">
                <a:solidFill>
                  <a:schemeClr val="accent2"/>
                </a:solidFill>
              </a:rPr>
              <a:t>not a annual fee for using the system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– only per transaction fee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Limits for the commissions applied </a:t>
            </a:r>
            <a:r>
              <a:rPr lang="en-GB" sz="2000" i="1" dirty="0">
                <a:solidFill>
                  <a:schemeClr val="accent2"/>
                </a:solidFill>
              </a:rPr>
              <a:t>by banks to their clients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70132"/>
              </p:ext>
            </p:extLst>
          </p:nvPr>
        </p:nvGraphicFramePr>
        <p:xfrm>
          <a:off x="1266687" y="4575714"/>
          <a:ext cx="9288669" cy="18332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6223"/>
                <a:gridCol w="3096223"/>
                <a:gridCol w="309622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Paper based transactions 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charges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Electronic </a:t>
                      </a:r>
                      <a:r>
                        <a:rPr lang="en-US" sz="1800" kern="1200" dirty="0" smtClean="0">
                          <a:effectLst/>
                        </a:rPr>
                        <a:t>transactions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charges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Max limit allowed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50 Eur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25 Eur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Minimal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limit</a:t>
                      </a:r>
                      <a:r>
                        <a:rPr lang="en-US" sz="1800" kern="1200" baseline="0" dirty="0" smtClean="0">
                          <a:effectLst/>
                        </a:rPr>
                        <a:t> allowed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Up to 6 Eur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Up to 3 eur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For transactions up to 10,000 </a:t>
                      </a:r>
                      <a:r>
                        <a:rPr lang="en-US" sz="1800" kern="1200" dirty="0" smtClean="0">
                          <a:effectLst/>
                        </a:rPr>
                        <a:t>€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0.2% of the amount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0.1% of the amount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41723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5162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7856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512947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61764" y="6614095"/>
            <a:ext cx="882962" cy="1066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9615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62309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1FBA8A3-D6EF-42EC-AEC1-86283EED452E}"/>
              </a:ext>
            </a:extLst>
          </p:cNvPr>
          <p:cNvGrpSpPr/>
          <p:nvPr/>
        </p:nvGrpSpPr>
        <p:grpSpPr>
          <a:xfrm>
            <a:off x="6152002" y="1524392"/>
            <a:ext cx="5017520" cy="791303"/>
            <a:chOff x="764723" y="2147897"/>
            <a:chExt cx="5017520" cy="7913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0F3CBE7-0B7F-4BBC-932B-F8A1336F5066}"/>
                </a:ext>
              </a:extLst>
            </p:cNvPr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w Cen MT" panose="020B0602020104020603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F468DAE-4AE6-45BB-86E9-605BB3D41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4" y="2408975"/>
              <a:ext cx="398394" cy="39839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5766AE2-8191-4DD7-9F8B-FB3901844BFC}"/>
                </a:ext>
              </a:extLst>
            </p:cNvPr>
            <p:cNvSpPr txBox="1"/>
            <p:nvPr/>
          </p:nvSpPr>
          <p:spPr>
            <a:xfrm>
              <a:off x="1603791" y="2147897"/>
              <a:ext cx="4178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REGULATORY ENVIRONMENT FOR RP 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D76257E-DD5D-4C31-B2AC-F76DC9199544}"/>
                </a:ext>
              </a:extLst>
            </p:cNvPr>
            <p:cNvSpPr txBox="1"/>
            <p:nvPr/>
          </p:nvSpPr>
          <p:spPr>
            <a:xfrm>
              <a:off x="1454584" y="2417187"/>
              <a:ext cx="4159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PSD2 bylaws and Law enforcement 06/2022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C5CB2E8-B3A7-4DE0-B2CC-736365263446}"/>
              </a:ext>
            </a:extLst>
          </p:cNvPr>
          <p:cNvGrpSpPr/>
          <p:nvPr/>
        </p:nvGrpSpPr>
        <p:grpSpPr>
          <a:xfrm>
            <a:off x="6152002" y="3140223"/>
            <a:ext cx="6206960" cy="1133747"/>
            <a:chOff x="764723" y="3420415"/>
            <a:chExt cx="6206960" cy="113374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4CD8841C-D453-44E7-9CE2-70317BC917D2}"/>
                </a:ext>
              </a:extLst>
            </p:cNvPr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w Cen MT" panose="020B06020201040206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F4D948F-8670-4F67-B5BD-4AC06968C522}"/>
                </a:ext>
              </a:extLst>
            </p:cNvPr>
            <p:cNvSpPr txBox="1"/>
            <p:nvPr/>
          </p:nvSpPr>
          <p:spPr>
            <a:xfrm>
              <a:off x="1435200" y="3420415"/>
              <a:ext cx="4159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CUSTOMER-CENTRIC PAYMENT SERVICES 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120E0D6-EFA2-4A08-BFE2-DD70F47E6C48}"/>
                </a:ext>
              </a:extLst>
            </p:cNvPr>
            <p:cNvSpPr txBox="1"/>
            <p:nvPr/>
          </p:nvSpPr>
          <p:spPr>
            <a:xfrm>
              <a:off x="1468689" y="3723165"/>
              <a:ext cx="5502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PAD transposition &amp; enforcement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Interoperability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between all bank current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&amp;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e-money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accounts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Re-design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the existing pricing structure for current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accounts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C4EB96D-DFD9-40AE-890E-7DA16AF16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48" y="3713190"/>
              <a:ext cx="346006" cy="34600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AF9A856-B862-439D-AB2D-28527B3BC76B}"/>
              </a:ext>
            </a:extLst>
          </p:cNvPr>
          <p:cNvGrpSpPr/>
          <p:nvPr/>
        </p:nvGrpSpPr>
        <p:grpSpPr>
          <a:xfrm>
            <a:off x="156128" y="2970583"/>
            <a:ext cx="5008659" cy="1642534"/>
            <a:chOff x="764723" y="4698436"/>
            <a:chExt cx="5008659" cy="164253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B8AFB94-C2E3-487E-AE72-2D519C605F72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w Cen MT" panose="020B06020201040206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4E1E449-1505-4788-9575-E71478300712}"/>
                </a:ext>
              </a:extLst>
            </p:cNvPr>
            <p:cNvSpPr txBox="1"/>
            <p:nvPr/>
          </p:nvSpPr>
          <p:spPr>
            <a:xfrm>
              <a:off x="1435199" y="4698436"/>
              <a:ext cx="4338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LEVERAGING LARGE VOLUME PAYMENTS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EAC8E37-8B3C-4F8F-AC92-FAC65925ACC6}"/>
                </a:ext>
              </a:extLst>
            </p:cNvPr>
            <p:cNvSpPr txBox="1"/>
            <p:nvPr/>
          </p:nvSpPr>
          <p:spPr>
            <a:xfrm>
              <a:off x="1414836" y="5017531"/>
              <a:ext cx="4191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Disbursement of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pensions/all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social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assistance directly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to the accounts of final beneficiaries.</a:t>
              </a:r>
              <a:endPara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US" sz="1600" dirty="0" smtClean="0"/>
                <a:t>- “</a:t>
              </a:r>
              <a:r>
                <a:rPr lang="en-US" sz="1600" dirty="0"/>
                <a:t>Basic” bank accounts </a:t>
              </a:r>
              <a:r>
                <a:rPr lang="en-US" sz="1600" dirty="0" smtClean="0"/>
                <a:t>to </a:t>
              </a:r>
              <a:r>
                <a:rPr lang="en-US" sz="1600" dirty="0"/>
                <a:t>be </a:t>
              </a:r>
              <a:r>
                <a:rPr lang="en-US" sz="1600" dirty="0" smtClean="0"/>
                <a:t>used;</a:t>
              </a: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Expand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the accepted payment instruments at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e-Albania</a:t>
              </a:r>
              <a:endPara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A5A61FB-CA64-4580-801C-AD388407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3" y="4977083"/>
              <a:ext cx="398396" cy="39839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43BC266-D040-419D-B713-FBC99952FADF}"/>
              </a:ext>
            </a:extLst>
          </p:cNvPr>
          <p:cNvGrpSpPr/>
          <p:nvPr/>
        </p:nvGrpSpPr>
        <p:grpSpPr>
          <a:xfrm>
            <a:off x="156128" y="1216959"/>
            <a:ext cx="5940114" cy="1458525"/>
            <a:chOff x="4504627" y="3420415"/>
            <a:chExt cx="5940114" cy="14585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F70E9A6-B0EA-49B3-9490-7C7B09ACEE67}"/>
                </a:ext>
              </a:extLst>
            </p:cNvPr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w Cen MT" panose="020B06020201040206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1C9AE74-6ECE-4642-85A1-879B902A0C00}"/>
                </a:ext>
              </a:extLst>
            </p:cNvPr>
            <p:cNvSpPr txBox="1"/>
            <p:nvPr/>
          </p:nvSpPr>
          <p:spPr>
            <a:xfrm>
              <a:off x="5175103" y="3420415"/>
              <a:ext cx="5026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EXPANSION OF ACCESS POINTS &amp; NETWORKS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00EE840-57C5-45A8-AB89-BA57CE453AA8}"/>
                </a:ext>
              </a:extLst>
            </p:cNvPr>
            <p:cNvSpPr txBox="1"/>
            <p:nvPr/>
          </p:nvSpPr>
          <p:spPr>
            <a:xfrm>
              <a:off x="5175103" y="3801722"/>
              <a:ext cx="52696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Update register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of the agents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with new entrants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Interoperability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of the various channels and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outlets</a:t>
              </a: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Acquirers transparency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on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fees charged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to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merchants</a:t>
              </a: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ystematical data on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fees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acquirers charge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to merchants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28C55931-7730-4132-AB43-DEC40108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037" y="3678575"/>
              <a:ext cx="415236" cy="41523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0E3BF0A-B04D-4316-B447-549B31994A65}"/>
              </a:ext>
            </a:extLst>
          </p:cNvPr>
          <p:cNvGrpSpPr/>
          <p:nvPr/>
        </p:nvGrpSpPr>
        <p:grpSpPr>
          <a:xfrm>
            <a:off x="156128" y="4943910"/>
            <a:ext cx="6206960" cy="1436916"/>
            <a:chOff x="4504627" y="4698436"/>
            <a:chExt cx="6206960" cy="143691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1B892CB-2087-4B4E-9D9A-135A090D8BBA}"/>
                </a:ext>
              </a:extLst>
            </p:cNvPr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w Cen MT" panose="020B06020201040206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F1E812C-21E1-4AE8-8492-7C26987E24F5}"/>
                </a:ext>
              </a:extLst>
            </p:cNvPr>
            <p:cNvSpPr txBox="1"/>
            <p:nvPr/>
          </p:nvSpPr>
          <p:spPr>
            <a:xfrm>
              <a:off x="5175103" y="4698436"/>
              <a:ext cx="5186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EFFECTIVE BOA’S OVERSIGHT OF THE RETAIL PAYMENTS MARKET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9E48791-F83A-43C2-91A4-5459684E27A3}"/>
                </a:ext>
              </a:extLst>
            </p:cNvPr>
            <p:cNvSpPr txBox="1"/>
            <p:nvPr/>
          </p:nvSpPr>
          <p:spPr>
            <a:xfrm>
              <a:off x="5166683" y="5304355"/>
              <a:ext cx="55449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PSD2 bylaws and Law enforcement 06/2022</a:t>
              </a:r>
              <a:endPara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Ensure PSP / PSO regularly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review their cost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&amp;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pricing structure. </a:t>
              </a:r>
              <a:endPara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Ensure PSP / PSO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avoid unfair/non-transparent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pricing practices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3998D37B-EE23-4400-B3FB-AE622C2B4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62" y="4967369"/>
              <a:ext cx="336986" cy="336986"/>
            </a:xfrm>
            <a:prstGeom prst="rect">
              <a:avLst/>
            </a:prstGeom>
          </p:spPr>
        </p:pic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61832" y="218754"/>
            <a:ext cx="11384643" cy="60048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ction plans of NRPS </a:t>
            </a:r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still to be implemented </a:t>
            </a: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2022 -2023</a:t>
            </a:r>
            <a:endParaRPr lang="sq-AL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AF9A856-B862-439D-AB2D-28527B3BC76B}"/>
              </a:ext>
            </a:extLst>
          </p:cNvPr>
          <p:cNvGrpSpPr/>
          <p:nvPr/>
        </p:nvGrpSpPr>
        <p:grpSpPr>
          <a:xfrm>
            <a:off x="6283350" y="4857565"/>
            <a:ext cx="5933522" cy="1104245"/>
            <a:chOff x="764723" y="4698436"/>
            <a:chExt cx="5933522" cy="1104245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6B8AFB94-C2E3-487E-AE72-2D519C605F72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w Cen MT" panose="020B06020201040206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4E1E449-1505-4788-9575-E71478300712}"/>
                </a:ext>
              </a:extLst>
            </p:cNvPr>
            <p:cNvSpPr txBox="1"/>
            <p:nvPr/>
          </p:nvSpPr>
          <p:spPr>
            <a:xfrm>
              <a:off x="1435199" y="4698436"/>
              <a:ext cx="4338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EFFECTIVENESS OF FINANCIAL LITERACY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7EAC8E37-8B3C-4F8F-AC92-FAC65925ACC6}"/>
                </a:ext>
              </a:extLst>
            </p:cNvPr>
            <p:cNvSpPr txBox="1"/>
            <p:nvPr/>
          </p:nvSpPr>
          <p:spPr>
            <a:xfrm>
              <a:off x="1425149" y="4971684"/>
              <a:ext cx="5273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Financial Education National Strategy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Implementation of strategy </a:t>
              </a:r>
              <a:r>
                <a:rPr lang="en-GB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(education &amp; awareness)</a:t>
              </a:r>
            </a:p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-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Measure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the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effectiveness of the financial education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efforts</a:t>
              </a:r>
              <a:endPara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8A5A61FB-CA64-4580-801C-AD388407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3" y="4977083"/>
              <a:ext cx="398396" cy="398396"/>
            </a:xfrm>
            <a:prstGeom prst="rect">
              <a:avLst/>
            </a:prstGeom>
          </p:spPr>
        </p:pic>
      </p:grp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EEDEC"/>
              </a:clrFrom>
              <a:clrTo>
                <a:srgbClr val="EEEDEC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477" y="256987"/>
            <a:ext cx="609136" cy="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5267256" y="1619657"/>
            <a:ext cx="711492" cy="613188"/>
            <a:chOff x="435993" y="819239"/>
            <a:chExt cx="711492" cy="613188"/>
          </a:xfrm>
        </p:grpSpPr>
        <p:sp>
          <p:nvSpPr>
            <p:cNvPr id="85" name="Oval 84"/>
            <p:cNvSpPr/>
            <p:nvPr/>
          </p:nvSpPr>
          <p:spPr>
            <a:xfrm>
              <a:off x="435993" y="819239"/>
              <a:ext cx="618849" cy="6131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45103" y="904518"/>
              <a:ext cx="70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70%</a:t>
              </a:r>
              <a:endParaRPr lang="en-GB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242791" y="3404056"/>
            <a:ext cx="702382" cy="613188"/>
            <a:chOff x="433736" y="819239"/>
            <a:chExt cx="702382" cy="613188"/>
          </a:xfrm>
        </p:grpSpPr>
        <p:sp>
          <p:nvSpPr>
            <p:cNvPr id="88" name="Oval 87"/>
            <p:cNvSpPr/>
            <p:nvPr/>
          </p:nvSpPr>
          <p:spPr>
            <a:xfrm>
              <a:off x="435993" y="819239"/>
              <a:ext cx="618849" cy="6131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3736" y="924738"/>
              <a:ext cx="70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7</a:t>
              </a:r>
              <a:r>
                <a:rPr lang="en-GB" sz="2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0%</a:t>
              </a:r>
              <a:endParaRPr lang="en-GB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193477" y="1348845"/>
            <a:ext cx="702382" cy="824032"/>
            <a:chOff x="435993" y="608395"/>
            <a:chExt cx="702382" cy="824032"/>
          </a:xfrm>
        </p:grpSpPr>
        <p:sp>
          <p:nvSpPr>
            <p:cNvPr id="91" name="Oval 90"/>
            <p:cNvSpPr/>
            <p:nvPr/>
          </p:nvSpPr>
          <p:spPr>
            <a:xfrm>
              <a:off x="435993" y="819239"/>
              <a:ext cx="618849" cy="6131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35993" y="608395"/>
              <a:ext cx="7023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90%</a:t>
              </a:r>
              <a:endParaRPr lang="en-GB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1121398" y="3048046"/>
            <a:ext cx="702382" cy="613188"/>
            <a:chOff x="426444" y="819239"/>
            <a:chExt cx="702382" cy="613188"/>
          </a:xfrm>
        </p:grpSpPr>
        <p:sp>
          <p:nvSpPr>
            <p:cNvPr id="94" name="Oval 93"/>
            <p:cNvSpPr/>
            <p:nvPr/>
          </p:nvSpPr>
          <p:spPr>
            <a:xfrm>
              <a:off x="435993" y="819239"/>
              <a:ext cx="618849" cy="6131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6444" y="943731"/>
              <a:ext cx="70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8</a:t>
              </a:r>
              <a:r>
                <a:rPr lang="en-GB" sz="2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0%</a:t>
              </a:r>
              <a:endParaRPr lang="en-GB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1377438" y="4888660"/>
            <a:ext cx="702382" cy="613188"/>
            <a:chOff x="426444" y="819239"/>
            <a:chExt cx="702382" cy="613188"/>
          </a:xfrm>
        </p:grpSpPr>
        <p:sp>
          <p:nvSpPr>
            <p:cNvPr id="97" name="Oval 96"/>
            <p:cNvSpPr/>
            <p:nvPr/>
          </p:nvSpPr>
          <p:spPr>
            <a:xfrm>
              <a:off x="435993" y="819239"/>
              <a:ext cx="618849" cy="6131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6444" y="943731"/>
              <a:ext cx="70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80%</a:t>
              </a:r>
              <a:endParaRPr lang="en-GB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25489" y="5130238"/>
            <a:ext cx="702382" cy="613188"/>
            <a:chOff x="426444" y="819239"/>
            <a:chExt cx="702382" cy="613188"/>
          </a:xfrm>
        </p:grpSpPr>
        <p:sp>
          <p:nvSpPr>
            <p:cNvPr id="100" name="Oval 99"/>
            <p:cNvSpPr/>
            <p:nvPr/>
          </p:nvSpPr>
          <p:spPr>
            <a:xfrm>
              <a:off x="435993" y="819239"/>
              <a:ext cx="618849" cy="6131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26444" y="943731"/>
              <a:ext cx="702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70%</a:t>
              </a:r>
              <a:endParaRPr lang="en-GB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41723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45162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47856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512947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56176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596150" y="6614095"/>
            <a:ext cx="882962" cy="1066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862309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798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80022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ircle: Hollow 55">
            <a:extLst>
              <a:ext uri="{FF2B5EF4-FFF2-40B4-BE49-F238E27FC236}">
                <a16:creationId xmlns:a16="http://schemas.microsoft.com/office/drawing/2014/main" xmlns="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ircle: Hollow 56">
            <a:extLst>
              <a:ext uri="{FF2B5EF4-FFF2-40B4-BE49-F238E27FC236}">
                <a16:creationId xmlns:a16="http://schemas.microsoft.com/office/drawing/2014/main" xmlns="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93BBA26-6FB6-4EDA-AE7C-332D388F6619}"/>
              </a:ext>
            </a:extLst>
          </p:cNvPr>
          <p:cNvSpPr txBox="1"/>
          <p:nvPr/>
        </p:nvSpPr>
        <p:spPr>
          <a:xfrm>
            <a:off x="9655100" y="2464809"/>
            <a:ext cx="253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06/2018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App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710CEB2-4E11-44C6-A201-5DCB3EA9A265}"/>
              </a:ext>
            </a:extLst>
          </p:cNvPr>
          <p:cNvSpPr txBox="1"/>
          <p:nvPr/>
        </p:nvSpPr>
        <p:spPr>
          <a:xfrm>
            <a:off x="9471803" y="5490847"/>
            <a:ext cx="2732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NATIONAL STRATEGY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FOR RETAIL PAYMENTS 2018-2023 APPROVED IN NCPS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655100" y="6212376"/>
            <a:ext cx="204886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83151" y="1172277"/>
            <a:ext cx="8082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noProof="1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National Retail Payments Strategy 2018 </a:t>
            </a:r>
            <a:r>
              <a:rPr lang="en-US" sz="2400" b="1" i="1" noProof="1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– 2023 Objectives:</a:t>
            </a:r>
            <a:endParaRPr lang="sq-AL" sz="2400" b="1" i="1" noProof="1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69692" y="1898861"/>
            <a:ext cx="4175925" cy="77421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Increasing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the current number of cashless payments per capita </a:t>
            </a:r>
            <a:r>
              <a:rPr lang="en-US" sz="2000" i="1" dirty="0">
                <a:solidFill>
                  <a:schemeClr val="accent6"/>
                </a:solidFill>
                <a:latin typeface="Tw Cen MT" panose="020B0602020104020603" pitchFamily="34" charset="0"/>
              </a:rPr>
              <a:t>+</a:t>
            </a:r>
            <a:r>
              <a:rPr lang="en-US" sz="2000" i="1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130%</a:t>
            </a:r>
            <a:endParaRPr lang="en-US" sz="2000" i="1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pic>
        <p:nvPicPr>
          <p:cNvPr id="39" name="Picture 2" descr="Image result for increas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16" y="2547156"/>
            <a:ext cx="1278240" cy="12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1585478" y="3238523"/>
            <a:ext cx="987362" cy="480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i="1" dirty="0" smtClean="0">
                <a:solidFill>
                  <a:srgbClr val="FF7344"/>
                </a:solidFill>
                <a:latin typeface="Tw Cen MT" panose="020B0602020104020603" pitchFamily="34" charset="0"/>
              </a:rPr>
              <a:t>4.3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pmt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/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capita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442683" y="2673079"/>
            <a:ext cx="987362" cy="480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i="1" dirty="0" smtClean="0">
                <a:solidFill>
                  <a:srgbClr val="FF7344"/>
                </a:solidFill>
                <a:latin typeface="Tw Cen MT" panose="020B0602020104020603" pitchFamily="34" charset="0"/>
              </a:rPr>
              <a:t>10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pmt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/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capita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63556" y="1783102"/>
            <a:ext cx="580082" cy="444285"/>
            <a:chOff x="7741282" y="2011233"/>
            <a:chExt cx="580082" cy="444285"/>
          </a:xfrm>
        </p:grpSpPr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758FFA05-60D3-49D7-AD33-70C14A462582}"/>
                </a:ext>
              </a:extLst>
            </p:cNvPr>
            <p:cNvSpPr/>
            <p:nvPr/>
          </p:nvSpPr>
          <p:spPr>
            <a:xfrm>
              <a:off x="7784194" y="2011233"/>
              <a:ext cx="458054" cy="44428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Tw Cen MT" panose="020B0602020104020603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6F674720-AA72-463C-A9F5-CC05A31FD455}"/>
                </a:ext>
              </a:extLst>
            </p:cNvPr>
            <p:cNvSpPr txBox="1"/>
            <p:nvPr/>
          </p:nvSpPr>
          <p:spPr>
            <a:xfrm>
              <a:off x="7741282" y="2038188"/>
              <a:ext cx="58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  <a:endParaRPr lang="en-US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37408" y="1780836"/>
            <a:ext cx="3370403" cy="1822351"/>
            <a:chOff x="8518098" y="4034544"/>
            <a:chExt cx="3370403" cy="1822351"/>
          </a:xfrm>
        </p:grpSpPr>
        <p:grpSp>
          <p:nvGrpSpPr>
            <p:cNvPr id="73" name="Group 72"/>
            <p:cNvGrpSpPr/>
            <p:nvPr/>
          </p:nvGrpSpPr>
          <p:grpSpPr>
            <a:xfrm>
              <a:off x="8518098" y="4191295"/>
              <a:ext cx="3370403" cy="1665600"/>
              <a:chOff x="8499131" y="3415349"/>
              <a:chExt cx="3370403" cy="1665600"/>
            </a:xfrm>
          </p:grpSpPr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8508492" y="3415349"/>
                <a:ext cx="3361042" cy="8021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2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w Cen MT" panose="020B0602020104020603" pitchFamily="34" charset="0"/>
                  </a:rPr>
                  <a:t>Achieving an adult account ownership ratio of </a:t>
                </a:r>
                <a:r>
                  <a:rPr lang="en-US" sz="2000" i="1" dirty="0" smtClean="0">
                    <a:solidFill>
                      <a:schemeClr val="accent6"/>
                    </a:solidFill>
                    <a:latin typeface="Tw Cen MT" panose="020B0602020104020603" pitchFamily="34" charset="0"/>
                  </a:rPr>
                  <a:t>70%</a:t>
                </a:r>
              </a:p>
            </p:txBody>
          </p:sp>
          <p:pic>
            <p:nvPicPr>
              <p:cNvPr id="78" name="Picture 6" descr="Image result for Circular Progress Bar 40%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83" t="23736" r="34716" b="52805"/>
              <a:stretch/>
            </p:blipFill>
            <p:spPr bwMode="auto">
              <a:xfrm>
                <a:off x="8499131" y="4238965"/>
                <a:ext cx="949931" cy="841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6" descr="Image result for Circular Progress Bar 40%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t="45767" r="34489" b="30773"/>
              <a:stretch/>
            </p:blipFill>
            <p:spPr bwMode="auto">
              <a:xfrm>
                <a:off x="10461087" y="4257478"/>
                <a:ext cx="962285" cy="81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0" name="Straight Arrow Connector 79"/>
              <p:cNvCxnSpPr>
                <a:stCxn id="78" idx="3"/>
                <a:endCxn id="79" idx="1"/>
              </p:cNvCxnSpPr>
              <p:nvPr/>
            </p:nvCxnSpPr>
            <p:spPr>
              <a:xfrm>
                <a:off x="9449062" y="4659957"/>
                <a:ext cx="1012025" cy="544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8640264" y="4034544"/>
              <a:ext cx="580082" cy="444285"/>
              <a:chOff x="8305749" y="1906495"/>
              <a:chExt cx="580082" cy="444285"/>
            </a:xfrm>
          </p:grpSpPr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758FFA05-60D3-49D7-AD33-70C14A462582}"/>
                  </a:ext>
                </a:extLst>
              </p:cNvPr>
              <p:cNvSpPr/>
              <p:nvPr/>
            </p:nvSpPr>
            <p:spPr>
              <a:xfrm>
                <a:off x="8362642" y="1906495"/>
                <a:ext cx="458054" cy="44428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Tw Cen MT" panose="020B0602020104020603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6F674720-AA72-463C-A9F5-CC05A31FD455}"/>
                  </a:ext>
                </a:extLst>
              </p:cNvPr>
              <p:cNvSpPr txBox="1"/>
              <p:nvPr/>
            </p:nvSpPr>
            <p:spPr>
              <a:xfrm>
                <a:off x="8305749" y="1915885"/>
                <a:ext cx="58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E6E7E9"/>
                    </a:solidFill>
                    <a:latin typeface="Tw Cen MT" panose="020B0602020104020603" pitchFamily="34" charset="0"/>
                  </a:rPr>
                  <a:t>2</a:t>
                </a:r>
                <a:endParaRPr lang="en-US" b="1" dirty="0">
                  <a:solidFill>
                    <a:srgbClr val="E6E7E9"/>
                  </a:solidFill>
                  <a:latin typeface="Tw Cen MT" panose="020B0602020104020603" pitchFamily="34" charset="0"/>
                </a:endParaRPr>
              </a:p>
            </p:txBody>
          </p:sp>
        </p:grpSp>
      </p:grpSp>
      <p:sp>
        <p:nvSpPr>
          <p:cNvPr id="81" name="Title 1"/>
          <p:cNvSpPr txBox="1">
            <a:spLocks/>
          </p:cNvSpPr>
          <p:nvPr/>
        </p:nvSpPr>
        <p:spPr>
          <a:xfrm>
            <a:off x="647700" y="263525"/>
            <a:ext cx="10515600" cy="788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The jointly approved strategy aims a material increase in Financial Inclusion and in cash-less payments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93BBA26-6FB6-4EDA-AE7C-332D388F6619}"/>
              </a:ext>
            </a:extLst>
          </p:cNvPr>
          <p:cNvSpPr txBox="1"/>
          <p:nvPr/>
        </p:nvSpPr>
        <p:spPr>
          <a:xfrm>
            <a:off x="9655099" y="2956856"/>
            <a:ext cx="26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12/2021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Rev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7" name="Picture 2" descr="Image result for increase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71" y="4835878"/>
            <a:ext cx="1278240" cy="12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ontent Placeholder 2"/>
          <p:cNvSpPr txBox="1">
            <a:spLocks/>
          </p:cNvSpPr>
          <p:nvPr/>
        </p:nvSpPr>
        <p:spPr>
          <a:xfrm>
            <a:off x="1497633" y="5527245"/>
            <a:ext cx="987362" cy="480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i="1" dirty="0" smtClean="0">
                <a:solidFill>
                  <a:srgbClr val="FF7344"/>
                </a:solidFill>
                <a:latin typeface="Tw Cen MT" panose="020B0602020104020603" pitchFamily="34" charset="0"/>
              </a:rPr>
              <a:t>4.3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pmt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/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capita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3354838" y="4961801"/>
            <a:ext cx="987362" cy="480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i="1" dirty="0" smtClean="0">
                <a:solidFill>
                  <a:srgbClr val="FF7344"/>
                </a:solidFill>
                <a:latin typeface="Tw Cen MT" panose="020B0602020104020603" pitchFamily="34" charset="0"/>
              </a:rPr>
              <a:t>9.7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pmt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/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capita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93BBA26-6FB6-4EDA-AE7C-332D388F6619}"/>
              </a:ext>
            </a:extLst>
          </p:cNvPr>
          <p:cNvSpPr txBox="1"/>
          <p:nvPr/>
        </p:nvSpPr>
        <p:spPr>
          <a:xfrm>
            <a:off x="2181051" y="4431608"/>
            <a:ext cx="529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Preliminary data as of 11/2021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95924" y="5199122"/>
            <a:ext cx="3032034" cy="943113"/>
            <a:chOff x="5395924" y="5199122"/>
            <a:chExt cx="3032034" cy="943113"/>
          </a:xfrm>
        </p:grpSpPr>
        <p:grpSp>
          <p:nvGrpSpPr>
            <p:cNvPr id="82" name="Group 81"/>
            <p:cNvGrpSpPr/>
            <p:nvPr/>
          </p:nvGrpSpPr>
          <p:grpSpPr>
            <a:xfrm>
              <a:off x="5395924" y="5199122"/>
              <a:ext cx="3032034" cy="943113"/>
              <a:chOff x="8538444" y="4257478"/>
              <a:chExt cx="3032034" cy="943113"/>
            </a:xfrm>
          </p:grpSpPr>
          <p:pic>
            <p:nvPicPr>
              <p:cNvPr id="87" name="Picture 6" descr="Image result for Circular Progress Bar 40%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83" t="23736" r="34716" b="52805"/>
              <a:stretch/>
            </p:blipFill>
            <p:spPr bwMode="auto">
              <a:xfrm>
                <a:off x="8538444" y="4266789"/>
                <a:ext cx="1053520" cy="933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6" descr="Image result for Circular Progress Bar 40%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t="45767" r="34489" b="30773"/>
              <a:stretch/>
            </p:blipFill>
            <p:spPr bwMode="auto">
              <a:xfrm>
                <a:off x="10461087" y="4257478"/>
                <a:ext cx="1109391" cy="940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9" name="Straight Arrow Connector 88"/>
              <p:cNvCxnSpPr>
                <a:stCxn id="87" idx="3"/>
                <a:endCxn id="88" idx="1"/>
              </p:cNvCxnSpPr>
              <p:nvPr/>
            </p:nvCxnSpPr>
            <p:spPr>
              <a:xfrm flipV="1">
                <a:off x="9591964" y="4727763"/>
                <a:ext cx="869123" cy="5927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Content Placeholder 2"/>
            <p:cNvSpPr txBox="1">
              <a:spLocks/>
            </p:cNvSpPr>
            <p:nvPr/>
          </p:nvSpPr>
          <p:spPr>
            <a:xfrm>
              <a:off x="7596150" y="5474998"/>
              <a:ext cx="571538" cy="462906"/>
            </a:xfrm>
            <a:custGeom>
              <a:avLst/>
              <a:gdLst>
                <a:gd name="connsiteX0" fmla="*/ 0 w 556470"/>
                <a:gd name="connsiteY0" fmla="*/ 0 h 283256"/>
                <a:gd name="connsiteX1" fmla="*/ 556470 w 556470"/>
                <a:gd name="connsiteY1" fmla="*/ 0 h 283256"/>
                <a:gd name="connsiteX2" fmla="*/ 556470 w 556470"/>
                <a:gd name="connsiteY2" fmla="*/ 283256 h 283256"/>
                <a:gd name="connsiteX3" fmla="*/ 0 w 556470"/>
                <a:gd name="connsiteY3" fmla="*/ 283256 h 283256"/>
                <a:gd name="connsiteX4" fmla="*/ 0 w 556470"/>
                <a:gd name="connsiteY4" fmla="*/ 0 h 283256"/>
                <a:gd name="connsiteX0" fmla="*/ 0 w 556470"/>
                <a:gd name="connsiteY0" fmla="*/ 0 h 283256"/>
                <a:gd name="connsiteX1" fmla="*/ 556470 w 556470"/>
                <a:gd name="connsiteY1" fmla="*/ 0 h 283256"/>
                <a:gd name="connsiteX2" fmla="*/ 556470 w 556470"/>
                <a:gd name="connsiteY2" fmla="*/ 283256 h 283256"/>
                <a:gd name="connsiteX3" fmla="*/ 74645 w 556470"/>
                <a:gd name="connsiteY3" fmla="*/ 255264 h 283256"/>
                <a:gd name="connsiteX4" fmla="*/ 0 w 556470"/>
                <a:gd name="connsiteY4" fmla="*/ 0 h 283256"/>
                <a:gd name="connsiteX0" fmla="*/ 0 w 505152"/>
                <a:gd name="connsiteY0" fmla="*/ 18661 h 283256"/>
                <a:gd name="connsiteX1" fmla="*/ 505152 w 505152"/>
                <a:gd name="connsiteY1" fmla="*/ 0 h 283256"/>
                <a:gd name="connsiteX2" fmla="*/ 505152 w 505152"/>
                <a:gd name="connsiteY2" fmla="*/ 283256 h 283256"/>
                <a:gd name="connsiteX3" fmla="*/ 23327 w 505152"/>
                <a:gd name="connsiteY3" fmla="*/ 255264 h 283256"/>
                <a:gd name="connsiteX4" fmla="*/ 0 w 505152"/>
                <a:gd name="connsiteY4" fmla="*/ 18661 h 283256"/>
                <a:gd name="connsiteX0" fmla="*/ 0 w 505152"/>
                <a:gd name="connsiteY0" fmla="*/ 0 h 264595"/>
                <a:gd name="connsiteX1" fmla="*/ 402515 w 505152"/>
                <a:gd name="connsiteY1" fmla="*/ 18662 h 264595"/>
                <a:gd name="connsiteX2" fmla="*/ 505152 w 505152"/>
                <a:gd name="connsiteY2" fmla="*/ 264595 h 264595"/>
                <a:gd name="connsiteX3" fmla="*/ 23327 w 505152"/>
                <a:gd name="connsiteY3" fmla="*/ 236603 h 264595"/>
                <a:gd name="connsiteX4" fmla="*/ 0 w 505152"/>
                <a:gd name="connsiteY4" fmla="*/ 0 h 264595"/>
                <a:gd name="connsiteX0" fmla="*/ 0 w 458499"/>
                <a:gd name="connsiteY0" fmla="*/ 0 h 297252"/>
                <a:gd name="connsiteX1" fmla="*/ 402515 w 458499"/>
                <a:gd name="connsiteY1" fmla="*/ 18662 h 297252"/>
                <a:gd name="connsiteX2" fmla="*/ 458499 w 458499"/>
                <a:gd name="connsiteY2" fmla="*/ 297252 h 297252"/>
                <a:gd name="connsiteX3" fmla="*/ 23327 w 458499"/>
                <a:gd name="connsiteY3" fmla="*/ 236603 h 297252"/>
                <a:gd name="connsiteX4" fmla="*/ 0 w 458499"/>
                <a:gd name="connsiteY4" fmla="*/ 0 h 297252"/>
                <a:gd name="connsiteX0" fmla="*/ 0 w 458499"/>
                <a:gd name="connsiteY0" fmla="*/ 0 h 339285"/>
                <a:gd name="connsiteX1" fmla="*/ 402515 w 458499"/>
                <a:gd name="connsiteY1" fmla="*/ 18662 h 339285"/>
                <a:gd name="connsiteX2" fmla="*/ 458499 w 458499"/>
                <a:gd name="connsiteY2" fmla="*/ 297252 h 339285"/>
                <a:gd name="connsiteX3" fmla="*/ 23327 w 458499"/>
                <a:gd name="connsiteY3" fmla="*/ 236603 h 339285"/>
                <a:gd name="connsiteX4" fmla="*/ 0 w 458499"/>
                <a:gd name="connsiteY4" fmla="*/ 0 h 339285"/>
                <a:gd name="connsiteX0" fmla="*/ 0 w 474282"/>
                <a:gd name="connsiteY0" fmla="*/ 0 h 339285"/>
                <a:gd name="connsiteX1" fmla="*/ 402515 w 474282"/>
                <a:gd name="connsiteY1" fmla="*/ 18662 h 339285"/>
                <a:gd name="connsiteX2" fmla="*/ 458499 w 474282"/>
                <a:gd name="connsiteY2" fmla="*/ 297252 h 339285"/>
                <a:gd name="connsiteX3" fmla="*/ 23327 w 474282"/>
                <a:gd name="connsiteY3" fmla="*/ 236603 h 339285"/>
                <a:gd name="connsiteX4" fmla="*/ 0 w 474282"/>
                <a:gd name="connsiteY4" fmla="*/ 0 h 339285"/>
                <a:gd name="connsiteX0" fmla="*/ 17586 w 450955"/>
                <a:gd name="connsiteY0" fmla="*/ 23325 h 320623"/>
                <a:gd name="connsiteX1" fmla="*/ 379188 w 450955"/>
                <a:gd name="connsiteY1" fmla="*/ 0 h 320623"/>
                <a:gd name="connsiteX2" fmla="*/ 435172 w 450955"/>
                <a:gd name="connsiteY2" fmla="*/ 278590 h 320623"/>
                <a:gd name="connsiteX3" fmla="*/ 0 w 450955"/>
                <a:gd name="connsiteY3" fmla="*/ 217941 h 320623"/>
                <a:gd name="connsiteX4" fmla="*/ 17586 w 450955"/>
                <a:gd name="connsiteY4" fmla="*/ 23325 h 320623"/>
                <a:gd name="connsiteX0" fmla="*/ 20065 w 453434"/>
                <a:gd name="connsiteY0" fmla="*/ 23325 h 320623"/>
                <a:gd name="connsiteX1" fmla="*/ 381667 w 453434"/>
                <a:gd name="connsiteY1" fmla="*/ 0 h 320623"/>
                <a:gd name="connsiteX2" fmla="*/ 437651 w 453434"/>
                <a:gd name="connsiteY2" fmla="*/ 278590 h 320623"/>
                <a:gd name="connsiteX3" fmla="*/ 2479 w 453434"/>
                <a:gd name="connsiteY3" fmla="*/ 217941 h 320623"/>
                <a:gd name="connsiteX4" fmla="*/ 20065 w 453434"/>
                <a:gd name="connsiteY4" fmla="*/ 23325 h 320623"/>
                <a:gd name="connsiteX0" fmla="*/ 20065 w 453434"/>
                <a:gd name="connsiteY0" fmla="*/ 41593 h 338891"/>
                <a:gd name="connsiteX1" fmla="*/ 381667 w 453434"/>
                <a:gd name="connsiteY1" fmla="*/ 18268 h 338891"/>
                <a:gd name="connsiteX2" fmla="*/ 437651 w 453434"/>
                <a:gd name="connsiteY2" fmla="*/ 296858 h 338891"/>
                <a:gd name="connsiteX3" fmla="*/ 2479 w 453434"/>
                <a:gd name="connsiteY3" fmla="*/ 236209 h 338891"/>
                <a:gd name="connsiteX4" fmla="*/ 20065 w 453434"/>
                <a:gd name="connsiteY4" fmla="*/ 41593 h 338891"/>
                <a:gd name="connsiteX0" fmla="*/ 20065 w 453434"/>
                <a:gd name="connsiteY0" fmla="*/ 38662 h 335960"/>
                <a:gd name="connsiteX1" fmla="*/ 381667 w 453434"/>
                <a:gd name="connsiteY1" fmla="*/ 24667 h 335960"/>
                <a:gd name="connsiteX2" fmla="*/ 437651 w 453434"/>
                <a:gd name="connsiteY2" fmla="*/ 293927 h 335960"/>
                <a:gd name="connsiteX3" fmla="*/ 2479 w 453434"/>
                <a:gd name="connsiteY3" fmla="*/ 233278 h 335960"/>
                <a:gd name="connsiteX4" fmla="*/ 20065 w 453434"/>
                <a:gd name="connsiteY4" fmla="*/ 38662 h 335960"/>
                <a:gd name="connsiteX0" fmla="*/ 20065 w 453434"/>
                <a:gd name="connsiteY0" fmla="*/ 63078 h 360376"/>
                <a:gd name="connsiteX1" fmla="*/ 381667 w 453434"/>
                <a:gd name="connsiteY1" fmla="*/ 49083 h 360376"/>
                <a:gd name="connsiteX2" fmla="*/ 437651 w 453434"/>
                <a:gd name="connsiteY2" fmla="*/ 318343 h 360376"/>
                <a:gd name="connsiteX3" fmla="*/ 2479 w 453434"/>
                <a:gd name="connsiteY3" fmla="*/ 257694 h 360376"/>
                <a:gd name="connsiteX4" fmla="*/ 20065 w 453434"/>
                <a:gd name="connsiteY4" fmla="*/ 63078 h 360376"/>
                <a:gd name="connsiteX0" fmla="*/ 20065 w 402576"/>
                <a:gd name="connsiteY0" fmla="*/ 63078 h 360376"/>
                <a:gd name="connsiteX1" fmla="*/ 381667 w 402576"/>
                <a:gd name="connsiteY1" fmla="*/ 49083 h 360376"/>
                <a:gd name="connsiteX2" fmla="*/ 370702 w 402576"/>
                <a:gd name="connsiteY2" fmla="*/ 318343 h 360376"/>
                <a:gd name="connsiteX3" fmla="*/ 2479 w 402576"/>
                <a:gd name="connsiteY3" fmla="*/ 257694 h 360376"/>
                <a:gd name="connsiteX4" fmla="*/ 20065 w 402576"/>
                <a:gd name="connsiteY4" fmla="*/ 63078 h 360376"/>
                <a:gd name="connsiteX0" fmla="*/ 36184 w 418695"/>
                <a:gd name="connsiteY0" fmla="*/ 63078 h 365864"/>
                <a:gd name="connsiteX1" fmla="*/ 397786 w 418695"/>
                <a:gd name="connsiteY1" fmla="*/ 49083 h 365864"/>
                <a:gd name="connsiteX2" fmla="*/ 386821 w 418695"/>
                <a:gd name="connsiteY2" fmla="*/ 318343 h 365864"/>
                <a:gd name="connsiteX3" fmla="*/ 0 w 418695"/>
                <a:gd name="connsiteY3" fmla="*/ 285686 h 365864"/>
                <a:gd name="connsiteX4" fmla="*/ 36184 w 418695"/>
                <a:gd name="connsiteY4" fmla="*/ 63078 h 365864"/>
                <a:gd name="connsiteX0" fmla="*/ 36184 w 418695"/>
                <a:gd name="connsiteY0" fmla="*/ 63078 h 383885"/>
                <a:gd name="connsiteX1" fmla="*/ 397786 w 418695"/>
                <a:gd name="connsiteY1" fmla="*/ 49083 h 383885"/>
                <a:gd name="connsiteX2" fmla="*/ 386821 w 418695"/>
                <a:gd name="connsiteY2" fmla="*/ 318343 h 383885"/>
                <a:gd name="connsiteX3" fmla="*/ 0 w 418695"/>
                <a:gd name="connsiteY3" fmla="*/ 285686 h 383885"/>
                <a:gd name="connsiteX4" fmla="*/ 36184 w 418695"/>
                <a:gd name="connsiteY4" fmla="*/ 63078 h 383885"/>
                <a:gd name="connsiteX0" fmla="*/ 36184 w 409126"/>
                <a:gd name="connsiteY0" fmla="*/ 71002 h 391809"/>
                <a:gd name="connsiteX1" fmla="*/ 368722 w 409126"/>
                <a:gd name="connsiteY1" fmla="*/ 43011 h 391809"/>
                <a:gd name="connsiteX2" fmla="*/ 386821 w 409126"/>
                <a:gd name="connsiteY2" fmla="*/ 326267 h 391809"/>
                <a:gd name="connsiteX3" fmla="*/ 0 w 409126"/>
                <a:gd name="connsiteY3" fmla="*/ 293610 h 391809"/>
                <a:gd name="connsiteX4" fmla="*/ 36184 w 409126"/>
                <a:gd name="connsiteY4" fmla="*/ 71002 h 391809"/>
                <a:gd name="connsiteX0" fmla="*/ 42643 w 409126"/>
                <a:gd name="connsiteY0" fmla="*/ 48353 h 415813"/>
                <a:gd name="connsiteX1" fmla="*/ 368722 w 409126"/>
                <a:gd name="connsiteY1" fmla="*/ 67015 h 415813"/>
                <a:gd name="connsiteX2" fmla="*/ 386821 w 409126"/>
                <a:gd name="connsiteY2" fmla="*/ 350271 h 415813"/>
                <a:gd name="connsiteX3" fmla="*/ 0 w 409126"/>
                <a:gd name="connsiteY3" fmla="*/ 317614 h 415813"/>
                <a:gd name="connsiteX4" fmla="*/ 42643 w 409126"/>
                <a:gd name="connsiteY4" fmla="*/ 48353 h 415813"/>
                <a:gd name="connsiteX0" fmla="*/ 23267 w 389750"/>
                <a:gd name="connsiteY0" fmla="*/ 48353 h 419280"/>
                <a:gd name="connsiteX1" fmla="*/ 349346 w 389750"/>
                <a:gd name="connsiteY1" fmla="*/ 67015 h 419280"/>
                <a:gd name="connsiteX2" fmla="*/ 367445 w 389750"/>
                <a:gd name="connsiteY2" fmla="*/ 350271 h 419280"/>
                <a:gd name="connsiteX3" fmla="*/ 0 w 389750"/>
                <a:gd name="connsiteY3" fmla="*/ 326945 h 419280"/>
                <a:gd name="connsiteX4" fmla="*/ 23267 w 389750"/>
                <a:gd name="connsiteY4" fmla="*/ 48353 h 419280"/>
                <a:gd name="connsiteX0" fmla="*/ 23267 w 389750"/>
                <a:gd name="connsiteY0" fmla="*/ 73856 h 444783"/>
                <a:gd name="connsiteX1" fmla="*/ 349346 w 389750"/>
                <a:gd name="connsiteY1" fmla="*/ 41199 h 444783"/>
                <a:gd name="connsiteX2" fmla="*/ 367445 w 389750"/>
                <a:gd name="connsiteY2" fmla="*/ 375774 h 444783"/>
                <a:gd name="connsiteX3" fmla="*/ 0 w 389750"/>
                <a:gd name="connsiteY3" fmla="*/ 352448 h 444783"/>
                <a:gd name="connsiteX4" fmla="*/ 23267 w 389750"/>
                <a:gd name="connsiteY4" fmla="*/ 73856 h 444783"/>
                <a:gd name="connsiteX0" fmla="*/ 23267 w 370256"/>
                <a:gd name="connsiteY0" fmla="*/ 73856 h 439193"/>
                <a:gd name="connsiteX1" fmla="*/ 349346 w 370256"/>
                <a:gd name="connsiteY1" fmla="*/ 41199 h 439193"/>
                <a:gd name="connsiteX2" fmla="*/ 338382 w 370256"/>
                <a:gd name="connsiteY2" fmla="*/ 366443 h 439193"/>
                <a:gd name="connsiteX3" fmla="*/ 0 w 370256"/>
                <a:gd name="connsiteY3" fmla="*/ 352448 h 439193"/>
                <a:gd name="connsiteX4" fmla="*/ 23267 w 370256"/>
                <a:gd name="connsiteY4" fmla="*/ 73856 h 439193"/>
                <a:gd name="connsiteX0" fmla="*/ 14756 w 361745"/>
                <a:gd name="connsiteY0" fmla="*/ 73856 h 420527"/>
                <a:gd name="connsiteX1" fmla="*/ 340835 w 361745"/>
                <a:gd name="connsiteY1" fmla="*/ 41199 h 420527"/>
                <a:gd name="connsiteX2" fmla="*/ 329871 w 361745"/>
                <a:gd name="connsiteY2" fmla="*/ 366443 h 420527"/>
                <a:gd name="connsiteX3" fmla="*/ 14094 w 361745"/>
                <a:gd name="connsiteY3" fmla="*/ 296464 h 420527"/>
                <a:gd name="connsiteX4" fmla="*/ 14756 w 361745"/>
                <a:gd name="connsiteY4" fmla="*/ 73856 h 420527"/>
                <a:gd name="connsiteX0" fmla="*/ 14756 w 350166"/>
                <a:gd name="connsiteY0" fmla="*/ 73856 h 400786"/>
                <a:gd name="connsiteX1" fmla="*/ 340835 w 350166"/>
                <a:gd name="connsiteY1" fmla="*/ 41199 h 400786"/>
                <a:gd name="connsiteX2" fmla="*/ 300807 w 350166"/>
                <a:gd name="connsiteY2" fmla="*/ 338451 h 400786"/>
                <a:gd name="connsiteX3" fmla="*/ 14094 w 350166"/>
                <a:gd name="connsiteY3" fmla="*/ 296464 h 400786"/>
                <a:gd name="connsiteX4" fmla="*/ 14756 w 350166"/>
                <a:gd name="connsiteY4" fmla="*/ 73856 h 40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66" h="400786">
                  <a:moveTo>
                    <a:pt x="14756" y="73856"/>
                  </a:moveTo>
                  <a:cubicBezTo>
                    <a:pt x="142729" y="-8563"/>
                    <a:pt x="134754" y="-25671"/>
                    <a:pt x="340835" y="41199"/>
                  </a:cubicBezTo>
                  <a:cubicBezTo>
                    <a:pt x="359496" y="134062"/>
                    <a:pt x="352125" y="189605"/>
                    <a:pt x="300807" y="338451"/>
                  </a:cubicBezTo>
                  <a:cubicBezTo>
                    <a:pt x="39118" y="453528"/>
                    <a:pt x="121957" y="391325"/>
                    <a:pt x="14094" y="296464"/>
                  </a:cubicBezTo>
                  <a:cubicBezTo>
                    <a:pt x="19956" y="231592"/>
                    <a:pt x="-20861" y="180715"/>
                    <a:pt x="14756" y="73856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66%</a:t>
              </a:r>
              <a:endPara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DEC"/>
              </a:clrFrom>
              <a:clrTo>
                <a:srgbClr val="EEEDEC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477" y="256987"/>
            <a:ext cx="609136" cy="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Rounded Rectangle 93"/>
          <p:cNvSpPr/>
          <p:nvPr/>
        </p:nvSpPr>
        <p:spPr>
          <a:xfrm>
            <a:off x="241723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345162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4478561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5512947" y="6609288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561764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7596150" y="6614095"/>
            <a:ext cx="882962" cy="10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8623091" y="6609288"/>
            <a:ext cx="882962" cy="1066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30489" y="2244203"/>
            <a:ext cx="790222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30489" y="2134953"/>
            <a:ext cx="790222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30489" y="4034688"/>
            <a:ext cx="790222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30489" y="3925439"/>
            <a:ext cx="790222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/>
          <p:cNvSpPr txBox="1">
            <a:spLocks/>
          </p:cNvSpPr>
          <p:nvPr/>
        </p:nvSpPr>
        <p:spPr>
          <a:xfrm>
            <a:off x="514773" y="2334730"/>
            <a:ext cx="10945707" cy="1481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latin typeface="Arial"/>
                <a:cs typeface="Arial"/>
              </a:rPr>
              <a:t>Thank you for your attention !</a:t>
            </a:r>
            <a:endParaRPr lang="en-US"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3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1142</Words>
  <Application>Microsoft Office PowerPoint</Application>
  <PresentationFormat>Widescreen</PresentationFormat>
  <Paragraphs>174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Century Gothic</vt:lpstr>
      <vt:lpstr>Times New Roman</vt:lpstr>
      <vt:lpstr>Tw Cen MT</vt:lpstr>
      <vt:lpstr>Wingdings</vt:lpstr>
      <vt:lpstr>1_Office Theme</vt:lpstr>
      <vt:lpstr>2_Office Theme</vt:lpstr>
      <vt:lpstr>PowerPoint Presentation</vt:lpstr>
      <vt:lpstr>Action plans of NRPS completed during 2018-202 </vt:lpstr>
      <vt:lpstr>DIRECT DEBIT REGULATION REASONS AND OBJECTIVES  </vt:lpstr>
      <vt:lpstr>DIRECT DEBIT REGULATION – SCHEME and ACTORS </vt:lpstr>
      <vt:lpstr>AIPS-EURO-Settlement of EURO payments in Albania  </vt:lpstr>
      <vt:lpstr>AIPS-EURO-Settlement of EURO payments in Albania  </vt:lpstr>
      <vt:lpstr>Action plans of NRPS still to be implemented 2022 -2023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Banka e Shqipërisë</cp:lastModifiedBy>
  <cp:revision>203</cp:revision>
  <dcterms:created xsi:type="dcterms:W3CDTF">2017-10-05T18:27:48Z</dcterms:created>
  <dcterms:modified xsi:type="dcterms:W3CDTF">2021-12-16T14:04:50Z</dcterms:modified>
</cp:coreProperties>
</file>