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  <p:sldMasterId id="2147483765" r:id="rId2"/>
    <p:sldMasterId id="2147483770" r:id="rId3"/>
  </p:sldMasterIdLst>
  <p:notesMasterIdLst>
    <p:notesMasterId r:id="rId10"/>
  </p:notesMasterIdLst>
  <p:handoutMasterIdLst>
    <p:handoutMasterId r:id="rId11"/>
  </p:handoutMasterIdLst>
  <p:sldIdLst>
    <p:sldId id="423" r:id="rId4"/>
    <p:sldId id="424" r:id="rId5"/>
    <p:sldId id="420" r:id="rId6"/>
    <p:sldId id="425" r:id="rId7"/>
    <p:sldId id="426" r:id="rId8"/>
    <p:sldId id="419" r:id="rId9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16">
          <p15:clr>
            <a:srgbClr val="A4A3A4"/>
          </p15:clr>
        </p15:guide>
        <p15:guide id="2" pos="91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kile Cernobregu-Hashani" initials="AC" lastIdx="2" clrIdx="0">
    <p:extLst>
      <p:ext uri="{19B8F6BF-5375-455C-9EA6-DF929625EA0E}">
        <p15:presenceInfo xmlns:p15="http://schemas.microsoft.com/office/powerpoint/2012/main" userId="S-1-5-21-2010784795-1683296645-1844936127-10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B21C15"/>
    <a:srgbClr val="FE7F00"/>
    <a:srgbClr val="B2151C"/>
    <a:srgbClr val="FC4F2C"/>
    <a:srgbClr val="000000"/>
    <a:srgbClr val="FCF1E8"/>
    <a:srgbClr val="F9E0CE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0" autoAdjust="0"/>
    <p:restoredTop sz="0" autoAdjust="0"/>
  </p:normalViewPr>
  <p:slideViewPr>
    <p:cSldViewPr snapToGrid="0">
      <p:cViewPr varScale="1">
        <p:scale>
          <a:sx n="116" d="100"/>
          <a:sy n="116" d="100"/>
        </p:scale>
        <p:origin x="2178" y="84"/>
      </p:cViewPr>
      <p:guideLst>
        <p:guide orient="horz" pos="816"/>
        <p:guide pos="9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2117" y="48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08F316F-7577-44C8-8FF0-85B06E9098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2661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401" y="0"/>
            <a:ext cx="2946275" cy="496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665" y="4714137"/>
            <a:ext cx="4984346" cy="4468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401" y="9429968"/>
            <a:ext cx="2946275" cy="4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fld id="{FE91F7B1-7B9F-4CE1-A8EC-445101397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940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95388" y="692150"/>
            <a:ext cx="4619625" cy="3463925"/>
          </a:xfrm>
          <a:solidFill>
            <a:srgbClr val="FFFFFF"/>
          </a:solidFill>
          <a:ln/>
        </p:spPr>
      </p:sp>
      <p:sp>
        <p:nvSpPr>
          <p:cNvPr id="11847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35038" y="4387773"/>
            <a:ext cx="5140325" cy="4155919"/>
          </a:xfrm>
          <a:ln/>
        </p:spPr>
        <p:txBody>
          <a:bodyPr wrap="none" lIns="93177" tIns="46589" rIns="93177" bIns="46589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152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g.veliu\Desktop\Logo ProCredit Bank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25" y="206375"/>
            <a:ext cx="3154363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273027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6709921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56931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4191000" y="4724400"/>
            <a:ext cx="4810125" cy="1228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100" i="1" dirty="0">
              <a:solidFill>
                <a:srgbClr val="DA2128"/>
              </a:solidFill>
              <a:latin typeface="Verdana"/>
            </a:endParaRPr>
          </a:p>
        </p:txBody>
      </p:sp>
      <p:pic>
        <p:nvPicPr>
          <p:cNvPr id="6" name="Picture 4" descr="C:\Documents and Settings\g.veliu\Desktop\Logo ProCredit Bank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6" y="206942"/>
            <a:ext cx="3154783" cy="6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5068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g.veliu\Desktop\Logo ProCredit Bank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6" y="206942"/>
            <a:ext cx="3154783" cy="6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0" y="956931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3127519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D58EB0E7-2358-4E24-A1AC-0C0F845689BC}" type="datetimeFigureOut">
              <a:rPr lang="en-US" smtClean="0">
                <a:solidFill>
                  <a:prstClr val="black"/>
                </a:solidFill>
                <a:latin typeface="Arial" charset="0"/>
              </a:rPr>
              <a:pPr eaLnBrk="0" hangingPunct="0"/>
              <a:t>10/29/2019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eaLnBrk="0" hangingPunct="0"/>
            <a:fld id="{57F201A4-EFA5-4B33-B0D7-E30AA6797626}" type="slidenum">
              <a:rPr lang="en-US" smtClean="0">
                <a:solidFill>
                  <a:prstClr val="black"/>
                </a:solidFill>
                <a:latin typeface="Arial" charset="0"/>
              </a:rPr>
              <a:pPr eaLnBrk="0" hangingPunct="0"/>
              <a:t>‹#›</a:t>
            </a:fld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0" y="956931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</a:ln>
          <a:effectLst/>
        </p:spPr>
      </p:cxnSp>
      <p:pic>
        <p:nvPicPr>
          <p:cNvPr id="8" name="Picture 4" descr="C:\Documents and Settings\g.veliu\Desktop\Logo ProCredit Bank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6" y="206942"/>
            <a:ext cx="3154783" cy="6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529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3337" y="1508125"/>
            <a:ext cx="4856099" cy="42830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hangingPunct="0"/>
            <a:endParaRPr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" name="bk object 17"/>
          <p:cNvSpPr/>
          <p:nvPr/>
        </p:nvSpPr>
        <p:spPr>
          <a:xfrm>
            <a:off x="0" y="94373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9525">
            <a:solidFill>
              <a:srgbClr val="F8F7F3"/>
            </a:solidFill>
          </a:ln>
        </p:spPr>
        <p:txBody>
          <a:bodyPr wrap="square" lIns="0" tIns="0" rIns="0" bIns="0" rtlCol="0"/>
          <a:lstStyle/>
          <a:p>
            <a:pPr eaLnBrk="0" hangingPunct="0"/>
            <a:endParaRPr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" name="bk object 18"/>
          <p:cNvSpPr/>
          <p:nvPr/>
        </p:nvSpPr>
        <p:spPr>
          <a:xfrm>
            <a:off x="5578221" y="236804"/>
            <a:ext cx="2946019" cy="591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hangingPunct="0"/>
            <a:endParaRPr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" name="bk object 19"/>
          <p:cNvSpPr/>
          <p:nvPr/>
        </p:nvSpPr>
        <p:spPr>
          <a:xfrm>
            <a:off x="0" y="6032499"/>
            <a:ext cx="9144000" cy="82549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eaLnBrk="0" hangingPunct="0"/>
            <a:endParaRPr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46303" y="356743"/>
            <a:ext cx="8051393" cy="33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endParaRPr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1D8BD707-D9CF-40AE-B4C6-C98DA3205C09}" type="datetimeFigureOut">
              <a:rPr lang="en-US"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hangingPunct="0"/>
              <a:t>10/29/2019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hangingPunct="0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  <a:latin typeface="Arial" charset="0"/>
              </a:rPr>
              <a:pPr eaLnBrk="0" hangingPunct="0"/>
              <a:t>‹#›</a:t>
            </a:fld>
            <a:endParaRPr dirty="0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0" y="956931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931628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0" y="956931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9" name="Slide Number Placeholder 1"/>
          <p:cNvSpPr txBox="1">
            <a:spLocks/>
          </p:cNvSpPr>
          <p:nvPr userDrawn="1"/>
        </p:nvSpPr>
        <p:spPr>
          <a:xfrm>
            <a:off x="4191000" y="4724400"/>
            <a:ext cx="4810125" cy="12287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endParaRPr lang="en-GB" sz="1100" i="1" dirty="0" smtClean="0">
              <a:solidFill>
                <a:srgbClr val="DA2128"/>
              </a:solidFill>
              <a:latin typeface="Verdana"/>
            </a:endParaRPr>
          </a:p>
        </p:txBody>
      </p:sp>
      <p:pic>
        <p:nvPicPr>
          <p:cNvPr id="6" name="Picture 4" descr="C:\Documents and Settings\g.veliu\Desktop\Logo ProCredit Bank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6" y="206942"/>
            <a:ext cx="3154783" cy="6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44995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Documents and Settings\g.veliu\Desktop\Logo ProCredit Bank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256" y="206942"/>
            <a:ext cx="3154783" cy="633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 userDrawn="1"/>
        </p:nvCxnSpPr>
        <p:spPr>
          <a:xfrm>
            <a:off x="0" y="956931"/>
            <a:ext cx="9144000" cy="0"/>
          </a:xfrm>
          <a:prstGeom prst="line">
            <a:avLst/>
          </a:prstGeom>
          <a:noFill/>
          <a:ln w="50800" cap="flat" cmpd="sng" algn="ctr">
            <a:solidFill>
              <a:srgbClr val="C00000"/>
            </a:solidFill>
            <a:prstDash val="solid"/>
          </a:ln>
          <a:effectLst/>
        </p:spPr>
      </p:cxnSp>
    </p:spTree>
    <p:extLst>
      <p:ext uri="{BB962C8B-B14F-4D97-AF65-F5344CB8AC3E}">
        <p14:creationId xmlns:p14="http://schemas.microsoft.com/office/powerpoint/2010/main" val="201912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roCredit-Globe-grey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08125"/>
            <a:ext cx="4856162" cy="428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2"/>
          <p:cNvSpPr>
            <a:spLocks noChangeShapeType="1"/>
          </p:cNvSpPr>
          <p:nvPr userDrawn="1"/>
        </p:nvSpPr>
        <p:spPr bwMode="auto">
          <a:xfrm>
            <a:off x="0" y="942975"/>
            <a:ext cx="9144000" cy="0"/>
          </a:xfrm>
          <a:prstGeom prst="line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latin typeface="Arial" charset="0"/>
            </a:endParaRPr>
          </a:p>
        </p:txBody>
      </p:sp>
      <p:pic>
        <p:nvPicPr>
          <p:cNvPr id="1028" name="Picture 4" descr="C:\Documents and Settings\g.veliu\Desktop\ColorBar 2.jp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00"/>
            <a:ext cx="9144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roCredit-Globe-grey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08125"/>
            <a:ext cx="485616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943750"/>
            <a:ext cx="9144000" cy="0"/>
          </a:xfrm>
          <a:prstGeom prst="line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10" name="Picture 4" descr="C:\Documents and Settings\g.veliu\Desktop\ColorBar 2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7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 descr="ProCredit-Globe-gre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1508125"/>
            <a:ext cx="4856162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12"/>
          <p:cNvSpPr>
            <a:spLocks noChangeShapeType="1"/>
          </p:cNvSpPr>
          <p:nvPr/>
        </p:nvSpPr>
        <p:spPr bwMode="auto">
          <a:xfrm>
            <a:off x="0" y="943750"/>
            <a:ext cx="9144000" cy="0"/>
          </a:xfrm>
          <a:prstGeom prst="line">
            <a:avLst/>
          </a:prstGeom>
          <a:noFill/>
          <a:ln w="9525">
            <a:solidFill>
              <a:schemeClr val="bg2">
                <a:lumMod val="40000"/>
                <a:lumOff val="60000"/>
              </a:schemeClr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" name="Picture 4" descr="C:\Documents and Settings\g.veliu\Desktop\ColorBar 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2500"/>
            <a:ext cx="9144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1169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357636" y="1555262"/>
            <a:ext cx="8305800" cy="397979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>
                <a:solidFill>
                  <a:srgbClr val="B2151C"/>
                </a:solidFill>
                <a:cs typeface="Arial" panose="020B0604020202020204" pitchFamily="34" charset="0"/>
              </a:rPr>
              <a:t>ProCredit Bank </a:t>
            </a:r>
            <a:endParaRPr lang="en-US" sz="3200" dirty="0">
              <a:solidFill>
                <a:srgbClr val="B2151C"/>
              </a:solidFill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B2151C"/>
                </a:solidFill>
                <a:cs typeface="Arial" panose="020B0604020202020204" pitchFamily="34" charset="0"/>
              </a:rPr>
              <a:t>Propozim</a:t>
            </a:r>
            <a:r>
              <a:rPr lang="en-US" sz="3200" dirty="0" smtClean="0">
                <a:solidFill>
                  <a:srgbClr val="B2151C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B2151C"/>
                </a:solidFill>
                <a:cs typeface="Arial" panose="020B0604020202020204" pitchFamily="34" charset="0"/>
              </a:rPr>
              <a:t>për</a:t>
            </a:r>
            <a:r>
              <a:rPr lang="en-US" sz="3200" dirty="0" smtClean="0">
                <a:solidFill>
                  <a:srgbClr val="B2151C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B2151C"/>
                </a:solidFill>
                <a:cs typeface="Arial" panose="020B0604020202020204" pitchFamily="34" charset="0"/>
              </a:rPr>
              <a:t>krijimin</a:t>
            </a:r>
            <a:r>
              <a:rPr lang="en-US" sz="3200" dirty="0" smtClean="0">
                <a:solidFill>
                  <a:srgbClr val="B2151C"/>
                </a:solidFill>
                <a:cs typeface="Arial" panose="020B0604020202020204" pitchFamily="34" charset="0"/>
              </a:rPr>
              <a:t> e </a:t>
            </a:r>
            <a:r>
              <a:rPr lang="en-US" sz="3200" dirty="0" err="1" smtClean="0">
                <a:solidFill>
                  <a:srgbClr val="B2151C"/>
                </a:solidFill>
                <a:cs typeface="Arial" panose="020B0604020202020204" pitchFamily="34" charset="0"/>
              </a:rPr>
              <a:t>Regjistrit</a:t>
            </a:r>
            <a:r>
              <a:rPr lang="en-US" sz="3200" dirty="0" smtClean="0">
                <a:solidFill>
                  <a:srgbClr val="B2151C"/>
                </a:solidFill>
                <a:cs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B2151C"/>
                </a:solidFill>
                <a:cs typeface="Arial" panose="020B0604020202020204" pitchFamily="34" charset="0"/>
              </a:rPr>
              <a:t>të </a:t>
            </a:r>
            <a:r>
              <a:rPr lang="en-US" sz="3200" dirty="0" err="1" smtClean="0">
                <a:solidFill>
                  <a:srgbClr val="B2151C"/>
                </a:solidFill>
                <a:cs typeface="Arial" panose="020B0604020202020204" pitchFamily="34" charset="0"/>
              </a:rPr>
              <a:t>Llogarive</a:t>
            </a:r>
            <a:r>
              <a:rPr lang="en-US" sz="3200" dirty="0" smtClean="0">
                <a:solidFill>
                  <a:srgbClr val="B2151C"/>
                </a:solidFill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solidFill>
                  <a:srgbClr val="B2151C"/>
                </a:solidFill>
                <a:cs typeface="Arial" panose="020B0604020202020204" pitchFamily="34" charset="0"/>
              </a:rPr>
              <a:t>Bankare</a:t>
            </a:r>
            <a:r>
              <a:rPr lang="en-US" sz="3200" dirty="0" smtClean="0">
                <a:solidFill>
                  <a:srgbClr val="B2151C"/>
                </a:solidFill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B2151C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(body)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(body)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(body)"/>
                <a:ea typeface="+mj-ea"/>
                <a:cs typeface="+mj-cs"/>
              </a:rPr>
              <a:t/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(body)"/>
                <a:ea typeface="+mj-ea"/>
                <a:cs typeface="+mj-cs"/>
              </a:rPr>
            </a:br>
            <a:endParaRPr kumimoji="0" lang="en-GB" sz="2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 (body)"/>
              <a:ea typeface="+mj-ea"/>
              <a:cs typeface="+mj-cs"/>
            </a:endParaRPr>
          </a:p>
        </p:txBody>
      </p:sp>
      <p:pic>
        <p:nvPicPr>
          <p:cNvPr id="4" name="Picture 2" descr="C:\Documents and Settings\e.xhuglini\Desktop\Logo PCB\Logo e Grupit ENG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3" y="341117"/>
            <a:ext cx="1214851" cy="477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 txBox="1">
            <a:spLocks noGrp="1"/>
          </p:cNvSpPr>
          <p:nvPr/>
        </p:nvSpPr>
        <p:spPr bwMode="auto">
          <a:xfrm>
            <a:off x="8668988" y="6600904"/>
            <a:ext cx="469065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Georgia" pitchFamily="18" charset="0"/>
                <a:cs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3D94F8D-63CB-4B23-88D5-F927379BA501}" type="slidenum"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129" y="3310763"/>
            <a:ext cx="4493924" cy="3352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310763"/>
            <a:ext cx="4644129" cy="340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6147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582" y="179962"/>
            <a:ext cx="5788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Projekti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“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Regjistri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llogarive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bankare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Shqiperi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0574" y="1290909"/>
            <a:ext cx="6835514" cy="6586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sq-AL" sz="1400" b="0" dirty="0"/>
              <a:t>Regjistri i llogarive bankare </a:t>
            </a:r>
            <a:r>
              <a:rPr lang="en-US" sz="1400" b="0" dirty="0" smtClean="0"/>
              <a:t>(</a:t>
            </a:r>
            <a:r>
              <a:rPr lang="en-US" sz="1400" b="0" i="1" dirty="0" err="1" smtClean="0"/>
              <a:t>i</a:t>
            </a:r>
            <a:r>
              <a:rPr lang="en-US" sz="1400" b="0" i="1" dirty="0" smtClean="0"/>
              <a:t> </a:t>
            </a:r>
            <a:r>
              <a:rPr lang="en-US" sz="1400" b="0" i="1" dirty="0" err="1" smtClean="0"/>
              <a:t>ngjashem</a:t>
            </a:r>
            <a:r>
              <a:rPr lang="en-US" sz="1400" b="0" i="1" dirty="0" smtClean="0"/>
              <a:t> me </a:t>
            </a:r>
            <a:r>
              <a:rPr lang="en-US" sz="1400" b="0" i="1" dirty="0" err="1" smtClean="0"/>
              <a:t>Regjistrin</a:t>
            </a:r>
            <a:r>
              <a:rPr lang="en-US" sz="1400" b="0" i="1" dirty="0" smtClean="0"/>
              <a:t> e </a:t>
            </a:r>
            <a:r>
              <a:rPr lang="en-US" sz="1400" b="0" i="1" dirty="0" err="1" smtClean="0"/>
              <a:t>kredive</a:t>
            </a:r>
            <a:r>
              <a:rPr lang="en-US" sz="1400" b="0" dirty="0" smtClean="0"/>
              <a:t>) </a:t>
            </a:r>
            <a:r>
              <a:rPr lang="sq-AL" sz="1400" b="0" dirty="0" smtClean="0"/>
              <a:t>paraqet </a:t>
            </a:r>
            <a:r>
              <a:rPr lang="sq-AL" sz="1400" b="0" dirty="0"/>
              <a:t>infrastrukturen e nje baze te te </a:t>
            </a:r>
            <a:r>
              <a:rPr lang="sq-AL" sz="1400" b="0" dirty="0" smtClean="0"/>
              <a:t>dhenave</a:t>
            </a:r>
            <a:r>
              <a:rPr lang="en-US" sz="1400" b="0" dirty="0" smtClean="0"/>
              <a:t>; </a:t>
            </a:r>
          </a:p>
          <a:p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q-AL" sz="1400" b="0" dirty="0" smtClean="0"/>
              <a:t>Te </a:t>
            </a:r>
            <a:r>
              <a:rPr lang="sq-AL" sz="1400" b="0" dirty="0"/>
              <a:t>gjitha bankat e nivelit te dyte dhe institucionet financiare bejne raportimin e te dhenave mbi llogarite bankare si dhe mbajtesit e ketyre llogarive; </a:t>
            </a:r>
            <a:endParaRPr lang="en-US" sz="1400" b="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0" dirty="0" err="1" smtClean="0"/>
              <a:t>Numri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llogarise</a:t>
            </a:r>
            <a:r>
              <a:rPr lang="en-US" sz="1400" b="0" dirty="0" smtClean="0"/>
              <a:t> 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sq-AL" sz="1400" b="0" dirty="0"/>
              <a:t>Status</a:t>
            </a:r>
            <a:r>
              <a:rPr lang="en-US" sz="1400" b="0" dirty="0" err="1"/>
              <a:t>i</a:t>
            </a:r>
            <a:r>
              <a:rPr lang="en-US" sz="1400" b="0" dirty="0"/>
              <a:t> </a:t>
            </a:r>
            <a:r>
              <a:rPr lang="en-US" sz="1400" b="0" dirty="0" err="1" smtClean="0"/>
              <a:t>i</a:t>
            </a:r>
            <a:r>
              <a:rPr lang="en-US" sz="1400" b="0" dirty="0" smtClean="0"/>
              <a:t> </a:t>
            </a:r>
            <a:r>
              <a:rPr lang="sq-AL" sz="1400" b="0" dirty="0"/>
              <a:t>llogari</a:t>
            </a:r>
            <a:r>
              <a:rPr lang="en-US" sz="1400" b="0" dirty="0" smtClean="0"/>
              <a:t>se (</a:t>
            </a:r>
            <a:r>
              <a:rPr lang="en-US" sz="1400" b="0" dirty="0" err="1" smtClean="0"/>
              <a:t>aktive</a:t>
            </a:r>
            <a:r>
              <a:rPr lang="en-US" sz="1400" b="0" dirty="0" smtClean="0"/>
              <a:t>, e </a:t>
            </a:r>
            <a:r>
              <a:rPr lang="en-US" sz="1400" b="0" dirty="0" err="1" smtClean="0"/>
              <a:t>fjetur</a:t>
            </a:r>
            <a:r>
              <a:rPr lang="en-US" sz="1400" b="0" dirty="0" smtClean="0"/>
              <a:t>, e </a:t>
            </a:r>
            <a:r>
              <a:rPr lang="en-US" sz="1400" b="0" dirty="0" err="1" smtClean="0"/>
              <a:t>bllokuar</a:t>
            </a:r>
            <a:r>
              <a:rPr lang="en-US" sz="1400" b="0" dirty="0" smtClean="0"/>
              <a:t>, </a:t>
            </a:r>
            <a:r>
              <a:rPr lang="en-US" sz="1400" b="0" dirty="0" err="1" smtClean="0"/>
              <a:t>mbyllur</a:t>
            </a:r>
            <a:r>
              <a:rPr lang="en-US" sz="1400" b="0" dirty="0" smtClean="0"/>
              <a:t>)</a:t>
            </a:r>
            <a:endParaRPr lang="en-US" sz="1400" b="0" dirty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0" dirty="0" err="1" smtClean="0"/>
              <a:t>Numrin</a:t>
            </a:r>
            <a:r>
              <a:rPr lang="en-US" sz="1400" b="0" dirty="0" smtClean="0"/>
              <a:t> personal </a:t>
            </a:r>
            <a:r>
              <a:rPr lang="en-US" sz="1400" b="0" dirty="0" err="1" smtClean="0"/>
              <a:t>te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mbajtesit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te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llogarise</a:t>
            </a:r>
            <a:endParaRPr lang="en-US" sz="1400" b="0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1400" b="0" dirty="0" smtClean="0"/>
              <a:t>NIPT ne </a:t>
            </a:r>
            <a:r>
              <a:rPr lang="en-US" sz="1400" b="0" dirty="0" err="1" smtClean="0"/>
              <a:t>rast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te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Personave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Juridik</a:t>
            </a:r>
            <a:r>
              <a:rPr lang="en-US" sz="1400" b="0" dirty="0" smtClean="0"/>
              <a:t> / </a:t>
            </a:r>
            <a:r>
              <a:rPr lang="en-US" sz="1400" b="0" dirty="0" err="1" smtClean="0"/>
              <a:t>Fizik</a:t>
            </a:r>
            <a:r>
              <a:rPr lang="en-US" sz="1400" b="0" dirty="0" smtClean="0"/>
              <a:t> </a:t>
            </a:r>
          </a:p>
          <a:p>
            <a:endParaRPr lang="en-US" sz="1400" b="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sq-AL" sz="1400" b="0" dirty="0"/>
              <a:t>Zyrat përmbaruese dhe institucionet e tjera shteterore permes qasjeve te </a:t>
            </a:r>
            <a:r>
              <a:rPr lang="sq-AL" sz="1400" b="0" dirty="0" smtClean="0"/>
              <a:t>limituara</a:t>
            </a:r>
            <a:r>
              <a:rPr lang="en-US" sz="1400" b="0" dirty="0" smtClean="0"/>
              <a:t>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q-AL" sz="1400" b="0" dirty="0" smtClean="0"/>
              <a:t>Iniciojnë kërkesën për klientin</a:t>
            </a:r>
            <a:r>
              <a:rPr lang="en-US" sz="1400" b="0" dirty="0" smtClean="0"/>
              <a:t> “</a:t>
            </a:r>
            <a:r>
              <a:rPr lang="sq-AL" sz="1400" b="0" dirty="0" smtClean="0"/>
              <a:t>X</a:t>
            </a:r>
            <a:r>
              <a:rPr lang="en-US" sz="1400" b="0" dirty="0" smtClean="0"/>
              <a:t>”</a:t>
            </a:r>
            <a:r>
              <a:rPr lang="sq-AL" sz="1400" b="0" dirty="0" smtClean="0"/>
              <a:t> me te dhënat qe kane dhe bashkëngjisin vendimin 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q-AL" sz="1400" b="0" dirty="0" smtClean="0"/>
              <a:t>Sistemi dërgon njoftimin për bllokim tek te gjitha bankat, për dallim ekzekutimi sistemi përzgjedh nje banke </a:t>
            </a:r>
            <a:r>
              <a:rPr lang="sq-AL" sz="1400" b="0" i="1" dirty="0" smtClean="0"/>
              <a:t>(random)</a:t>
            </a:r>
            <a:r>
              <a:rPr lang="sq-AL" sz="1400" b="0" dirty="0" smtClean="0"/>
              <a:t>, dhe pa kthim përgjigje nga banka e pare nuk </a:t>
            </a:r>
            <a:r>
              <a:rPr lang="en-US" sz="1400" b="0" dirty="0" err="1" smtClean="0"/>
              <a:t>vijon</a:t>
            </a:r>
            <a:r>
              <a:rPr lang="en-US" sz="1400" b="0" dirty="0" smtClean="0"/>
              <a:t> </a:t>
            </a:r>
            <a:r>
              <a:rPr lang="sq-AL" sz="1400" b="0" dirty="0" smtClean="0"/>
              <a:t>mbledhjen e fondeve tek bankat tjera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sq-AL" sz="1400" b="0" dirty="0" smtClean="0"/>
              <a:t>Banka ne moment trajtimit te shkresës, plotëson informacionet ne s</a:t>
            </a:r>
            <a:r>
              <a:rPr lang="en-US" sz="1400" b="0" dirty="0" err="1" smtClean="0"/>
              <a:t>i</a:t>
            </a:r>
            <a:r>
              <a:rPr lang="sq-AL" sz="1400" b="0" dirty="0" smtClean="0"/>
              <a:t>stem dhe njoftimi shkon automatik</a:t>
            </a:r>
            <a:r>
              <a:rPr lang="en-US" sz="1400" b="0" dirty="0" err="1" smtClean="0"/>
              <a:t>isht</a:t>
            </a:r>
            <a:r>
              <a:rPr lang="sq-AL" sz="1400" b="0" dirty="0" smtClean="0"/>
              <a:t> tek pala </a:t>
            </a:r>
            <a:r>
              <a:rPr lang="en-US" sz="1400" b="0" dirty="0" err="1" smtClean="0"/>
              <a:t>kerkuese</a:t>
            </a:r>
            <a:endParaRPr lang="sq-AL" sz="1400" b="0" dirty="0" smtClean="0"/>
          </a:p>
          <a:p>
            <a:pPr lvl="1"/>
            <a:endParaRPr lang="sq-AL" sz="1400" b="0" i="1" dirty="0" smtClean="0"/>
          </a:p>
          <a:p>
            <a:pPr lvl="1"/>
            <a:r>
              <a:rPr lang="sq-AL" sz="1400" b="0" i="1" dirty="0" smtClean="0"/>
              <a:t>Komunikimi mes bankave te nivelit te dyte dhe institucioneve përkatëse si Tatimet</a:t>
            </a:r>
            <a:r>
              <a:rPr lang="sq-AL" sz="1400" b="0" i="1" dirty="0"/>
              <a:t>, Permbaruesit etj., realizohen permes  shkëmbimin </a:t>
            </a:r>
            <a:r>
              <a:rPr lang="sq-AL" sz="1400" b="0" i="1" dirty="0" smtClean="0"/>
              <a:t>elektronik</a:t>
            </a:r>
            <a:r>
              <a:rPr lang="en-US" sz="1400" b="0" i="1" dirty="0" smtClean="0"/>
              <a:t>. </a:t>
            </a:r>
            <a:endParaRPr lang="en-US" sz="1400" b="0" i="1" dirty="0"/>
          </a:p>
          <a:p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82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582" y="179962"/>
            <a:ext cx="47500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Ideja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per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projektin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e “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Regjistrit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llogarive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bankare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Shqiperi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0574" y="1290909"/>
            <a:ext cx="6835514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400" b="0" dirty="0" err="1" smtClean="0"/>
              <a:t>Ky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projekt</a:t>
            </a:r>
            <a:r>
              <a:rPr lang="en-US" sz="1400" b="0" dirty="0" smtClean="0"/>
              <a:t> v</a:t>
            </a:r>
            <a:r>
              <a:rPr lang="sq-AL" sz="1400" b="0" dirty="0" smtClean="0"/>
              <a:t>jen </a:t>
            </a:r>
            <a:r>
              <a:rPr lang="sq-AL" sz="1400" b="0" dirty="0"/>
              <a:t>nga ProCredit Bank Kosove bazuar ne pervojen dhe praktikat e te njejtit proces te realizuar ne Kosove me inciative nga USAID dhe implementimit dhe mbikqyrje nga Banka Qendrore Kosove </a:t>
            </a:r>
            <a:r>
              <a:rPr lang="en-US" sz="1400" b="0" dirty="0" smtClean="0"/>
              <a:t>ne 2016</a:t>
            </a:r>
            <a:r>
              <a:rPr lang="sq-AL" sz="1400" b="0" dirty="0" smtClean="0"/>
              <a:t>. </a:t>
            </a:r>
            <a:endParaRPr lang="en-US" sz="1400" b="0" dirty="0" smtClean="0"/>
          </a:p>
          <a:p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sq-AL" sz="1400" b="0" dirty="0" smtClean="0"/>
              <a:t>ProCredit </a:t>
            </a:r>
            <a:r>
              <a:rPr lang="sq-AL" sz="1400" b="0" dirty="0"/>
              <a:t>Bank Shqiperi dhe Kosove vazhdimisht ndajne eksperiencat nga perfitimi i praktikave me te mira ne te dyja bankat me qellim permiresimin e proceseve, eficenses si dhe perdorim optimal te burimeve njerëzore dhe infrastrukturës te cilat ne menyre te drejtperdrejte japin impakt pozitiv financiar.</a:t>
            </a:r>
            <a:endParaRPr lang="en-US" sz="14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400" dirty="0"/>
          </a:p>
          <a:p>
            <a:endParaRPr lang="en-US" sz="1200" b="0" dirty="0"/>
          </a:p>
          <a:p>
            <a:r>
              <a:rPr lang="sq-AL" dirty="0"/>
              <a:t>Zyrat qendrore te llogarive te klienteve jane krijuar dhe ne funksion te plote ne pothuaj te gjitha vendet e rajonit: Kosove, </a:t>
            </a:r>
            <a:r>
              <a:rPr lang="sq-AL" dirty="0" smtClean="0"/>
              <a:t>Maqedoni</a:t>
            </a:r>
            <a:r>
              <a:rPr lang="sq-AL" dirty="0"/>
              <a:t>, </a:t>
            </a:r>
            <a:r>
              <a:rPr lang="sq-AL" dirty="0" smtClean="0"/>
              <a:t>Serbi</a:t>
            </a:r>
            <a:r>
              <a:rPr lang="en-US" dirty="0" smtClean="0"/>
              <a:t> per LE</a:t>
            </a:r>
            <a:r>
              <a:rPr lang="sq-AL" dirty="0" smtClean="0"/>
              <a:t>, </a:t>
            </a:r>
            <a:r>
              <a:rPr lang="sq-AL" dirty="0"/>
              <a:t>Rumani. </a:t>
            </a:r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200" b="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200" b="0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757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582" y="179962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Perfitimet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projekti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“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Regjistrit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llogarive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bankare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Shqiperi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 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80574" y="1290909"/>
            <a:ext cx="6835514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40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q-AL" sz="1400" b="0" u="sng" dirty="0"/>
              <a:t>Efikasitet te larte </a:t>
            </a:r>
            <a:r>
              <a:rPr lang="sq-AL" sz="1400" b="0" dirty="0"/>
              <a:t>ne zbatimin dhe ekzekutimin e vendimeve zbatuese si per institucionet shteterore (</a:t>
            </a:r>
            <a:r>
              <a:rPr lang="sq-AL" sz="1400" b="0" i="1" dirty="0"/>
              <a:t>kryesisht bashki dhe tatime</a:t>
            </a:r>
            <a:r>
              <a:rPr lang="sq-AL" sz="1400" b="0" dirty="0"/>
              <a:t>), per zyrat permbarimore si dhe per te gjitha bankat e nivelit te dyte ne vend. </a:t>
            </a:r>
            <a:endParaRPr lang="en-US" sz="1400" b="0" dirty="0"/>
          </a:p>
          <a:p>
            <a:r>
              <a:rPr lang="sq-AL" sz="1400" b="0" dirty="0"/>
              <a:t> </a:t>
            </a:r>
            <a:endParaRPr lang="en-US" sz="1400" b="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q-AL" sz="1400" b="0" dirty="0"/>
              <a:t>Menaxhim/mbledhje cilesore dhe ne kohe i detyrimeve ligjore te klienteve.</a:t>
            </a:r>
            <a:endParaRPr lang="en-US" sz="1400" b="0" dirty="0"/>
          </a:p>
          <a:p>
            <a:endParaRPr lang="en-US" sz="1400" b="0" dirty="0"/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sq-AL" sz="1400" b="0" dirty="0"/>
              <a:t>Impakt shume pozitiv ne mjedis nepermjet reduktimit / mos perdorjes se </a:t>
            </a:r>
            <a:r>
              <a:rPr lang="sq-AL" sz="1400" b="0" dirty="0" smtClean="0"/>
              <a:t>shkresave</a:t>
            </a:r>
            <a:r>
              <a:rPr lang="en-US" sz="1400" b="0" dirty="0" smtClean="0"/>
              <a:t> </a:t>
            </a:r>
            <a:r>
              <a:rPr lang="en-US" sz="1400" b="0" dirty="0" err="1" smtClean="0"/>
              <a:t>fizike</a:t>
            </a:r>
            <a:r>
              <a:rPr lang="sq-AL" sz="1400" b="0" dirty="0" smtClean="0"/>
              <a:t> </a:t>
            </a:r>
            <a:r>
              <a:rPr lang="en-US" sz="1400" b="0" dirty="0" smtClean="0"/>
              <a:t>per </a:t>
            </a:r>
            <a:r>
              <a:rPr lang="sq-AL" sz="1400" b="0" dirty="0" smtClean="0"/>
              <a:t>1</a:t>
            </a:r>
            <a:r>
              <a:rPr lang="en-US" sz="1400" b="0" dirty="0" smtClean="0"/>
              <a:t>2</a:t>
            </a:r>
            <a:r>
              <a:rPr lang="sq-AL" sz="1400" b="0" dirty="0" smtClean="0"/>
              <a:t> </a:t>
            </a:r>
            <a:r>
              <a:rPr lang="sq-AL" sz="1400" b="0" dirty="0"/>
              <a:t>bankat e nivelit te </a:t>
            </a:r>
            <a:r>
              <a:rPr lang="sq-AL" sz="1400" b="0" dirty="0" smtClean="0"/>
              <a:t>dyte</a:t>
            </a:r>
            <a:r>
              <a:rPr lang="en-US" sz="1400" b="0" dirty="0" smtClean="0"/>
              <a:t>. </a:t>
            </a:r>
            <a:endParaRPr lang="en-US" sz="1400" b="0" dirty="0"/>
          </a:p>
          <a:p>
            <a:pPr lvl="0"/>
            <a:r>
              <a:rPr lang="en-US" sz="1400" b="0" dirty="0" smtClean="0"/>
              <a:t>       </a:t>
            </a:r>
          </a:p>
          <a:p>
            <a:pPr lvl="0"/>
            <a:r>
              <a:rPr lang="en-US" sz="1400" b="0" dirty="0"/>
              <a:t> </a:t>
            </a:r>
            <a:r>
              <a:rPr lang="en-US" sz="1400" b="0" dirty="0" smtClean="0"/>
              <a:t>     </a:t>
            </a:r>
          </a:p>
          <a:p>
            <a:pPr lvl="0"/>
            <a:endParaRPr lang="en-US" sz="1400" b="0" dirty="0"/>
          </a:p>
          <a:p>
            <a:pPr lvl="0"/>
            <a:r>
              <a:rPr lang="en-US" sz="1400" b="0" dirty="0" smtClean="0"/>
              <a:t>        </a:t>
            </a:r>
            <a:endParaRPr lang="en-US" sz="1400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42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6582" y="179962"/>
            <a:ext cx="51988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Perfitimet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nga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projekti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“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Regjistrit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llogarive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</a:p>
          <a:p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bankare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ne </a:t>
            </a:r>
            <a:r>
              <a:rPr lang="en-US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Shqiperi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” 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68" y="1250461"/>
            <a:ext cx="8467201" cy="4415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748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23083" y="2981325"/>
            <a:ext cx="38000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C00000"/>
                </a:solidFill>
              </a:rPr>
              <a:t>Ju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</a:rPr>
              <a:t>faleminderit</a:t>
            </a:r>
            <a:r>
              <a:rPr lang="en-US" sz="2800" dirty="0" smtClean="0">
                <a:solidFill>
                  <a:srgbClr val="C00000"/>
                </a:solidFill>
              </a:rPr>
              <a:t>!</a:t>
            </a:r>
            <a:endParaRPr lang="en-US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278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Procredi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DE0D"/>
      </a:accent1>
      <a:accent2>
        <a:srgbClr val="CF651B"/>
      </a:accent2>
      <a:accent3>
        <a:srgbClr val="B2151C"/>
      </a:accent3>
      <a:accent4>
        <a:srgbClr val="20846C"/>
      </a:accent4>
      <a:accent5>
        <a:srgbClr val="8D197C"/>
      </a:accent5>
      <a:accent6>
        <a:srgbClr val="1A5CA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Custom Design">
  <a:themeElements>
    <a:clrScheme name="Procredi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DE0D"/>
      </a:accent1>
      <a:accent2>
        <a:srgbClr val="CF651B"/>
      </a:accent2>
      <a:accent3>
        <a:srgbClr val="B2151C"/>
      </a:accent3>
      <a:accent4>
        <a:srgbClr val="20846C"/>
      </a:accent4>
      <a:accent5>
        <a:srgbClr val="8D197C"/>
      </a:accent5>
      <a:accent6>
        <a:srgbClr val="1A5CA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7_Custom Design">
  <a:themeElements>
    <a:clrScheme name="Procredit Color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DE0D"/>
      </a:accent1>
      <a:accent2>
        <a:srgbClr val="CF651B"/>
      </a:accent2>
      <a:accent3>
        <a:srgbClr val="B2151C"/>
      </a:accent3>
      <a:accent4>
        <a:srgbClr val="20846C"/>
      </a:accent4>
      <a:accent5>
        <a:srgbClr val="8D197C"/>
      </a:accent5>
      <a:accent6>
        <a:srgbClr val="1A5CA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29650</TotalTime>
  <Words>392</Words>
  <Application>Microsoft Office PowerPoint</Application>
  <PresentationFormat>On-screen Show (4:3)</PresentationFormat>
  <Paragraphs>54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(body)</vt:lpstr>
      <vt:lpstr>Times New Roman</vt:lpstr>
      <vt:lpstr>Verdana</vt:lpstr>
      <vt:lpstr>Wingdings</vt:lpstr>
      <vt:lpstr>Custom Design</vt:lpstr>
      <vt:lpstr>6_Custom Design</vt:lpstr>
      <vt:lpstr>7_Custom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MEB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</dc:creator>
  <cp:lastModifiedBy>Edlira Hoxha</cp:lastModifiedBy>
  <cp:revision>1464</cp:revision>
  <cp:lastPrinted>2017-09-19T07:09:46Z</cp:lastPrinted>
  <dcterms:created xsi:type="dcterms:W3CDTF">2000-11-29T08:03:03Z</dcterms:created>
  <dcterms:modified xsi:type="dcterms:W3CDTF">2019-10-29T08:32:20Z</dcterms:modified>
</cp:coreProperties>
</file>