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6" r:id="rId4"/>
    <p:sldId id="265" r:id="rId5"/>
    <p:sldId id="273" r:id="rId6"/>
    <p:sldId id="267" r:id="rId7"/>
    <p:sldId id="21592" r:id="rId8"/>
    <p:sldId id="21606" r:id="rId9"/>
    <p:sldId id="946" r:id="rId10"/>
    <p:sldId id="947" r:id="rId11"/>
    <p:sldId id="21603" r:id="rId12"/>
    <p:sldId id="21608" r:id="rId13"/>
    <p:sldId id="258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EA9"/>
    <a:srgbClr val="434A7E"/>
    <a:srgbClr val="00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66532" autoAdjust="0"/>
  </p:normalViewPr>
  <p:slideViewPr>
    <p:cSldViewPr>
      <p:cViewPr varScale="1">
        <p:scale>
          <a:sx n="44" d="100"/>
          <a:sy n="44" d="100"/>
        </p:scale>
        <p:origin x="14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2634" y="-32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lnSpc>
                <a:spcPts val="1300"/>
              </a:lnSpc>
            </a:pPr>
            <a:endParaRPr lang="de-AT" dirty="0">
              <a:solidFill>
                <a:srgbClr val="607EA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lnSpc>
                <a:spcPts val="1300"/>
              </a:lnSpc>
            </a:pPr>
            <a:endParaRPr lang="de-AT" dirty="0">
              <a:solidFill>
                <a:srgbClr val="607E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042004" y="9428583"/>
            <a:ext cx="71366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>
              <a:lnSpc>
                <a:spcPts val="1300"/>
              </a:lnSpc>
            </a:pPr>
            <a:fld id="{5EC7B895-EE0D-4B36-80B3-891987283A88}" type="slidenum">
              <a:rPr lang="de-AT" smtClean="0">
                <a:solidFill>
                  <a:srgbClr val="607EA9"/>
                </a:solidFill>
              </a:rPr>
              <a:pPr algn="ctr">
                <a:lnSpc>
                  <a:spcPts val="1300"/>
                </a:lnSpc>
              </a:pPr>
              <a:t>‹Nr.›</a:t>
            </a:fld>
            <a:endParaRPr lang="de-AT">
              <a:solidFill>
                <a:srgbClr val="607E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5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042004" y="9428583"/>
            <a:ext cx="71366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fld id="{920A02F4-DDD1-41A0-A51C-58B6E8332FE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278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30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27695" y="4675287"/>
            <a:ext cx="6264696" cy="519454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A02F4-DDD1-41A0-A51C-58B6E8332FE7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607E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607EA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021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749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744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64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579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069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8997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01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1711" y="4861442"/>
            <a:ext cx="5904656" cy="500839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2407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1711" y="4861442"/>
            <a:ext cx="5904656" cy="500839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820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intergrund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55025"/>
            <a:ext cx="12192000" cy="4930360"/>
          </a:xfrm>
          <a:prstGeom prst="rect">
            <a:avLst/>
          </a:prstGeom>
        </p:spPr>
      </p:pic>
      <p:sp>
        <p:nvSpPr>
          <p:cNvPr id="3" name="Untertitel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7" name="Abdeckung-OeNB-Logo-klein"/>
          <p:cNvSpPr/>
          <p:nvPr userDrawn="1"/>
        </p:nvSpPr>
        <p:spPr bwMode="white">
          <a:xfrm>
            <a:off x="9936428" y="188640"/>
            <a:ext cx="196821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pic>
        <p:nvPicPr>
          <p:cNvPr id="4" name="OeNB-Logo-groß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723306"/>
            <a:ext cx="2991600" cy="8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Vertikaler Textplatzhalter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726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Vertikaler Textplatzhalter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558741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2" name="Vertikaler Titel"/>
          <p:cNvSpPr>
            <a:spLocks noGrp="1"/>
          </p:cNvSpPr>
          <p:nvPr>
            <p:ph type="title" orient="vert"/>
          </p:nvPr>
        </p:nvSpPr>
        <p:spPr>
          <a:xfrm>
            <a:off x="9264353" y="260651"/>
            <a:ext cx="1248139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708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ntergrundgrafi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10" name="YouTube-Logo">
            <a:extLst>
              <a:ext uri="{FF2B5EF4-FFF2-40B4-BE49-F238E27FC236}">
                <a16:creationId xmlns:a16="http://schemas.microsoft.com/office/drawing/2014/main" id="{7116C63D-2590-45D9-BC5C-193FEA4339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39" y="5908937"/>
            <a:ext cx="232986" cy="163499"/>
          </a:xfrm>
          <a:prstGeom prst="rect">
            <a:avLst/>
          </a:prstGeom>
        </p:spPr>
      </p:pic>
      <p:pic>
        <p:nvPicPr>
          <p:cNvPr id="7" name="Twitter-Logo">
            <a:extLst>
              <a:ext uri="{FF2B5EF4-FFF2-40B4-BE49-F238E27FC236}">
                <a16:creationId xmlns:a16="http://schemas.microsoft.com/office/drawing/2014/main" id="{34857F5F-C3A2-43B7-A96D-6E89D29095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42" y="5410238"/>
            <a:ext cx="324012" cy="324012"/>
          </a:xfrm>
          <a:prstGeom prst="rect">
            <a:avLst/>
          </a:prstGeom>
        </p:spPr>
      </p:pic>
      <p:pic>
        <p:nvPicPr>
          <p:cNvPr id="2" name="LinkedIn-Logo">
            <a:extLst>
              <a:ext uri="{FF2B5EF4-FFF2-40B4-BE49-F238E27FC236}">
                <a16:creationId xmlns:a16="http://schemas.microsoft.com/office/drawing/2014/main" id="{722AC054-D88A-4F9E-A50F-5A0BED8F20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82233" y="5049202"/>
            <a:ext cx="212000" cy="180000"/>
          </a:xfrm>
          <a:prstGeom prst="rect">
            <a:avLst/>
          </a:prstGeom>
        </p:spPr>
      </p:pic>
      <p:pic>
        <p:nvPicPr>
          <p:cNvPr id="6" name="Facebook-Logo">
            <a:extLst>
              <a:ext uri="{FF2B5EF4-FFF2-40B4-BE49-F238E27FC236}">
                <a16:creationId xmlns:a16="http://schemas.microsoft.com/office/drawing/2014/main" id="{4458EAB8-A804-4B9F-B225-0998AA542FB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89" y="4605064"/>
            <a:ext cx="236568" cy="236568"/>
          </a:xfrm>
          <a:prstGeom prst="rect">
            <a:avLst/>
          </a:prstGeom>
        </p:spPr>
      </p:pic>
      <p:pic>
        <p:nvPicPr>
          <p:cNvPr id="9" name="Instagram-Logo">
            <a:extLst>
              <a:ext uri="{FF2B5EF4-FFF2-40B4-BE49-F238E27FC236}">
                <a16:creationId xmlns:a16="http://schemas.microsoft.com/office/drawing/2014/main" id="{179426F1-EAA0-453B-B047-BB3883FF16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59" y="4124205"/>
            <a:ext cx="323895" cy="323895"/>
          </a:xfrm>
          <a:prstGeom prst="rect">
            <a:avLst/>
          </a:prstGeom>
        </p:spPr>
      </p:pic>
      <p:sp>
        <p:nvSpPr>
          <p:cNvPr id="5" name="Textfeld"/>
          <p:cNvSpPr txBox="1"/>
          <p:nvPr userDrawn="1"/>
        </p:nvSpPr>
        <p:spPr bwMode="white">
          <a:xfrm>
            <a:off x="1055440" y="779214"/>
            <a:ext cx="7344816" cy="538609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3200"/>
              </a:lnSpc>
            </a:pPr>
            <a:r>
              <a:rPr lang="de-DE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Danke für Ihre Aufmerksamkeit</a:t>
            </a:r>
          </a:p>
          <a:p>
            <a:pPr>
              <a:lnSpc>
                <a:spcPts val="3200"/>
              </a:lnSpc>
            </a:pPr>
            <a:endParaRPr lang="de-DE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lang="en-GB" sz="2800" b="1" noProof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Thank you for your attention</a:t>
            </a:r>
            <a:endParaRPr lang="en-GB" sz="2800" noProof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www.oenb.at</a:t>
            </a:r>
          </a:p>
          <a:p>
            <a:pPr>
              <a:lnSpc>
                <a:spcPct val="100000"/>
              </a:lnSpc>
            </a:pPr>
            <a:endParaRPr lang="de-DE" sz="1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627063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oenb.info@oenb.at</a:t>
            </a: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627063" algn="l"/>
              </a:tabLst>
            </a:pPr>
            <a:endParaRPr lang="de-DE" sz="1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@nationalbank_oesterreich</a:t>
            </a: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endParaRPr lang="de-DE" sz="1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	@nationalbankoesterreich</a:t>
            </a: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endParaRPr lang="de-DE" sz="1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r>
              <a:rPr lang="de-DE" sz="1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	</a:t>
            </a:r>
            <a:r>
              <a:rPr lang="de-DE" sz="1800" kern="1200" dirty="0" err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Oesterreichische</a:t>
            </a:r>
            <a:r>
              <a:rPr lang="de-DE" sz="1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Nationalbank</a:t>
            </a: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endParaRPr lang="de-DE" sz="1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@oenb</a:t>
            </a:r>
            <a:endParaRPr lang="de-DE" sz="1800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endParaRPr lang="de-DE" sz="1000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269875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OeNB</a:t>
            </a:r>
          </a:p>
        </p:txBody>
      </p:sp>
    </p:spTree>
    <p:extLst>
      <p:ext uri="{BB962C8B-B14F-4D97-AF65-F5344CB8AC3E}">
        <p14:creationId xmlns:p14="http://schemas.microsoft.com/office/powerpoint/2010/main" val="41700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2160" userDrawn="1">
          <p15:clr>
            <a:srgbClr val="FBAE40"/>
          </p15:clr>
        </p15:guide>
        <p15:guide id="14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4A7E"/>
                </a:solidFill>
              </a:defRPr>
            </a:lvl1pPr>
          </a:lstStyle>
          <a:p>
            <a:fld id="{A4B5EC0D-0CFD-447B-A5BC-BB2EABE92AEA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3" name="Inhaltsplatzhalter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703262" indent="-342900">
              <a:buFont typeface="Symbol" panose="05050102010706020507" pitchFamily="18" charset="2"/>
              <a:buChar char="-"/>
              <a:defRPr/>
            </a:lvl2pPr>
            <a:lvl3pPr marL="1063625" indent="-342900">
              <a:buFont typeface="Courier New" panose="02070309020205020404" pitchFamily="49" charset="0"/>
              <a:buChar char="o"/>
              <a:tabLst/>
              <a:defRPr/>
            </a:lvl3pPr>
            <a:lvl4pPr marL="1422400" indent="-342900">
              <a:buFont typeface="Wingdings" panose="05000000000000000000" pitchFamily="2" charset="2"/>
              <a:buChar char="§"/>
              <a:defRPr/>
            </a:lvl4pPr>
            <a:lvl5pPr marL="1774825" indent="-342900">
              <a:buFont typeface="Arial" panose="020B0604020202020204" pitchFamily="34" charset="0"/>
              <a:buChar char="»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134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4A7E"/>
                </a:solidFill>
              </a:defRPr>
            </a:lvl1pPr>
          </a:lstStyle>
          <a:p>
            <a:fld id="{A4B5EC0D-0CFD-447B-A5BC-BB2EABE92AEA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434A7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309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  <p:sp>
        <p:nvSpPr>
          <p:cNvPr id="4" name="Inhaltsplatzhalter_rechts"/>
          <p:cNvSpPr>
            <a:spLocks noGrp="1"/>
          </p:cNvSpPr>
          <p:nvPr>
            <p:ph sz="half" idx="2"/>
          </p:nvPr>
        </p:nvSpPr>
        <p:spPr>
          <a:xfrm>
            <a:off x="6197600" y="1340769"/>
            <a:ext cx="5384800" cy="4824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Inhaltsplatzhalter_links"/>
          <p:cNvSpPr>
            <a:spLocks noGrp="1"/>
          </p:cNvSpPr>
          <p:nvPr>
            <p:ph sz="half" idx="1"/>
          </p:nvPr>
        </p:nvSpPr>
        <p:spPr>
          <a:xfrm>
            <a:off x="609600" y="1340769"/>
            <a:ext cx="5384800" cy="4824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708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Inhaltsplatzhalter_rechts"/>
          <p:cNvSpPr>
            <a:spLocks noGrp="1"/>
          </p:cNvSpPr>
          <p:nvPr>
            <p:ph sz="quarter" idx="4"/>
          </p:nvPr>
        </p:nvSpPr>
        <p:spPr>
          <a:xfrm>
            <a:off x="6193369" y="1844824"/>
            <a:ext cx="5389033" cy="432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_rechts"/>
          <p:cNvSpPr>
            <a:spLocks noGrp="1"/>
          </p:cNvSpPr>
          <p:nvPr>
            <p:ph type="body" sz="quarter" idx="3"/>
          </p:nvPr>
        </p:nvSpPr>
        <p:spPr>
          <a:xfrm>
            <a:off x="6192013" y="1340771"/>
            <a:ext cx="5389033" cy="432047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_links"/>
          <p:cNvSpPr>
            <a:spLocks noGrp="1"/>
          </p:cNvSpPr>
          <p:nvPr>
            <p:ph sz="half" idx="2"/>
          </p:nvPr>
        </p:nvSpPr>
        <p:spPr>
          <a:xfrm>
            <a:off x="609600" y="1844824"/>
            <a:ext cx="5386917" cy="432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3" name="Textplatzhalter_links"/>
          <p:cNvSpPr>
            <a:spLocks noGrp="1"/>
          </p:cNvSpPr>
          <p:nvPr>
            <p:ph type="body" idx="1"/>
          </p:nvPr>
        </p:nvSpPr>
        <p:spPr>
          <a:xfrm>
            <a:off x="623392" y="1340771"/>
            <a:ext cx="5386917" cy="432047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122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619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49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Inhaltsplatzhalter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3614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467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  <p:sp>
        <p:nvSpPr>
          <p:cNvPr id="4" name="Textplatzhalter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954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-Mail-Adresse"/>
          <p:cNvSpPr txBox="1"/>
          <p:nvPr/>
        </p:nvSpPr>
        <p:spPr>
          <a:xfrm>
            <a:off x="9648395" y="6367308"/>
            <a:ext cx="21600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de-DE" sz="1200" dirty="0">
                <a:solidFill>
                  <a:srgbClr val="607EA9"/>
                </a:solidFill>
              </a:rPr>
              <a:t>oenb.info@oenb.at</a:t>
            </a:r>
            <a:endParaRPr lang="de-AT" sz="1200" dirty="0">
              <a:solidFill>
                <a:srgbClr val="607EA9"/>
              </a:solidFill>
            </a:endParaRPr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5016000" y="6367305"/>
            <a:ext cx="216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ts val="1300"/>
              </a:lnSpc>
              <a:defRPr sz="1200">
                <a:solidFill>
                  <a:srgbClr val="607E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B5EC0D-0CFD-447B-A5BC-BB2EABE92AEA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Website"/>
          <p:cNvSpPr txBox="1"/>
          <p:nvPr/>
        </p:nvSpPr>
        <p:spPr>
          <a:xfrm>
            <a:off x="431371" y="6367308"/>
            <a:ext cx="21600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1200" dirty="0">
                <a:solidFill>
                  <a:srgbClr val="607EA9"/>
                </a:solidFill>
              </a:rPr>
              <a:t>www.oenb.at</a:t>
            </a:r>
            <a:endParaRPr lang="de-AT" sz="1200" dirty="0">
              <a:solidFill>
                <a:srgbClr val="607EA9"/>
              </a:solidFill>
            </a:endParaRPr>
          </a:p>
        </p:txBody>
      </p:sp>
      <p:sp>
        <p:nvSpPr>
          <p:cNvPr id="3" name="Textplatzhalter"/>
          <p:cNvSpPr>
            <a:spLocks noGrp="1"/>
          </p:cNvSpPr>
          <p:nvPr>
            <p:ph type="body" idx="1"/>
          </p:nvPr>
        </p:nvSpPr>
        <p:spPr>
          <a:xfrm>
            <a:off x="609600" y="1340768"/>
            <a:ext cx="10972800" cy="482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AT" dirty="0"/>
          </a:p>
        </p:txBody>
      </p:sp>
      <p:sp>
        <p:nvSpPr>
          <p:cNvPr id="2" name="Titelplatzhalter"/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pic>
        <p:nvPicPr>
          <p:cNvPr id="11" name="OeNB-Logo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490383"/>
            <a:ext cx="925200" cy="2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1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rgbClr val="607EA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"/>
          <p:cNvSpPr txBox="1"/>
          <p:nvPr/>
        </p:nvSpPr>
        <p:spPr bwMode="white">
          <a:xfrm>
            <a:off x="1055440" y="3421719"/>
            <a:ext cx="7344816" cy="27435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3200"/>
              </a:lnSpc>
            </a:pPr>
            <a:r>
              <a:rPr lang="de-DE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Inflation </a:t>
            </a:r>
            <a:r>
              <a:rPr lang="de-DE" sz="2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drivers</a:t>
            </a:r>
            <a:r>
              <a:rPr lang="de-DE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de-DE" sz="2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monetary</a:t>
            </a:r>
            <a:r>
              <a:rPr lang="de-DE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policy</a:t>
            </a:r>
            <a:r>
              <a:rPr lang="de-DE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normalisation</a:t>
            </a:r>
            <a:r>
              <a:rPr lang="de-DE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in </a:t>
            </a:r>
            <a:r>
              <a:rPr lang="de-DE" sz="2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de-DE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Euro </a:t>
            </a:r>
            <a:r>
              <a:rPr lang="de-DE" sz="2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area</a:t>
            </a:r>
            <a:endParaRPr lang="de-DE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endParaRPr lang="de-DE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Dr. Birgit Niessner, </a:t>
            </a:r>
            <a:r>
              <a:rPr lang="de-DE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Director</a:t>
            </a: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Economic</a:t>
            </a: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Analysis and Research Department</a:t>
            </a:r>
          </a:p>
          <a:p>
            <a:pPr>
              <a:lnSpc>
                <a:spcPts val="2400"/>
              </a:lnSpc>
            </a:pPr>
            <a:r>
              <a:rPr lang="de-DE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October</a:t>
            </a: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2022</a:t>
            </a: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www.oenb.at</a:t>
            </a:r>
            <a:endParaRPr lang="de-AT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0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66B4383-E6FD-4C31-B59E-4F9CA87E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10</a:t>
            </a:fld>
            <a:endParaRPr lang="de-AT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A6388DA-731D-4955-842F-F8E282BF7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1308" y="1366827"/>
            <a:ext cx="5383324" cy="51571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(Longer-term) money market rates started to increase already at the beginning of 2022 </a:t>
            </a:r>
            <a:br>
              <a:rPr lang="en-GB" sz="1800" dirty="0"/>
            </a:br>
            <a:r>
              <a:rPr lang="en-GB" sz="1800" dirty="0"/>
              <a:t>(due to expectations)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Between January and October 2022 the</a:t>
            </a:r>
            <a:br>
              <a:rPr lang="en-GB" sz="1800" dirty="0"/>
            </a:br>
            <a:r>
              <a:rPr lang="en-GB" sz="1800" dirty="0"/>
              <a:t>3M-Euribor increased by app. 200 basis points </a:t>
            </a:r>
            <a:br>
              <a:rPr lang="en-GB" sz="1800" dirty="0"/>
            </a:br>
            <a:r>
              <a:rPr lang="en-GB" sz="1800" dirty="0"/>
              <a:t>(also due to expectations)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Financial markets expect monetary policy rates to increase to around 2.5% in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Borrowers are already feeling the effects of policy tightening: retail loan rates for corporations (loans up to 1 Mio EUR) increased by more than 100 basis points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Also long-term bond yields (although driven by other forces as well) are on the 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669B6D4-0056-4A0E-8E41-5C36D416C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44" y="896275"/>
            <a:ext cx="10972800" cy="436910"/>
          </a:xfrm>
        </p:spPr>
        <p:txBody>
          <a:bodyPr>
            <a:normAutofit fontScale="90000"/>
          </a:bodyPr>
          <a:lstStyle/>
          <a:p>
            <a:r>
              <a:rPr lang="en-GB" dirty="0"/>
              <a:t>Pass-through works well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4E890C9-AE76-49F6-81E8-02B76C75FD4A}"/>
              </a:ext>
            </a:extLst>
          </p:cNvPr>
          <p:cNvSpPr/>
          <p:nvPr/>
        </p:nvSpPr>
        <p:spPr>
          <a:xfrm>
            <a:off x="911424" y="2470697"/>
            <a:ext cx="2956036" cy="310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037068-F9C2-463A-885E-947869B7B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333185"/>
            <a:ext cx="5489884" cy="50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4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66B4383-E6FD-4C31-B59E-4F9CA87E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5EC0D-0CFD-447B-A5BC-BB2EABE92AEA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607E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607EA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A6388DA-731D-4955-842F-F8E282BF7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6" y="1532814"/>
            <a:ext cx="5616624" cy="4992530"/>
          </a:xfrm>
        </p:spPr>
        <p:txBody>
          <a:bodyPr>
            <a:normAutofit/>
          </a:bodyPr>
          <a:lstStyle/>
          <a:p>
            <a:r>
              <a:rPr lang="en-GB" sz="1800" dirty="0"/>
              <a:t>The process of normalization in monetary policy </a:t>
            </a:r>
            <a:r>
              <a:rPr lang="en-US" sz="1800" dirty="0"/>
              <a:t>harbors fragmentation risk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unjustified and disorderly market dynamics, especially for (long-term) government bonds in the euro area </a:t>
            </a:r>
            <a:r>
              <a:rPr lang="en-US" sz="1800" dirty="0">
                <a:sym typeface="Wingdings" panose="05000000000000000000" pitchFamily="2" charset="2"/>
              </a:rPr>
              <a:t> threat to the singleness of monetary policy</a:t>
            </a:r>
            <a:endParaRPr lang="en-GB" sz="1800" dirty="0"/>
          </a:p>
          <a:p>
            <a:pPr marL="342900" indent="-342900">
              <a:lnSpc>
                <a:spcPts val="21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lnSpc>
                <a:spcPts val="2100"/>
              </a:lnSpc>
              <a:spcBef>
                <a:spcPts val="300"/>
              </a:spcBef>
            </a:pPr>
            <a:r>
              <a:rPr lang="en-GB" sz="1800" b="1" dirty="0"/>
              <a:t>Transmission Protection Instrument</a:t>
            </a:r>
            <a:r>
              <a:rPr lang="en-GB" sz="1800" dirty="0"/>
              <a:t>: </a:t>
            </a:r>
            <a:r>
              <a:rPr lang="en-US" sz="1800" dirty="0"/>
              <a:t>necessary to support the effective transmission of monetary policy</a:t>
            </a:r>
            <a:endParaRPr lang="en-GB" sz="1800" dirty="0"/>
          </a:p>
          <a:p>
            <a:pPr marL="342900" indent="-342900">
              <a:lnSpc>
                <a:spcPts val="21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Criteria</a:t>
            </a:r>
            <a:r>
              <a:rPr lang="en-GB" sz="1800" dirty="0"/>
              <a:t>: </a:t>
            </a:r>
            <a:r>
              <a:rPr lang="en-US" sz="1800" dirty="0"/>
              <a:t>sound and sustainable fiscal and macroeconomic policies</a:t>
            </a:r>
            <a:endParaRPr lang="en-GB" sz="1800" dirty="0"/>
          </a:p>
          <a:p>
            <a:pPr marL="342900" indent="-342900">
              <a:lnSpc>
                <a:spcPts val="21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Activation</a:t>
            </a:r>
            <a:r>
              <a:rPr lang="en-GB" sz="1800" dirty="0"/>
              <a:t>: </a:t>
            </a:r>
            <a:r>
              <a:rPr lang="en-US" sz="1800" dirty="0"/>
              <a:t>based on a comprehensive assessment of market and transmission </a:t>
            </a:r>
            <a:br>
              <a:rPr lang="en-US" sz="1800" dirty="0"/>
            </a:br>
            <a:r>
              <a:rPr lang="en-US" sz="1800" dirty="0"/>
              <a:t>indicators </a:t>
            </a:r>
            <a:br>
              <a:rPr lang="en-US" sz="1800" dirty="0"/>
            </a:br>
            <a:r>
              <a:rPr lang="en-US" sz="1800" dirty="0"/>
              <a:t>decision taken by the ECB Governing Council</a:t>
            </a:r>
          </a:p>
          <a:p>
            <a:pPr marL="342900" indent="-342900">
              <a:lnSpc>
                <a:spcPts val="21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Size</a:t>
            </a:r>
            <a:r>
              <a:rPr lang="en-GB" sz="1800" dirty="0"/>
              <a:t>: </a:t>
            </a:r>
            <a:r>
              <a:rPr lang="en-US" sz="1800" dirty="0"/>
              <a:t>Purchases are not restricted ex ante</a:t>
            </a:r>
            <a:endParaRPr lang="en-GB" sz="18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669B6D4-0056-4A0E-8E41-5C36D416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problem of fragmentation in times of monetary policy normalization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80CCA0A-7C1B-4247-8FEF-AB9D1CD1B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13" y="1412775"/>
            <a:ext cx="5314722" cy="469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7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24C7408-7811-4D58-A6FA-F4332484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12</a:t>
            </a:fld>
            <a:endParaRPr lang="de-AT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4986A29-9BBC-4BCA-9C83-C738F706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into the more distant future</a:t>
            </a:r>
            <a:r>
              <a:rPr lang="en-GB" dirty="0"/>
              <a:t> 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C551460-2725-4DE7-AA1F-C01190704ACB}"/>
              </a:ext>
            </a:extLst>
          </p:cNvPr>
          <p:cNvCxnSpPr/>
          <p:nvPr/>
        </p:nvCxnSpPr>
        <p:spPr>
          <a:xfrm>
            <a:off x="767408" y="1772816"/>
            <a:ext cx="0" cy="41044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FE5135C-1D68-4A8E-98D8-8C7AC6D339B1}"/>
              </a:ext>
            </a:extLst>
          </p:cNvPr>
          <p:cNvCxnSpPr>
            <a:cxnSpLocks/>
          </p:cNvCxnSpPr>
          <p:nvPr/>
        </p:nvCxnSpPr>
        <p:spPr>
          <a:xfrm flipH="1">
            <a:off x="767408" y="5877272"/>
            <a:ext cx="4456112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A4569D6-A488-4AC2-97FE-F3C308494C71}"/>
              </a:ext>
            </a:extLst>
          </p:cNvPr>
          <p:cNvCxnSpPr>
            <a:cxnSpLocks/>
          </p:cNvCxnSpPr>
          <p:nvPr/>
        </p:nvCxnSpPr>
        <p:spPr>
          <a:xfrm flipH="1">
            <a:off x="983432" y="3825044"/>
            <a:ext cx="1224136" cy="1553034"/>
          </a:xfrm>
          <a:prstGeom prst="line">
            <a:avLst/>
          </a:prstGeom>
          <a:ln w="19050">
            <a:solidFill>
              <a:srgbClr val="607E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DFFD40C-A237-4F1A-B308-B635B7EF709D}"/>
              </a:ext>
            </a:extLst>
          </p:cNvPr>
          <p:cNvCxnSpPr>
            <a:cxnSpLocks/>
          </p:cNvCxnSpPr>
          <p:nvPr/>
        </p:nvCxnSpPr>
        <p:spPr>
          <a:xfrm flipH="1">
            <a:off x="2218040" y="3645024"/>
            <a:ext cx="652396" cy="180020"/>
          </a:xfrm>
          <a:prstGeom prst="line">
            <a:avLst/>
          </a:prstGeom>
          <a:ln w="19050">
            <a:solidFill>
              <a:srgbClr val="607E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FFACFF10-E0F2-4B39-A746-016D594D4F12}"/>
              </a:ext>
            </a:extLst>
          </p:cNvPr>
          <p:cNvCxnSpPr>
            <a:cxnSpLocks/>
          </p:cNvCxnSpPr>
          <p:nvPr/>
        </p:nvCxnSpPr>
        <p:spPr>
          <a:xfrm flipH="1">
            <a:off x="2870436" y="3645024"/>
            <a:ext cx="777292" cy="0"/>
          </a:xfrm>
          <a:prstGeom prst="line">
            <a:avLst/>
          </a:prstGeom>
          <a:ln w="19050">
            <a:solidFill>
              <a:srgbClr val="607E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ED796FA-98F9-4A48-A789-B2B4479637C2}"/>
              </a:ext>
            </a:extLst>
          </p:cNvPr>
          <p:cNvCxnSpPr>
            <a:cxnSpLocks/>
          </p:cNvCxnSpPr>
          <p:nvPr/>
        </p:nvCxnSpPr>
        <p:spPr>
          <a:xfrm flipH="1" flipV="1">
            <a:off x="3647728" y="3645024"/>
            <a:ext cx="504056" cy="360040"/>
          </a:xfrm>
          <a:prstGeom prst="line">
            <a:avLst/>
          </a:prstGeom>
          <a:ln w="19050">
            <a:solidFill>
              <a:srgbClr val="607E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342DD75-D819-48ED-B560-CCC92D60144D}"/>
              </a:ext>
            </a:extLst>
          </p:cNvPr>
          <p:cNvCxnSpPr>
            <a:cxnSpLocks/>
          </p:cNvCxnSpPr>
          <p:nvPr/>
        </p:nvCxnSpPr>
        <p:spPr>
          <a:xfrm flipH="1" flipV="1">
            <a:off x="4151784" y="4005064"/>
            <a:ext cx="144016" cy="596497"/>
          </a:xfrm>
          <a:prstGeom prst="line">
            <a:avLst/>
          </a:prstGeom>
          <a:ln w="19050">
            <a:solidFill>
              <a:srgbClr val="607E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C805A6BC-F432-4F22-91B4-9062516DBE7A}"/>
              </a:ext>
            </a:extLst>
          </p:cNvPr>
          <p:cNvSpPr txBox="1"/>
          <p:nvPr/>
        </p:nvSpPr>
        <p:spPr>
          <a:xfrm>
            <a:off x="4706640" y="587953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5147B9C-CE96-4DCC-B952-C6DD6B07F703}"/>
              </a:ext>
            </a:extLst>
          </p:cNvPr>
          <p:cNvSpPr txBox="1"/>
          <p:nvPr/>
        </p:nvSpPr>
        <p:spPr>
          <a:xfrm>
            <a:off x="839416" y="17008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assets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6FD7213-47A9-43D5-A10E-E14B6F57BF4B}"/>
              </a:ext>
            </a:extLst>
          </p:cNvPr>
          <p:cNvSpPr txBox="1"/>
          <p:nvPr/>
        </p:nvSpPr>
        <p:spPr>
          <a:xfrm>
            <a:off x="1116844" y="422863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607EA9"/>
                </a:solidFill>
              </a:rPr>
              <a:t>QE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51E9014-9D20-4234-AF85-FED603ED0B72}"/>
              </a:ext>
            </a:extLst>
          </p:cNvPr>
          <p:cNvSpPr txBox="1"/>
          <p:nvPr/>
        </p:nvSpPr>
        <p:spPr>
          <a:xfrm>
            <a:off x="1694176" y="3181617"/>
            <a:ext cx="111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607EA9"/>
                </a:solidFill>
              </a:rPr>
              <a:t>QE</a:t>
            </a:r>
          </a:p>
          <a:p>
            <a:pPr algn="ctr"/>
            <a:r>
              <a:rPr lang="en-GB" sz="1400" dirty="0">
                <a:solidFill>
                  <a:srgbClr val="607EA9"/>
                </a:solidFill>
              </a:rPr>
              <a:t>tapering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EA30DBE-2124-4DD3-AF35-4D8CE83F2158}"/>
              </a:ext>
            </a:extLst>
          </p:cNvPr>
          <p:cNvSpPr txBox="1"/>
          <p:nvPr/>
        </p:nvSpPr>
        <p:spPr>
          <a:xfrm>
            <a:off x="2695615" y="3712096"/>
            <a:ext cx="111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607EA9"/>
                </a:solidFill>
              </a:rPr>
              <a:t>Reinvest-</a:t>
            </a:r>
            <a:r>
              <a:rPr lang="en-GB" sz="1400" dirty="0" err="1">
                <a:solidFill>
                  <a:srgbClr val="607EA9"/>
                </a:solidFill>
              </a:rPr>
              <a:t>ments</a:t>
            </a:r>
            <a:endParaRPr lang="en-GB" sz="1400" dirty="0">
              <a:solidFill>
                <a:srgbClr val="607EA9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302B4CD-CA7E-49DC-A35C-D8D422DAC2BE}"/>
              </a:ext>
            </a:extLst>
          </p:cNvPr>
          <p:cNvSpPr txBox="1"/>
          <p:nvPr/>
        </p:nvSpPr>
        <p:spPr>
          <a:xfrm>
            <a:off x="3822549" y="3395484"/>
            <a:ext cx="111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607EA9"/>
                </a:solidFill>
              </a:rPr>
              <a:t>TLTROs</a:t>
            </a:r>
          </a:p>
          <a:p>
            <a:pPr algn="ctr"/>
            <a:r>
              <a:rPr lang="en-GB" sz="1400" dirty="0">
                <a:solidFill>
                  <a:srgbClr val="607EA9"/>
                </a:solidFill>
              </a:rPr>
              <a:t>mature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3F3887F-CE26-4D41-AE9F-BE725818E09B}"/>
              </a:ext>
            </a:extLst>
          </p:cNvPr>
          <p:cNvSpPr txBox="1"/>
          <p:nvPr/>
        </p:nvSpPr>
        <p:spPr>
          <a:xfrm>
            <a:off x="3693859" y="4419917"/>
            <a:ext cx="1685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607EA9"/>
                </a:solidFill>
              </a:rPr>
              <a:t>QT</a:t>
            </a:r>
          </a:p>
          <a:p>
            <a:pPr algn="ctr"/>
            <a:r>
              <a:rPr lang="en-GB" sz="1400" dirty="0">
                <a:solidFill>
                  <a:srgbClr val="607EA9"/>
                </a:solidFill>
              </a:rPr>
              <a:t>no reinvestments or sales ?</a:t>
            </a:r>
          </a:p>
        </p:txBody>
      </p:sp>
      <p:sp>
        <p:nvSpPr>
          <p:cNvPr id="28" name="Inhaltsplatzhalter 5">
            <a:extLst>
              <a:ext uri="{FF2B5EF4-FFF2-40B4-BE49-F238E27FC236}">
                <a16:creationId xmlns:a16="http://schemas.microsoft.com/office/drawing/2014/main" id="{3BDBCE68-719B-4FA8-8B15-6CB290A06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51" y="1561500"/>
            <a:ext cx="5779690" cy="48244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Currently, principal payments from maturing securities (in APP &amp; PEPP) are reinvested </a:t>
            </a:r>
            <a:r>
              <a:rPr lang="en-US" sz="1800" dirty="0">
                <a:sym typeface="Wingdings" panose="05000000000000000000" pitchFamily="2" charset="2"/>
              </a:rPr>
              <a:t> this part of </a:t>
            </a:r>
            <a:r>
              <a:rPr lang="en-US" sz="1800" dirty="0" err="1">
                <a:sym typeface="Wingdings" panose="05000000000000000000" pitchFamily="2" charset="2"/>
              </a:rPr>
              <a:t>Eurosystem’s</a:t>
            </a:r>
            <a:r>
              <a:rPr lang="en-US" sz="1800" dirty="0">
                <a:sym typeface="Wingdings" panose="05000000000000000000" pitchFamily="2" charset="2"/>
              </a:rPr>
              <a:t> balance sheet is kept constant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Reducing </a:t>
            </a:r>
            <a:r>
              <a:rPr lang="en-US" sz="1800" dirty="0" err="1"/>
              <a:t>Eurosystem’s</a:t>
            </a:r>
            <a:r>
              <a:rPr lang="en-US" sz="1800" dirty="0"/>
              <a:t> balance sheet via stopping reinvestments or asset sales is currently not an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Balance sheet size due to TLTROs III is shrinking: starting in September 2022, each quarter one TLTRO is maturing – moreover, banks can repay TLTROs voluntarily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marginal monetary policy tool are policy rates, which work very well in a floor system with excess-liquidity conditions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1800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1800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1800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GB" sz="1800" dirty="0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FAC15DCC-B00F-4785-9011-33D194C7D721}"/>
              </a:ext>
            </a:extLst>
          </p:cNvPr>
          <p:cNvCxnSpPr/>
          <p:nvPr/>
        </p:nvCxnSpPr>
        <p:spPr>
          <a:xfrm flipV="1">
            <a:off x="3287688" y="2070140"/>
            <a:ext cx="2808312" cy="1430868"/>
          </a:xfrm>
          <a:prstGeom prst="straightConnector1">
            <a:avLst/>
          </a:prstGeom>
          <a:ln w="19050">
            <a:solidFill>
              <a:srgbClr val="607E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79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48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A7DA1BD-F161-4E10-9D99-4F022B357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816" y="3299007"/>
            <a:ext cx="5384800" cy="315432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b="1" dirty="0"/>
              <a:t>Surge in HICP </a:t>
            </a:r>
            <a:r>
              <a:rPr lang="de-DE" sz="1600" b="1" dirty="0" err="1"/>
              <a:t>inflation</a:t>
            </a:r>
            <a:r>
              <a:rPr lang="de-DE" sz="1600" b="1" dirty="0"/>
              <a:t> </a:t>
            </a:r>
            <a:r>
              <a:rPr lang="de-DE" sz="1600" dirty="0" err="1"/>
              <a:t>since</a:t>
            </a:r>
            <a:r>
              <a:rPr lang="de-DE" sz="1600" dirty="0"/>
              <a:t> 2021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b="1" dirty="0"/>
              <a:t>Food and </a:t>
            </a:r>
            <a:r>
              <a:rPr lang="de-DE" sz="1600" b="1" dirty="0" err="1"/>
              <a:t>energy</a:t>
            </a:r>
            <a:r>
              <a:rPr lang="de-DE" sz="1600" b="1" dirty="0"/>
              <a:t> </a:t>
            </a:r>
            <a:r>
              <a:rPr lang="de-DE" sz="1600" b="1" dirty="0" err="1"/>
              <a:t>prices</a:t>
            </a:r>
            <a:r>
              <a:rPr lang="de-DE" sz="1600" b="1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main</a:t>
            </a:r>
            <a:r>
              <a:rPr lang="de-DE" sz="1600" b="1" dirty="0"/>
              <a:t> </a:t>
            </a:r>
            <a:r>
              <a:rPr lang="de-DE" sz="1600" b="1" dirty="0" err="1"/>
              <a:t>inflation</a:t>
            </a:r>
            <a:r>
              <a:rPr lang="de-DE" sz="1600" b="1" dirty="0"/>
              <a:t> </a:t>
            </a:r>
            <a:r>
              <a:rPr lang="de-DE" sz="1600" b="1" dirty="0" err="1"/>
              <a:t>drivers</a:t>
            </a:r>
            <a:r>
              <a:rPr lang="de-DE" sz="1600" b="1" dirty="0"/>
              <a:t> 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b="1" dirty="0"/>
              <a:t>Core </a:t>
            </a:r>
            <a:r>
              <a:rPr lang="de-DE" sz="1600" b="1" dirty="0" err="1"/>
              <a:t>inflation</a:t>
            </a:r>
            <a:r>
              <a:rPr lang="de-DE" sz="1600" dirty="0"/>
              <a:t> (HICP </a:t>
            </a:r>
            <a:r>
              <a:rPr lang="de-DE" sz="1600" dirty="0" err="1"/>
              <a:t>inflation</a:t>
            </a:r>
            <a:r>
              <a:rPr lang="de-DE" sz="1600" dirty="0"/>
              <a:t> excl. </a:t>
            </a:r>
            <a:r>
              <a:rPr lang="de-DE" sz="1600" dirty="0" err="1"/>
              <a:t>food</a:t>
            </a:r>
            <a:r>
              <a:rPr lang="de-DE" sz="1600" dirty="0"/>
              <a:t> and </a:t>
            </a:r>
            <a:r>
              <a:rPr lang="de-DE" sz="1600" dirty="0" err="1"/>
              <a:t>energy</a:t>
            </a:r>
            <a:r>
              <a:rPr lang="de-DE" sz="1600" dirty="0"/>
              <a:t>) </a:t>
            </a:r>
            <a:r>
              <a:rPr lang="de-DE" sz="1600" dirty="0" err="1"/>
              <a:t>since</a:t>
            </a:r>
            <a:r>
              <a:rPr lang="de-DE" sz="1600" dirty="0"/>
              <a:t> Q4/2021 </a:t>
            </a:r>
            <a:r>
              <a:rPr lang="de-DE" sz="1600" dirty="0" err="1"/>
              <a:t>above</a:t>
            </a:r>
            <a:r>
              <a:rPr lang="de-DE" sz="1600" dirty="0"/>
              <a:t> 2% (4.8% in September 2022): </a:t>
            </a:r>
          </a:p>
          <a:p>
            <a:pPr marL="1085850" lvl="1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b="1" dirty="0"/>
              <a:t>Core </a:t>
            </a:r>
            <a:r>
              <a:rPr lang="de-DE" sz="1600" b="1" dirty="0" err="1"/>
              <a:t>inflation</a:t>
            </a:r>
            <a:r>
              <a:rPr lang="de-DE" sz="1600" dirty="0"/>
              <a:t> </a:t>
            </a:r>
            <a:r>
              <a:rPr lang="de-DE" sz="1600" dirty="0" err="1"/>
              <a:t>driven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b="1" dirty="0" err="1"/>
              <a:t>supply</a:t>
            </a:r>
            <a:r>
              <a:rPr lang="de-DE" sz="1600" b="1" dirty="0"/>
              <a:t> </a:t>
            </a:r>
            <a:r>
              <a:rPr lang="de-DE" sz="1600" b="1" dirty="0" err="1"/>
              <a:t>chain</a:t>
            </a:r>
            <a:r>
              <a:rPr lang="de-DE" sz="1600" b="1" dirty="0"/>
              <a:t> </a:t>
            </a:r>
            <a:r>
              <a:rPr lang="de-DE" sz="1600" b="1" dirty="0" err="1"/>
              <a:t>disruptions</a:t>
            </a:r>
            <a:r>
              <a:rPr lang="de-DE" sz="1600" dirty="0"/>
              <a:t>, pass-</a:t>
            </a:r>
            <a:r>
              <a:rPr lang="de-DE" sz="1600" dirty="0" err="1"/>
              <a:t>through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b="1" dirty="0"/>
              <a:t>high </a:t>
            </a:r>
            <a:r>
              <a:rPr lang="de-DE" sz="1600" b="1" dirty="0" err="1"/>
              <a:t>commodity</a:t>
            </a:r>
            <a:r>
              <a:rPr lang="de-DE" sz="1600" b="1" dirty="0"/>
              <a:t> </a:t>
            </a:r>
            <a:r>
              <a:rPr lang="de-DE" sz="1600" b="1" dirty="0" err="1"/>
              <a:t>prices</a:t>
            </a:r>
            <a:r>
              <a:rPr lang="de-DE" sz="1600" dirty="0"/>
              <a:t>, </a:t>
            </a:r>
            <a:r>
              <a:rPr lang="de-DE" sz="1600" b="1" dirty="0" err="1"/>
              <a:t>reopening</a:t>
            </a:r>
            <a:r>
              <a:rPr lang="de-DE" sz="1600" dirty="0"/>
              <a:t> </a:t>
            </a:r>
            <a:r>
              <a:rPr lang="de-DE" sz="1600" dirty="0" err="1"/>
              <a:t>effects</a:t>
            </a:r>
            <a:endParaRPr lang="de-DE" sz="1600" dirty="0"/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b="1" dirty="0"/>
              <a:t>HICP </a:t>
            </a:r>
            <a:r>
              <a:rPr lang="de-DE" sz="1600" b="1" dirty="0" err="1"/>
              <a:t>inflation</a:t>
            </a:r>
            <a:r>
              <a:rPr lang="de-DE" sz="1600" b="1" dirty="0"/>
              <a:t> </a:t>
            </a:r>
            <a:r>
              <a:rPr lang="de-DE" sz="1600" b="1" dirty="0" err="1"/>
              <a:t>expected</a:t>
            </a:r>
            <a:r>
              <a:rPr lang="de-DE" sz="1600" b="1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stand </a:t>
            </a:r>
            <a:r>
              <a:rPr lang="de-DE" sz="1600" b="1" dirty="0"/>
              <a:t>at 8.1% in 2022 </a:t>
            </a:r>
            <a:r>
              <a:rPr lang="de-DE" sz="1600" dirty="0"/>
              <a:t>but </a:t>
            </a:r>
            <a:r>
              <a:rPr lang="de-DE" sz="1600" b="1" dirty="0" err="1"/>
              <a:t>subsiding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upcoming</a:t>
            </a:r>
            <a:r>
              <a:rPr lang="de-DE" sz="1600" dirty="0"/>
              <a:t> </a:t>
            </a:r>
            <a:r>
              <a:rPr lang="de-DE" sz="1600" dirty="0" err="1"/>
              <a:t>years</a:t>
            </a:r>
            <a:endParaRPr lang="de-DE" sz="1600" dirty="0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Energy and </a:t>
            </a:r>
            <a:r>
              <a:rPr lang="de-AT" dirty="0" err="1"/>
              <a:t>food</a:t>
            </a:r>
            <a:r>
              <a:rPr lang="de-AT" dirty="0"/>
              <a:t> </a:t>
            </a:r>
            <a:r>
              <a:rPr lang="de-AT" dirty="0" err="1"/>
              <a:t>prices</a:t>
            </a:r>
            <a:r>
              <a:rPr lang="de-AT" dirty="0"/>
              <a:t> </a:t>
            </a:r>
            <a:r>
              <a:rPr lang="de-AT" dirty="0" err="1"/>
              <a:t>determine</a:t>
            </a:r>
            <a:r>
              <a:rPr lang="de-AT" dirty="0"/>
              <a:t> </a:t>
            </a:r>
            <a:r>
              <a:rPr lang="de-AT" dirty="0" err="1"/>
              <a:t>inflation</a:t>
            </a:r>
            <a:r>
              <a:rPr lang="de-AT" dirty="0"/>
              <a:t> </a:t>
            </a:r>
            <a:r>
              <a:rPr lang="de-AT" dirty="0" err="1"/>
              <a:t>developments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Euro </a:t>
            </a:r>
            <a:r>
              <a:rPr lang="de-AT" dirty="0" err="1"/>
              <a:t>area</a:t>
            </a:r>
            <a:endParaRPr lang="de-AT" dirty="0"/>
          </a:p>
        </p:txBody>
      </p:sp>
      <p:pic>
        <p:nvPicPr>
          <p:cNvPr id="2" name="Grafik 1" descr="&lt;&lt;path=G:\HVW\GPB_Statistik\Euroraum-Inflation; fnam=I 2 Komponenten HVPI.xlsx; sheet=Diagramm3; created=18.10.2022 09:34:37 von KLIEBERK; shape=Picture 1&gt;&gt;">
            <a:extLst>
              <a:ext uri="{FF2B5EF4-FFF2-40B4-BE49-F238E27FC236}">
                <a16:creationId xmlns:a16="http://schemas.microsoft.com/office/drawing/2014/main" id="{DD390ADB-92F8-4F72-A592-75BBC081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320993"/>
            <a:ext cx="5400600" cy="4878659"/>
          </a:xfrm>
          <a:prstGeom prst="rect">
            <a:avLst/>
          </a:prstGeom>
        </p:spPr>
      </p:pic>
      <p:pic>
        <p:nvPicPr>
          <p:cNvPr id="6" name="Grafik 5" descr="&lt;&lt;path=G:\REFGP\INFLATION\Klieber\Präsentationen; fnam=2022-10_Vortrag-Albanien.xlsx; sheet=Tabelle1; range=$F$13; created=19.10.2022 10:08:32 von KLIEBERK; shape=Picture 5&gt;&gt;">
            <a:extLst>
              <a:ext uri="{FF2B5EF4-FFF2-40B4-BE49-F238E27FC236}">
                <a16:creationId xmlns:a16="http://schemas.microsoft.com/office/drawing/2014/main" id="{1FF6B92B-D02D-4CEA-A102-7D2374849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75" y="3328987"/>
            <a:ext cx="857250" cy="200025"/>
          </a:xfrm>
          <a:prstGeom prst="rect">
            <a:avLst/>
          </a:prstGeom>
        </p:spPr>
      </p:pic>
      <p:pic>
        <p:nvPicPr>
          <p:cNvPr id="8" name="Grafik 7" descr="&lt;&lt;path=G:\REFGP\INFLATION\Klieber\Präsentationen; fnam=2022-10_Vortrag-Albanien.xlsx; sheet=Tabelle1; range=$A$3:$D$10; created=19.10.2022 10:08:49 von KLIEBERK; shape=Picture 7&gt;&gt;">
            <a:extLst>
              <a:ext uri="{FF2B5EF4-FFF2-40B4-BE49-F238E27FC236}">
                <a16:creationId xmlns:a16="http://schemas.microsoft.com/office/drawing/2014/main" id="{5926F72C-075A-4479-A8BC-7AE7C70DD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715" y="1441275"/>
            <a:ext cx="4931474" cy="15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4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38AC9B-CF6D-423B-98A0-9BBAA3D1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928A3F7-53F9-40FF-93D2-51737267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2657"/>
            <a:ext cx="10972800" cy="1006156"/>
          </a:xfrm>
        </p:spPr>
        <p:txBody>
          <a:bodyPr>
            <a:normAutofit/>
          </a:bodyPr>
          <a:lstStyle/>
          <a:p>
            <a:r>
              <a:rPr lang="de-DE" sz="2200" dirty="0"/>
              <a:t>Higher </a:t>
            </a:r>
            <a:r>
              <a:rPr lang="de-DE" sz="2200" dirty="0" err="1"/>
              <a:t>commodity</a:t>
            </a:r>
            <a:r>
              <a:rPr lang="de-DE" sz="2200" dirty="0"/>
              <a:t> </a:t>
            </a:r>
            <a:r>
              <a:rPr lang="de-DE" sz="2200" dirty="0" err="1"/>
              <a:t>prices</a:t>
            </a:r>
            <a:r>
              <a:rPr lang="de-DE" sz="2200" dirty="0"/>
              <a:t> and </a:t>
            </a:r>
            <a:r>
              <a:rPr lang="de-DE" sz="2200" dirty="0" err="1"/>
              <a:t>stronger</a:t>
            </a:r>
            <a:r>
              <a:rPr lang="de-DE" sz="2200" dirty="0"/>
              <a:t> pass-</a:t>
            </a:r>
            <a:r>
              <a:rPr lang="de-DE" sz="2200" dirty="0" err="1"/>
              <a:t>through</a:t>
            </a:r>
            <a:r>
              <a:rPr lang="de-DE" sz="2200" dirty="0"/>
              <a:t> </a:t>
            </a:r>
            <a:r>
              <a:rPr lang="de-DE" sz="2200" dirty="0" err="1"/>
              <a:t>from</a:t>
            </a:r>
            <a:r>
              <a:rPr lang="de-DE" sz="2200" dirty="0"/>
              <a:t> </a:t>
            </a:r>
            <a:br>
              <a:rPr lang="de-DE" sz="2200" dirty="0"/>
            </a:br>
            <a:r>
              <a:rPr lang="de-DE" sz="2200" dirty="0" err="1"/>
              <a:t>wholesale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consumer</a:t>
            </a:r>
            <a:r>
              <a:rPr lang="de-DE" sz="2200" dirty="0"/>
              <a:t> </a:t>
            </a:r>
            <a:r>
              <a:rPr lang="de-DE" sz="2200" dirty="0" err="1"/>
              <a:t>prices</a:t>
            </a:r>
            <a:r>
              <a:rPr lang="de-DE" sz="2200" dirty="0"/>
              <a:t> </a:t>
            </a:r>
            <a:r>
              <a:rPr lang="de-DE" sz="2200" dirty="0" err="1"/>
              <a:t>drive</a:t>
            </a:r>
            <a:r>
              <a:rPr lang="de-DE" sz="2200" dirty="0"/>
              <a:t> </a:t>
            </a:r>
            <a:r>
              <a:rPr lang="de-DE" sz="2200" dirty="0" err="1"/>
              <a:t>energy</a:t>
            </a:r>
            <a:r>
              <a:rPr lang="de-DE" sz="2200" dirty="0"/>
              <a:t> and </a:t>
            </a:r>
            <a:r>
              <a:rPr lang="de-DE" sz="2200" dirty="0" err="1"/>
              <a:t>food</a:t>
            </a:r>
            <a:r>
              <a:rPr lang="de-DE" sz="2200" dirty="0"/>
              <a:t> </a:t>
            </a:r>
            <a:r>
              <a:rPr lang="de-DE" sz="2200" dirty="0" err="1"/>
              <a:t>inflation</a:t>
            </a:r>
            <a:endParaRPr lang="de-AT" sz="2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2F371D-8484-46E3-AF94-A6EAC5667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338813"/>
            <a:ext cx="7697720" cy="473972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E83846-9BC7-4227-A5DE-C95B87721C3F}"/>
              </a:ext>
            </a:extLst>
          </p:cNvPr>
          <p:cNvSpPr txBox="1"/>
          <p:nvPr/>
        </p:nvSpPr>
        <p:spPr>
          <a:xfrm>
            <a:off x="8193959" y="1338813"/>
            <a:ext cx="3806697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Surge in international </a:t>
            </a:r>
            <a:r>
              <a:rPr lang="de-DE" b="1" dirty="0" err="1"/>
              <a:t>natural</a:t>
            </a:r>
            <a:r>
              <a:rPr lang="de-DE" b="1" dirty="0"/>
              <a:t> gas </a:t>
            </a:r>
            <a:r>
              <a:rPr lang="de-DE" b="1" dirty="0" err="1"/>
              <a:t>price</a:t>
            </a:r>
            <a:r>
              <a:rPr lang="de-DE" b="1" dirty="0"/>
              <a:t> in 2021 </a:t>
            </a:r>
            <a:r>
              <a:rPr lang="de-DE" b="1" dirty="0" err="1"/>
              <a:t>driven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b="1" dirty="0"/>
              <a:t> Euro </a:t>
            </a:r>
            <a:r>
              <a:rPr lang="de-DE" b="1" dirty="0" err="1"/>
              <a:t>area</a:t>
            </a:r>
            <a:r>
              <a:rPr lang="de-DE" dirty="0"/>
              <a:t> gas </a:t>
            </a:r>
            <a:r>
              <a:rPr lang="de-DE" dirty="0" err="1"/>
              <a:t>prices</a:t>
            </a:r>
            <a:r>
              <a:rPr lang="de-DE" dirty="0"/>
              <a:t> (</a:t>
            </a:r>
            <a:r>
              <a:rPr lang="de-DE" dirty="0" err="1"/>
              <a:t>Russian</a:t>
            </a:r>
            <a:r>
              <a:rPr lang="de-DE" dirty="0"/>
              <a:t> </a:t>
            </a:r>
            <a:r>
              <a:rPr lang="de-DE" dirty="0" err="1"/>
              <a:t>export</a:t>
            </a:r>
            <a:r>
              <a:rPr lang="de-DE" dirty="0"/>
              <a:t> </a:t>
            </a:r>
            <a:r>
              <a:rPr lang="de-DE" dirty="0" err="1"/>
              <a:t>policies</a:t>
            </a:r>
            <a:r>
              <a:rPr lang="de-DE" dirty="0"/>
              <a:t>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1" dirty="0" err="1"/>
              <a:t>Stronger</a:t>
            </a:r>
            <a:r>
              <a:rPr lang="de-DE" b="1" dirty="0"/>
              <a:t> pass-</a:t>
            </a:r>
            <a:r>
              <a:rPr lang="de-DE" b="1" dirty="0" err="1"/>
              <a:t>through</a:t>
            </a:r>
            <a:r>
              <a:rPr lang="de-DE" b="1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consumer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prices</a:t>
            </a:r>
            <a:endParaRPr lang="de-DE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b="1" dirty="0" err="1"/>
              <a:t>Cost</a:t>
            </a:r>
            <a:r>
              <a:rPr lang="de-DE" b="1" dirty="0"/>
              <a:t> </a:t>
            </a:r>
            <a:r>
              <a:rPr lang="de-DE" b="1" dirty="0" err="1"/>
              <a:t>pressures</a:t>
            </a:r>
            <a:r>
              <a:rPr lang="de-DE" b="1" dirty="0"/>
              <a:t> on </a:t>
            </a:r>
            <a:r>
              <a:rPr lang="de-DE" b="1" dirty="0" err="1"/>
              <a:t>food</a:t>
            </a:r>
            <a:r>
              <a:rPr lang="de-DE" b="1" dirty="0"/>
              <a:t> </a:t>
            </a:r>
            <a:r>
              <a:rPr lang="de-DE" b="1" dirty="0" err="1"/>
              <a:t>prices</a:t>
            </a:r>
            <a:r>
              <a:rPr lang="de-DE" b="1" dirty="0"/>
              <a:t> </a:t>
            </a:r>
            <a:r>
              <a:rPr lang="de-DE" dirty="0"/>
              <a:t>(high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, high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fertilisers</a:t>
            </a:r>
            <a:r>
              <a:rPr lang="de-DE" dirty="0"/>
              <a:t> and </a:t>
            </a:r>
            <a:r>
              <a:rPr lang="de-DE" dirty="0" err="1"/>
              <a:t>food</a:t>
            </a:r>
            <a:r>
              <a:rPr lang="de-DE" dirty="0"/>
              <a:t> </a:t>
            </a:r>
            <a:r>
              <a:rPr lang="de-DE" dirty="0" err="1"/>
              <a:t>commodities</a:t>
            </a:r>
            <a:r>
              <a:rPr lang="de-DE" dirty="0"/>
              <a:t>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High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/>
              <a:t>uncertainty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b="1" dirty="0" err="1"/>
              <a:t>energy</a:t>
            </a:r>
            <a:r>
              <a:rPr lang="de-DE" b="1" dirty="0"/>
              <a:t> and </a:t>
            </a:r>
            <a:r>
              <a:rPr lang="de-DE" b="1" dirty="0" err="1"/>
              <a:t>food</a:t>
            </a:r>
            <a:r>
              <a:rPr lang="de-DE" b="1" dirty="0"/>
              <a:t> </a:t>
            </a:r>
            <a:r>
              <a:rPr lang="de-DE" b="1" dirty="0" err="1"/>
              <a:t>prices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Russia‘s</a:t>
            </a:r>
            <a:r>
              <a:rPr lang="de-DE" b="1" dirty="0"/>
              <a:t> war in Ukraine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7447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A7DA1BD-F161-4E10-9D99-4F022B357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649" y="1552781"/>
            <a:ext cx="4964271" cy="4824536"/>
          </a:xfrm>
        </p:spPr>
        <p:txBody>
          <a:bodyPr>
            <a:normAutofit fontScale="92500"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dirty="0"/>
              <a:t>Surge in </a:t>
            </a:r>
            <a:r>
              <a:rPr lang="de-DE" b="1" dirty="0"/>
              <a:t>HICP </a:t>
            </a:r>
            <a:r>
              <a:rPr lang="de-DE" b="1" dirty="0" err="1"/>
              <a:t>inflation</a:t>
            </a:r>
            <a:r>
              <a:rPr lang="de-DE" b="1" dirty="0"/>
              <a:t> 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b="1" dirty="0" err="1"/>
              <a:t>prices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high </a:t>
            </a:r>
            <a:r>
              <a:rPr lang="de-DE" b="1" dirty="0" err="1"/>
              <a:t>import</a:t>
            </a:r>
            <a:r>
              <a:rPr lang="de-DE" b="1" dirty="0"/>
              <a:t> </a:t>
            </a:r>
            <a:r>
              <a:rPr lang="de-DE" b="1" dirty="0" err="1"/>
              <a:t>content</a:t>
            </a:r>
            <a:r>
              <a:rPr lang="de-DE" b="1" dirty="0"/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see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Chart)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Energy and </a:t>
            </a:r>
            <a:r>
              <a:rPr lang="de-DE" b="1" dirty="0" err="1"/>
              <a:t>food</a:t>
            </a:r>
            <a:r>
              <a:rPr lang="de-DE" b="1" dirty="0"/>
              <a:t> </a:t>
            </a:r>
            <a:r>
              <a:rPr lang="de-DE" b="1" dirty="0" err="1"/>
              <a:t>items</a:t>
            </a:r>
            <a:r>
              <a:rPr lang="de-DE" b="1" dirty="0"/>
              <a:t> </a:t>
            </a:r>
            <a:r>
              <a:rPr lang="de-DE" dirty="0" err="1"/>
              <a:t>typically</a:t>
            </a:r>
            <a:r>
              <a:rPr lang="de-DE" dirty="0"/>
              <a:t> feature high </a:t>
            </a:r>
            <a:r>
              <a:rPr lang="de-DE" dirty="0" err="1"/>
              <a:t>import</a:t>
            </a:r>
            <a:r>
              <a:rPr lang="de-DE" dirty="0"/>
              <a:t> </a:t>
            </a:r>
            <a:r>
              <a:rPr lang="de-DE" dirty="0" err="1"/>
              <a:t>intensity</a:t>
            </a:r>
            <a:endParaRPr lang="de-DE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High non-</a:t>
            </a:r>
            <a:r>
              <a:rPr lang="de-DE" b="1" dirty="0" err="1"/>
              <a:t>energy</a:t>
            </a:r>
            <a:r>
              <a:rPr lang="de-DE" b="1" dirty="0"/>
              <a:t> </a:t>
            </a:r>
            <a:r>
              <a:rPr lang="de-DE" b="1" dirty="0" err="1"/>
              <a:t>industrial</a:t>
            </a:r>
            <a:r>
              <a:rPr lang="de-DE" b="1" dirty="0"/>
              <a:t> </a:t>
            </a:r>
            <a:r>
              <a:rPr lang="de-DE" b="1" dirty="0" err="1"/>
              <a:t>goods</a:t>
            </a:r>
            <a:r>
              <a:rPr lang="de-DE" b="1" dirty="0"/>
              <a:t> </a:t>
            </a:r>
            <a:r>
              <a:rPr lang="de-DE" b="1" dirty="0" err="1"/>
              <a:t>inflation</a:t>
            </a:r>
            <a:r>
              <a:rPr lang="de-DE" b="1" dirty="0"/>
              <a:t> </a:t>
            </a:r>
            <a:r>
              <a:rPr lang="de-DE" dirty="0"/>
              <a:t>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persisting</a:t>
            </a:r>
            <a:r>
              <a:rPr lang="de-DE" b="1" dirty="0"/>
              <a:t> </a:t>
            </a:r>
            <a:r>
              <a:rPr lang="de-DE" b="1" dirty="0" err="1"/>
              <a:t>supply</a:t>
            </a:r>
            <a:r>
              <a:rPr lang="de-DE" b="1" dirty="0"/>
              <a:t> </a:t>
            </a:r>
            <a:r>
              <a:rPr lang="de-DE" b="1" dirty="0" err="1"/>
              <a:t>bottlenecks</a:t>
            </a:r>
            <a:r>
              <a:rPr lang="de-DE" b="1" dirty="0"/>
              <a:t> </a:t>
            </a:r>
            <a:r>
              <a:rPr lang="de-DE" dirty="0"/>
              <a:t>and</a:t>
            </a:r>
            <a:r>
              <a:rPr lang="de-DE" b="1" dirty="0"/>
              <a:t> </a:t>
            </a:r>
            <a:r>
              <a:rPr lang="de-DE" b="1" dirty="0" err="1"/>
              <a:t>pipeline</a:t>
            </a:r>
            <a:r>
              <a:rPr lang="de-DE" b="1" dirty="0"/>
              <a:t> </a:t>
            </a:r>
            <a:r>
              <a:rPr lang="de-DE" b="1" dirty="0" err="1"/>
              <a:t>pressures</a:t>
            </a:r>
            <a:endParaRPr lang="de-DE" b="1" dirty="0"/>
          </a:p>
          <a:p>
            <a:pPr marL="108585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Import </a:t>
            </a:r>
            <a:r>
              <a:rPr lang="de-DE" sz="1800" b="1" dirty="0" err="1"/>
              <a:t>price</a:t>
            </a:r>
            <a:r>
              <a:rPr lang="de-DE" sz="1800" b="1" dirty="0"/>
              <a:t> </a:t>
            </a:r>
            <a:r>
              <a:rPr lang="de-DE" sz="1800" b="1" dirty="0" err="1"/>
              <a:t>inflation</a:t>
            </a:r>
            <a:r>
              <a:rPr lang="de-DE" sz="1800" b="1" dirty="0"/>
              <a:t> </a:t>
            </a:r>
            <a:r>
              <a:rPr lang="de-DE" sz="1800" b="1" dirty="0" err="1"/>
              <a:t>remains</a:t>
            </a:r>
            <a:r>
              <a:rPr lang="de-DE" sz="1800" b="1" dirty="0"/>
              <a:t> high</a:t>
            </a:r>
            <a:r>
              <a:rPr lang="de-DE" sz="1800" dirty="0"/>
              <a:t> in August 22 (29.7%), but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expected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moderate </a:t>
            </a:r>
          </a:p>
          <a:p>
            <a:pPr marL="108585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Producer </a:t>
            </a:r>
            <a:r>
              <a:rPr lang="de-DE" sz="1800" b="1" dirty="0" err="1"/>
              <a:t>prices</a:t>
            </a:r>
            <a:r>
              <a:rPr lang="de-DE" sz="1800" b="1" dirty="0"/>
              <a:t> </a:t>
            </a:r>
            <a:r>
              <a:rPr lang="de-DE" sz="1800" dirty="0" err="1"/>
              <a:t>further</a:t>
            </a:r>
            <a:r>
              <a:rPr lang="de-DE" sz="1800" b="1" dirty="0"/>
              <a:t> </a:t>
            </a:r>
            <a:r>
              <a:rPr lang="de-DE" sz="1800" b="1" dirty="0" err="1"/>
              <a:t>accelerated</a:t>
            </a:r>
            <a:r>
              <a:rPr lang="de-DE" sz="1800" b="1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43.3% in August 22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b="1" dirty="0" err="1"/>
              <a:t>Domestic</a:t>
            </a:r>
            <a:r>
              <a:rPr lang="de-DE" b="1" dirty="0"/>
              <a:t> </a:t>
            </a:r>
            <a:r>
              <a:rPr lang="de-DE" b="1" dirty="0" err="1"/>
              <a:t>inflationary</a:t>
            </a:r>
            <a:r>
              <a:rPr lang="de-DE" b="1" dirty="0"/>
              <a:t> </a:t>
            </a:r>
            <a:r>
              <a:rPr lang="de-DE" b="1" dirty="0" err="1"/>
              <a:t>pressures</a:t>
            </a:r>
            <a:r>
              <a:rPr lang="de-DE" b="1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recently</a:t>
            </a:r>
            <a:endParaRPr lang="de-DE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High </a:t>
            </a:r>
            <a:r>
              <a:rPr lang="de-AT" dirty="0" err="1"/>
              <a:t>import</a:t>
            </a:r>
            <a:r>
              <a:rPr lang="de-AT" dirty="0"/>
              <a:t> </a:t>
            </a:r>
            <a:r>
              <a:rPr lang="de-AT" dirty="0" err="1"/>
              <a:t>intensity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inflation</a:t>
            </a:r>
            <a:r>
              <a:rPr lang="de-AT" dirty="0"/>
              <a:t> </a:t>
            </a:r>
            <a:r>
              <a:rPr lang="de-AT" dirty="0" err="1"/>
              <a:t>drivers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1D9BB00-62D6-42A6-8328-50B002587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76"/>
          <a:stretch/>
        </p:blipFill>
        <p:spPr>
          <a:xfrm>
            <a:off x="5807968" y="1396730"/>
            <a:ext cx="5915551" cy="48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3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ED9832F-BC20-40E5-A5A5-1568C754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5117CEA-BAC5-41F4-9CEC-39399601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Supply- and </a:t>
            </a:r>
            <a:r>
              <a:rPr lang="de-DE" dirty="0" err="1"/>
              <a:t>demand-side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contributed</a:t>
            </a:r>
            <a:r>
              <a:rPr lang="de-DE" dirty="0"/>
              <a:t> </a:t>
            </a:r>
            <a:r>
              <a:rPr lang="de-DE" dirty="0" err="1"/>
              <a:t>equally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surge</a:t>
            </a:r>
            <a:r>
              <a:rPr lang="de-DE" dirty="0"/>
              <a:t> in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inflation</a:t>
            </a:r>
            <a:endParaRPr lang="de-AT" dirty="0"/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4F5BB126-9E8F-4FB8-B5B6-1DF8C2DD40E3}"/>
              </a:ext>
            </a:extLst>
          </p:cNvPr>
          <p:cNvSpPr txBox="1">
            <a:spLocks/>
          </p:cNvSpPr>
          <p:nvPr/>
        </p:nvSpPr>
        <p:spPr>
          <a:xfrm>
            <a:off x="7104112" y="1849495"/>
            <a:ext cx="4176464" cy="50085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Non-</a:t>
            </a:r>
            <a:r>
              <a:rPr lang="de-DE" sz="1800" b="1" dirty="0" err="1"/>
              <a:t>energy</a:t>
            </a:r>
            <a:r>
              <a:rPr lang="de-DE" sz="1800" b="1" dirty="0"/>
              <a:t> </a:t>
            </a:r>
            <a:r>
              <a:rPr lang="de-DE" sz="1800" b="1" dirty="0" err="1"/>
              <a:t>industrial</a:t>
            </a:r>
            <a:r>
              <a:rPr lang="de-DE" sz="1800" b="1" dirty="0"/>
              <a:t> </a:t>
            </a:r>
            <a:r>
              <a:rPr lang="de-DE" sz="1800" b="1" dirty="0" err="1"/>
              <a:t>goods</a:t>
            </a:r>
            <a:r>
              <a:rPr lang="de-DE" sz="1800" b="1" dirty="0"/>
              <a:t> </a:t>
            </a:r>
            <a:r>
              <a:rPr lang="de-DE" sz="1800" b="1" dirty="0" err="1"/>
              <a:t>inflation</a:t>
            </a:r>
            <a:r>
              <a:rPr lang="de-DE" sz="1800" b="1" dirty="0"/>
              <a:t> </a:t>
            </a:r>
            <a:r>
              <a:rPr lang="de-DE" sz="1800" dirty="0" err="1"/>
              <a:t>rather</a:t>
            </a:r>
            <a:r>
              <a:rPr lang="de-DE" sz="1800" b="1" dirty="0"/>
              <a:t> </a:t>
            </a:r>
            <a:r>
              <a:rPr lang="de-DE" sz="1800" b="1" dirty="0" err="1"/>
              <a:t>supply-driven</a:t>
            </a:r>
            <a:r>
              <a:rPr lang="de-DE" sz="1800" b="1" dirty="0"/>
              <a:t>:</a:t>
            </a:r>
          </a:p>
          <a:p>
            <a:pPr marL="108585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 err="1"/>
              <a:t>Slowly</a:t>
            </a:r>
            <a:r>
              <a:rPr lang="de-DE" sz="1800" b="1" dirty="0"/>
              <a:t> </a:t>
            </a:r>
            <a:r>
              <a:rPr lang="de-DE" sz="1800" b="1" dirty="0" err="1"/>
              <a:t>easing</a:t>
            </a:r>
            <a:r>
              <a:rPr lang="de-DE" sz="1800" b="1" dirty="0"/>
              <a:t> </a:t>
            </a:r>
            <a:r>
              <a:rPr lang="de-DE" sz="1800" b="1" dirty="0" err="1"/>
              <a:t>supply</a:t>
            </a:r>
            <a:r>
              <a:rPr lang="de-DE" sz="1800" b="1" dirty="0"/>
              <a:t> </a:t>
            </a:r>
            <a:r>
              <a:rPr lang="de-DE" sz="1800" b="1" dirty="0" err="1"/>
              <a:t>chain</a:t>
            </a:r>
            <a:r>
              <a:rPr lang="de-DE" sz="1800" b="1" dirty="0"/>
              <a:t> </a:t>
            </a:r>
            <a:r>
              <a:rPr lang="de-DE" sz="1800" b="1" dirty="0" err="1"/>
              <a:t>disruptions</a:t>
            </a:r>
            <a:r>
              <a:rPr lang="de-DE" sz="1800" dirty="0"/>
              <a:t>, but</a:t>
            </a:r>
            <a:r>
              <a:rPr lang="de-DE" sz="1800" b="1" dirty="0"/>
              <a:t> </a:t>
            </a:r>
            <a:r>
              <a:rPr lang="de-DE" sz="1800" dirty="0" err="1"/>
              <a:t>potentially</a:t>
            </a:r>
            <a:r>
              <a:rPr lang="de-DE" sz="1800" dirty="0"/>
              <a:t> </a:t>
            </a:r>
            <a:r>
              <a:rPr lang="de-DE" sz="1800" dirty="0" err="1"/>
              <a:t>new</a:t>
            </a:r>
            <a:r>
              <a:rPr lang="de-DE" sz="1800" dirty="0"/>
              <a:t> </a:t>
            </a:r>
            <a:r>
              <a:rPr lang="de-DE" sz="1800" b="1" dirty="0" err="1"/>
              <a:t>bottlenecks</a:t>
            </a:r>
            <a:r>
              <a:rPr lang="de-DE" sz="1800" b="1" dirty="0"/>
              <a:t> </a:t>
            </a:r>
            <a:r>
              <a:rPr lang="de-DE" sz="1800" dirty="0"/>
              <a:t>due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b="1" dirty="0" err="1"/>
              <a:t>Russia‘s</a:t>
            </a:r>
            <a:r>
              <a:rPr lang="de-DE" sz="1800" b="1" dirty="0"/>
              <a:t> war in Ukraine </a:t>
            </a:r>
            <a:r>
              <a:rPr lang="de-DE" sz="1800" dirty="0"/>
              <a:t>and</a:t>
            </a:r>
            <a:r>
              <a:rPr lang="de-DE" sz="1800" b="1" dirty="0"/>
              <a:t> </a:t>
            </a:r>
            <a:r>
              <a:rPr lang="de-DE" sz="1800" b="1" dirty="0" err="1"/>
              <a:t>energy</a:t>
            </a:r>
            <a:r>
              <a:rPr lang="de-DE" sz="1800" b="1" dirty="0"/>
              <a:t> </a:t>
            </a:r>
            <a:r>
              <a:rPr lang="de-DE" sz="1800" b="1" dirty="0" err="1"/>
              <a:t>transition</a:t>
            </a:r>
            <a:endParaRPr lang="de-DE" sz="1800" b="1" dirty="0"/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800" b="1" dirty="0"/>
              <a:t>Services </a:t>
            </a:r>
            <a:r>
              <a:rPr lang="de-DE" sz="1800" b="1" dirty="0" err="1"/>
              <a:t>inflation</a:t>
            </a:r>
            <a:r>
              <a:rPr lang="de-DE" sz="1800" b="1" dirty="0"/>
              <a:t> </a:t>
            </a:r>
            <a:r>
              <a:rPr lang="de-DE" sz="1800" dirty="0" err="1"/>
              <a:t>largely</a:t>
            </a:r>
            <a:r>
              <a:rPr lang="de-DE" sz="1800" b="1" dirty="0"/>
              <a:t> </a:t>
            </a:r>
            <a:r>
              <a:rPr lang="de-DE" sz="1800" b="1" dirty="0" err="1"/>
              <a:t>demand-driven</a:t>
            </a:r>
            <a:r>
              <a:rPr lang="de-DE" sz="1800" b="1" dirty="0"/>
              <a:t>:</a:t>
            </a:r>
          </a:p>
          <a:p>
            <a:pPr marL="108585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1" dirty="0" err="1"/>
              <a:t>Upward</a:t>
            </a:r>
            <a:r>
              <a:rPr lang="de-DE" sz="1800" b="1" dirty="0"/>
              <a:t> </a:t>
            </a:r>
            <a:r>
              <a:rPr lang="de-DE" sz="1800" b="1" dirty="0" err="1"/>
              <a:t>effects</a:t>
            </a:r>
            <a:r>
              <a:rPr lang="de-DE" sz="1800" b="1" dirty="0"/>
              <a:t> on </a:t>
            </a:r>
            <a:r>
              <a:rPr lang="de-DE" sz="1800" b="1" dirty="0" err="1"/>
              <a:t>services</a:t>
            </a:r>
            <a:r>
              <a:rPr lang="de-DE" sz="1800" b="1" dirty="0"/>
              <a:t> </a:t>
            </a:r>
            <a:r>
              <a:rPr lang="de-DE" sz="1800" b="1" dirty="0" err="1"/>
              <a:t>prices</a:t>
            </a:r>
            <a:r>
              <a:rPr lang="de-DE" sz="1800" b="1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b="1" dirty="0" err="1"/>
              <a:t>reopening</a:t>
            </a:r>
            <a:r>
              <a:rPr lang="de-DE" sz="1800" dirty="0"/>
              <a:t> </a:t>
            </a:r>
          </a:p>
          <a:p>
            <a:pPr algn="just">
              <a:lnSpc>
                <a:spcPct val="125000"/>
              </a:lnSpc>
              <a:spcBef>
                <a:spcPts val="1200"/>
              </a:spcBef>
            </a:pPr>
            <a:endParaRPr lang="de-DE" sz="1800" dirty="0"/>
          </a:p>
          <a:p>
            <a:pPr marL="342900" indent="-342900" algn="just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342900" indent="-342900" algn="just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CFD8416-61A6-46D3-9B4A-F8FDE4676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089"/>
          <a:stretch/>
        </p:blipFill>
        <p:spPr>
          <a:xfrm>
            <a:off x="434911" y="1628800"/>
            <a:ext cx="6741089" cy="449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F1B4B8D-7586-4B1F-88AF-0C4849F6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352EF2-77F5-4652-9008-4C78DB84F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176" y="1340768"/>
            <a:ext cx="4221383" cy="508051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dirty="0" err="1"/>
              <a:t>Recent</a:t>
            </a:r>
            <a:r>
              <a:rPr lang="de-DE" sz="1600" b="1" dirty="0"/>
              <a:t> </a:t>
            </a:r>
            <a:r>
              <a:rPr lang="de-DE" sz="1600" b="1" dirty="0" err="1"/>
              <a:t>increase</a:t>
            </a:r>
            <a:r>
              <a:rPr lang="de-DE" sz="1600" b="1" dirty="0"/>
              <a:t> in GDP </a:t>
            </a:r>
            <a:r>
              <a:rPr lang="de-DE" sz="1600" b="1" dirty="0" err="1"/>
              <a:t>deflator</a:t>
            </a:r>
            <a:r>
              <a:rPr lang="de-DE" sz="1600" b="1" dirty="0"/>
              <a:t> </a:t>
            </a:r>
            <a:r>
              <a:rPr lang="de-DE" sz="1600" dirty="0"/>
              <a:t>(</a:t>
            </a:r>
            <a:r>
              <a:rPr lang="de-DE" sz="1600" dirty="0" err="1"/>
              <a:t>until</a:t>
            </a:r>
            <a:r>
              <a:rPr lang="de-DE" sz="1600" dirty="0"/>
              <a:t> Q1:2022) </a:t>
            </a:r>
            <a:r>
              <a:rPr lang="de-DE" sz="1600" b="1" dirty="0"/>
              <a:t>in EA </a:t>
            </a:r>
            <a:r>
              <a:rPr lang="de-DE" sz="1600" dirty="0" err="1"/>
              <a:t>mainly</a:t>
            </a:r>
            <a:r>
              <a:rPr lang="de-DE" sz="1600" b="1" dirty="0"/>
              <a:t> </a:t>
            </a:r>
            <a:r>
              <a:rPr lang="de-DE" sz="1600" b="1" dirty="0" err="1"/>
              <a:t>driven</a:t>
            </a:r>
            <a:r>
              <a:rPr lang="de-DE" sz="1600" b="1" dirty="0"/>
              <a:t> </a:t>
            </a:r>
            <a:r>
              <a:rPr lang="de-DE" sz="1600" b="1" dirty="0" err="1"/>
              <a:t>by</a:t>
            </a:r>
            <a:r>
              <a:rPr lang="de-DE" sz="1600" b="1" dirty="0"/>
              <a:t> </a:t>
            </a:r>
            <a:r>
              <a:rPr lang="de-DE" sz="1600" b="1" dirty="0" err="1"/>
              <a:t>unit</a:t>
            </a:r>
            <a:r>
              <a:rPr lang="de-DE" sz="1600" b="1" dirty="0"/>
              <a:t> </a:t>
            </a:r>
            <a:r>
              <a:rPr lang="de-DE" sz="1600" b="1" dirty="0" err="1"/>
              <a:t>taxes</a:t>
            </a:r>
            <a:r>
              <a:rPr lang="de-DE" sz="1600" b="1" dirty="0"/>
              <a:t> </a:t>
            </a:r>
            <a:r>
              <a:rPr lang="de-DE" sz="1600" dirty="0"/>
              <a:t>and</a:t>
            </a:r>
            <a:r>
              <a:rPr lang="de-DE" sz="1600" b="1" dirty="0"/>
              <a:t> </a:t>
            </a:r>
            <a:r>
              <a:rPr lang="de-DE" sz="1600" b="1" dirty="0" err="1"/>
              <a:t>unit</a:t>
            </a:r>
            <a:r>
              <a:rPr lang="de-DE" sz="1600" b="1" dirty="0"/>
              <a:t> </a:t>
            </a:r>
            <a:r>
              <a:rPr lang="de-DE" sz="1600" b="1" dirty="0" err="1"/>
              <a:t>profits</a:t>
            </a:r>
            <a:r>
              <a:rPr lang="de-DE" sz="1600" b="1" dirty="0"/>
              <a:t>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see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Chart)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b="1" dirty="0" err="1"/>
              <a:t>Expected</a:t>
            </a:r>
            <a:r>
              <a:rPr lang="de-DE" sz="1600" b="1" dirty="0"/>
              <a:t> </a:t>
            </a:r>
            <a:r>
              <a:rPr lang="de-DE" sz="1600" b="1" dirty="0" err="1"/>
              <a:t>increase</a:t>
            </a:r>
            <a:r>
              <a:rPr lang="de-DE" sz="1600" b="1" dirty="0"/>
              <a:t> in  </a:t>
            </a:r>
            <a:r>
              <a:rPr lang="de-DE" sz="1600" b="1" dirty="0" err="1"/>
              <a:t>unit</a:t>
            </a:r>
            <a:r>
              <a:rPr lang="de-DE" sz="1600" b="1" dirty="0"/>
              <a:t> </a:t>
            </a:r>
            <a:r>
              <a:rPr lang="de-DE" sz="1600" b="1" dirty="0" err="1"/>
              <a:t>labour</a:t>
            </a:r>
            <a:r>
              <a:rPr lang="de-DE" sz="1600" b="1" dirty="0"/>
              <a:t> </a:t>
            </a:r>
            <a:r>
              <a:rPr lang="de-DE" sz="1600" b="1" dirty="0" err="1"/>
              <a:t>costs</a:t>
            </a:r>
            <a:r>
              <a:rPr lang="de-DE" sz="1600" b="1" dirty="0"/>
              <a:t> </a:t>
            </a:r>
            <a:r>
              <a:rPr lang="de-DE" sz="1600" dirty="0"/>
              <a:t>due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b="1" dirty="0" err="1"/>
              <a:t>tight</a:t>
            </a:r>
            <a:r>
              <a:rPr lang="de-DE" sz="1600" b="1" dirty="0"/>
              <a:t> </a:t>
            </a:r>
            <a:r>
              <a:rPr lang="de-DE" sz="1600" b="1" dirty="0" err="1"/>
              <a:t>labour</a:t>
            </a:r>
            <a:r>
              <a:rPr lang="de-DE" sz="1600" b="1" dirty="0"/>
              <a:t> </a:t>
            </a:r>
            <a:r>
              <a:rPr lang="de-DE" sz="1600" b="1" dirty="0" err="1"/>
              <a:t>market</a:t>
            </a:r>
            <a:r>
              <a:rPr lang="de-DE" sz="1600" b="1" dirty="0"/>
              <a:t> </a:t>
            </a:r>
            <a:r>
              <a:rPr lang="de-DE" sz="1600" b="1" dirty="0" err="1"/>
              <a:t>conditions</a:t>
            </a:r>
            <a:r>
              <a:rPr lang="de-DE" sz="1600" dirty="0"/>
              <a:t> and </a:t>
            </a:r>
            <a:r>
              <a:rPr lang="de-DE" sz="1600" b="1" dirty="0" err="1"/>
              <a:t>compensation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high </a:t>
            </a:r>
            <a:r>
              <a:rPr lang="de-DE" sz="1600" dirty="0" err="1"/>
              <a:t>inflation</a:t>
            </a:r>
            <a:r>
              <a:rPr lang="de-DE" sz="1600" dirty="0"/>
              <a:t> </a:t>
            </a:r>
            <a:r>
              <a:rPr lang="de-DE" sz="1600" dirty="0" err="1"/>
              <a:t>rates</a:t>
            </a:r>
            <a:endParaRPr lang="de-DE" sz="1600" dirty="0"/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b="1" dirty="0"/>
              <a:t>Labour </a:t>
            </a:r>
            <a:r>
              <a:rPr lang="de-DE" sz="1600" b="1" dirty="0" err="1"/>
              <a:t>shortage</a:t>
            </a:r>
            <a:r>
              <a:rPr lang="de-DE" sz="1600" b="1" dirty="0"/>
              <a:t> </a:t>
            </a:r>
            <a:r>
              <a:rPr lang="de-DE" sz="1600" dirty="0" err="1"/>
              <a:t>increasingly</a:t>
            </a:r>
            <a:r>
              <a:rPr lang="de-DE" sz="1600" dirty="0"/>
              <a:t> </a:t>
            </a:r>
            <a:r>
              <a:rPr lang="de-DE" sz="1600" dirty="0" err="1"/>
              <a:t>reported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b="1" dirty="0" err="1"/>
              <a:t>factor</a:t>
            </a:r>
            <a:r>
              <a:rPr lang="de-DE" sz="1600" b="1" dirty="0"/>
              <a:t> </a:t>
            </a:r>
            <a:r>
              <a:rPr lang="de-DE" sz="1600" b="1" dirty="0" err="1"/>
              <a:t>limiting</a:t>
            </a:r>
            <a:r>
              <a:rPr lang="de-DE" sz="1600" b="1" dirty="0"/>
              <a:t> </a:t>
            </a:r>
            <a:r>
              <a:rPr lang="de-DE" sz="1600" b="1" dirty="0" err="1"/>
              <a:t>production</a:t>
            </a:r>
            <a:r>
              <a:rPr lang="de-DE" sz="1600" dirty="0"/>
              <a:t> (EC Business and Consumer Survey)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b="1" dirty="0"/>
              <a:t>Global trade</a:t>
            </a:r>
            <a:r>
              <a:rPr lang="de-DE" sz="1600" dirty="0"/>
              <a:t> </a:t>
            </a:r>
            <a:r>
              <a:rPr lang="de-DE" sz="1600" dirty="0" err="1"/>
              <a:t>outlook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b="1" dirty="0" err="1"/>
              <a:t>deteriorated</a:t>
            </a:r>
            <a:r>
              <a:rPr lang="de-DE" sz="1600" dirty="0"/>
              <a:t> due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slowing</a:t>
            </a:r>
            <a:r>
              <a:rPr lang="de-DE" sz="1600" dirty="0"/>
              <a:t> </a:t>
            </a:r>
            <a:r>
              <a:rPr lang="de-DE" sz="1600" dirty="0" err="1"/>
              <a:t>momentum</a:t>
            </a:r>
            <a:r>
              <a:rPr lang="de-DE" sz="1600" dirty="0"/>
              <a:t> in </a:t>
            </a:r>
            <a:r>
              <a:rPr lang="de-DE" sz="1600" dirty="0" err="1"/>
              <a:t>goods</a:t>
            </a:r>
            <a:r>
              <a:rPr lang="de-DE" sz="1600" dirty="0"/>
              <a:t> trade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b="1" dirty="0" err="1"/>
              <a:t>Sanctions</a:t>
            </a:r>
            <a:r>
              <a:rPr lang="de-DE" sz="1600" dirty="0"/>
              <a:t> on </a:t>
            </a:r>
            <a:r>
              <a:rPr lang="de-DE" sz="1600" dirty="0" err="1"/>
              <a:t>Russian</a:t>
            </a:r>
            <a:r>
              <a:rPr lang="de-DE" sz="1600" dirty="0"/>
              <a:t> </a:t>
            </a:r>
            <a:r>
              <a:rPr lang="de-DE" sz="1600" dirty="0" err="1"/>
              <a:t>economy</a:t>
            </a:r>
            <a:r>
              <a:rPr lang="de-DE" sz="1600" dirty="0"/>
              <a:t> and </a:t>
            </a:r>
            <a:r>
              <a:rPr lang="de-DE" sz="1600" dirty="0" err="1"/>
              <a:t>the</a:t>
            </a:r>
            <a:r>
              <a:rPr lang="de-DE" sz="1600" dirty="0"/>
              <a:t> high </a:t>
            </a:r>
            <a:r>
              <a:rPr lang="de-DE" sz="1600" dirty="0" err="1"/>
              <a:t>uncertainty</a:t>
            </a:r>
            <a:r>
              <a:rPr lang="de-DE" sz="1600" dirty="0"/>
              <a:t> </a:t>
            </a:r>
            <a:r>
              <a:rPr lang="de-DE" sz="1600" dirty="0" err="1"/>
              <a:t>involved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b="1" dirty="0" err="1"/>
              <a:t>weighing</a:t>
            </a:r>
            <a:r>
              <a:rPr lang="de-DE" sz="1600" b="1" dirty="0"/>
              <a:t> on Euro </a:t>
            </a:r>
            <a:r>
              <a:rPr lang="de-DE" sz="1600" b="1" dirty="0" err="1"/>
              <a:t>area</a:t>
            </a:r>
            <a:r>
              <a:rPr lang="de-DE" sz="1600" b="1" dirty="0"/>
              <a:t> </a:t>
            </a:r>
            <a:r>
              <a:rPr lang="de-DE" sz="1600" b="1" dirty="0" err="1"/>
              <a:t>foreign</a:t>
            </a:r>
            <a:r>
              <a:rPr lang="de-DE" sz="1600" b="1" dirty="0"/>
              <a:t> </a:t>
            </a:r>
            <a:r>
              <a:rPr lang="de-DE" sz="1600" b="1" dirty="0" err="1"/>
              <a:t>demand</a:t>
            </a:r>
            <a:r>
              <a:rPr lang="de-DE" sz="1600" b="1" dirty="0"/>
              <a:t> </a:t>
            </a:r>
            <a:endParaRPr lang="de-DE" sz="1600" dirty="0"/>
          </a:p>
          <a:p>
            <a:endParaRPr lang="de-AT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9ECD0E-1670-4654-A703-E0F8C39B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So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labour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contributed</a:t>
            </a:r>
            <a:r>
              <a:rPr lang="de-DE" dirty="0"/>
              <a:t>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in </a:t>
            </a:r>
            <a:r>
              <a:rPr lang="de-DE" dirty="0" err="1"/>
              <a:t>inflation</a:t>
            </a:r>
            <a:r>
              <a:rPr lang="de-DE" dirty="0"/>
              <a:t>  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8B8700-1D3D-458C-82E1-1DB023574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772816"/>
            <a:ext cx="7443913" cy="466104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21E8A20-24B7-443D-BE90-0EF30742F1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93" t="1" r="17062" b="21280"/>
          <a:stretch/>
        </p:blipFill>
        <p:spPr>
          <a:xfrm>
            <a:off x="335360" y="1484784"/>
            <a:ext cx="5413074" cy="3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0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446F7E8-2E52-48DA-8C4C-D6B6F5D7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FBC016-4613-4F59-B954-FEA09BB2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008" y="1988840"/>
            <a:ext cx="5688632" cy="4752528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6200" b="1" dirty="0">
                <a:solidFill>
                  <a:srgbClr val="434A7E"/>
                </a:solidFill>
              </a:rPr>
              <a:t>Income support </a:t>
            </a:r>
            <a:r>
              <a:rPr lang="de-DE" sz="6200" b="1" dirty="0" err="1">
                <a:solidFill>
                  <a:srgbClr val="434A7E"/>
                </a:solidFill>
              </a:rPr>
              <a:t>measures</a:t>
            </a:r>
            <a:r>
              <a:rPr lang="de-DE" sz="6200" b="1" dirty="0">
                <a:solidFill>
                  <a:srgbClr val="434A7E"/>
                </a:solidFill>
              </a:rPr>
              <a:t>                   </a:t>
            </a:r>
            <a:r>
              <a:rPr lang="de-DE" sz="5500" dirty="0"/>
              <a:t>Transfers, </a:t>
            </a:r>
            <a:r>
              <a:rPr lang="de-DE" sz="5500" dirty="0" err="1"/>
              <a:t>indexation</a:t>
            </a:r>
            <a:r>
              <a:rPr lang="de-DE" sz="5500" dirty="0"/>
              <a:t> </a:t>
            </a:r>
            <a:r>
              <a:rPr lang="de-DE" sz="5500" dirty="0" err="1"/>
              <a:t>of</a:t>
            </a:r>
            <a:r>
              <a:rPr lang="de-DE" sz="5500" dirty="0"/>
              <a:t> social </a:t>
            </a:r>
            <a:r>
              <a:rPr lang="de-DE" sz="5500" dirty="0" err="1"/>
              <a:t>benefits</a:t>
            </a:r>
            <a:r>
              <a:rPr lang="de-DE" sz="5500" dirty="0"/>
              <a:t>, </a:t>
            </a:r>
            <a:r>
              <a:rPr lang="de-DE" sz="5500" dirty="0" err="1"/>
              <a:t>cold</a:t>
            </a:r>
            <a:r>
              <a:rPr lang="de-DE" sz="5500" dirty="0"/>
              <a:t> </a:t>
            </a:r>
            <a:r>
              <a:rPr lang="de-DE" sz="5500" dirty="0" err="1"/>
              <a:t>progression</a:t>
            </a:r>
            <a:r>
              <a:rPr lang="de-DE" sz="5500" dirty="0"/>
              <a:t>, wage-</a:t>
            </a:r>
            <a:r>
              <a:rPr lang="de-DE" sz="5500" dirty="0" err="1"/>
              <a:t>related</a:t>
            </a:r>
            <a:r>
              <a:rPr lang="de-DE" sz="5500" dirty="0"/>
              <a:t> </a:t>
            </a:r>
            <a:r>
              <a:rPr lang="de-DE" sz="5500" dirty="0" err="1"/>
              <a:t>levies</a:t>
            </a:r>
            <a:endParaRPr lang="de-DE" sz="5500" dirty="0"/>
          </a:p>
          <a:p>
            <a:pPr marL="809625" lvl="1" indent="-269875">
              <a:lnSpc>
                <a:spcPct val="120000"/>
              </a:lnSpc>
              <a:buFont typeface="Arial" panose="020B0604020202020204" pitchFamily="34" charset="0"/>
              <a:buChar char="!"/>
            </a:pPr>
            <a:r>
              <a:rPr lang="de-DE" sz="5500" b="1" i="1" dirty="0" err="1"/>
              <a:t>Targeted</a:t>
            </a:r>
            <a:r>
              <a:rPr lang="de-DE" sz="5500" i="1" dirty="0"/>
              <a:t> </a:t>
            </a:r>
            <a:r>
              <a:rPr lang="de-DE" sz="5500" i="1" dirty="0" err="1"/>
              <a:t>measures</a:t>
            </a:r>
            <a:r>
              <a:rPr lang="de-DE" sz="5500" i="1" dirty="0"/>
              <a:t> </a:t>
            </a:r>
          </a:p>
          <a:p>
            <a:pPr marL="809625" lvl="1" indent="-269875">
              <a:lnSpc>
                <a:spcPct val="120000"/>
              </a:lnSpc>
              <a:buFont typeface="Arial" panose="020B0604020202020204" pitchFamily="34" charset="0"/>
              <a:buChar char="!"/>
            </a:pPr>
            <a:r>
              <a:rPr lang="de-DE" sz="5500" i="1" dirty="0" err="1"/>
              <a:t>Potentially</a:t>
            </a:r>
            <a:r>
              <a:rPr lang="de-DE" sz="5500" i="1" dirty="0"/>
              <a:t> </a:t>
            </a:r>
            <a:r>
              <a:rPr lang="de-DE" sz="5500" b="1" i="1" dirty="0" err="1"/>
              <a:t>demand</a:t>
            </a:r>
            <a:r>
              <a:rPr lang="de-DE" sz="5500" i="1" dirty="0"/>
              <a:t> and </a:t>
            </a:r>
            <a:r>
              <a:rPr lang="de-DE" sz="5500" b="1" i="1" dirty="0" err="1"/>
              <a:t>inflation</a:t>
            </a:r>
            <a:r>
              <a:rPr lang="de-DE" sz="5500" b="1" i="1" dirty="0"/>
              <a:t> </a:t>
            </a:r>
            <a:r>
              <a:rPr lang="de-DE" sz="5500" b="1" i="1" dirty="0" err="1"/>
              <a:t>enhancing</a:t>
            </a:r>
            <a:endParaRPr lang="de-DE" sz="5500" i="1" dirty="0"/>
          </a:p>
          <a:p>
            <a:pPr marL="360363" lvl="1" indent="0">
              <a:lnSpc>
                <a:spcPct val="120000"/>
              </a:lnSpc>
              <a:buNone/>
            </a:pPr>
            <a:endParaRPr lang="de-DE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6200" b="1" dirty="0">
                <a:solidFill>
                  <a:srgbClr val="434A7E"/>
                </a:solidFill>
              </a:rPr>
              <a:t>Inflation </a:t>
            </a:r>
            <a:r>
              <a:rPr lang="de-DE" sz="6200" b="1" dirty="0" err="1">
                <a:solidFill>
                  <a:srgbClr val="434A7E"/>
                </a:solidFill>
              </a:rPr>
              <a:t>dampening</a:t>
            </a:r>
            <a:r>
              <a:rPr lang="de-DE" sz="6200" b="1" dirty="0">
                <a:solidFill>
                  <a:srgbClr val="434A7E"/>
                </a:solidFill>
              </a:rPr>
              <a:t> </a:t>
            </a:r>
            <a:r>
              <a:rPr lang="de-DE" sz="6200" b="1" dirty="0" err="1">
                <a:solidFill>
                  <a:srgbClr val="434A7E"/>
                </a:solidFill>
              </a:rPr>
              <a:t>measures</a:t>
            </a:r>
            <a:r>
              <a:rPr lang="de-DE" sz="6200" b="1" dirty="0">
                <a:solidFill>
                  <a:srgbClr val="434A7E"/>
                </a:solidFill>
              </a:rPr>
              <a:t>                        </a:t>
            </a:r>
            <a:r>
              <a:rPr lang="de-DE" sz="5500" dirty="0" err="1"/>
              <a:t>Indirect</a:t>
            </a:r>
            <a:r>
              <a:rPr lang="de-DE" sz="5500" dirty="0"/>
              <a:t> </a:t>
            </a:r>
            <a:r>
              <a:rPr lang="de-DE" sz="5500" dirty="0" err="1"/>
              <a:t>taxes</a:t>
            </a:r>
            <a:r>
              <a:rPr lang="de-DE" sz="5500" dirty="0"/>
              <a:t>, </a:t>
            </a:r>
            <a:r>
              <a:rPr lang="de-DE" sz="5500" dirty="0" err="1"/>
              <a:t>price</a:t>
            </a:r>
            <a:r>
              <a:rPr lang="de-DE" sz="5500" dirty="0"/>
              <a:t> </a:t>
            </a:r>
            <a:r>
              <a:rPr lang="de-DE" sz="5500" dirty="0" err="1"/>
              <a:t>caps</a:t>
            </a:r>
            <a:r>
              <a:rPr lang="de-DE" sz="5500" dirty="0"/>
              <a:t>, </a:t>
            </a:r>
            <a:r>
              <a:rPr lang="de-DE" sz="5500" dirty="0" err="1"/>
              <a:t>fee</a:t>
            </a:r>
            <a:r>
              <a:rPr lang="de-DE" sz="5500" dirty="0"/>
              <a:t> </a:t>
            </a:r>
            <a:r>
              <a:rPr lang="de-DE" sz="5500" dirty="0" err="1"/>
              <a:t>freeze</a:t>
            </a:r>
            <a:endParaRPr lang="de-DE" sz="5500" dirty="0"/>
          </a:p>
          <a:p>
            <a:pPr marL="809625" lvl="1" indent="-269875">
              <a:lnSpc>
                <a:spcPct val="120000"/>
              </a:lnSpc>
              <a:buFont typeface="Arial" panose="020B0604020202020204" pitchFamily="34" charset="0"/>
              <a:buChar char="!"/>
            </a:pPr>
            <a:r>
              <a:rPr lang="de-DE" sz="5500" b="1" i="1" dirty="0"/>
              <a:t>Quick </a:t>
            </a:r>
            <a:r>
              <a:rPr lang="de-DE" sz="5500" b="1" i="1" dirty="0" err="1"/>
              <a:t>effect</a:t>
            </a:r>
            <a:r>
              <a:rPr lang="de-DE" sz="5500" i="1" dirty="0"/>
              <a:t>, but same </a:t>
            </a:r>
            <a:r>
              <a:rPr lang="de-DE" sz="5500" i="1" dirty="0" err="1"/>
              <a:t>for</a:t>
            </a:r>
            <a:r>
              <a:rPr lang="de-DE" sz="5500" i="1" dirty="0"/>
              <a:t> </a:t>
            </a:r>
            <a:r>
              <a:rPr lang="de-DE" sz="5500" i="1" dirty="0" err="1"/>
              <a:t>everyone</a:t>
            </a:r>
            <a:endParaRPr lang="de-DE" sz="5500" i="1" dirty="0"/>
          </a:p>
          <a:p>
            <a:pPr marL="809625" lvl="1" indent="-269875">
              <a:lnSpc>
                <a:spcPct val="120000"/>
              </a:lnSpc>
              <a:buFont typeface="Arial" panose="020B0604020202020204" pitchFamily="34" charset="0"/>
              <a:buChar char="!"/>
            </a:pPr>
            <a:r>
              <a:rPr lang="de-DE" sz="5500" i="1" dirty="0"/>
              <a:t>Higher </a:t>
            </a:r>
            <a:r>
              <a:rPr lang="de-DE" sz="5500" i="1" dirty="0" err="1"/>
              <a:t>inflation</a:t>
            </a:r>
            <a:r>
              <a:rPr lang="de-DE" sz="5500" i="1" dirty="0"/>
              <a:t> </a:t>
            </a:r>
            <a:r>
              <a:rPr lang="de-DE" sz="5500" i="1" dirty="0" err="1"/>
              <a:t>is</a:t>
            </a:r>
            <a:r>
              <a:rPr lang="de-DE" sz="5500" i="1" dirty="0"/>
              <a:t> </a:t>
            </a:r>
            <a:r>
              <a:rPr lang="de-DE" sz="5500" b="1" i="1" dirty="0" err="1"/>
              <a:t>postponed</a:t>
            </a:r>
            <a:r>
              <a:rPr lang="de-DE" sz="5500" b="1" i="1" dirty="0"/>
              <a:t> </a:t>
            </a:r>
            <a:r>
              <a:rPr lang="de-DE" sz="5500" i="1" dirty="0"/>
              <a:t>in </a:t>
            </a:r>
            <a:r>
              <a:rPr lang="de-DE" sz="5500" i="1" dirty="0" err="1"/>
              <a:t>the</a:t>
            </a:r>
            <a:r>
              <a:rPr lang="de-DE" sz="5500" i="1" dirty="0"/>
              <a:t> </a:t>
            </a:r>
            <a:r>
              <a:rPr lang="de-DE" sz="5500" i="1" dirty="0" err="1"/>
              <a:t>future</a:t>
            </a:r>
            <a:endParaRPr lang="de-DE" sz="5500" i="1" dirty="0"/>
          </a:p>
          <a:p>
            <a:endParaRPr lang="de-DE" sz="1600" i="1" dirty="0"/>
          </a:p>
          <a:p>
            <a:r>
              <a:rPr lang="de-DE" sz="5500" b="1" i="1" dirty="0" err="1"/>
              <a:t>Majority</a:t>
            </a:r>
            <a:r>
              <a:rPr lang="de-DE" sz="5500" b="1" i="1" dirty="0"/>
              <a:t> </a:t>
            </a:r>
            <a:r>
              <a:rPr lang="de-DE" sz="5500" b="1" i="1" dirty="0" err="1"/>
              <a:t>of</a:t>
            </a:r>
            <a:r>
              <a:rPr lang="de-DE" sz="5500" b="1" i="1" dirty="0"/>
              <a:t> </a:t>
            </a:r>
            <a:r>
              <a:rPr lang="de-DE" sz="5500" b="1" i="1" dirty="0" err="1"/>
              <a:t>fiscal</a:t>
            </a:r>
            <a:r>
              <a:rPr lang="de-DE" sz="5500" b="1" i="1" dirty="0"/>
              <a:t> </a:t>
            </a:r>
            <a:r>
              <a:rPr lang="de-DE" sz="5500" b="1" i="1" dirty="0" err="1"/>
              <a:t>measures</a:t>
            </a:r>
            <a:r>
              <a:rPr lang="de-DE" sz="5500" b="1" i="1" dirty="0"/>
              <a:t> </a:t>
            </a:r>
            <a:r>
              <a:rPr lang="de-DE" sz="5500" i="1" dirty="0" err="1"/>
              <a:t>as</a:t>
            </a:r>
            <a:r>
              <a:rPr lang="de-DE" sz="5500" i="1" dirty="0"/>
              <a:t> </a:t>
            </a:r>
            <a:r>
              <a:rPr lang="de-DE" sz="5500" i="1" dirty="0" err="1"/>
              <a:t>reaction</a:t>
            </a:r>
            <a:r>
              <a:rPr lang="de-DE" sz="5500" i="1" dirty="0"/>
              <a:t> </a:t>
            </a:r>
            <a:r>
              <a:rPr lang="de-DE" sz="5500" i="1" dirty="0" err="1"/>
              <a:t>to</a:t>
            </a:r>
            <a:r>
              <a:rPr lang="de-DE" sz="5500" i="1" dirty="0"/>
              <a:t> high </a:t>
            </a:r>
            <a:r>
              <a:rPr lang="de-DE" sz="5500" i="1" dirty="0" err="1"/>
              <a:t>energy</a:t>
            </a:r>
            <a:r>
              <a:rPr lang="de-DE" sz="5500" i="1" dirty="0"/>
              <a:t> </a:t>
            </a:r>
            <a:r>
              <a:rPr lang="de-DE" sz="5500" i="1" dirty="0" err="1"/>
              <a:t>prices</a:t>
            </a:r>
            <a:r>
              <a:rPr lang="de-DE" sz="5500" i="1" dirty="0"/>
              <a:t> in </a:t>
            </a:r>
            <a:r>
              <a:rPr lang="de-DE" sz="5500" i="1" dirty="0" err="1"/>
              <a:t>the</a:t>
            </a:r>
            <a:r>
              <a:rPr lang="de-DE" sz="5500" i="1" dirty="0"/>
              <a:t> EA </a:t>
            </a:r>
            <a:r>
              <a:rPr lang="de-DE" sz="5500" i="1" dirty="0" err="1"/>
              <a:t>has</a:t>
            </a:r>
            <a:r>
              <a:rPr lang="de-DE" sz="5500" i="1" dirty="0"/>
              <a:t> </a:t>
            </a:r>
            <a:r>
              <a:rPr lang="de-DE" sz="5500" i="1" dirty="0" err="1"/>
              <a:t>been</a:t>
            </a:r>
            <a:r>
              <a:rPr lang="de-DE" sz="5500" i="1" dirty="0"/>
              <a:t> </a:t>
            </a:r>
            <a:r>
              <a:rPr lang="de-DE" sz="5500" b="1" i="1" dirty="0"/>
              <a:t>non-</a:t>
            </a:r>
            <a:r>
              <a:rPr lang="de-DE" sz="5500" b="1" i="1" dirty="0" err="1"/>
              <a:t>targeted</a:t>
            </a:r>
            <a:r>
              <a:rPr lang="de-DE" sz="5500" i="1" dirty="0"/>
              <a:t> (</a:t>
            </a:r>
            <a:r>
              <a:rPr lang="de-DE" sz="5500" i="1" dirty="0" err="1"/>
              <a:t>impact</a:t>
            </a:r>
            <a:r>
              <a:rPr lang="de-DE" sz="5500" i="1" dirty="0"/>
              <a:t> on </a:t>
            </a:r>
            <a:r>
              <a:rPr lang="de-DE" sz="5500" b="1" i="1" dirty="0"/>
              <a:t>HICP </a:t>
            </a:r>
            <a:r>
              <a:rPr lang="de-DE" sz="5500" b="1" i="1" dirty="0" err="1"/>
              <a:t>inflation</a:t>
            </a:r>
            <a:r>
              <a:rPr lang="de-DE" sz="5500" b="1" i="1" dirty="0"/>
              <a:t> -0.6 pp </a:t>
            </a:r>
            <a:r>
              <a:rPr lang="de-DE" sz="5500" i="1" dirty="0"/>
              <a:t>in </a:t>
            </a:r>
            <a:r>
              <a:rPr lang="de-DE" sz="5500" b="1" i="1" dirty="0"/>
              <a:t>2022</a:t>
            </a:r>
            <a:r>
              <a:rPr lang="de-DE" sz="5500" i="1" dirty="0"/>
              <a:t>)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B1118C7-C2A8-4CCC-B467-28440B4E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28" y="459225"/>
            <a:ext cx="10972800" cy="436910"/>
          </a:xfrm>
        </p:spPr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on </a:t>
            </a:r>
            <a:r>
              <a:rPr lang="de-DE" dirty="0" err="1"/>
              <a:t>inflation</a:t>
            </a:r>
            <a:endParaRPr lang="de-AT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55372D4-1197-485F-B447-EEFFA0854BD8}"/>
              </a:ext>
            </a:extLst>
          </p:cNvPr>
          <p:cNvSpPr/>
          <p:nvPr/>
        </p:nvSpPr>
        <p:spPr>
          <a:xfrm>
            <a:off x="605228" y="1124745"/>
            <a:ext cx="4780885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/>
              <a:t>Monetary</a:t>
            </a:r>
            <a:r>
              <a:rPr lang="de-DE" sz="2000" b="1" dirty="0"/>
              <a:t> </a:t>
            </a:r>
            <a:r>
              <a:rPr lang="de-DE" sz="2000" b="1" dirty="0" err="1"/>
              <a:t>policy</a:t>
            </a:r>
            <a:r>
              <a:rPr lang="de-DE" sz="2000" b="1" dirty="0"/>
              <a:t> (ECB + NCB)</a:t>
            </a:r>
            <a:endParaRPr lang="de-AT" sz="2000" b="1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486E4BA-7774-42A7-912B-902918621D2C}"/>
              </a:ext>
            </a:extLst>
          </p:cNvPr>
          <p:cNvSpPr txBox="1">
            <a:spLocks/>
          </p:cNvSpPr>
          <p:nvPr/>
        </p:nvSpPr>
        <p:spPr>
          <a:xfrm>
            <a:off x="407368" y="1844824"/>
            <a:ext cx="5544616" cy="5026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03262" indent="-3429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63625" indent="-3429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22400" indent="-3429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74825" indent="-3429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434A7E"/>
                </a:solidFill>
              </a:rPr>
              <a:t>Monetary</a:t>
            </a:r>
            <a:r>
              <a:rPr lang="de-DE" b="1" dirty="0">
                <a:solidFill>
                  <a:srgbClr val="434A7E"/>
                </a:solidFill>
              </a:rPr>
              <a:t> </a:t>
            </a:r>
            <a:r>
              <a:rPr lang="de-DE" b="1" dirty="0" err="1">
                <a:solidFill>
                  <a:srgbClr val="434A7E"/>
                </a:solidFill>
              </a:rPr>
              <a:t>policy</a:t>
            </a:r>
            <a:r>
              <a:rPr lang="de-DE" b="1" dirty="0">
                <a:solidFill>
                  <a:srgbClr val="434A7E"/>
                </a:solidFill>
              </a:rPr>
              <a:t> </a:t>
            </a:r>
            <a:r>
              <a:rPr lang="de-DE" b="1" dirty="0" err="1">
                <a:solidFill>
                  <a:srgbClr val="434A7E"/>
                </a:solidFill>
              </a:rPr>
              <a:t>normalisation</a:t>
            </a:r>
            <a:r>
              <a:rPr lang="de-DE" b="1" dirty="0">
                <a:solidFill>
                  <a:srgbClr val="434A7E"/>
                </a:solidFill>
              </a:rPr>
              <a:t> </a:t>
            </a:r>
          </a:p>
          <a:p>
            <a:r>
              <a:rPr lang="de-DE" sz="1700" b="1" dirty="0">
                <a:solidFill>
                  <a:srgbClr val="434A7E"/>
                </a:solidFill>
              </a:rPr>
              <a:t>      </a:t>
            </a:r>
            <a:r>
              <a:rPr lang="de-DE" sz="1700" dirty="0"/>
              <a:t>end </a:t>
            </a:r>
            <a:r>
              <a:rPr lang="de-DE" sz="1700" dirty="0" err="1"/>
              <a:t>asset</a:t>
            </a:r>
            <a:r>
              <a:rPr lang="de-DE" sz="1700" dirty="0"/>
              <a:t> </a:t>
            </a:r>
            <a:r>
              <a:rPr lang="de-DE" sz="1700" dirty="0" err="1"/>
              <a:t>purchase</a:t>
            </a:r>
            <a:r>
              <a:rPr lang="de-DE" sz="1700" dirty="0"/>
              <a:t> </a:t>
            </a:r>
            <a:r>
              <a:rPr lang="de-DE" sz="1700" dirty="0" err="1"/>
              <a:t>programmes</a:t>
            </a:r>
            <a:r>
              <a:rPr lang="de-DE" sz="1700" dirty="0"/>
              <a:t>, </a:t>
            </a:r>
            <a:r>
              <a:rPr lang="de-DE" sz="1700" dirty="0" err="1"/>
              <a:t>interest</a:t>
            </a:r>
            <a:r>
              <a:rPr lang="de-DE" sz="1700" dirty="0"/>
              <a:t> rate                             	</a:t>
            </a:r>
            <a:r>
              <a:rPr lang="de-DE" sz="1700" dirty="0" err="1"/>
              <a:t>hikes</a:t>
            </a:r>
            <a:endParaRPr lang="de-DE" sz="1700" dirty="0"/>
          </a:p>
          <a:p>
            <a:pPr marL="809625" lvl="1" indent="-269875">
              <a:buFont typeface="Arial" panose="020B0604020202020204" pitchFamily="34" charset="0"/>
              <a:buChar char="!"/>
            </a:pPr>
            <a:r>
              <a:rPr lang="de-DE" sz="1800" b="1" i="1" dirty="0" err="1"/>
              <a:t>Delayed</a:t>
            </a:r>
            <a:r>
              <a:rPr lang="de-DE" sz="1800" b="1" i="1" dirty="0"/>
              <a:t> </a:t>
            </a:r>
            <a:r>
              <a:rPr lang="de-DE" sz="1800" i="1" dirty="0" err="1"/>
              <a:t>effect</a:t>
            </a:r>
            <a:endParaRPr lang="de-DE" sz="1800" b="1" i="1" dirty="0"/>
          </a:p>
          <a:p>
            <a:pPr marL="809625" lvl="1" indent="-269875">
              <a:buFont typeface="Arial" panose="020B0604020202020204" pitchFamily="34" charset="0"/>
              <a:buChar char="!"/>
            </a:pPr>
            <a:r>
              <a:rPr lang="de-DE" sz="1800" i="1" dirty="0" err="1"/>
              <a:t>Dampen</a:t>
            </a:r>
            <a:r>
              <a:rPr lang="de-DE" sz="1800" i="1" dirty="0"/>
              <a:t> </a:t>
            </a:r>
            <a:r>
              <a:rPr lang="de-DE" sz="1800" i="1" dirty="0" err="1"/>
              <a:t>demand</a:t>
            </a:r>
            <a:r>
              <a:rPr lang="de-DE" sz="1800" i="1" dirty="0"/>
              <a:t> </a:t>
            </a:r>
            <a:r>
              <a:rPr lang="de-DE" sz="1800" i="1" dirty="0" err="1"/>
              <a:t>moderately</a:t>
            </a:r>
            <a:endParaRPr lang="de-DE" sz="1800" i="1" dirty="0"/>
          </a:p>
          <a:p>
            <a:pPr marL="630238" lvl="1" indent="-450850">
              <a:lnSpc>
                <a:spcPct val="100000"/>
              </a:lnSpc>
              <a:buFont typeface="Arial" panose="020B0604020202020204" pitchFamily="34" charset="0"/>
              <a:buChar char="!"/>
            </a:pPr>
            <a:endParaRPr lang="de-DE" sz="5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434A7E"/>
                </a:solidFill>
              </a:rPr>
              <a:t>Stabilise</a:t>
            </a:r>
            <a:r>
              <a:rPr lang="de-DE" b="1" dirty="0">
                <a:solidFill>
                  <a:srgbClr val="434A7E"/>
                </a:solidFill>
              </a:rPr>
              <a:t> </a:t>
            </a:r>
            <a:r>
              <a:rPr lang="de-DE" b="1" dirty="0" err="1">
                <a:solidFill>
                  <a:srgbClr val="434A7E"/>
                </a:solidFill>
              </a:rPr>
              <a:t>inflation</a:t>
            </a:r>
            <a:r>
              <a:rPr lang="de-DE" b="1" dirty="0">
                <a:solidFill>
                  <a:srgbClr val="434A7E"/>
                </a:solidFill>
              </a:rPr>
              <a:t> </a:t>
            </a:r>
            <a:r>
              <a:rPr lang="de-DE" b="1" dirty="0" err="1">
                <a:solidFill>
                  <a:srgbClr val="434A7E"/>
                </a:solidFill>
              </a:rPr>
              <a:t>expectations</a:t>
            </a:r>
            <a:endParaRPr lang="de-DE" b="1" dirty="0">
              <a:solidFill>
                <a:srgbClr val="434A7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434A7E"/>
              </a:solidFill>
            </a:endParaRPr>
          </a:p>
          <a:p>
            <a:endParaRPr lang="de-DE" sz="1200" b="1" dirty="0">
              <a:solidFill>
                <a:srgbClr val="434A7E"/>
              </a:solidFill>
            </a:endParaRPr>
          </a:p>
          <a:p>
            <a:endParaRPr lang="de-DE" sz="800" b="1" dirty="0">
              <a:solidFill>
                <a:srgbClr val="434A7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434A7E"/>
                </a:solidFill>
              </a:rPr>
              <a:t>Competition </a:t>
            </a:r>
            <a:r>
              <a:rPr lang="de-DE" b="1" dirty="0" err="1">
                <a:solidFill>
                  <a:srgbClr val="434A7E"/>
                </a:solidFill>
              </a:rPr>
              <a:t>policies</a:t>
            </a:r>
            <a:r>
              <a:rPr lang="de-DE" sz="2000" b="1" dirty="0">
                <a:solidFill>
                  <a:srgbClr val="434A7E"/>
                </a:solidFill>
              </a:rPr>
              <a:t>/ Transparency in </a:t>
            </a:r>
            <a:r>
              <a:rPr lang="de-DE" sz="2000" b="1" dirty="0" err="1">
                <a:solidFill>
                  <a:srgbClr val="434A7E"/>
                </a:solidFill>
              </a:rPr>
              <a:t>price</a:t>
            </a:r>
            <a:r>
              <a:rPr lang="de-DE" sz="2000" b="1" dirty="0">
                <a:solidFill>
                  <a:srgbClr val="434A7E"/>
                </a:solidFill>
              </a:rPr>
              <a:t> </a:t>
            </a:r>
            <a:r>
              <a:rPr lang="de-DE" sz="2000" b="1" dirty="0" err="1">
                <a:solidFill>
                  <a:srgbClr val="434A7E"/>
                </a:solidFill>
              </a:rPr>
              <a:t>setting</a:t>
            </a:r>
            <a:endParaRPr lang="de-DE" sz="2000" b="1" dirty="0">
              <a:solidFill>
                <a:srgbClr val="434A7E"/>
              </a:solidFill>
            </a:endParaRPr>
          </a:p>
          <a:p>
            <a:pPr marL="809625" lvl="1" indent="-269875">
              <a:lnSpc>
                <a:spcPct val="100000"/>
              </a:lnSpc>
              <a:buFont typeface="Arial" panose="020B0604020202020204" pitchFamily="34" charset="0"/>
              <a:buChar char="!"/>
            </a:pPr>
            <a:r>
              <a:rPr lang="de-DE" sz="1800" b="1" i="1" dirty="0" err="1"/>
              <a:t>Longterm</a:t>
            </a:r>
            <a:r>
              <a:rPr lang="de-DE" sz="1800" b="1" i="1" dirty="0"/>
              <a:t> </a:t>
            </a:r>
            <a:r>
              <a:rPr lang="de-DE" sz="1800" i="1" dirty="0"/>
              <a:t>(</a:t>
            </a:r>
            <a:r>
              <a:rPr lang="de-DE" sz="1800" i="1" dirty="0" err="1"/>
              <a:t>no</a:t>
            </a:r>
            <a:r>
              <a:rPr lang="de-DE" sz="1800" i="1" dirty="0"/>
              <a:t> quick) </a:t>
            </a:r>
            <a:r>
              <a:rPr lang="de-DE" sz="1800" b="1" i="1" dirty="0" err="1"/>
              <a:t>effect</a:t>
            </a:r>
            <a:endParaRPr lang="de-DE" sz="18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434A7E"/>
              </a:solidFill>
            </a:endParaRPr>
          </a:p>
          <a:p>
            <a:endParaRPr lang="de-AT" sz="1800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C429085-722B-4FF1-9116-1677C3104EB1}"/>
              </a:ext>
            </a:extLst>
          </p:cNvPr>
          <p:cNvSpPr/>
          <p:nvPr/>
        </p:nvSpPr>
        <p:spPr>
          <a:xfrm>
            <a:off x="6302942" y="1124745"/>
            <a:ext cx="497763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Fiscal and social </a:t>
            </a:r>
            <a:r>
              <a:rPr lang="de-DE" sz="2000" b="1" dirty="0" err="1"/>
              <a:t>policies</a:t>
            </a:r>
            <a:endParaRPr lang="de-AT" sz="2000" b="1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E5413D9-C02C-41FD-A056-6C140B6E18A6}"/>
              </a:ext>
            </a:extLst>
          </p:cNvPr>
          <p:cNvSpPr/>
          <p:nvPr/>
        </p:nvSpPr>
        <p:spPr>
          <a:xfrm>
            <a:off x="407368" y="4536739"/>
            <a:ext cx="49685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/>
              <a:t>Structural</a:t>
            </a:r>
            <a:r>
              <a:rPr lang="de-DE" sz="2000" b="1" dirty="0"/>
              <a:t> </a:t>
            </a:r>
            <a:r>
              <a:rPr lang="de-DE" sz="2000" b="1" dirty="0" err="1"/>
              <a:t>policies</a:t>
            </a:r>
            <a:endParaRPr lang="de-AT" sz="2000" b="1" dirty="0"/>
          </a:p>
        </p:txBody>
      </p:sp>
    </p:spTree>
    <p:extLst>
      <p:ext uri="{BB962C8B-B14F-4D97-AF65-F5344CB8AC3E}">
        <p14:creationId xmlns:p14="http://schemas.microsoft.com/office/powerpoint/2010/main" val="16634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DE3E0BE-0654-4305-90D4-C84C1C41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DF3412F-E0CD-4944-9659-B2A4A73E9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598" y="1556791"/>
            <a:ext cx="5821058" cy="4608513"/>
          </a:xfrm>
        </p:spPr>
        <p:txBody>
          <a:bodyPr>
            <a:normAutofit/>
          </a:bodyPr>
          <a:lstStyle/>
          <a:p>
            <a:r>
              <a:rPr lang="en-US" sz="1800" b="1" dirty="0"/>
              <a:t>PEPP (Pandemic Emergency Purchase </a:t>
            </a:r>
            <a:r>
              <a:rPr lang="en-US" sz="1800" b="1" dirty="0" err="1"/>
              <a:t>Programme</a:t>
            </a:r>
            <a:r>
              <a:rPr lang="en-US" sz="18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 Q4/2021 the ECB Governing Council started </a:t>
            </a:r>
            <a:br>
              <a:rPr lang="en-US" sz="1800" dirty="0"/>
            </a:br>
            <a:r>
              <a:rPr lang="en-US" sz="1800" dirty="0"/>
              <a:t>to lower the pace of net asset purchases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PEPP net asset purchases ended in March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Principal payments from maturing securities are reinvested (</a:t>
            </a:r>
            <a:r>
              <a:rPr lang="en-US" sz="1800" i="1" dirty="0"/>
              <a:t>with some flexibility</a:t>
            </a:r>
            <a:r>
              <a:rPr lang="en-US" sz="1800" dirty="0"/>
              <a:t>) until at least </a:t>
            </a:r>
            <a:br>
              <a:rPr lang="en-US" sz="1800" dirty="0"/>
            </a:br>
            <a:r>
              <a:rPr lang="en-US" sz="1800" dirty="0"/>
              <a:t>the end of 2024</a:t>
            </a:r>
          </a:p>
          <a:p>
            <a:r>
              <a:rPr lang="en-US" sz="1800" b="1" dirty="0"/>
              <a:t>APP (Asset Purchase Programme)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APP net asset purchases ended in June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Principal payments from maturing securities are reinvested “for an extended period of time” after </a:t>
            </a:r>
            <a:br>
              <a:rPr lang="en-US" sz="1800" dirty="0"/>
            </a:br>
            <a:r>
              <a:rPr lang="en-US" sz="1800" dirty="0"/>
              <a:t>the first interest rate hike and, in any case, for as long as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1800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GB" sz="18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F4A012E-EFA9-4604-B1C4-93AEAB3F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happened so far for exiting the highly accommodative stance</a:t>
            </a:r>
          </a:p>
        </p:txBody>
      </p:sp>
      <p:pic>
        <p:nvPicPr>
          <p:cNvPr id="3" name="Picture 6" descr="&lt;&lt;path=G:\REFGP\GELDPOLITIK\Kwapil\GP-Bericht\FRONT; fnam=Quarterly Review.xlsx; sheet=Grafik_APP_kumuliert_EN (PPT); created=23.09.2022 14:59:21 von KWAPIL; updated=20.10.2022 15:13:29 von KWAPIL; shape=Picture 6&gt;&gt;">
            <a:extLst>
              <a:ext uri="{FF2B5EF4-FFF2-40B4-BE49-F238E27FC236}">
                <a16:creationId xmlns:a16="http://schemas.microsoft.com/office/drawing/2014/main" id="{790484B9-D288-4E90-A909-7E376FF09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396999"/>
            <a:ext cx="5372194" cy="47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66B4383-E6FD-4C31-B59E-4F9CA87E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A6388DA-731D-4955-842F-F8E282BF7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040" y="1196752"/>
            <a:ext cx="5328592" cy="52245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three key policy interest rates were raised in two steps (July and September 2022) by a total of 125 basis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ECB Governing Council announced further interest rate hikes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prevailing level of policy rates is still accommodative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Estimates of r* vary widely and can only give rough guidance for actual policy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Terminal rate depends also on cyclical factors, as they will influence price dynamics, e.g. second round effects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Consequently, future policy rate hikes will continue to be data-dependent and follow a meeting-by-meeting approach</a:t>
            </a:r>
          </a:p>
          <a:p>
            <a:endParaRPr lang="en-GB" sz="1800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GB" sz="1800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GB" sz="1800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GB" sz="1800" dirty="0"/>
          </a:p>
        </p:txBody>
      </p:sp>
      <p:pic>
        <p:nvPicPr>
          <p:cNvPr id="6" name="Picture 2" descr="&lt;&lt;path=G:\HVW\GPB_Statistik\Geldmarkt-ZBLiquidität; fnam=Geldmarkt-Grafiken.xlsx; sheet=Diagrammblatt; chartnam=Diagramm20180612135203_EN; created=20.10.2022 15:24:01 von KWAPIL; updated=20.10.2022 15:25:51 von KWAPIL; shape=Picture 2&gt;&gt;">
            <a:extLst>
              <a:ext uri="{FF2B5EF4-FFF2-40B4-BE49-F238E27FC236}">
                <a16:creationId xmlns:a16="http://schemas.microsoft.com/office/drawing/2014/main" id="{26CAFAF8-9C6A-4229-917F-14DA5FECD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196752"/>
            <a:ext cx="5541947" cy="496826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669B6D4-0056-4A0E-8E41-5C36D416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are monetary policy rates heading?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0089145"/>
      </p:ext>
    </p:extLst>
  </p:cSld>
  <p:clrMapOvr>
    <a:masterClrMapping/>
  </p:clrMapOvr>
</p:sld>
</file>

<file path=ppt/theme/theme1.xml><?xml version="1.0" encoding="utf-8"?>
<a:theme xmlns:a="http://schemas.openxmlformats.org/drawingml/2006/main" name="OeNB_2021_02_08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1FA0E3"/>
      </a:hlink>
      <a:folHlink>
        <a:srgbClr val="CD3482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_2022_05_03.potx" id="{4744C83F-FE50-4C60-91A3-DC219EDCC507}" vid="{97308EF0-E27D-4427-A03C-5B62C0087B17}"/>
    </a:ext>
  </a:extLst>
</a:theme>
</file>

<file path=ppt/theme/theme2.xml><?xml version="1.0" encoding="utf-8"?>
<a:theme xmlns:a="http://schemas.openxmlformats.org/drawingml/2006/main" name="Larissa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1086</Words>
  <Application>Microsoft Office PowerPoint</Application>
  <PresentationFormat>Breitbild</PresentationFormat>
  <Paragraphs>132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Courier New</vt:lpstr>
      <vt:lpstr>Symbol</vt:lpstr>
      <vt:lpstr>Wingdings</vt:lpstr>
      <vt:lpstr>OeNB_2021_02_08</vt:lpstr>
      <vt:lpstr>PowerPoint-Präsentation</vt:lpstr>
      <vt:lpstr>Energy and food prices determine inflation developments in the Euro area</vt:lpstr>
      <vt:lpstr>Higher commodity prices and stronger pass-through from  wholesale to consumer prices drive energy and food inflation</vt:lpstr>
      <vt:lpstr>High import intensity of inflation drivers</vt:lpstr>
      <vt:lpstr>Supply- and demand-side factors contributed equally to surge in core inflation</vt:lpstr>
      <vt:lpstr>So far unit labour costs contributed little to increase in inflation  </vt:lpstr>
      <vt:lpstr>The impact of economic policy on inflation</vt:lpstr>
      <vt:lpstr>What happened so far for exiting the highly accommodative stance</vt:lpstr>
      <vt:lpstr>Where are monetary policy rates heading?</vt:lpstr>
      <vt:lpstr>Pass-through works well</vt:lpstr>
      <vt:lpstr>The problem of fragmentation in times of monetary policy normalization</vt:lpstr>
      <vt:lpstr>Looking into the more distant future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Klieber, Karin</dc:creator>
  <cp:lastModifiedBy>Niessner, Birgit</cp:lastModifiedBy>
  <cp:revision>54</cp:revision>
  <dcterms:created xsi:type="dcterms:W3CDTF">2022-10-17T11:42:25Z</dcterms:created>
  <dcterms:modified xsi:type="dcterms:W3CDTF">2022-10-23T14:51:43Z</dcterms:modified>
</cp:coreProperties>
</file>