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389" r:id="rId3"/>
    <p:sldId id="369" r:id="rId4"/>
    <p:sldId id="391" r:id="rId5"/>
    <p:sldId id="392" r:id="rId6"/>
    <p:sldId id="373" r:id="rId7"/>
    <p:sldId id="376" r:id="rId8"/>
    <p:sldId id="377" r:id="rId9"/>
    <p:sldId id="395" r:id="rId10"/>
    <p:sldId id="379" r:id="rId11"/>
    <p:sldId id="393" r:id="rId12"/>
    <p:sldId id="394" r:id="rId13"/>
    <p:sldId id="384" r:id="rId14"/>
    <p:sldId id="385" r:id="rId15"/>
  </p:sldIdLst>
  <p:sldSz cx="9144000" cy="5143500" type="screen16x9"/>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089" autoAdjust="0"/>
  </p:normalViewPr>
  <p:slideViewPr>
    <p:cSldViewPr>
      <p:cViewPr varScale="1">
        <p:scale>
          <a:sx n="80" d="100"/>
          <a:sy n="80" d="100"/>
        </p:scale>
        <p:origin x="825" y="66"/>
      </p:cViewPr>
      <p:guideLst>
        <p:guide orient="horz" pos="2160"/>
        <p:guide pos="2880"/>
        <p:guide orient="horz" pos="16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CD6CA98-F7DE-4DBE-84EE-202A262F5200}" type="datetimeFigureOut">
              <a:rPr lang="en-GB" smtClean="0"/>
              <a:t>10/10/2019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8D9131-29C9-4565-9D65-F1B51295CDC2}" type="slidenum">
              <a:rPr lang="en-GB" smtClean="0"/>
              <a:t>‹#›</a:t>
            </a:fld>
            <a:endParaRPr lang="en-GB"/>
          </a:p>
        </p:txBody>
      </p:sp>
    </p:spTree>
    <p:extLst>
      <p:ext uri="{BB962C8B-B14F-4D97-AF65-F5344CB8AC3E}">
        <p14:creationId xmlns:p14="http://schemas.microsoft.com/office/powerpoint/2010/main" val="2901685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D6CA98-F7DE-4DBE-84EE-202A262F5200}" type="datetimeFigureOut">
              <a:rPr lang="en-GB" smtClean="0"/>
              <a:t>10/10/2019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8D9131-29C9-4565-9D65-F1B51295CDC2}" type="slidenum">
              <a:rPr lang="en-GB" smtClean="0"/>
              <a:t>‹#›</a:t>
            </a:fld>
            <a:endParaRPr lang="en-GB"/>
          </a:p>
        </p:txBody>
      </p:sp>
    </p:spTree>
    <p:extLst>
      <p:ext uri="{BB962C8B-B14F-4D97-AF65-F5344CB8AC3E}">
        <p14:creationId xmlns:p14="http://schemas.microsoft.com/office/powerpoint/2010/main" val="2922128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D6CA98-F7DE-4DBE-84EE-202A262F5200}" type="datetimeFigureOut">
              <a:rPr lang="en-GB" smtClean="0"/>
              <a:t>10/10/2019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8D9131-29C9-4565-9D65-F1B51295CDC2}" type="slidenum">
              <a:rPr lang="en-GB" smtClean="0"/>
              <a:t>‹#›</a:t>
            </a:fld>
            <a:endParaRPr lang="en-GB"/>
          </a:p>
        </p:txBody>
      </p:sp>
    </p:spTree>
    <p:extLst>
      <p:ext uri="{BB962C8B-B14F-4D97-AF65-F5344CB8AC3E}">
        <p14:creationId xmlns:p14="http://schemas.microsoft.com/office/powerpoint/2010/main" val="3336662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D6CA98-F7DE-4DBE-84EE-202A262F5200}" type="datetimeFigureOut">
              <a:rPr lang="en-GB" smtClean="0"/>
              <a:t>10/10/2019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8D9131-29C9-4565-9D65-F1B51295CDC2}" type="slidenum">
              <a:rPr lang="en-GB" smtClean="0"/>
              <a:t>‹#›</a:t>
            </a:fld>
            <a:endParaRPr lang="en-GB"/>
          </a:p>
        </p:txBody>
      </p:sp>
    </p:spTree>
    <p:extLst>
      <p:ext uri="{BB962C8B-B14F-4D97-AF65-F5344CB8AC3E}">
        <p14:creationId xmlns:p14="http://schemas.microsoft.com/office/powerpoint/2010/main" val="2660236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D6CA98-F7DE-4DBE-84EE-202A262F5200}" type="datetimeFigureOut">
              <a:rPr lang="en-GB" smtClean="0"/>
              <a:t>10/10/2019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8D9131-29C9-4565-9D65-F1B51295CDC2}" type="slidenum">
              <a:rPr lang="en-GB" smtClean="0"/>
              <a:t>‹#›</a:t>
            </a:fld>
            <a:endParaRPr lang="en-GB"/>
          </a:p>
        </p:txBody>
      </p:sp>
    </p:spTree>
    <p:extLst>
      <p:ext uri="{BB962C8B-B14F-4D97-AF65-F5344CB8AC3E}">
        <p14:creationId xmlns:p14="http://schemas.microsoft.com/office/powerpoint/2010/main" val="3190149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CD6CA98-F7DE-4DBE-84EE-202A262F5200}" type="datetimeFigureOut">
              <a:rPr lang="en-GB" smtClean="0"/>
              <a:t>10/10/2019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8D9131-29C9-4565-9D65-F1B51295CDC2}" type="slidenum">
              <a:rPr lang="en-GB" smtClean="0"/>
              <a:t>‹#›</a:t>
            </a:fld>
            <a:endParaRPr lang="en-GB"/>
          </a:p>
        </p:txBody>
      </p:sp>
    </p:spTree>
    <p:extLst>
      <p:ext uri="{BB962C8B-B14F-4D97-AF65-F5344CB8AC3E}">
        <p14:creationId xmlns:p14="http://schemas.microsoft.com/office/powerpoint/2010/main" val="218027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CD6CA98-F7DE-4DBE-84EE-202A262F5200}" type="datetimeFigureOut">
              <a:rPr lang="en-GB" smtClean="0"/>
              <a:t>10/10/2019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8D9131-29C9-4565-9D65-F1B51295CDC2}" type="slidenum">
              <a:rPr lang="en-GB" smtClean="0"/>
              <a:t>‹#›</a:t>
            </a:fld>
            <a:endParaRPr lang="en-GB"/>
          </a:p>
        </p:txBody>
      </p:sp>
    </p:spTree>
    <p:extLst>
      <p:ext uri="{BB962C8B-B14F-4D97-AF65-F5344CB8AC3E}">
        <p14:creationId xmlns:p14="http://schemas.microsoft.com/office/powerpoint/2010/main" val="1770164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CD6CA98-F7DE-4DBE-84EE-202A262F5200}" type="datetimeFigureOut">
              <a:rPr lang="en-GB" smtClean="0"/>
              <a:t>10/10/2019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8D9131-29C9-4565-9D65-F1B51295CDC2}" type="slidenum">
              <a:rPr lang="en-GB" smtClean="0"/>
              <a:t>‹#›</a:t>
            </a:fld>
            <a:endParaRPr lang="en-GB"/>
          </a:p>
        </p:txBody>
      </p:sp>
    </p:spTree>
    <p:extLst>
      <p:ext uri="{BB962C8B-B14F-4D97-AF65-F5344CB8AC3E}">
        <p14:creationId xmlns:p14="http://schemas.microsoft.com/office/powerpoint/2010/main" val="3163785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6CA98-F7DE-4DBE-84EE-202A262F5200}" type="datetimeFigureOut">
              <a:rPr lang="en-GB" smtClean="0"/>
              <a:t>10/10/2019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8D9131-29C9-4565-9D65-F1B51295CDC2}" type="slidenum">
              <a:rPr lang="en-GB" smtClean="0"/>
              <a:t>‹#›</a:t>
            </a:fld>
            <a:endParaRPr lang="en-GB"/>
          </a:p>
        </p:txBody>
      </p:sp>
    </p:spTree>
    <p:extLst>
      <p:ext uri="{BB962C8B-B14F-4D97-AF65-F5344CB8AC3E}">
        <p14:creationId xmlns:p14="http://schemas.microsoft.com/office/powerpoint/2010/main" val="152322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D6CA98-F7DE-4DBE-84EE-202A262F5200}" type="datetimeFigureOut">
              <a:rPr lang="en-GB" smtClean="0"/>
              <a:t>10/10/2019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8D9131-29C9-4565-9D65-F1B51295CDC2}" type="slidenum">
              <a:rPr lang="en-GB" smtClean="0"/>
              <a:t>‹#›</a:t>
            </a:fld>
            <a:endParaRPr lang="en-GB"/>
          </a:p>
        </p:txBody>
      </p:sp>
    </p:spTree>
    <p:extLst>
      <p:ext uri="{BB962C8B-B14F-4D97-AF65-F5344CB8AC3E}">
        <p14:creationId xmlns:p14="http://schemas.microsoft.com/office/powerpoint/2010/main" val="3487321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D6CA98-F7DE-4DBE-84EE-202A262F5200}" type="datetimeFigureOut">
              <a:rPr lang="en-GB" smtClean="0"/>
              <a:t>10/10/2019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8D9131-29C9-4565-9D65-F1B51295CDC2}" type="slidenum">
              <a:rPr lang="en-GB" smtClean="0"/>
              <a:t>‹#›</a:t>
            </a:fld>
            <a:endParaRPr lang="en-GB"/>
          </a:p>
        </p:txBody>
      </p:sp>
    </p:spTree>
    <p:extLst>
      <p:ext uri="{BB962C8B-B14F-4D97-AF65-F5344CB8AC3E}">
        <p14:creationId xmlns:p14="http://schemas.microsoft.com/office/powerpoint/2010/main" val="3562957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CD6CA98-F7DE-4DBE-84EE-202A262F5200}" type="datetimeFigureOut">
              <a:rPr lang="en-GB" smtClean="0"/>
              <a:t>10/10/2019</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48D9131-29C9-4565-9D65-F1B51295CDC2}" type="slidenum">
              <a:rPr lang="en-GB" smtClean="0"/>
              <a:t>‹#›</a:t>
            </a:fld>
            <a:endParaRPr lang="en-GB"/>
          </a:p>
        </p:txBody>
      </p:sp>
    </p:spTree>
    <p:extLst>
      <p:ext uri="{BB962C8B-B14F-4D97-AF65-F5344CB8AC3E}">
        <p14:creationId xmlns:p14="http://schemas.microsoft.com/office/powerpoint/2010/main" val="93672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v.monastiriotis@lse.ac.uk"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v.monastiriotis@lse.ac.uk"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7"/>
          <p:cNvGraphicFramePr>
            <a:graphicFrameLocks noGrp="1"/>
          </p:cNvGraphicFramePr>
          <p:nvPr>
            <p:extLst>
              <p:ext uri="{D42A27DB-BD31-4B8C-83A1-F6EECF244321}">
                <p14:modId xmlns:p14="http://schemas.microsoft.com/office/powerpoint/2010/main" val="3587741933"/>
              </p:ext>
            </p:extLst>
          </p:nvPr>
        </p:nvGraphicFramePr>
        <p:xfrm>
          <a:off x="0" y="0"/>
          <a:ext cx="9144000" cy="525780"/>
        </p:xfrm>
        <a:graphic>
          <a:graphicData uri="http://schemas.openxmlformats.org/drawingml/2006/table">
            <a:tbl>
              <a:tblPr/>
              <a:tblGrid>
                <a:gridCol w="9144000">
                  <a:extLst>
                    <a:ext uri="{9D8B030D-6E8A-4147-A177-3AD203B41FA5}">
                      <a16:colId xmlns:a16="http://schemas.microsoft.com/office/drawing/2014/main" val="20000"/>
                    </a:ext>
                  </a:extLst>
                </a:gridCol>
              </a:tblGrid>
              <a:tr h="4343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1" i="1" u="none" strike="noStrike" cap="none" normalizeH="0" baseline="0" dirty="0">
                          <a:ln>
                            <a:noFill/>
                          </a:ln>
                          <a:solidFill>
                            <a:srgbClr val="FFFFFF"/>
                          </a:solidFill>
                          <a:effectLst/>
                          <a:latin typeface="Verdana" pitchFamily="34" charset="0"/>
                          <a:cs typeface="Times New Roman" pitchFamily="18" charset="0"/>
                        </a:rPr>
                        <a:t>A Brave New World? The Future of Banking in Emerging Europe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1" i="1" u="none" strike="noStrike" cap="none" normalizeH="0" baseline="0" dirty="0">
                          <a:ln>
                            <a:noFill/>
                          </a:ln>
                          <a:solidFill>
                            <a:srgbClr val="FFFFFF"/>
                          </a:solidFill>
                          <a:effectLst/>
                          <a:latin typeface="Verdana" pitchFamily="34" charset="0"/>
                          <a:cs typeface="Times New Roman" pitchFamily="18" charset="0"/>
                        </a:rPr>
                        <a:t>Rethinking Size, Structure, Ownership, Policies and Incentives</a:t>
                      </a: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bl>
          </a:graphicData>
        </a:graphic>
      </p:graphicFrame>
      <p:graphicFrame>
        <p:nvGraphicFramePr>
          <p:cNvPr id="5" name="Group 27"/>
          <p:cNvGraphicFramePr>
            <a:graphicFrameLocks/>
          </p:cNvGraphicFramePr>
          <p:nvPr>
            <p:extLst>
              <p:ext uri="{D42A27DB-BD31-4B8C-83A1-F6EECF244321}">
                <p14:modId xmlns:p14="http://schemas.microsoft.com/office/powerpoint/2010/main" val="3135321945"/>
              </p:ext>
            </p:extLst>
          </p:nvPr>
        </p:nvGraphicFramePr>
        <p:xfrm>
          <a:off x="0" y="4902994"/>
          <a:ext cx="9144000" cy="251460"/>
        </p:xfrm>
        <a:graphic>
          <a:graphicData uri="http://schemas.openxmlformats.org/drawingml/2006/table">
            <a:tbl>
              <a:tblPr/>
              <a:tblGrid>
                <a:gridCol w="9144000">
                  <a:extLst>
                    <a:ext uri="{9D8B030D-6E8A-4147-A177-3AD203B41FA5}">
                      <a16:colId xmlns:a16="http://schemas.microsoft.com/office/drawing/2014/main" val="20000"/>
                    </a:ext>
                  </a:extLst>
                </a:gridCol>
              </a:tblGrid>
              <a:tr h="25146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rgbClr val="FFFFFF"/>
                          </a:solidFill>
                          <a:effectLst/>
                          <a:latin typeface="Verdana" pitchFamily="34" charset="0"/>
                          <a:cs typeface="Times New Roman" pitchFamily="18" charset="0"/>
                        </a:rPr>
                        <a:t>Joint Bank of Albania and LSE conference                              10-11 October 2019, Bank of Albania, Tirana</a:t>
                      </a:r>
                      <a:endParaRPr kumimoji="0" lang="en-GB" sz="1200" b="0" i="0" u="none" strike="noStrike" cap="none" normalizeH="0" baseline="0" dirty="0">
                        <a:ln>
                          <a:noFill/>
                        </a:ln>
                        <a:solidFill>
                          <a:schemeClr val="tx1"/>
                        </a:solidFill>
                        <a:effectLst/>
                        <a:latin typeface="Arial"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bl>
          </a:graphicData>
        </a:graphic>
      </p:graphicFrame>
      <p:sp>
        <p:nvSpPr>
          <p:cNvPr id="6" name="TextBox 5"/>
          <p:cNvSpPr txBox="1"/>
          <p:nvPr/>
        </p:nvSpPr>
        <p:spPr>
          <a:xfrm>
            <a:off x="827584" y="915566"/>
            <a:ext cx="7632848" cy="1569660"/>
          </a:xfrm>
          <a:prstGeom prst="rect">
            <a:avLst/>
          </a:prstGeom>
          <a:noFill/>
        </p:spPr>
        <p:txBody>
          <a:bodyPr wrap="square" rtlCol="0">
            <a:spAutoFit/>
          </a:bodyPr>
          <a:lstStyle/>
          <a:p>
            <a:pPr algn="ctr"/>
            <a:r>
              <a:rPr lang="en-GB" sz="4800" b="1" dirty="0">
                <a:effectLst>
                  <a:outerShdw blurRad="38100" dist="38100" dir="2700000" algn="tl">
                    <a:srgbClr val="000000">
                      <a:alpha val="43137"/>
                    </a:srgbClr>
                  </a:outerShdw>
                </a:effectLst>
              </a:rPr>
              <a:t>EU conditionality and commitment to reforms</a:t>
            </a:r>
          </a:p>
        </p:txBody>
      </p:sp>
      <p:sp>
        <p:nvSpPr>
          <p:cNvPr id="8" name="TextBox 7"/>
          <p:cNvSpPr txBox="1"/>
          <p:nvPr/>
        </p:nvSpPr>
        <p:spPr>
          <a:xfrm>
            <a:off x="1619672" y="3069416"/>
            <a:ext cx="5832648" cy="1446550"/>
          </a:xfrm>
          <a:prstGeom prst="rect">
            <a:avLst/>
          </a:prstGeom>
          <a:noFill/>
        </p:spPr>
        <p:txBody>
          <a:bodyPr wrap="square" rtlCol="0">
            <a:spAutoFit/>
          </a:bodyPr>
          <a:lstStyle/>
          <a:p>
            <a:pPr algn="ctr"/>
            <a:r>
              <a:rPr lang="en-GB" sz="2400" b="1" dirty="0">
                <a:effectLst>
                  <a:outerShdw blurRad="38100" dist="38100" dir="2700000" algn="tl">
                    <a:srgbClr val="000000">
                      <a:alpha val="43137"/>
                    </a:srgbClr>
                  </a:outerShdw>
                </a:effectLst>
              </a:rPr>
              <a:t>Vassilis </a:t>
            </a:r>
            <a:r>
              <a:rPr lang="en-GB" sz="2400" b="1" dirty="0" err="1">
                <a:effectLst>
                  <a:outerShdw blurRad="38100" dist="38100" dir="2700000" algn="tl">
                    <a:srgbClr val="000000">
                      <a:alpha val="43137"/>
                    </a:srgbClr>
                  </a:outerShdw>
                </a:effectLst>
              </a:rPr>
              <a:t>Monastiriotis</a:t>
            </a:r>
            <a:endParaRPr lang="en-GB" sz="2400" b="1" dirty="0">
              <a:effectLst>
                <a:outerShdw blurRad="38100" dist="38100" dir="2700000" algn="tl">
                  <a:srgbClr val="000000">
                    <a:alpha val="43137"/>
                  </a:srgbClr>
                </a:outerShdw>
              </a:effectLst>
            </a:endParaRPr>
          </a:p>
          <a:p>
            <a:pPr algn="ctr"/>
            <a:r>
              <a:rPr lang="en-GB" sz="1600" b="1" dirty="0">
                <a:effectLst>
                  <a:outerShdw blurRad="38100" dist="38100" dir="2700000" algn="tl">
                    <a:srgbClr val="000000">
                      <a:alpha val="43137"/>
                    </a:srgbClr>
                  </a:outerShdw>
                </a:effectLst>
              </a:rPr>
              <a:t>European Institute and </a:t>
            </a:r>
            <a:br>
              <a:rPr lang="en-GB" sz="1600" b="1" dirty="0">
                <a:effectLst>
                  <a:outerShdw blurRad="38100" dist="38100" dir="2700000" algn="tl">
                    <a:srgbClr val="000000">
                      <a:alpha val="43137"/>
                    </a:srgbClr>
                  </a:outerShdw>
                </a:effectLst>
              </a:rPr>
            </a:br>
            <a:r>
              <a:rPr lang="en-GB" sz="1600" b="1" dirty="0">
                <a:effectLst>
                  <a:outerShdw blurRad="38100" dist="38100" dir="2700000" algn="tl">
                    <a:srgbClr val="000000">
                      <a:alpha val="43137"/>
                    </a:srgbClr>
                  </a:outerShdw>
                </a:effectLst>
              </a:rPr>
              <a:t>LSE Research on Southeast Europe</a:t>
            </a:r>
          </a:p>
          <a:p>
            <a:pPr algn="ctr"/>
            <a:r>
              <a:rPr lang="en-GB" sz="1600" b="1" dirty="0">
                <a:effectLst>
                  <a:outerShdw blurRad="38100" dist="38100" dir="2700000" algn="tl">
                    <a:srgbClr val="000000">
                      <a:alpha val="43137"/>
                    </a:srgbClr>
                  </a:outerShdw>
                </a:effectLst>
              </a:rPr>
              <a:t>London School of Economics</a:t>
            </a:r>
          </a:p>
          <a:p>
            <a:pPr algn="ctr"/>
            <a:r>
              <a:rPr lang="en-GB" sz="1600" b="1" dirty="0">
                <a:effectLst>
                  <a:outerShdw blurRad="38100" dist="38100" dir="2700000" algn="tl">
                    <a:srgbClr val="000000">
                      <a:alpha val="43137"/>
                    </a:srgbClr>
                  </a:outerShdw>
                </a:effectLst>
                <a:hlinkClick r:id="rId2"/>
              </a:rPr>
              <a:t>v.monastiriotis@lse.ac.uk</a:t>
            </a:r>
            <a:r>
              <a:rPr lang="en-GB" sz="1600" b="1" dirty="0">
                <a:effectLst>
                  <a:outerShdw blurRad="38100" dist="38100" dir="2700000" algn="tl">
                    <a:srgbClr val="000000">
                      <a:alpha val="43137"/>
                    </a:srgbClr>
                  </a:outerShdw>
                </a:effectLst>
              </a:rPr>
              <a:t> </a:t>
            </a:r>
          </a:p>
        </p:txBody>
      </p:sp>
      <p:pic>
        <p:nvPicPr>
          <p:cNvPr id="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3350" y="4191931"/>
            <a:ext cx="2206625" cy="59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751" y="4191931"/>
            <a:ext cx="1414463" cy="5941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4021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699542"/>
            <a:ext cx="8208912" cy="4031873"/>
          </a:xfrm>
          <a:prstGeom prst="rect">
            <a:avLst/>
          </a:prstGeom>
          <a:noFill/>
        </p:spPr>
        <p:txBody>
          <a:bodyPr wrap="square" rtlCol="0">
            <a:spAutoFit/>
          </a:bodyPr>
          <a:lstStyle/>
          <a:p>
            <a:pPr marL="342900" indent="-342900">
              <a:buFont typeface="Wingdings" panose="05000000000000000000" pitchFamily="2" charset="2"/>
              <a:buChar char="Ø"/>
            </a:pPr>
            <a:r>
              <a:rPr lang="en-GB" sz="2400" b="1" dirty="0">
                <a:solidFill>
                  <a:srgbClr val="0066FF"/>
                </a:solidFill>
              </a:rPr>
              <a:t>Policy options</a:t>
            </a:r>
            <a:endParaRPr lang="en-GB" sz="2000" b="1" dirty="0"/>
          </a:p>
          <a:p>
            <a:pPr lvl="1"/>
            <a:endParaRPr lang="en-GB" sz="1200" b="1" dirty="0"/>
          </a:p>
          <a:p>
            <a:pPr marL="800100" lvl="1" indent="-342900">
              <a:buFont typeface="Wingdings" panose="05000000000000000000" pitchFamily="2" charset="2"/>
              <a:buChar char="ü"/>
            </a:pPr>
            <a:r>
              <a:rPr lang="en-GB" sz="2200" dirty="0"/>
              <a:t>Increase α</a:t>
            </a:r>
            <a:r>
              <a:rPr lang="en-GB" sz="2200" baseline="-25000" dirty="0"/>
              <a:t>1</a:t>
            </a:r>
            <a:r>
              <a:rPr lang="en-GB" sz="2200" dirty="0"/>
              <a:t> – e.g., via </a:t>
            </a:r>
            <a:r>
              <a:rPr lang="en-GB" sz="2200" b="1" dirty="0"/>
              <a:t>socialisation</a:t>
            </a:r>
          </a:p>
          <a:p>
            <a:pPr marL="1168400" lvl="2" indent="-254000">
              <a:buFont typeface="Wingdings" panose="05000000000000000000" pitchFamily="2" charset="2"/>
              <a:buChar char="§"/>
            </a:pPr>
            <a:r>
              <a:rPr lang="en-GB" sz="1400" dirty="0"/>
              <a:t>But this will not achieve full compliance; it will simply reduce the discrepancy of r from </a:t>
            </a:r>
            <a:r>
              <a:rPr lang="en-GB" sz="1400" dirty="0" err="1"/>
              <a:t>r</a:t>
            </a:r>
            <a:r>
              <a:rPr lang="en-GB" sz="1400" baseline="-25000" dirty="0" err="1"/>
              <a:t>EU</a:t>
            </a:r>
            <a:r>
              <a:rPr lang="en-GB" sz="1400" dirty="0"/>
              <a:t>  </a:t>
            </a:r>
          </a:p>
          <a:p>
            <a:pPr marL="1168400" lvl="2" indent="-254000">
              <a:buFont typeface="Wingdings" panose="05000000000000000000" pitchFamily="2" charset="2"/>
              <a:buChar char="§"/>
            </a:pPr>
            <a:endParaRPr lang="en-GB" sz="1600" dirty="0"/>
          </a:p>
          <a:p>
            <a:pPr marL="800100" lvl="1" indent="-342900">
              <a:buFont typeface="Wingdings" panose="05000000000000000000" pitchFamily="2" charset="2"/>
              <a:buChar char="ü"/>
            </a:pPr>
            <a:r>
              <a:rPr lang="en-GB" sz="2200" dirty="0"/>
              <a:t>Reduce α</a:t>
            </a:r>
            <a:r>
              <a:rPr lang="en-GB" sz="2200" baseline="-25000" dirty="0"/>
              <a:t>2</a:t>
            </a:r>
            <a:r>
              <a:rPr lang="en-GB" sz="2200" dirty="0"/>
              <a:t> – e.g., via </a:t>
            </a:r>
            <a:r>
              <a:rPr lang="en-GB" sz="2200" b="1" dirty="0"/>
              <a:t>elite influence</a:t>
            </a:r>
            <a:r>
              <a:rPr lang="en-GB" sz="2200" dirty="0"/>
              <a:t> </a:t>
            </a:r>
          </a:p>
          <a:p>
            <a:pPr marL="1168400" lvl="2" indent="-254000">
              <a:buFont typeface="Wingdings" panose="05000000000000000000" pitchFamily="2" charset="2"/>
              <a:buChar char="§"/>
            </a:pPr>
            <a:r>
              <a:rPr lang="en-GB" sz="1400" dirty="0"/>
              <a:t>As above, this will only reduce, rather than eliminate, the discrepancy between r and </a:t>
            </a:r>
            <a:r>
              <a:rPr lang="en-GB" sz="1400" dirty="0" err="1"/>
              <a:t>r</a:t>
            </a:r>
            <a:r>
              <a:rPr lang="en-GB" sz="1400" baseline="-25000" dirty="0" err="1"/>
              <a:t>EU</a:t>
            </a:r>
            <a:endParaRPr lang="en-GB" sz="1400" baseline="-25000" dirty="0"/>
          </a:p>
          <a:p>
            <a:pPr marL="1168400" lvl="2" indent="-254000">
              <a:buFont typeface="Wingdings" panose="05000000000000000000" pitchFamily="2" charset="2"/>
              <a:buChar char="§"/>
            </a:pPr>
            <a:r>
              <a:rPr lang="en-GB" sz="1400" dirty="0"/>
              <a:t>But note: making the govt less responsive to the public is politically undesirable </a:t>
            </a:r>
          </a:p>
          <a:p>
            <a:pPr marL="1168400" lvl="2" indent="-254000">
              <a:buFont typeface="Wingdings" panose="05000000000000000000" pitchFamily="2" charset="2"/>
              <a:buChar char="§"/>
            </a:pPr>
            <a:endParaRPr lang="en-GB" sz="1600" dirty="0"/>
          </a:p>
          <a:p>
            <a:pPr marL="800100" lvl="1" indent="-342900">
              <a:buFont typeface="Wingdings" panose="05000000000000000000" pitchFamily="2" charset="2"/>
              <a:buChar char="ü"/>
            </a:pPr>
            <a:r>
              <a:rPr lang="en-GB" sz="2200" dirty="0"/>
              <a:t>Reduce β</a:t>
            </a:r>
            <a:r>
              <a:rPr lang="en-GB" sz="2200" baseline="-25000" dirty="0"/>
              <a:t>1</a:t>
            </a:r>
            <a:r>
              <a:rPr lang="en-GB" sz="2200" dirty="0"/>
              <a:t> – e.g., via </a:t>
            </a:r>
            <a:r>
              <a:rPr lang="en-GB" sz="2200" b="1" dirty="0"/>
              <a:t>yardstick</a:t>
            </a:r>
            <a:r>
              <a:rPr lang="en-GB" sz="2200" dirty="0"/>
              <a:t> and </a:t>
            </a:r>
            <a:r>
              <a:rPr lang="en-GB" sz="2200" b="1" dirty="0"/>
              <a:t>information-sharing</a:t>
            </a:r>
          </a:p>
          <a:p>
            <a:pPr marL="1168400" lvl="2" indent="-254000">
              <a:buFont typeface="Wingdings" panose="05000000000000000000" pitchFamily="2" charset="2"/>
              <a:buChar char="§"/>
            </a:pPr>
            <a:r>
              <a:rPr lang="en-GB" sz="1400" dirty="0"/>
              <a:t>But note: too much ‘intrusion’ may backfire / create anti-EU sentiment; and ‘learning’ is a long-term process</a:t>
            </a:r>
          </a:p>
          <a:p>
            <a:pPr marL="1168400" lvl="2" indent="-254000">
              <a:buFont typeface="Wingdings" panose="05000000000000000000" pitchFamily="2" charset="2"/>
              <a:buChar char="§"/>
            </a:pPr>
            <a:endParaRPr lang="en-GB" sz="1600" dirty="0"/>
          </a:p>
          <a:p>
            <a:pPr marL="800100" lvl="1" indent="-342900">
              <a:buFont typeface="Wingdings" panose="05000000000000000000" pitchFamily="2" charset="2"/>
              <a:buChar char="ü"/>
            </a:pPr>
            <a:r>
              <a:rPr lang="en-GB" sz="2200" dirty="0"/>
              <a:t>Increase β</a:t>
            </a:r>
            <a:r>
              <a:rPr lang="en-GB" sz="2200" baseline="-25000" dirty="0"/>
              <a:t>2</a:t>
            </a:r>
            <a:r>
              <a:rPr lang="en-GB" sz="2200" dirty="0"/>
              <a:t> – e.g., via better </a:t>
            </a:r>
            <a:r>
              <a:rPr lang="en-GB" sz="2200" b="1" dirty="0"/>
              <a:t>communication </a:t>
            </a:r>
            <a:r>
              <a:rPr lang="en-GB" sz="2200" dirty="0"/>
              <a:t>and </a:t>
            </a:r>
            <a:r>
              <a:rPr lang="en-GB" sz="2200" b="1" dirty="0"/>
              <a:t>education</a:t>
            </a:r>
          </a:p>
          <a:p>
            <a:pPr marL="1155700" lvl="1" indent="-263525">
              <a:buFont typeface="Wingdings" panose="05000000000000000000" pitchFamily="2" charset="2"/>
              <a:buChar char="§"/>
            </a:pPr>
            <a:r>
              <a:rPr lang="en-GB" sz="1400" dirty="0"/>
              <a:t>Long-term goal of ‘demonstrating’ the benefits from accession (</a:t>
            </a:r>
            <a:r>
              <a:rPr lang="en-GB" sz="1400" dirty="0" err="1"/>
              <a:t>incl</a:t>
            </a:r>
            <a:r>
              <a:rPr lang="en-GB" sz="1400" dirty="0"/>
              <a:t> non-pecuniary ones)</a:t>
            </a:r>
          </a:p>
        </p:txBody>
      </p:sp>
      <p:sp>
        <p:nvSpPr>
          <p:cNvPr id="5" name="TextBox 4"/>
          <p:cNvSpPr txBox="1"/>
          <p:nvPr/>
        </p:nvSpPr>
        <p:spPr>
          <a:xfrm>
            <a:off x="323528" y="2109"/>
            <a:ext cx="8424936" cy="769441"/>
          </a:xfrm>
          <a:prstGeom prst="rect">
            <a:avLst/>
          </a:prstGeom>
          <a:noFill/>
        </p:spPr>
        <p:txBody>
          <a:bodyPr wrap="square" rtlCol="0">
            <a:spAutoFit/>
          </a:bodyPr>
          <a:lstStyle/>
          <a:p>
            <a:pPr algn="ctr"/>
            <a:r>
              <a:rPr lang="en-GB" sz="4400" b="1" dirty="0">
                <a:effectLst>
                  <a:outerShdw blurRad="38100" dist="38100" dir="2700000" algn="tl">
                    <a:srgbClr val="000000">
                      <a:alpha val="43137"/>
                    </a:srgbClr>
                  </a:outerShdw>
                </a:effectLst>
              </a:rPr>
              <a:t>What the EU can do</a:t>
            </a:r>
            <a:endParaRPr lang="en-GB"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5259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2" end="2"/>
                                            </p:txEl>
                                          </p:spTgt>
                                        </p:tgtEl>
                                        <p:attrNameLst>
                                          <p:attrName>ppt_c</p:attrName>
                                        </p:attrNameLst>
                                      </p:cBhvr>
                                      <p:to>
                                        <a:srgbClr val="B2B2B2"/>
                                      </p:to>
                                    </p:animClr>
                                  </p:sub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3" end="3"/>
                                            </p:txEl>
                                          </p:spTgt>
                                        </p:tgtEl>
                                        <p:attrNameLst>
                                          <p:attrName>ppt_c</p:attrName>
                                        </p:attrNameLst>
                                      </p:cBhvr>
                                      <p:to>
                                        <a:srgbClr val="B2B2B2"/>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5" end="5"/>
                                            </p:txEl>
                                          </p:spTgt>
                                        </p:tgtEl>
                                        <p:attrNameLst>
                                          <p:attrName>ppt_c</p:attrName>
                                        </p:attrNameLst>
                                      </p:cBhvr>
                                      <p:to>
                                        <a:srgbClr val="B2B2B2"/>
                                      </p:to>
                                    </p:animClr>
                                  </p:sub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6" end="6"/>
                                            </p:txEl>
                                          </p:spTgt>
                                        </p:tgtEl>
                                        <p:attrNameLst>
                                          <p:attrName>ppt_c</p:attrName>
                                        </p:attrNameLst>
                                      </p:cBhvr>
                                      <p:to>
                                        <a:srgbClr val="B2B2B2"/>
                                      </p:to>
                                    </p:animClr>
                                  </p:sub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7" end="7"/>
                                            </p:txEl>
                                          </p:spTgt>
                                        </p:tgtEl>
                                        <p:attrNameLst>
                                          <p:attrName>ppt_c</p:attrName>
                                        </p:attrNameLst>
                                      </p:cBhvr>
                                      <p:to>
                                        <a:srgbClr val="B2B2B2"/>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9" end="9"/>
                                            </p:txEl>
                                          </p:spTgt>
                                        </p:tgtEl>
                                        <p:attrNameLst>
                                          <p:attrName>ppt_c</p:attrName>
                                        </p:attrNameLst>
                                      </p:cBhvr>
                                      <p:to>
                                        <a:srgbClr val="B2B2B2"/>
                                      </p:to>
                                    </p:animClr>
                                  </p:subTnLst>
                                </p:cTn>
                              </p:par>
                              <p:par>
                                <p:cTn id="25" presetID="1" presetClass="entr" presetSubtype="0" fill="hold" grpId="0"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10" end="10"/>
                                            </p:txEl>
                                          </p:spTgt>
                                        </p:tgtEl>
                                        <p:attrNameLst>
                                          <p:attrName>ppt_c</p:attrName>
                                        </p:attrNameLst>
                                      </p:cBhvr>
                                      <p:to>
                                        <a:srgbClr val="B2B2B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699542"/>
            <a:ext cx="8208912" cy="3477875"/>
          </a:xfrm>
          <a:prstGeom prst="rect">
            <a:avLst/>
          </a:prstGeom>
          <a:noFill/>
        </p:spPr>
        <p:txBody>
          <a:bodyPr wrap="square" rtlCol="0">
            <a:spAutoFit/>
          </a:bodyPr>
          <a:lstStyle/>
          <a:p>
            <a:pPr marL="342900" indent="-342900">
              <a:spcAft>
                <a:spcPts val="300"/>
              </a:spcAft>
              <a:buFont typeface="Wingdings" panose="05000000000000000000" pitchFamily="2" charset="2"/>
              <a:buChar char="Ø"/>
            </a:pPr>
            <a:r>
              <a:rPr lang="en-GB" sz="2400" b="1" dirty="0">
                <a:solidFill>
                  <a:srgbClr val="0066FF"/>
                </a:solidFill>
              </a:rPr>
              <a:t>Comparative statics (I)</a:t>
            </a:r>
            <a:endParaRPr lang="en-GB" sz="2000" b="1" dirty="0"/>
          </a:p>
          <a:p>
            <a:pPr lvl="1">
              <a:spcAft>
                <a:spcPts val="300"/>
              </a:spcAft>
            </a:pPr>
            <a:endParaRPr lang="en-GB" sz="1600" b="1" dirty="0"/>
          </a:p>
          <a:p>
            <a:pPr marL="800100" lvl="1" indent="-342900">
              <a:spcAft>
                <a:spcPts val="300"/>
              </a:spcAft>
              <a:buFont typeface="Wingdings" panose="05000000000000000000" pitchFamily="2" charset="2"/>
              <a:buChar char="ü"/>
            </a:pPr>
            <a:r>
              <a:rPr lang="en-GB" sz="2200" dirty="0"/>
              <a:t>Status quo bias vs government preferences for EU accession </a:t>
            </a:r>
          </a:p>
          <a:p>
            <a:pPr marL="1168400" lvl="2" indent="-254000">
              <a:spcAft>
                <a:spcPts val="300"/>
              </a:spcAft>
              <a:buFont typeface="Wingdings" panose="05000000000000000000" pitchFamily="2" charset="2"/>
              <a:buChar char="§"/>
            </a:pPr>
            <a:r>
              <a:rPr lang="en-GB" dirty="0"/>
              <a:t>When status quo bias is very high, it pays for emphasis to be placed on altering the preferences of the </a:t>
            </a:r>
            <a:r>
              <a:rPr lang="en-GB" dirty="0" err="1"/>
              <a:t>govt</a:t>
            </a:r>
            <a:r>
              <a:rPr lang="en-GB" dirty="0"/>
              <a:t> (raising α</a:t>
            </a:r>
            <a:r>
              <a:rPr lang="en-GB" baseline="-25000" dirty="0"/>
              <a:t>1</a:t>
            </a:r>
            <a:r>
              <a:rPr lang="el-GR" dirty="0"/>
              <a:t> </a:t>
            </a:r>
            <a:r>
              <a:rPr lang="en-GB" dirty="0"/>
              <a:t>instead of focusing on </a:t>
            </a:r>
            <a:r>
              <a:rPr lang="el-GR" dirty="0"/>
              <a:t>β</a:t>
            </a:r>
            <a:r>
              <a:rPr lang="en-GB" baseline="-25000" dirty="0"/>
              <a:t>1</a:t>
            </a:r>
            <a:r>
              <a:rPr lang="el-GR" dirty="0"/>
              <a:t>)</a:t>
            </a:r>
            <a:endParaRPr lang="en-GB" dirty="0"/>
          </a:p>
          <a:p>
            <a:pPr marL="1200150" lvl="2" indent="-285750">
              <a:spcAft>
                <a:spcPts val="300"/>
              </a:spcAft>
              <a:buFont typeface="Wingdings"/>
              <a:buChar char="à"/>
            </a:pPr>
            <a:r>
              <a:rPr lang="en-GB" sz="1400" dirty="0"/>
              <a:t>But this will not achieve full compliance; it will simply reduce the discrepancy of r from </a:t>
            </a:r>
            <a:r>
              <a:rPr lang="en-GB" sz="1400" dirty="0" err="1"/>
              <a:t>r</a:t>
            </a:r>
            <a:r>
              <a:rPr lang="en-GB" sz="1400" baseline="-25000" dirty="0" err="1"/>
              <a:t>EU</a:t>
            </a:r>
            <a:r>
              <a:rPr lang="en-GB" sz="1400" dirty="0"/>
              <a:t>  </a:t>
            </a:r>
          </a:p>
          <a:p>
            <a:pPr marL="1168400" lvl="2" indent="-254000">
              <a:spcAft>
                <a:spcPts val="300"/>
              </a:spcAft>
              <a:buFont typeface="Wingdings" panose="05000000000000000000" pitchFamily="2" charset="2"/>
              <a:buChar char="§"/>
            </a:pPr>
            <a:endParaRPr lang="en-GB" sz="1600" dirty="0"/>
          </a:p>
          <a:p>
            <a:pPr marL="800100" lvl="1" indent="-342900">
              <a:spcAft>
                <a:spcPts val="300"/>
              </a:spcAft>
              <a:buFont typeface="Wingdings" panose="05000000000000000000" pitchFamily="2" charset="2"/>
              <a:buChar char="ü"/>
            </a:pPr>
            <a:r>
              <a:rPr lang="en-GB" sz="2200" dirty="0" err="1"/>
              <a:t>Govt</a:t>
            </a:r>
            <a:r>
              <a:rPr lang="en-GB" sz="2200" dirty="0"/>
              <a:t> </a:t>
            </a:r>
            <a:r>
              <a:rPr lang="en-GB" sz="2200" dirty="0" err="1"/>
              <a:t>prefs</a:t>
            </a:r>
            <a:r>
              <a:rPr lang="en-GB" sz="2200" dirty="0"/>
              <a:t> for public support vs public </a:t>
            </a:r>
            <a:r>
              <a:rPr lang="en-GB" sz="2200" dirty="0" err="1"/>
              <a:t>prefs</a:t>
            </a:r>
            <a:r>
              <a:rPr lang="en-GB" sz="2200" dirty="0"/>
              <a:t> for EU accession</a:t>
            </a:r>
          </a:p>
          <a:p>
            <a:pPr marL="1168400" lvl="2" indent="-254000">
              <a:spcAft>
                <a:spcPts val="300"/>
              </a:spcAft>
              <a:buFont typeface="Wingdings" panose="05000000000000000000" pitchFamily="2" charset="2"/>
              <a:buChar char="§"/>
            </a:pPr>
            <a:r>
              <a:rPr lang="en-GB" dirty="0"/>
              <a:t>When </a:t>
            </a:r>
            <a:r>
              <a:rPr lang="en-GB" dirty="0" err="1"/>
              <a:t>govts</a:t>
            </a:r>
            <a:r>
              <a:rPr lang="en-GB" dirty="0"/>
              <a:t> are too ‘populist’ (high α</a:t>
            </a:r>
            <a:r>
              <a:rPr lang="en-GB" baseline="-25000" dirty="0"/>
              <a:t>2</a:t>
            </a:r>
            <a:r>
              <a:rPr lang="en-GB" dirty="0"/>
              <a:t> and low α</a:t>
            </a:r>
            <a:r>
              <a:rPr lang="en-GB" baseline="-25000" dirty="0"/>
              <a:t>1</a:t>
            </a:r>
            <a:r>
              <a:rPr lang="en-GB" dirty="0"/>
              <a:t>), attention to changing public attitudes towards the EU (raising </a:t>
            </a:r>
            <a:r>
              <a:rPr lang="el-GR" dirty="0"/>
              <a:t>β</a:t>
            </a:r>
            <a:r>
              <a:rPr lang="en-GB" baseline="-25000" dirty="0"/>
              <a:t>2</a:t>
            </a:r>
            <a:r>
              <a:rPr lang="en-GB" dirty="0"/>
              <a:t>) may be most appropriate </a:t>
            </a:r>
          </a:p>
          <a:p>
            <a:pPr lvl="2">
              <a:spcAft>
                <a:spcPts val="300"/>
              </a:spcAft>
            </a:pPr>
            <a:r>
              <a:rPr lang="en-GB" sz="1400" dirty="0">
                <a:sym typeface="Wingdings" panose="05000000000000000000" pitchFamily="2" charset="2"/>
              </a:rPr>
              <a:t> But this may create frictions with domestic governments / managing opposition</a:t>
            </a:r>
            <a:endParaRPr lang="en-GB" sz="1400" dirty="0"/>
          </a:p>
        </p:txBody>
      </p:sp>
      <p:sp>
        <p:nvSpPr>
          <p:cNvPr id="4" name="TextBox 3"/>
          <p:cNvSpPr txBox="1"/>
          <p:nvPr/>
        </p:nvSpPr>
        <p:spPr>
          <a:xfrm>
            <a:off x="323528" y="2109"/>
            <a:ext cx="8424936" cy="769441"/>
          </a:xfrm>
          <a:prstGeom prst="rect">
            <a:avLst/>
          </a:prstGeom>
          <a:noFill/>
        </p:spPr>
        <p:txBody>
          <a:bodyPr wrap="square" rtlCol="0">
            <a:spAutoFit/>
          </a:bodyPr>
          <a:lstStyle/>
          <a:p>
            <a:pPr algn="ctr"/>
            <a:r>
              <a:rPr lang="en-GB" sz="4400" b="1" dirty="0">
                <a:effectLst>
                  <a:outerShdw blurRad="38100" dist="38100" dir="2700000" algn="tl">
                    <a:srgbClr val="000000">
                      <a:alpha val="43137"/>
                    </a:srgbClr>
                  </a:outerShdw>
                </a:effectLst>
              </a:rPr>
              <a:t>What the EU can do</a:t>
            </a:r>
            <a:endParaRPr lang="en-GB"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38593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2" end="2"/>
                                            </p:txEl>
                                          </p:spTgt>
                                        </p:tgtEl>
                                        <p:attrNameLst>
                                          <p:attrName>ppt_c</p:attrName>
                                        </p:attrNameLst>
                                      </p:cBhvr>
                                      <p:to>
                                        <a:srgbClr val="B2B2B2"/>
                                      </p:to>
                                    </p:animClr>
                                  </p:sub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3" end="3"/>
                                            </p:txEl>
                                          </p:spTgt>
                                        </p:tgtEl>
                                        <p:attrNameLst>
                                          <p:attrName>ppt_c</p:attrName>
                                        </p:attrNameLst>
                                      </p:cBhvr>
                                      <p:to>
                                        <a:srgbClr val="B2B2B2"/>
                                      </p:to>
                                    </p:animClr>
                                  </p:sub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4" end="4"/>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699542"/>
            <a:ext cx="8208912" cy="4493538"/>
          </a:xfrm>
          <a:prstGeom prst="rect">
            <a:avLst/>
          </a:prstGeom>
          <a:noFill/>
        </p:spPr>
        <p:txBody>
          <a:bodyPr wrap="square" rtlCol="0">
            <a:spAutoFit/>
          </a:bodyPr>
          <a:lstStyle/>
          <a:p>
            <a:pPr marL="342900" indent="-342900">
              <a:buFont typeface="Wingdings" panose="05000000000000000000" pitchFamily="2" charset="2"/>
              <a:buChar char="Ø"/>
            </a:pPr>
            <a:r>
              <a:rPr lang="en-GB" sz="2400" b="1" dirty="0">
                <a:solidFill>
                  <a:srgbClr val="0066FF"/>
                </a:solidFill>
              </a:rPr>
              <a:t>Comparative statics (II)</a:t>
            </a:r>
            <a:endParaRPr lang="en-GB" sz="2000" b="1" dirty="0"/>
          </a:p>
          <a:p>
            <a:pPr lvl="1"/>
            <a:endParaRPr lang="en-GB" sz="1600" b="1" dirty="0"/>
          </a:p>
          <a:p>
            <a:pPr marL="800100" lvl="1" indent="-342900">
              <a:buFont typeface="Wingdings" panose="05000000000000000000" pitchFamily="2" charset="2"/>
              <a:buChar char="ü"/>
            </a:pPr>
            <a:r>
              <a:rPr lang="en-GB" sz="2200" dirty="0"/>
              <a:t>Public attitudes to EU accession and status quo</a:t>
            </a:r>
            <a:endParaRPr lang="en-GB" sz="2200" b="1" dirty="0"/>
          </a:p>
          <a:p>
            <a:pPr marL="1168400" lvl="2" indent="-254000">
              <a:buFont typeface="Wingdings" panose="05000000000000000000" pitchFamily="2" charset="2"/>
              <a:buChar char="§"/>
            </a:pPr>
            <a:r>
              <a:rPr lang="en-GB" dirty="0"/>
              <a:t>Concerning public attitudes, policy should focus on the least intense of these: when the public feels more strongly about the status quo, policy should try to influence (favourably) the public’s attitudes towards the EU</a:t>
            </a:r>
            <a:endParaRPr lang="en-GB" sz="1400" dirty="0"/>
          </a:p>
          <a:p>
            <a:pPr marL="1177925" lvl="1" indent="-285750">
              <a:buFont typeface="Wingdings"/>
              <a:buChar char="à"/>
            </a:pPr>
            <a:r>
              <a:rPr lang="en-GB" sz="1400" dirty="0"/>
              <a:t>This is rather counter-intuitive, but perhaps an ‘easy’ policy target for the EU</a:t>
            </a:r>
          </a:p>
          <a:p>
            <a:pPr marL="1168400" lvl="2" indent="-254000">
              <a:buFont typeface="Wingdings" panose="05000000000000000000" pitchFamily="2" charset="2"/>
              <a:buChar char="§"/>
            </a:pPr>
            <a:endParaRPr lang="en-GB" sz="1600" dirty="0"/>
          </a:p>
          <a:p>
            <a:pPr marL="800100" lvl="1" indent="-342900">
              <a:buFont typeface="Wingdings" panose="05000000000000000000" pitchFamily="2" charset="2"/>
              <a:buChar char="ü"/>
            </a:pPr>
            <a:r>
              <a:rPr lang="en-GB" sz="2200" dirty="0"/>
              <a:t>Government attitudes to EU accession and public support</a:t>
            </a:r>
            <a:endParaRPr lang="en-GB" sz="2200" b="1" dirty="0"/>
          </a:p>
          <a:p>
            <a:pPr marL="1155700" lvl="1" indent="-263525">
              <a:buFont typeface="Wingdings" panose="05000000000000000000" pitchFamily="2" charset="2"/>
              <a:buChar char="§"/>
            </a:pPr>
            <a:r>
              <a:rPr lang="en-GB" dirty="0"/>
              <a:t>When the public’s emphasis on EU accession is VERY low, reform gaps can be reduced more effectively by raising the govt’s emphasis on accession than by focusing on reducing the govt’s attention to public support; else, emphasis should be on reducing the attention govts pay to public support rather than on raising their preferences towards EU accession</a:t>
            </a:r>
          </a:p>
          <a:p>
            <a:pPr marL="1177925" lvl="1" indent="-285750">
              <a:buFont typeface="Wingdings"/>
              <a:buChar char="à"/>
            </a:pPr>
            <a:r>
              <a:rPr lang="en-GB" sz="1400" dirty="0"/>
              <a:t>This is inherently problematic, raising concerns about democratic legitimacy</a:t>
            </a:r>
          </a:p>
          <a:p>
            <a:pPr marL="892175" lvl="1"/>
            <a:endParaRPr lang="en-GB" sz="1400" dirty="0"/>
          </a:p>
        </p:txBody>
      </p:sp>
      <p:sp>
        <p:nvSpPr>
          <p:cNvPr id="4" name="TextBox 3"/>
          <p:cNvSpPr txBox="1"/>
          <p:nvPr/>
        </p:nvSpPr>
        <p:spPr>
          <a:xfrm>
            <a:off x="323528" y="2109"/>
            <a:ext cx="8424936" cy="769441"/>
          </a:xfrm>
          <a:prstGeom prst="rect">
            <a:avLst/>
          </a:prstGeom>
          <a:noFill/>
        </p:spPr>
        <p:txBody>
          <a:bodyPr wrap="square" rtlCol="0">
            <a:spAutoFit/>
          </a:bodyPr>
          <a:lstStyle/>
          <a:p>
            <a:pPr algn="ctr"/>
            <a:r>
              <a:rPr lang="en-GB" sz="4400" b="1" dirty="0">
                <a:effectLst>
                  <a:outerShdw blurRad="38100" dist="38100" dir="2700000" algn="tl">
                    <a:srgbClr val="000000">
                      <a:alpha val="43137"/>
                    </a:srgbClr>
                  </a:outerShdw>
                </a:effectLst>
              </a:rPr>
              <a:t>What the EU can do</a:t>
            </a:r>
            <a:endParaRPr lang="en-GB"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894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2" end="2"/>
                                            </p:txEl>
                                          </p:spTgt>
                                        </p:tgtEl>
                                        <p:attrNameLst>
                                          <p:attrName>ppt_c</p:attrName>
                                        </p:attrNameLst>
                                      </p:cBhvr>
                                      <p:to>
                                        <a:srgbClr val="B2B2B2"/>
                                      </p:to>
                                    </p:animClr>
                                  </p:sub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3" end="3"/>
                                            </p:txEl>
                                          </p:spTgt>
                                        </p:tgtEl>
                                        <p:attrNameLst>
                                          <p:attrName>ppt_c</p:attrName>
                                        </p:attrNameLst>
                                      </p:cBhvr>
                                      <p:to>
                                        <a:srgbClr val="B2B2B2"/>
                                      </p:to>
                                    </p:animClr>
                                  </p:sub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4" end="4"/>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20538"/>
            <a:ext cx="8424936" cy="769441"/>
          </a:xfrm>
          <a:prstGeom prst="rect">
            <a:avLst/>
          </a:prstGeom>
          <a:noFill/>
        </p:spPr>
        <p:txBody>
          <a:bodyPr wrap="square" rtlCol="0">
            <a:spAutoFit/>
          </a:bodyPr>
          <a:lstStyle/>
          <a:p>
            <a:pPr algn="ctr"/>
            <a:r>
              <a:rPr lang="en-GB" sz="4400" b="1" dirty="0">
                <a:effectLst>
                  <a:outerShdw blurRad="38100" dist="38100" dir="2700000" algn="tl">
                    <a:srgbClr val="000000">
                      <a:alpha val="43137"/>
                    </a:srgbClr>
                  </a:outerShdw>
                </a:effectLst>
              </a:rPr>
              <a:t>Conclusions</a:t>
            </a:r>
            <a:endParaRPr lang="en-GB" sz="2400" b="1" dirty="0">
              <a:effectLst>
                <a:outerShdw blurRad="38100" dist="38100" dir="2700000" algn="tl">
                  <a:srgbClr val="000000">
                    <a:alpha val="43137"/>
                  </a:srgbClr>
                </a:outerShdw>
              </a:effectLst>
            </a:endParaRPr>
          </a:p>
        </p:txBody>
      </p:sp>
      <p:sp>
        <p:nvSpPr>
          <p:cNvPr id="4" name="TextBox 3">
            <a:extLst>
              <a:ext uri="{FF2B5EF4-FFF2-40B4-BE49-F238E27FC236}">
                <a16:creationId xmlns:a16="http://schemas.microsoft.com/office/drawing/2014/main" id="{FFA782B4-BC5A-416F-B25F-49475D464BCC}"/>
              </a:ext>
            </a:extLst>
          </p:cNvPr>
          <p:cNvSpPr txBox="1"/>
          <p:nvPr/>
        </p:nvSpPr>
        <p:spPr>
          <a:xfrm>
            <a:off x="611560" y="771550"/>
            <a:ext cx="8136904" cy="4278094"/>
          </a:xfrm>
          <a:prstGeom prst="rect">
            <a:avLst/>
          </a:prstGeom>
          <a:noFill/>
        </p:spPr>
        <p:txBody>
          <a:bodyPr wrap="square" rtlCol="0">
            <a:spAutoFit/>
          </a:bodyPr>
          <a:lstStyle/>
          <a:p>
            <a:pPr marL="342900" indent="-342900">
              <a:buFont typeface="Wingdings" panose="05000000000000000000" pitchFamily="2" charset="2"/>
              <a:buChar char="Ø"/>
            </a:pPr>
            <a:r>
              <a:rPr lang="en-GB" sz="2200" dirty="0"/>
              <a:t>Reform effort has subsided / is difficult to maintain, even though </a:t>
            </a:r>
            <a:br>
              <a:rPr lang="en-GB" sz="2200" dirty="0"/>
            </a:br>
            <a:r>
              <a:rPr lang="en-GB" sz="2200" dirty="0"/>
              <a:t>it is known that </a:t>
            </a:r>
            <a:r>
              <a:rPr lang="en-GB" sz="2200" u="sng" dirty="0"/>
              <a:t>reforms raise growth and speed-up accession</a:t>
            </a:r>
          </a:p>
          <a:p>
            <a:pPr marL="342900" indent="-342900">
              <a:buFont typeface="Wingdings" panose="05000000000000000000" pitchFamily="2" charset="2"/>
              <a:buChar char="Ø"/>
            </a:pPr>
            <a:endParaRPr lang="en-GB" sz="1600" dirty="0"/>
          </a:p>
          <a:p>
            <a:pPr marL="342900" indent="-342900">
              <a:buFont typeface="Wingdings" panose="05000000000000000000" pitchFamily="2" charset="2"/>
              <a:buChar char="Ø"/>
            </a:pPr>
            <a:r>
              <a:rPr lang="en-GB" sz="2200" dirty="0"/>
              <a:t>The main message of the analysis presented here is that </a:t>
            </a:r>
            <a:r>
              <a:rPr lang="en-GB" sz="2200" u="sng" dirty="0"/>
              <a:t>non-compliance is endogenous to the (pre-)accession process</a:t>
            </a:r>
          </a:p>
          <a:p>
            <a:pPr marL="342900" indent="-342900">
              <a:buFont typeface="Wingdings" panose="05000000000000000000" pitchFamily="2" charset="2"/>
              <a:buChar char="Ø"/>
            </a:pPr>
            <a:endParaRPr lang="en-GB" sz="1600" dirty="0"/>
          </a:p>
          <a:p>
            <a:pPr marL="342900" indent="-342900">
              <a:buFont typeface="Wingdings" panose="05000000000000000000" pitchFamily="2" charset="2"/>
              <a:buChar char="Ø"/>
            </a:pPr>
            <a:r>
              <a:rPr lang="en-GB" sz="2200" dirty="0"/>
              <a:t>In line with literature, here the effectiveness of conditionality is hindered by the EU setting too high / unrealistic targets: </a:t>
            </a:r>
            <a:r>
              <a:rPr lang="en-GB" sz="2200" u="sng" dirty="0"/>
              <a:t>reduce the </a:t>
            </a:r>
            <a:r>
              <a:rPr lang="en-GB" sz="2200" i="1" u="sng" dirty="0"/>
              <a:t>extent</a:t>
            </a:r>
            <a:r>
              <a:rPr lang="en-GB" sz="2200" u="sng" dirty="0"/>
              <a:t> of non-compliance by lowering the EU reform target</a:t>
            </a:r>
            <a:endParaRPr lang="en-GB" sz="2200" dirty="0"/>
          </a:p>
          <a:p>
            <a:pPr marL="342900" indent="-342900">
              <a:buFont typeface="Wingdings" panose="05000000000000000000" pitchFamily="2" charset="2"/>
              <a:buChar char="Ø"/>
            </a:pPr>
            <a:endParaRPr lang="en-GB" sz="1600" b="1" dirty="0"/>
          </a:p>
          <a:p>
            <a:pPr marL="342900" indent="-342900">
              <a:buFont typeface="Wingdings" panose="05000000000000000000" pitchFamily="2" charset="2"/>
              <a:buChar char="Ø"/>
            </a:pPr>
            <a:r>
              <a:rPr lang="en-GB" sz="2200" dirty="0"/>
              <a:t>Thus, </a:t>
            </a:r>
            <a:r>
              <a:rPr lang="en-GB" sz="2200" u="sng" dirty="0"/>
              <a:t>a trade-off in maximising reform </a:t>
            </a:r>
            <a:r>
              <a:rPr lang="en-GB" sz="2200" i="1" u="sng" dirty="0"/>
              <a:t>effort </a:t>
            </a:r>
            <a:r>
              <a:rPr lang="en-GB" sz="2200" u="sng" dirty="0"/>
              <a:t>vs </a:t>
            </a:r>
            <a:r>
              <a:rPr lang="en-GB" sz="2200" i="1" u="sng" dirty="0"/>
              <a:t>compliance</a:t>
            </a:r>
            <a:r>
              <a:rPr lang="en-GB" sz="2200" dirty="0"/>
              <a:t> </a:t>
            </a:r>
          </a:p>
          <a:p>
            <a:pPr marL="800100" lvl="1" indent="-342900">
              <a:buFont typeface="Wingdings" panose="05000000000000000000" pitchFamily="2" charset="2"/>
              <a:buChar char="Ø"/>
            </a:pPr>
            <a:r>
              <a:rPr lang="en-GB" sz="1600" u="sng" dirty="0"/>
              <a:t>Effort</a:t>
            </a:r>
            <a:r>
              <a:rPr lang="en-GB" sz="1600" dirty="0"/>
              <a:t>: clear </a:t>
            </a:r>
            <a:r>
              <a:rPr lang="en-GB" sz="1600" b="1" dirty="0"/>
              <a:t>economic benefits </a:t>
            </a:r>
            <a:r>
              <a:rPr lang="en-GB" sz="1600" dirty="0"/>
              <a:t>(at least in LR) and can help speed up accession</a:t>
            </a:r>
          </a:p>
          <a:p>
            <a:pPr marL="800100" lvl="1" indent="-342900">
              <a:buFont typeface="Wingdings" panose="05000000000000000000" pitchFamily="2" charset="2"/>
              <a:buChar char="Ø"/>
            </a:pPr>
            <a:r>
              <a:rPr lang="en-GB" sz="1600" u="sng" dirty="0"/>
              <a:t>Compliance</a:t>
            </a:r>
            <a:r>
              <a:rPr lang="en-GB" sz="1600" dirty="0"/>
              <a:t>: reputational and wider </a:t>
            </a:r>
            <a:r>
              <a:rPr lang="en-GB" sz="1600" b="1" dirty="0"/>
              <a:t>political benefits </a:t>
            </a:r>
            <a:r>
              <a:rPr lang="en-GB" sz="1600" dirty="0"/>
              <a:t>(e.g., with regard to public perceptions about the legitimacy and effectiveness of EU conditionality)</a:t>
            </a:r>
          </a:p>
        </p:txBody>
      </p:sp>
    </p:spTree>
    <p:extLst>
      <p:ext uri="{BB962C8B-B14F-4D97-AF65-F5344CB8AC3E}">
        <p14:creationId xmlns:p14="http://schemas.microsoft.com/office/powerpoint/2010/main" val="392869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27584" y="735546"/>
            <a:ext cx="7632848" cy="2893100"/>
          </a:xfrm>
          <a:prstGeom prst="rect">
            <a:avLst/>
          </a:prstGeom>
          <a:noFill/>
        </p:spPr>
        <p:txBody>
          <a:bodyPr wrap="square" rtlCol="0">
            <a:spAutoFit/>
          </a:bodyPr>
          <a:lstStyle/>
          <a:p>
            <a:pPr algn="ctr"/>
            <a:endParaRPr lang="en-GB" sz="2400" b="1" dirty="0">
              <a:effectLst>
                <a:outerShdw blurRad="38100" dist="38100" dir="2700000" algn="tl">
                  <a:srgbClr val="000000">
                    <a:alpha val="43137"/>
                  </a:srgbClr>
                </a:outerShdw>
              </a:effectLst>
            </a:endParaRPr>
          </a:p>
          <a:p>
            <a:pPr algn="ctr"/>
            <a:r>
              <a:rPr lang="en-GB" sz="3400" b="1" dirty="0">
                <a:effectLst>
                  <a:outerShdw blurRad="38100" dist="38100" dir="2700000" algn="tl">
                    <a:srgbClr val="000000">
                      <a:alpha val="43137"/>
                    </a:srgbClr>
                  </a:outerShdw>
                </a:effectLst>
              </a:rPr>
              <a:t>EU conditionality and </a:t>
            </a:r>
            <a:br>
              <a:rPr lang="en-GB" sz="3400" b="1" dirty="0">
                <a:effectLst>
                  <a:outerShdw blurRad="38100" dist="38100" dir="2700000" algn="tl">
                    <a:srgbClr val="000000">
                      <a:alpha val="43137"/>
                    </a:srgbClr>
                  </a:outerShdw>
                </a:effectLst>
              </a:rPr>
            </a:br>
            <a:r>
              <a:rPr lang="en-GB" sz="3400" b="1" dirty="0">
                <a:effectLst>
                  <a:outerShdw blurRad="38100" dist="38100" dir="2700000" algn="tl">
                    <a:srgbClr val="000000">
                      <a:alpha val="43137"/>
                    </a:srgbClr>
                  </a:outerShdw>
                </a:effectLst>
              </a:rPr>
              <a:t>commitment to reforms</a:t>
            </a:r>
          </a:p>
          <a:p>
            <a:pPr algn="ctr"/>
            <a:endParaRPr lang="en-GB" b="1" dirty="0">
              <a:effectLst>
                <a:outerShdw blurRad="38100" dist="38100" dir="2700000" algn="tl">
                  <a:srgbClr val="000000">
                    <a:alpha val="43137"/>
                  </a:srgbClr>
                </a:outerShdw>
              </a:effectLst>
            </a:endParaRPr>
          </a:p>
          <a:p>
            <a:pPr algn="ctr"/>
            <a:endParaRPr lang="en-GB" b="1" dirty="0">
              <a:effectLst>
                <a:outerShdw blurRad="38100" dist="38100" dir="2700000" algn="tl">
                  <a:srgbClr val="000000">
                    <a:alpha val="43137"/>
                  </a:srgbClr>
                </a:outerShdw>
              </a:effectLst>
            </a:endParaRPr>
          </a:p>
          <a:p>
            <a:pPr algn="ctr"/>
            <a:r>
              <a:rPr lang="en-GB" sz="5000" b="1" dirty="0">
                <a:effectLst>
                  <a:outerShdw blurRad="38100" dist="38100" dir="2700000" algn="tl">
                    <a:srgbClr val="000000">
                      <a:alpha val="43137"/>
                    </a:srgbClr>
                  </a:outerShdw>
                </a:effectLst>
              </a:rPr>
              <a:t>Thank you!</a:t>
            </a:r>
          </a:p>
        </p:txBody>
      </p:sp>
      <p:sp>
        <p:nvSpPr>
          <p:cNvPr id="8" name="TextBox 7"/>
          <p:cNvSpPr txBox="1"/>
          <p:nvPr/>
        </p:nvSpPr>
        <p:spPr>
          <a:xfrm>
            <a:off x="1691680" y="3611800"/>
            <a:ext cx="5832648" cy="400110"/>
          </a:xfrm>
          <a:prstGeom prst="rect">
            <a:avLst/>
          </a:prstGeom>
          <a:noFill/>
        </p:spPr>
        <p:txBody>
          <a:bodyPr wrap="square" rtlCol="0">
            <a:spAutoFit/>
          </a:bodyPr>
          <a:lstStyle/>
          <a:p>
            <a:pPr algn="ctr"/>
            <a:r>
              <a:rPr lang="en-GB" sz="2000" b="1" dirty="0">
                <a:effectLst>
                  <a:outerShdw blurRad="38100" dist="38100" dir="2700000" algn="tl">
                    <a:srgbClr val="000000">
                      <a:alpha val="43137"/>
                    </a:srgbClr>
                  </a:outerShdw>
                </a:effectLst>
              </a:rPr>
              <a:t>Email: </a:t>
            </a:r>
            <a:r>
              <a:rPr lang="en-GB" sz="2000" b="1" dirty="0" err="1">
                <a:effectLst>
                  <a:outerShdw blurRad="38100" dist="38100" dir="2700000" algn="tl">
                    <a:srgbClr val="000000">
                      <a:alpha val="43137"/>
                    </a:srgbClr>
                  </a:outerShdw>
                </a:effectLst>
                <a:hlinkClick r:id="rId2"/>
              </a:rPr>
              <a:t>v.monastiriotis@lse.ac.uk</a:t>
            </a:r>
            <a:r>
              <a:rPr lang="en-GB" sz="2000" b="1" dirty="0">
                <a:effectLst>
                  <a:outerShdw blurRad="38100" dist="38100" dir="2700000" algn="tl">
                    <a:srgbClr val="000000">
                      <a:alpha val="43137"/>
                    </a:srgbClr>
                  </a:outerShdw>
                </a:effectLst>
              </a:rPr>
              <a:t> </a:t>
            </a:r>
          </a:p>
        </p:txBody>
      </p:sp>
      <p:pic>
        <p:nvPicPr>
          <p:cNvPr id="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3350" y="4191931"/>
            <a:ext cx="2206625" cy="59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751" y="4191931"/>
            <a:ext cx="1414463" cy="5941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10" name="Group 17">
            <a:extLst>
              <a:ext uri="{FF2B5EF4-FFF2-40B4-BE49-F238E27FC236}">
                <a16:creationId xmlns:a16="http://schemas.microsoft.com/office/drawing/2014/main" id="{D8F68FBB-89F2-406C-89E8-515068666681}"/>
              </a:ext>
            </a:extLst>
          </p:cNvPr>
          <p:cNvGraphicFramePr>
            <a:graphicFrameLocks noGrp="1"/>
          </p:cNvGraphicFramePr>
          <p:nvPr>
            <p:extLst>
              <p:ext uri="{D42A27DB-BD31-4B8C-83A1-F6EECF244321}">
                <p14:modId xmlns:p14="http://schemas.microsoft.com/office/powerpoint/2010/main" val="4182625223"/>
              </p:ext>
            </p:extLst>
          </p:nvPr>
        </p:nvGraphicFramePr>
        <p:xfrm>
          <a:off x="0" y="0"/>
          <a:ext cx="9144000" cy="525780"/>
        </p:xfrm>
        <a:graphic>
          <a:graphicData uri="http://schemas.openxmlformats.org/drawingml/2006/table">
            <a:tbl>
              <a:tblPr/>
              <a:tblGrid>
                <a:gridCol w="9144000">
                  <a:extLst>
                    <a:ext uri="{9D8B030D-6E8A-4147-A177-3AD203B41FA5}">
                      <a16:colId xmlns:a16="http://schemas.microsoft.com/office/drawing/2014/main" val="20000"/>
                    </a:ext>
                  </a:extLst>
                </a:gridCol>
              </a:tblGrid>
              <a:tr h="4343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1" i="1" u="none" strike="noStrike" cap="none" normalizeH="0" baseline="0" dirty="0">
                          <a:ln>
                            <a:noFill/>
                          </a:ln>
                          <a:solidFill>
                            <a:srgbClr val="FFFFFF"/>
                          </a:solidFill>
                          <a:effectLst/>
                          <a:latin typeface="Verdana" pitchFamily="34" charset="0"/>
                          <a:cs typeface="Times New Roman" pitchFamily="18" charset="0"/>
                        </a:rPr>
                        <a:t>A Brave New World? The Future of Banking in Emerging Europe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1" i="1" u="none" strike="noStrike" cap="none" normalizeH="0" baseline="0" dirty="0">
                          <a:ln>
                            <a:noFill/>
                          </a:ln>
                          <a:solidFill>
                            <a:srgbClr val="FFFFFF"/>
                          </a:solidFill>
                          <a:effectLst/>
                          <a:latin typeface="Verdana" pitchFamily="34" charset="0"/>
                          <a:cs typeface="Times New Roman" pitchFamily="18" charset="0"/>
                        </a:rPr>
                        <a:t>Rethinking Size, Structure, Ownership, Policies and Incentives</a:t>
                      </a: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bl>
          </a:graphicData>
        </a:graphic>
      </p:graphicFrame>
      <p:graphicFrame>
        <p:nvGraphicFramePr>
          <p:cNvPr id="11" name="Group 27">
            <a:extLst>
              <a:ext uri="{FF2B5EF4-FFF2-40B4-BE49-F238E27FC236}">
                <a16:creationId xmlns:a16="http://schemas.microsoft.com/office/drawing/2014/main" id="{21CF0816-5438-4737-84CF-9D57A8395934}"/>
              </a:ext>
            </a:extLst>
          </p:cNvPr>
          <p:cNvGraphicFramePr>
            <a:graphicFrameLocks/>
          </p:cNvGraphicFramePr>
          <p:nvPr>
            <p:extLst>
              <p:ext uri="{D42A27DB-BD31-4B8C-83A1-F6EECF244321}">
                <p14:modId xmlns:p14="http://schemas.microsoft.com/office/powerpoint/2010/main" val="1168479654"/>
              </p:ext>
            </p:extLst>
          </p:nvPr>
        </p:nvGraphicFramePr>
        <p:xfrm>
          <a:off x="0" y="4902994"/>
          <a:ext cx="9144000" cy="251460"/>
        </p:xfrm>
        <a:graphic>
          <a:graphicData uri="http://schemas.openxmlformats.org/drawingml/2006/table">
            <a:tbl>
              <a:tblPr/>
              <a:tblGrid>
                <a:gridCol w="9144000">
                  <a:extLst>
                    <a:ext uri="{9D8B030D-6E8A-4147-A177-3AD203B41FA5}">
                      <a16:colId xmlns:a16="http://schemas.microsoft.com/office/drawing/2014/main" val="20000"/>
                    </a:ext>
                  </a:extLst>
                </a:gridCol>
              </a:tblGrid>
              <a:tr h="25146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rgbClr val="FFFFFF"/>
                          </a:solidFill>
                          <a:effectLst/>
                          <a:latin typeface="Verdana" pitchFamily="34" charset="0"/>
                          <a:cs typeface="Times New Roman" pitchFamily="18" charset="0"/>
                        </a:rPr>
                        <a:t>Joint Bank of Albania and LSE conference                              10-11 October 2019, Bank of Albania, Tirana</a:t>
                      </a:r>
                      <a:endParaRPr kumimoji="0" lang="en-GB" sz="1200" b="0" i="0" u="none" strike="noStrike" cap="none" normalizeH="0" baseline="0" dirty="0">
                        <a:ln>
                          <a:noFill/>
                        </a:ln>
                        <a:solidFill>
                          <a:schemeClr val="tx1"/>
                        </a:solidFill>
                        <a:effectLst/>
                        <a:latin typeface="Arial" charset="0"/>
                      </a:endParaRPr>
                    </a:p>
                  </a:txBody>
                  <a:tcPr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501648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15616" y="51470"/>
            <a:ext cx="6696744" cy="769441"/>
          </a:xfrm>
          <a:prstGeom prst="rect">
            <a:avLst/>
          </a:prstGeom>
          <a:noFill/>
        </p:spPr>
        <p:txBody>
          <a:bodyPr wrap="square" rtlCol="0">
            <a:spAutoFit/>
          </a:bodyPr>
          <a:lstStyle/>
          <a:p>
            <a:pPr algn="ctr"/>
            <a:r>
              <a:rPr lang="en-GB" sz="4400" b="1" dirty="0">
                <a:effectLst>
                  <a:outerShdw blurRad="38100" dist="38100" dir="2700000" algn="tl">
                    <a:srgbClr val="000000">
                      <a:alpha val="43137"/>
                    </a:srgbClr>
                  </a:outerShdw>
                </a:effectLst>
              </a:rPr>
              <a:t>Starting premise</a:t>
            </a:r>
          </a:p>
        </p:txBody>
      </p:sp>
      <p:sp>
        <p:nvSpPr>
          <p:cNvPr id="2" name="TextBox 1"/>
          <p:cNvSpPr txBox="1"/>
          <p:nvPr/>
        </p:nvSpPr>
        <p:spPr>
          <a:xfrm>
            <a:off x="467544" y="771550"/>
            <a:ext cx="8352928" cy="4401205"/>
          </a:xfrm>
          <a:prstGeom prst="rect">
            <a:avLst/>
          </a:prstGeom>
          <a:noFill/>
        </p:spPr>
        <p:txBody>
          <a:bodyPr wrap="square" rtlCol="0">
            <a:spAutoFit/>
          </a:bodyPr>
          <a:lstStyle/>
          <a:p>
            <a:pPr marL="342900" indent="-342900">
              <a:buFont typeface="Wingdings" panose="05000000000000000000" pitchFamily="2" charset="2"/>
              <a:buChar char="Ø"/>
            </a:pPr>
            <a:r>
              <a:rPr lang="en-GB" sz="2200" b="1" dirty="0"/>
              <a:t>Changing economic context</a:t>
            </a:r>
          </a:p>
          <a:p>
            <a:pPr marL="800100" lvl="1" indent="-342900">
              <a:buFont typeface="Wingdings" panose="05000000000000000000" pitchFamily="2" charset="2"/>
              <a:buChar char="Ø"/>
            </a:pPr>
            <a:r>
              <a:rPr lang="en-GB" sz="2000" dirty="0"/>
              <a:t>post-crisis, resilience, vulnerabilities/exposure, ‘trade-wars’</a:t>
            </a:r>
          </a:p>
          <a:p>
            <a:pPr marL="342900" indent="-342900">
              <a:buFont typeface="Wingdings" panose="05000000000000000000" pitchFamily="2" charset="2"/>
              <a:buChar char="Ø"/>
            </a:pPr>
            <a:endParaRPr lang="en-GB" sz="1200" b="1" dirty="0"/>
          </a:p>
          <a:p>
            <a:pPr marL="342900" indent="-342900">
              <a:buFont typeface="Wingdings" panose="05000000000000000000" pitchFamily="2" charset="2"/>
              <a:buChar char="Ø"/>
            </a:pPr>
            <a:r>
              <a:rPr lang="en-GB" sz="2200" b="1" dirty="0"/>
              <a:t>Changing political context</a:t>
            </a:r>
          </a:p>
          <a:p>
            <a:pPr marL="800100" lvl="1" indent="-342900">
              <a:buFont typeface="Wingdings" panose="05000000000000000000" pitchFamily="2" charset="2"/>
              <a:buChar char="Ø"/>
            </a:pPr>
            <a:r>
              <a:rPr lang="en-GB" sz="2000" dirty="0"/>
              <a:t>democratic backsliding, populism, ‘revenge of places that don’t matter’</a:t>
            </a:r>
          </a:p>
          <a:p>
            <a:pPr marL="342900" indent="-342900">
              <a:buFont typeface="Wingdings" panose="05000000000000000000" pitchFamily="2" charset="2"/>
              <a:buChar char="Ø"/>
            </a:pPr>
            <a:endParaRPr lang="en-GB" sz="1200" b="1" dirty="0"/>
          </a:p>
          <a:p>
            <a:pPr marL="342900" indent="-342900">
              <a:buFont typeface="Wingdings" panose="05000000000000000000" pitchFamily="2" charset="2"/>
              <a:buChar char="Ø"/>
            </a:pPr>
            <a:r>
              <a:rPr lang="en-GB" sz="2200" b="1" dirty="0"/>
              <a:t>Changing geo-politics</a:t>
            </a:r>
          </a:p>
          <a:p>
            <a:pPr marL="800100" lvl="1" indent="-342900">
              <a:buFont typeface="Wingdings" panose="05000000000000000000" pitchFamily="2" charset="2"/>
              <a:buChar char="Ø"/>
            </a:pPr>
            <a:r>
              <a:rPr lang="en-GB" sz="2000" dirty="0"/>
              <a:t>Russia / China influence, </a:t>
            </a:r>
            <a:r>
              <a:rPr lang="en-GB" sz="2000" dirty="0" err="1"/>
              <a:t>Brexit</a:t>
            </a:r>
            <a:r>
              <a:rPr lang="en-GB" sz="2000" dirty="0"/>
              <a:t>, ‘accession freeze’</a:t>
            </a:r>
          </a:p>
          <a:p>
            <a:pPr marL="342900" indent="-342900">
              <a:buFont typeface="Wingdings" panose="05000000000000000000" pitchFamily="2" charset="2"/>
              <a:buChar char="Ø"/>
            </a:pPr>
            <a:endParaRPr lang="en-GB" sz="1200" b="1" dirty="0"/>
          </a:p>
          <a:p>
            <a:pPr marL="342900" indent="-342900">
              <a:buFont typeface="Wingdings" panose="05000000000000000000" pitchFamily="2" charset="2"/>
              <a:buChar char="Ø"/>
            </a:pPr>
            <a:r>
              <a:rPr lang="en-GB" sz="2200" b="1" dirty="0"/>
              <a:t>Changing policy objectives</a:t>
            </a:r>
          </a:p>
          <a:p>
            <a:pPr marL="800100" lvl="1" indent="-342900">
              <a:buFont typeface="Wingdings" panose="05000000000000000000" pitchFamily="2" charset="2"/>
              <a:buChar char="Ø"/>
            </a:pPr>
            <a:r>
              <a:rPr lang="en-GB" sz="2000" dirty="0"/>
              <a:t>permanent reforms, quality of institutions, functioning market economy, pre-accession </a:t>
            </a:r>
          </a:p>
          <a:p>
            <a:pPr marL="342900" indent="-342900">
              <a:buFont typeface="Wingdings" panose="05000000000000000000" pitchFamily="2" charset="2"/>
              <a:buChar char="Ø"/>
            </a:pPr>
            <a:endParaRPr lang="en-GB" sz="1200" b="1" dirty="0"/>
          </a:p>
          <a:p>
            <a:pPr marL="342900" indent="-342900">
              <a:buFont typeface="Wingdings"/>
              <a:buChar char="à"/>
            </a:pPr>
            <a:r>
              <a:rPr lang="en-GB" sz="2200" b="1" dirty="0">
                <a:solidFill>
                  <a:srgbClr val="FF0000"/>
                </a:solidFill>
              </a:rPr>
              <a:t>What explains slow progress with transition / accession / reforms? </a:t>
            </a:r>
          </a:p>
          <a:p>
            <a:r>
              <a:rPr lang="en-GB" sz="2200" b="1" i="1" dirty="0">
                <a:solidFill>
                  <a:srgbClr val="FF0000"/>
                </a:solidFill>
              </a:rPr>
              <a:t>				</a:t>
            </a:r>
            <a:r>
              <a:rPr lang="en-GB" sz="2000" b="1" i="1" dirty="0">
                <a:solidFill>
                  <a:srgbClr val="FF0000"/>
                </a:solidFill>
              </a:rPr>
              <a:t>(EBRD/IMF: ‘deceleration of reforms’)</a:t>
            </a:r>
          </a:p>
        </p:txBody>
      </p:sp>
    </p:spTree>
    <p:extLst>
      <p:ext uri="{BB962C8B-B14F-4D97-AF65-F5344CB8AC3E}">
        <p14:creationId xmlns:p14="http://schemas.microsoft.com/office/powerpoint/2010/main" val="255362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0538"/>
            <a:ext cx="8424936" cy="769441"/>
          </a:xfrm>
          <a:prstGeom prst="rect">
            <a:avLst/>
          </a:prstGeom>
          <a:noFill/>
        </p:spPr>
        <p:txBody>
          <a:bodyPr wrap="square" rtlCol="0">
            <a:spAutoFit/>
          </a:bodyPr>
          <a:lstStyle/>
          <a:p>
            <a:pPr algn="ctr"/>
            <a:r>
              <a:rPr lang="en-GB" sz="4400" b="1" dirty="0">
                <a:effectLst>
                  <a:outerShdw blurRad="38100" dist="38100" dir="2700000" algn="tl">
                    <a:srgbClr val="000000">
                      <a:alpha val="43137"/>
                    </a:srgbClr>
                  </a:outerShdw>
                </a:effectLst>
              </a:rPr>
              <a:t>Institutions and EU-induced growth</a:t>
            </a:r>
            <a:endParaRPr lang="en-GB" sz="2400" b="1" dirty="0">
              <a:effectLst>
                <a:outerShdw blurRad="38100" dist="38100" dir="2700000" algn="tl">
                  <a:srgbClr val="000000">
                    <a:alpha val="43137"/>
                  </a:srgbClr>
                </a:outerShdw>
              </a:effectLst>
            </a:endParaRPr>
          </a:p>
        </p:txBody>
      </p:sp>
      <p:pic>
        <p:nvPicPr>
          <p:cNvPr id="3" name="Picture 2">
            <a:extLst>
              <a:ext uri="{FF2B5EF4-FFF2-40B4-BE49-F238E27FC236}">
                <a16:creationId xmlns:a16="http://schemas.microsoft.com/office/drawing/2014/main" id="{CC425CD3-DD6F-4658-A9DF-7CD62C97F112}"/>
              </a:ext>
            </a:extLst>
          </p:cNvPr>
          <p:cNvPicPr>
            <a:picLocks noChangeAspect="1"/>
          </p:cNvPicPr>
          <p:nvPr/>
        </p:nvPicPr>
        <p:blipFill>
          <a:blip r:embed="rId2"/>
          <a:stretch>
            <a:fillRect/>
          </a:stretch>
        </p:blipFill>
        <p:spPr>
          <a:xfrm>
            <a:off x="732922" y="807664"/>
            <a:ext cx="7871526" cy="4202034"/>
          </a:xfrm>
          <a:prstGeom prst="rect">
            <a:avLst/>
          </a:prstGeom>
        </p:spPr>
      </p:pic>
      <p:sp>
        <p:nvSpPr>
          <p:cNvPr id="5" name="Rectangle 4">
            <a:extLst>
              <a:ext uri="{FF2B5EF4-FFF2-40B4-BE49-F238E27FC236}">
                <a16:creationId xmlns:a16="http://schemas.microsoft.com/office/drawing/2014/main" id="{97C658BD-1775-4AB0-B0F5-7C99DBD3250F}"/>
              </a:ext>
            </a:extLst>
          </p:cNvPr>
          <p:cNvSpPr/>
          <p:nvPr/>
        </p:nvSpPr>
        <p:spPr>
          <a:xfrm>
            <a:off x="888441" y="664235"/>
            <a:ext cx="6984776" cy="430887"/>
          </a:xfrm>
          <a:prstGeom prst="rect">
            <a:avLst/>
          </a:prstGeom>
          <a:solidFill>
            <a:schemeClr val="bg1"/>
          </a:solidFill>
        </p:spPr>
        <p:txBody>
          <a:bodyPr wrap="square">
            <a:spAutoFit/>
          </a:bodyPr>
          <a:lstStyle/>
          <a:p>
            <a:pPr algn="ctr"/>
            <a:r>
              <a:rPr lang="en-US" sz="2200" b="1" dirty="0">
                <a:latin typeface="Calibri" panose="020F0502020204030204" pitchFamily="34" charset="0"/>
                <a:ea typeface="Times New Roman" panose="02020603050405020304" pitchFamily="18" charset="0"/>
                <a:cs typeface="Calibri" panose="020F0502020204030204" pitchFamily="34" charset="0"/>
              </a:rPr>
              <a:t>Table. The impact of structural indicators on convergence</a:t>
            </a:r>
            <a:endParaRPr lang="en-GB" sz="2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5857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51470"/>
            <a:ext cx="8568952" cy="769441"/>
          </a:xfrm>
          <a:prstGeom prst="rect">
            <a:avLst/>
          </a:prstGeom>
          <a:noFill/>
        </p:spPr>
        <p:txBody>
          <a:bodyPr wrap="square" rtlCol="0">
            <a:spAutoFit/>
          </a:bodyPr>
          <a:lstStyle/>
          <a:p>
            <a:pPr algn="ctr"/>
            <a:r>
              <a:rPr lang="en-GB" sz="4400" b="1" dirty="0">
                <a:effectLst>
                  <a:outerShdw blurRad="38100" dist="38100" dir="2700000" algn="tl">
                    <a:srgbClr val="000000">
                      <a:alpha val="43137"/>
                    </a:srgbClr>
                  </a:outerShdw>
                </a:effectLst>
              </a:rPr>
              <a:t>Lit on reforms and conditionality</a:t>
            </a:r>
          </a:p>
        </p:txBody>
      </p:sp>
      <p:sp>
        <p:nvSpPr>
          <p:cNvPr id="5" name="TextBox 4"/>
          <p:cNvSpPr txBox="1"/>
          <p:nvPr/>
        </p:nvSpPr>
        <p:spPr>
          <a:xfrm>
            <a:off x="611561" y="864458"/>
            <a:ext cx="8064895" cy="4124206"/>
          </a:xfrm>
          <a:prstGeom prst="rect">
            <a:avLst/>
          </a:prstGeom>
          <a:noFill/>
        </p:spPr>
        <p:txBody>
          <a:bodyPr wrap="square" rtlCol="0">
            <a:spAutoFit/>
          </a:bodyPr>
          <a:lstStyle/>
          <a:p>
            <a:pPr marL="342900" indent="-342900">
              <a:buFont typeface="Wingdings" panose="05000000000000000000" pitchFamily="2" charset="2"/>
              <a:buChar char="Ø"/>
            </a:pPr>
            <a:r>
              <a:rPr lang="en-GB" sz="2200" b="1" dirty="0">
                <a:solidFill>
                  <a:srgbClr val="0066FF"/>
                </a:solidFill>
              </a:rPr>
              <a:t>Political economy of reforms</a:t>
            </a:r>
          </a:p>
          <a:p>
            <a:pPr marL="800100" lvl="1" indent="-342900">
              <a:buFont typeface="Wingdings" panose="05000000000000000000" pitchFamily="2" charset="2"/>
              <a:buChar char="Ø"/>
            </a:pPr>
            <a:r>
              <a:rPr lang="en-GB" b="1" dirty="0"/>
              <a:t>Delays/non-compliance associated with types of </a:t>
            </a:r>
            <a:r>
              <a:rPr lang="en-GB" b="1" u="sng" dirty="0"/>
              <a:t>political market failures</a:t>
            </a:r>
          </a:p>
          <a:p>
            <a:pPr marL="1257300" lvl="2" indent="-342900">
              <a:buFont typeface="Wingdings" panose="05000000000000000000" pitchFamily="2" charset="2"/>
              <a:buChar char="Ø"/>
            </a:pPr>
            <a:r>
              <a:rPr lang="en-GB" sz="1600" u="sng" dirty="0"/>
              <a:t>Corruption and capture</a:t>
            </a:r>
            <a:r>
              <a:rPr lang="en-GB" sz="1600" dirty="0"/>
              <a:t> (Innes, 2014); </a:t>
            </a:r>
            <a:r>
              <a:rPr lang="en-GB" sz="1600" u="sng" dirty="0"/>
              <a:t>institutional quality</a:t>
            </a:r>
            <a:r>
              <a:rPr lang="en-GB" sz="1600" dirty="0"/>
              <a:t> (Acemoglu et al., 2005); </a:t>
            </a:r>
            <a:r>
              <a:rPr lang="en-GB" sz="1600" u="sng" dirty="0"/>
              <a:t>distributive politics</a:t>
            </a:r>
            <a:r>
              <a:rPr lang="en-GB" sz="1600" dirty="0"/>
              <a:t> (Alesina and Rodrik, 1994); or even pure </a:t>
            </a:r>
            <a:r>
              <a:rPr lang="en-GB" sz="1600" u="sng" dirty="0"/>
              <a:t>information and coordination problems</a:t>
            </a:r>
            <a:r>
              <a:rPr lang="en-GB" sz="1600" dirty="0"/>
              <a:t> (e.g., time-inconsistency – </a:t>
            </a:r>
            <a:r>
              <a:rPr lang="en-GB" sz="1600" dirty="0" err="1"/>
              <a:t>Kydland</a:t>
            </a:r>
            <a:r>
              <a:rPr lang="en-GB" sz="1600" dirty="0"/>
              <a:t> and Prescott, 1977; or status-quo bias – Fernandez and Rodrik, 1991)</a:t>
            </a:r>
          </a:p>
          <a:p>
            <a:endParaRPr lang="en-GB" sz="1200" b="1" dirty="0"/>
          </a:p>
          <a:p>
            <a:pPr marL="342900" indent="-342900">
              <a:buFont typeface="Wingdings" panose="05000000000000000000" pitchFamily="2" charset="2"/>
              <a:buChar char="Ø"/>
            </a:pPr>
            <a:r>
              <a:rPr lang="en-GB" sz="2200" b="1" dirty="0">
                <a:solidFill>
                  <a:srgbClr val="0066FF"/>
                </a:solidFill>
              </a:rPr>
              <a:t>PE of the Balkans</a:t>
            </a:r>
            <a:endParaRPr lang="en-GB" b="1" dirty="0">
              <a:solidFill>
                <a:srgbClr val="0066FF"/>
              </a:solidFill>
            </a:endParaRPr>
          </a:p>
          <a:p>
            <a:pPr marL="800100" lvl="1" indent="-342900">
              <a:buFont typeface="Wingdings" panose="05000000000000000000" pitchFamily="2" charset="2"/>
              <a:buChar char="Ø"/>
            </a:pPr>
            <a:r>
              <a:rPr lang="en-GB" b="1" dirty="0"/>
              <a:t>Emphasises is instead on problems of </a:t>
            </a:r>
            <a:r>
              <a:rPr lang="en-GB" b="1" u="sng" dirty="0"/>
              <a:t>external policy design</a:t>
            </a:r>
            <a:r>
              <a:rPr lang="en-GB" b="1" dirty="0"/>
              <a:t> (misfit, inconsistency) and problems of </a:t>
            </a:r>
            <a:r>
              <a:rPr lang="en-GB" b="1" u="sng" dirty="0"/>
              <a:t>domestic compliance</a:t>
            </a:r>
            <a:r>
              <a:rPr lang="en-GB" b="1" dirty="0"/>
              <a:t> (</a:t>
            </a:r>
            <a:r>
              <a:rPr lang="en-GB" b="1" dirty="0" err="1"/>
              <a:t>Dzankic</a:t>
            </a:r>
            <a:r>
              <a:rPr lang="en-GB" b="1" dirty="0"/>
              <a:t>, 2019)</a:t>
            </a:r>
          </a:p>
          <a:p>
            <a:pPr marL="1257300" lvl="2" indent="-342900">
              <a:buFont typeface="Wingdings" panose="05000000000000000000" pitchFamily="2" charset="2"/>
              <a:buChar char="Ø"/>
            </a:pPr>
            <a:r>
              <a:rPr lang="en-GB" sz="1600" dirty="0"/>
              <a:t>Notion of ‘able and willing’ in “new approach” – constraints &amp; preferences?</a:t>
            </a:r>
          </a:p>
          <a:p>
            <a:endParaRPr lang="en-GB" sz="1200" b="1" dirty="0"/>
          </a:p>
          <a:p>
            <a:pPr marL="342900" indent="-342900">
              <a:buFont typeface="Wingdings" panose="05000000000000000000" pitchFamily="2" charset="2"/>
              <a:buChar char="Ø"/>
            </a:pPr>
            <a:r>
              <a:rPr lang="en-GB" sz="2200" b="1" dirty="0">
                <a:solidFill>
                  <a:srgbClr val="0066FF"/>
                </a:solidFill>
              </a:rPr>
              <a:t>This analysis</a:t>
            </a:r>
          </a:p>
          <a:p>
            <a:pPr marL="800100" lvl="1" indent="-342900">
              <a:buFont typeface="Wingdings" panose="05000000000000000000" pitchFamily="2" charset="2"/>
              <a:buChar char="Ø"/>
            </a:pPr>
            <a:r>
              <a:rPr lang="en-GB" b="1" dirty="0"/>
              <a:t>An analytical model incorporating EU anchor (PE of EU/Balkans) and </a:t>
            </a:r>
            <a:br>
              <a:rPr lang="en-GB" b="1" dirty="0"/>
            </a:br>
            <a:r>
              <a:rPr lang="en-GB" b="1" dirty="0"/>
              <a:t>reform delays / reform resistance (status-quo bias / PE of reforms)</a:t>
            </a:r>
          </a:p>
        </p:txBody>
      </p:sp>
    </p:spTree>
    <p:extLst>
      <p:ext uri="{BB962C8B-B14F-4D97-AF65-F5344CB8AC3E}">
        <p14:creationId xmlns:p14="http://schemas.microsoft.com/office/powerpoint/2010/main" val="199925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771550"/>
            <a:ext cx="8132804" cy="4108817"/>
          </a:xfrm>
          <a:prstGeom prst="rect">
            <a:avLst/>
          </a:prstGeom>
          <a:noFill/>
        </p:spPr>
        <p:txBody>
          <a:bodyPr wrap="none" rtlCol="0">
            <a:spAutoFit/>
          </a:bodyPr>
          <a:lstStyle/>
          <a:p>
            <a:pPr marL="342900" indent="-342900">
              <a:spcAft>
                <a:spcPts val="300"/>
              </a:spcAft>
              <a:buFont typeface="Wingdings" panose="05000000000000000000" pitchFamily="2" charset="2"/>
              <a:buChar char="Ø"/>
            </a:pPr>
            <a:r>
              <a:rPr lang="en-GB" sz="2400" b="1" dirty="0">
                <a:solidFill>
                  <a:srgbClr val="0066FF"/>
                </a:solidFill>
              </a:rPr>
              <a:t>The government</a:t>
            </a:r>
            <a:endParaRPr lang="en-GB" sz="2200" b="1" dirty="0"/>
          </a:p>
          <a:p>
            <a:pPr marL="1257300" lvl="2" indent="-342900">
              <a:spcAft>
                <a:spcPts val="300"/>
              </a:spcAft>
              <a:buFont typeface="Wingdings" panose="05000000000000000000" pitchFamily="2" charset="2"/>
              <a:buChar char="§"/>
            </a:pPr>
            <a:r>
              <a:rPr lang="en-GB" sz="2000" dirty="0"/>
              <a:t>Reform-neutral government, with pro-accession preferences </a:t>
            </a:r>
            <a:br>
              <a:rPr lang="en-GB" sz="2000" dirty="0"/>
            </a:br>
            <a:r>
              <a:rPr lang="en-GB" sz="2000" dirty="0"/>
              <a:t>(no utility from reforms, unless linked to EU – e.g., accession)</a:t>
            </a:r>
          </a:p>
          <a:p>
            <a:pPr marL="1257300" lvl="2" indent="-342900">
              <a:spcAft>
                <a:spcPts val="300"/>
              </a:spcAft>
              <a:buFont typeface="Wingdings" panose="05000000000000000000" pitchFamily="2" charset="2"/>
              <a:buChar char="§"/>
            </a:pPr>
            <a:r>
              <a:rPr lang="en-GB" sz="2000" dirty="0"/>
              <a:t>Agrees EU reforms (</a:t>
            </a:r>
            <a:r>
              <a:rPr lang="en-GB" sz="2000" dirty="0" err="1"/>
              <a:t>r</a:t>
            </a:r>
            <a:r>
              <a:rPr lang="en-GB" sz="2000" baseline="-25000" dirty="0" err="1"/>
              <a:t>EU</a:t>
            </a:r>
            <a:r>
              <a:rPr lang="en-GB" sz="2000" dirty="0"/>
              <a:t>), experiences loss if over/under-shooting</a:t>
            </a:r>
          </a:p>
          <a:p>
            <a:pPr marL="1257300" lvl="2" indent="-342900">
              <a:spcAft>
                <a:spcPts val="300"/>
              </a:spcAft>
              <a:buFont typeface="Wingdings" panose="05000000000000000000" pitchFamily="2" charset="2"/>
              <a:buChar char="§"/>
            </a:pPr>
            <a:r>
              <a:rPr lang="en-GB" sz="2000" dirty="0"/>
              <a:t>Enjoys public support around a ‘natural’ level (</a:t>
            </a:r>
            <a:r>
              <a:rPr lang="en-GB" sz="2000" dirty="0" err="1"/>
              <a:t>s</a:t>
            </a:r>
            <a:r>
              <a:rPr lang="en-GB" sz="2000" baseline="-25000" dirty="0" err="1"/>
              <a:t>N</a:t>
            </a:r>
            <a:r>
              <a:rPr lang="en-GB" sz="2000" dirty="0"/>
              <a:t>)</a:t>
            </a:r>
          </a:p>
          <a:p>
            <a:pPr marL="800100" lvl="1" indent="-342900">
              <a:spcAft>
                <a:spcPts val="300"/>
              </a:spcAft>
              <a:buFont typeface="Wingdings" panose="05000000000000000000" pitchFamily="2" charset="2"/>
              <a:buChar char="§"/>
            </a:pPr>
            <a:endParaRPr lang="en-GB" sz="2400" dirty="0"/>
          </a:p>
          <a:p>
            <a:pPr lvl="1">
              <a:spcAft>
                <a:spcPts val="300"/>
              </a:spcAft>
            </a:pPr>
            <a:endParaRPr lang="en-GB" sz="2400" dirty="0"/>
          </a:p>
          <a:p>
            <a:pPr marL="1714500" lvl="3" indent="-342900">
              <a:spcAft>
                <a:spcPts val="300"/>
              </a:spcAft>
              <a:buFont typeface="Wingdings" panose="05000000000000000000" pitchFamily="2" charset="2"/>
              <a:buChar char="§"/>
            </a:pPr>
            <a:r>
              <a:rPr lang="el-GR" sz="1600" i="1" dirty="0">
                <a:sym typeface="Wingdings" panose="05000000000000000000" pitchFamily="2" charset="2"/>
              </a:rPr>
              <a:t>α</a:t>
            </a:r>
            <a:r>
              <a:rPr lang="en-GB" sz="1600" i="1" baseline="-25000" dirty="0">
                <a:sym typeface="Wingdings" panose="05000000000000000000" pitchFamily="2" charset="2"/>
              </a:rPr>
              <a:t>1</a:t>
            </a:r>
            <a:r>
              <a:rPr lang="en-GB" sz="1600" i="1" dirty="0">
                <a:sym typeface="Wingdings" panose="05000000000000000000" pitchFamily="2" charset="2"/>
              </a:rPr>
              <a:t>: intensity of </a:t>
            </a:r>
            <a:r>
              <a:rPr lang="en-GB" sz="1600" i="1" dirty="0" err="1">
                <a:sym typeface="Wingdings" panose="05000000000000000000" pitchFamily="2" charset="2"/>
              </a:rPr>
              <a:t>govt’s</a:t>
            </a:r>
            <a:r>
              <a:rPr lang="en-GB" sz="1600" i="1" dirty="0">
                <a:sym typeface="Wingdings" panose="05000000000000000000" pitchFamily="2" charset="2"/>
              </a:rPr>
              <a:t> attention to accession (how much it ‘values the EU’)</a:t>
            </a:r>
          </a:p>
          <a:p>
            <a:pPr marL="1714500" lvl="3" indent="-342900">
              <a:spcAft>
                <a:spcPts val="300"/>
              </a:spcAft>
              <a:buFont typeface="Wingdings" panose="05000000000000000000" pitchFamily="2" charset="2"/>
              <a:buChar char="§"/>
            </a:pPr>
            <a:r>
              <a:rPr lang="el-GR" sz="1600" i="1" dirty="0"/>
              <a:t>α</a:t>
            </a:r>
            <a:r>
              <a:rPr lang="en-GB" sz="1600" i="1" baseline="-25000" dirty="0"/>
              <a:t>2</a:t>
            </a:r>
            <a:r>
              <a:rPr lang="en-GB" sz="1600" i="1" dirty="0"/>
              <a:t>: intensity of </a:t>
            </a:r>
            <a:r>
              <a:rPr lang="en-GB" sz="1600" i="1" dirty="0" err="1"/>
              <a:t>govt’s</a:t>
            </a:r>
            <a:r>
              <a:rPr lang="en-GB" sz="1600" i="1" dirty="0"/>
              <a:t> attention to public support (degree of ‘populism’??)</a:t>
            </a:r>
          </a:p>
          <a:p>
            <a:pPr marL="1714500" lvl="3" indent="-342900">
              <a:spcAft>
                <a:spcPts val="300"/>
              </a:spcAft>
              <a:buFont typeface="Wingdings" panose="05000000000000000000" pitchFamily="2" charset="2"/>
              <a:buChar char="§"/>
            </a:pPr>
            <a:endParaRPr lang="en-GB" sz="1600" i="1" dirty="0"/>
          </a:p>
          <a:p>
            <a:pPr marL="1714500" lvl="3" indent="-342900">
              <a:spcAft>
                <a:spcPts val="300"/>
              </a:spcAft>
              <a:buFont typeface="Wingdings" panose="05000000000000000000" pitchFamily="2" charset="2"/>
              <a:buChar char="§"/>
            </a:pPr>
            <a:endParaRPr lang="en-GB" sz="1600" i="1" dirty="0"/>
          </a:p>
          <a:p>
            <a:pPr marL="800100" lvl="1" indent="-342900">
              <a:spcAft>
                <a:spcPts val="300"/>
              </a:spcAft>
              <a:buFont typeface="Wingdings"/>
              <a:buChar char="à"/>
            </a:pPr>
            <a:r>
              <a:rPr lang="en-GB" sz="2000" i="1" dirty="0">
                <a:solidFill>
                  <a:srgbClr val="FF0000"/>
                </a:solidFill>
              </a:rPr>
              <a:t>The government wants to set r=</a:t>
            </a:r>
            <a:r>
              <a:rPr lang="en-GB" sz="2000" i="1" dirty="0" err="1">
                <a:solidFill>
                  <a:srgbClr val="FF0000"/>
                </a:solidFill>
              </a:rPr>
              <a:t>r</a:t>
            </a:r>
            <a:r>
              <a:rPr lang="en-GB" sz="2000" i="1" baseline="-25000" dirty="0" err="1">
                <a:solidFill>
                  <a:srgbClr val="FF0000"/>
                </a:solidFill>
              </a:rPr>
              <a:t>EU</a:t>
            </a:r>
            <a:r>
              <a:rPr lang="en-GB" sz="2000" i="1" dirty="0">
                <a:solidFill>
                  <a:srgbClr val="FF0000"/>
                </a:solidFill>
              </a:rPr>
              <a:t> and s=</a:t>
            </a:r>
            <a:r>
              <a:rPr lang="en-GB" sz="2000" i="1" dirty="0" err="1">
                <a:solidFill>
                  <a:srgbClr val="FF0000"/>
                </a:solidFill>
              </a:rPr>
              <a:t>s</a:t>
            </a:r>
            <a:r>
              <a:rPr lang="en-GB" sz="2000" i="1" baseline="-25000" dirty="0" err="1">
                <a:solidFill>
                  <a:srgbClr val="FF0000"/>
                </a:solidFill>
              </a:rPr>
              <a:t>N</a:t>
            </a:r>
            <a:r>
              <a:rPr lang="en-GB" sz="2000" i="1" dirty="0">
                <a:solidFill>
                  <a:srgbClr val="FF0000"/>
                </a:solidFill>
              </a:rPr>
              <a:t> (or, s=</a:t>
            </a:r>
            <a:r>
              <a:rPr lang="en-GB" sz="2000" i="1" dirty="0" err="1">
                <a:solidFill>
                  <a:srgbClr val="FF0000"/>
                </a:solidFill>
              </a:rPr>
              <a:t>s</a:t>
            </a:r>
            <a:r>
              <a:rPr lang="en-GB" sz="2000" i="1" baseline="30000" dirty="0" err="1">
                <a:solidFill>
                  <a:srgbClr val="FF0000"/>
                </a:solidFill>
              </a:rPr>
              <a:t>max</a:t>
            </a:r>
            <a:r>
              <a:rPr lang="en-GB" sz="2000" i="1" dirty="0">
                <a:solidFill>
                  <a:srgbClr val="FF0000"/>
                </a:solidFill>
              </a:rPr>
              <a:t>) </a:t>
            </a:r>
          </a:p>
        </p:txBody>
      </p:sp>
      <p:sp>
        <p:nvSpPr>
          <p:cNvPr id="6" name="TextBox 5"/>
          <p:cNvSpPr txBox="1"/>
          <p:nvPr/>
        </p:nvSpPr>
        <p:spPr>
          <a:xfrm>
            <a:off x="323528" y="-20538"/>
            <a:ext cx="8424936" cy="769441"/>
          </a:xfrm>
          <a:prstGeom prst="rect">
            <a:avLst/>
          </a:prstGeom>
          <a:noFill/>
        </p:spPr>
        <p:txBody>
          <a:bodyPr wrap="square" rtlCol="0">
            <a:spAutoFit/>
          </a:bodyPr>
          <a:lstStyle/>
          <a:p>
            <a:pPr algn="ctr"/>
            <a:r>
              <a:rPr lang="en-GB" sz="4400" b="1" dirty="0">
                <a:effectLst>
                  <a:outerShdw blurRad="38100" dist="38100" dir="2700000" algn="tl">
                    <a:srgbClr val="000000">
                      <a:alpha val="43137"/>
                    </a:srgbClr>
                  </a:outerShdw>
                </a:effectLst>
              </a:rPr>
              <a:t>Model set-up</a:t>
            </a:r>
            <a:endParaRPr lang="en-GB" sz="2400" b="1" dirty="0">
              <a:effectLst>
                <a:outerShdw blurRad="38100" dist="38100" dir="2700000" algn="tl">
                  <a:srgbClr val="000000">
                    <a:alpha val="43137"/>
                  </a:srgbClr>
                </a:outerShdw>
              </a:effectLst>
            </a:endParaRPr>
          </a:p>
        </p:txBody>
      </p:sp>
      <p:pic>
        <p:nvPicPr>
          <p:cNvPr id="3" name="Picture 2">
            <a:extLst>
              <a:ext uri="{FF2B5EF4-FFF2-40B4-BE49-F238E27FC236}">
                <a16:creationId xmlns:a16="http://schemas.microsoft.com/office/drawing/2014/main" id="{DBD29C65-5832-4CA4-891B-2A1A8D3F48FB}"/>
              </a:ext>
            </a:extLst>
          </p:cNvPr>
          <p:cNvPicPr>
            <a:picLocks noChangeAspect="1"/>
          </p:cNvPicPr>
          <p:nvPr/>
        </p:nvPicPr>
        <p:blipFill>
          <a:blip r:embed="rId2"/>
          <a:stretch>
            <a:fillRect/>
          </a:stretch>
        </p:blipFill>
        <p:spPr>
          <a:xfrm>
            <a:off x="190663" y="2733769"/>
            <a:ext cx="9073008" cy="342037"/>
          </a:xfrm>
          <a:prstGeom prst="rect">
            <a:avLst/>
          </a:prstGeom>
        </p:spPr>
      </p:pic>
    </p:spTree>
    <p:extLst>
      <p:ext uri="{BB962C8B-B14F-4D97-AF65-F5344CB8AC3E}">
        <p14:creationId xmlns:p14="http://schemas.microsoft.com/office/powerpoint/2010/main" val="358724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1" end="1"/>
                                            </p:txEl>
                                          </p:spTgt>
                                        </p:tgtEl>
                                        <p:attrNameLst>
                                          <p:attrName>ppt_c</p:attrName>
                                        </p:attrNameLst>
                                      </p:cBhvr>
                                      <p:to>
                                        <a:srgbClr val="B2B2B2"/>
                                      </p:to>
                                    </p:animClr>
                                  </p:sub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2" end="2"/>
                                            </p:txEl>
                                          </p:spTgt>
                                        </p:tgtEl>
                                        <p:attrNameLst>
                                          <p:attrName>ppt_c</p:attrName>
                                        </p:attrNameLst>
                                      </p:cBhvr>
                                      <p:to>
                                        <a:srgbClr val="B2B2B2"/>
                                      </p:to>
                                    </p:animClr>
                                  </p:sub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3" end="3"/>
                                            </p:txEl>
                                          </p:spTgt>
                                        </p:tgtEl>
                                        <p:attrNameLst>
                                          <p:attrName>ppt_c</p:attrName>
                                        </p:attrNameLst>
                                      </p:cBhvr>
                                      <p:to>
                                        <a:srgbClr val="B2B2B2"/>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771550"/>
            <a:ext cx="8906541" cy="4175502"/>
          </a:xfrm>
          <a:prstGeom prst="rect">
            <a:avLst/>
          </a:prstGeom>
          <a:noFill/>
        </p:spPr>
        <p:txBody>
          <a:bodyPr wrap="none" rtlCol="0">
            <a:spAutoFit/>
          </a:bodyPr>
          <a:lstStyle/>
          <a:p>
            <a:pPr marL="342900" indent="-342900">
              <a:buFont typeface="Wingdings" panose="05000000000000000000" pitchFamily="2" charset="2"/>
              <a:buChar char="Ø"/>
            </a:pPr>
            <a:r>
              <a:rPr lang="en-GB" sz="2400" b="1" dirty="0">
                <a:solidFill>
                  <a:srgbClr val="0066FF"/>
                </a:solidFill>
              </a:rPr>
              <a:t>The public</a:t>
            </a:r>
            <a:endParaRPr lang="en-GB" sz="2000" b="1" dirty="0"/>
          </a:p>
          <a:p>
            <a:pPr marL="1257300" lvl="2" indent="-342900">
              <a:buFont typeface="Wingdings" panose="05000000000000000000" pitchFamily="2" charset="2"/>
              <a:buChar char="§"/>
            </a:pPr>
            <a:r>
              <a:rPr lang="en-GB" sz="2000" dirty="0"/>
              <a:t>Public pro-EU but negative utility from reforms </a:t>
            </a:r>
            <a:r>
              <a:rPr lang="en-GB" sz="1400" dirty="0"/>
              <a:t>(else, trivial: infinite reforms)</a:t>
            </a:r>
          </a:p>
          <a:p>
            <a:pPr marL="800100" lvl="1" indent="-342900">
              <a:buFont typeface="Wingdings" panose="05000000000000000000" pitchFamily="2" charset="2"/>
              <a:buChar char="§"/>
            </a:pPr>
            <a:endParaRPr lang="en-GB" sz="2800" dirty="0"/>
          </a:p>
          <a:p>
            <a:pPr marL="800100" lvl="1" indent="-342900">
              <a:buFont typeface="Wingdings" panose="05000000000000000000" pitchFamily="2" charset="2"/>
              <a:buChar char="§"/>
            </a:pPr>
            <a:endParaRPr lang="en-GB" sz="2800" dirty="0"/>
          </a:p>
          <a:p>
            <a:pPr marL="800100" lvl="1" indent="-342900">
              <a:buFont typeface="Wingdings" panose="05000000000000000000" pitchFamily="2" charset="2"/>
              <a:buChar char="§"/>
            </a:pPr>
            <a:endParaRPr lang="en-GB" sz="2800" dirty="0"/>
          </a:p>
          <a:p>
            <a:pPr marL="1714500" lvl="3" indent="-342900">
              <a:buFont typeface="Wingdings" panose="05000000000000000000" pitchFamily="2" charset="2"/>
              <a:buChar char="§"/>
            </a:pPr>
            <a:r>
              <a:rPr lang="en-GB" sz="1600" i="1" dirty="0">
                <a:sym typeface="Wingdings" panose="05000000000000000000" pitchFamily="2" charset="2"/>
              </a:rPr>
              <a:t>β</a:t>
            </a:r>
            <a:r>
              <a:rPr lang="en-GB" sz="1600" i="1" baseline="-25000" dirty="0">
                <a:sym typeface="Wingdings" panose="05000000000000000000" pitchFamily="2" charset="2"/>
              </a:rPr>
              <a:t>1</a:t>
            </a:r>
            <a:r>
              <a:rPr lang="en-GB" sz="1600" i="1" dirty="0">
                <a:sym typeface="Wingdings" panose="05000000000000000000" pitchFamily="2" charset="2"/>
              </a:rPr>
              <a:t>: intensity of public’s preference (“bias”) for status quo (disutility from reforms)</a:t>
            </a:r>
          </a:p>
          <a:p>
            <a:pPr marL="1714500" lvl="3" indent="-342900">
              <a:buFont typeface="Wingdings" panose="05000000000000000000" pitchFamily="2" charset="2"/>
              <a:buChar char="§"/>
            </a:pPr>
            <a:r>
              <a:rPr lang="el-GR" sz="1600" i="1" dirty="0"/>
              <a:t>β</a:t>
            </a:r>
            <a:r>
              <a:rPr lang="en-GB" sz="1600" i="1" baseline="-25000" dirty="0"/>
              <a:t>2</a:t>
            </a:r>
            <a:r>
              <a:rPr lang="en-GB" sz="1600" i="1" dirty="0"/>
              <a:t>: how public values accession (disutility from government missing the EU target)</a:t>
            </a:r>
          </a:p>
          <a:p>
            <a:pPr marL="1714500" lvl="3" indent="-342900">
              <a:buFont typeface="Wingdings" panose="05000000000000000000" pitchFamily="2" charset="2"/>
              <a:buChar char="§"/>
            </a:pPr>
            <a:endParaRPr lang="en-GB" sz="1600" i="1" dirty="0"/>
          </a:p>
          <a:p>
            <a:pPr marL="1714500" lvl="3" indent="-342900">
              <a:buFont typeface="Wingdings" panose="05000000000000000000" pitchFamily="2" charset="2"/>
              <a:buChar char="§"/>
            </a:pPr>
            <a:endParaRPr lang="en-GB" sz="1600" i="1" dirty="0"/>
          </a:p>
          <a:p>
            <a:pPr marL="800100" lvl="1" indent="-342900">
              <a:buFont typeface="Wingdings"/>
              <a:buChar char="à"/>
            </a:pPr>
            <a:r>
              <a:rPr lang="en-GB" sz="2000" i="1" dirty="0">
                <a:solidFill>
                  <a:srgbClr val="FF0000"/>
                </a:solidFill>
              </a:rPr>
              <a:t>In the absence of the EU, the public prefers r=</a:t>
            </a:r>
            <a:r>
              <a:rPr lang="en-GB" sz="2000" i="1" dirty="0" err="1">
                <a:solidFill>
                  <a:srgbClr val="FF0000"/>
                </a:solidFill>
              </a:rPr>
              <a:t>r</a:t>
            </a:r>
            <a:r>
              <a:rPr lang="en-GB" sz="2000" i="1" baseline="-25000" dirty="0" err="1">
                <a:solidFill>
                  <a:srgbClr val="FF0000"/>
                </a:solidFill>
              </a:rPr>
              <a:t>SQ</a:t>
            </a:r>
            <a:r>
              <a:rPr lang="en-GB" sz="2000" i="1" dirty="0">
                <a:solidFill>
                  <a:srgbClr val="FF0000"/>
                </a:solidFill>
              </a:rPr>
              <a:t> =&gt; s=</a:t>
            </a:r>
            <a:r>
              <a:rPr lang="en-GB" sz="2000" i="1" dirty="0" err="1">
                <a:solidFill>
                  <a:srgbClr val="FF0000"/>
                </a:solidFill>
              </a:rPr>
              <a:t>s</a:t>
            </a:r>
            <a:r>
              <a:rPr lang="en-GB" sz="2000" i="1" baseline="-25000" dirty="0" err="1">
                <a:solidFill>
                  <a:srgbClr val="FF0000"/>
                </a:solidFill>
              </a:rPr>
              <a:t>N</a:t>
            </a:r>
            <a:endParaRPr lang="en-GB" sz="2000" i="1" baseline="-25000" dirty="0">
              <a:solidFill>
                <a:srgbClr val="FF0000"/>
              </a:solidFill>
            </a:endParaRPr>
          </a:p>
          <a:p>
            <a:pPr lvl="1"/>
            <a:endParaRPr lang="en-GB" sz="1000" i="1" baseline="-25000" dirty="0">
              <a:solidFill>
                <a:srgbClr val="FF0000"/>
              </a:solidFill>
            </a:endParaRPr>
          </a:p>
          <a:p>
            <a:pPr marL="800100" lvl="1" indent="-342900">
              <a:buFont typeface="Wingdings"/>
              <a:buChar char="à"/>
            </a:pPr>
            <a:endParaRPr lang="en-GB" sz="1000" i="1" baseline="-25000" dirty="0">
              <a:solidFill>
                <a:srgbClr val="FF0000"/>
              </a:solidFill>
            </a:endParaRPr>
          </a:p>
          <a:p>
            <a:pPr marL="800100" lvl="1" indent="-342900">
              <a:buFont typeface="Wingdings"/>
              <a:buChar char="à"/>
            </a:pPr>
            <a:endParaRPr lang="en-GB" sz="1000" i="1" baseline="-25000" dirty="0">
              <a:solidFill>
                <a:srgbClr val="FF0000"/>
              </a:solidFill>
            </a:endParaRPr>
          </a:p>
          <a:p>
            <a:pPr lvl="1"/>
            <a:endParaRPr lang="en-GB" sz="1000" i="1" baseline="-25000" dirty="0">
              <a:solidFill>
                <a:srgbClr val="FF0000"/>
              </a:solidFill>
            </a:endParaRPr>
          </a:p>
          <a:p>
            <a:pPr marL="800100" lvl="1" indent="-342900">
              <a:buFont typeface="Wingdings"/>
              <a:buChar char="à"/>
            </a:pPr>
            <a:r>
              <a:rPr lang="en-GB" sz="2000" i="1" dirty="0">
                <a:solidFill>
                  <a:srgbClr val="0070C0"/>
                </a:solidFill>
              </a:rPr>
              <a:t>We treat the EU (its ‘desired’ level of reforms) as exogenous</a:t>
            </a:r>
          </a:p>
        </p:txBody>
      </p:sp>
      <p:sp>
        <p:nvSpPr>
          <p:cNvPr id="6" name="TextBox 5"/>
          <p:cNvSpPr txBox="1"/>
          <p:nvPr/>
        </p:nvSpPr>
        <p:spPr>
          <a:xfrm>
            <a:off x="323528" y="-20538"/>
            <a:ext cx="8424936" cy="769441"/>
          </a:xfrm>
          <a:prstGeom prst="rect">
            <a:avLst/>
          </a:prstGeom>
          <a:noFill/>
        </p:spPr>
        <p:txBody>
          <a:bodyPr wrap="square" rtlCol="0">
            <a:spAutoFit/>
          </a:bodyPr>
          <a:lstStyle/>
          <a:p>
            <a:pPr algn="ctr"/>
            <a:r>
              <a:rPr lang="en-GB" sz="4400" b="1" dirty="0">
                <a:effectLst>
                  <a:outerShdw blurRad="38100" dist="38100" dir="2700000" algn="tl">
                    <a:srgbClr val="000000">
                      <a:alpha val="43137"/>
                    </a:srgbClr>
                  </a:outerShdw>
                </a:effectLst>
              </a:rPr>
              <a:t>Model set-up</a:t>
            </a:r>
            <a:endParaRPr lang="en-GB" sz="2400" b="1" dirty="0">
              <a:effectLst>
                <a:outerShdw blurRad="38100" dist="38100" dir="2700000" algn="tl">
                  <a:srgbClr val="000000">
                    <a:alpha val="43137"/>
                  </a:srgbClr>
                </a:outerShdw>
              </a:effectLst>
            </a:endParaRPr>
          </a:p>
        </p:txBody>
      </p:sp>
      <p:pic>
        <p:nvPicPr>
          <p:cNvPr id="4" name="Picture 3">
            <a:extLst>
              <a:ext uri="{FF2B5EF4-FFF2-40B4-BE49-F238E27FC236}">
                <a16:creationId xmlns:a16="http://schemas.microsoft.com/office/drawing/2014/main" id="{77FE0A11-F244-492E-9642-792BBF803A26}"/>
              </a:ext>
            </a:extLst>
          </p:cNvPr>
          <p:cNvPicPr>
            <a:picLocks noChangeAspect="1"/>
          </p:cNvPicPr>
          <p:nvPr/>
        </p:nvPicPr>
        <p:blipFill>
          <a:blip r:embed="rId2"/>
          <a:stretch>
            <a:fillRect/>
          </a:stretch>
        </p:blipFill>
        <p:spPr>
          <a:xfrm>
            <a:off x="13402" y="1707654"/>
            <a:ext cx="9441049" cy="432048"/>
          </a:xfrm>
          <a:prstGeom prst="rect">
            <a:avLst/>
          </a:prstGeom>
        </p:spPr>
      </p:pic>
    </p:spTree>
    <p:extLst>
      <p:ext uri="{BB962C8B-B14F-4D97-AF65-F5344CB8AC3E}">
        <p14:creationId xmlns:p14="http://schemas.microsoft.com/office/powerpoint/2010/main" val="118802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0" end="0"/>
                                            </p:txEl>
                                          </p:spTgt>
                                        </p:tgtEl>
                                        <p:attrNameLst>
                                          <p:attrName>ppt_c</p:attrName>
                                        </p:attrNameLst>
                                      </p:cBhvr>
                                      <p:to>
                                        <a:srgbClr val="B2B2B2"/>
                                      </p:to>
                                    </p:animClr>
                                  </p:sub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1" end="1"/>
                                            </p:txEl>
                                          </p:spTgt>
                                        </p:tgtEl>
                                        <p:attrNameLst>
                                          <p:attrName>ppt_c</p:attrName>
                                        </p:attrNameLst>
                                      </p:cBhvr>
                                      <p:to>
                                        <a:srgbClr val="B2B2B2"/>
                                      </p:to>
                                    </p:animClr>
                                  </p:sub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5" end="5"/>
                                            </p:txEl>
                                          </p:spTgt>
                                        </p:tgtEl>
                                        <p:attrNameLst>
                                          <p:attrName>ppt_c</p:attrName>
                                        </p:attrNameLst>
                                      </p:cBhvr>
                                      <p:to>
                                        <a:srgbClr val="B2B2B2"/>
                                      </p:to>
                                    </p:animClr>
                                  </p:subTnLst>
                                </p:cTn>
                              </p:par>
                              <p:par>
                                <p:cTn id="15" presetID="1" presetClass="entr" presetSubtype="0" fill="hold" grpId="0"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6" end="6"/>
                                            </p:txEl>
                                          </p:spTgt>
                                        </p:tgtEl>
                                        <p:attrNameLst>
                                          <p:attrName>ppt_c</p:attrName>
                                        </p:attrNameLst>
                                      </p:cBhvr>
                                      <p:to>
                                        <a:srgbClr val="B2B2B2"/>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F1F8980-3198-4874-8F67-DBBCB53C4BD3}"/>
              </a:ext>
            </a:extLst>
          </p:cNvPr>
          <p:cNvPicPr>
            <a:picLocks noChangeAspect="1"/>
          </p:cNvPicPr>
          <p:nvPr/>
        </p:nvPicPr>
        <p:blipFill>
          <a:blip r:embed="rId2"/>
          <a:stretch>
            <a:fillRect/>
          </a:stretch>
        </p:blipFill>
        <p:spPr>
          <a:xfrm>
            <a:off x="3275856" y="2023090"/>
            <a:ext cx="2474182" cy="379048"/>
          </a:xfrm>
          <a:prstGeom prst="rect">
            <a:avLst/>
          </a:prstGeom>
        </p:spPr>
      </p:pic>
      <p:pic>
        <p:nvPicPr>
          <p:cNvPr id="5" name="Picture 4">
            <a:extLst>
              <a:ext uri="{FF2B5EF4-FFF2-40B4-BE49-F238E27FC236}">
                <a16:creationId xmlns:a16="http://schemas.microsoft.com/office/drawing/2014/main" id="{95712B0B-6549-41E5-84D2-C56D69D8A34C}"/>
              </a:ext>
            </a:extLst>
          </p:cNvPr>
          <p:cNvPicPr>
            <a:picLocks noChangeAspect="1"/>
          </p:cNvPicPr>
          <p:nvPr/>
        </p:nvPicPr>
        <p:blipFill>
          <a:blip r:embed="rId3"/>
          <a:stretch>
            <a:fillRect/>
          </a:stretch>
        </p:blipFill>
        <p:spPr>
          <a:xfrm>
            <a:off x="1835696" y="1375018"/>
            <a:ext cx="6527453" cy="379048"/>
          </a:xfrm>
          <a:prstGeom prst="rect">
            <a:avLst/>
          </a:prstGeom>
        </p:spPr>
      </p:pic>
      <p:sp>
        <p:nvSpPr>
          <p:cNvPr id="2" name="TextBox 1"/>
          <p:cNvSpPr txBox="1"/>
          <p:nvPr/>
        </p:nvSpPr>
        <p:spPr>
          <a:xfrm>
            <a:off x="467544" y="699542"/>
            <a:ext cx="8352926" cy="4124206"/>
          </a:xfrm>
          <a:prstGeom prst="rect">
            <a:avLst/>
          </a:prstGeom>
          <a:noFill/>
        </p:spPr>
        <p:txBody>
          <a:bodyPr wrap="square" rtlCol="0">
            <a:spAutoFit/>
          </a:bodyPr>
          <a:lstStyle/>
          <a:p>
            <a:pPr marL="342900" indent="-342900">
              <a:buFont typeface="Wingdings" panose="05000000000000000000" pitchFamily="2" charset="2"/>
              <a:buChar char="Ø"/>
            </a:pPr>
            <a:r>
              <a:rPr lang="en-GB" sz="2400" b="1" dirty="0">
                <a:solidFill>
                  <a:srgbClr val="0066FF"/>
                </a:solidFill>
              </a:rPr>
              <a:t>Solution</a:t>
            </a:r>
            <a:endParaRPr lang="en-GB" sz="2000" b="1" dirty="0"/>
          </a:p>
          <a:p>
            <a:pPr marL="903288" lvl="3" indent="-342900">
              <a:buFont typeface="Wingdings" panose="05000000000000000000" pitchFamily="2" charset="2"/>
              <a:buChar char="§"/>
            </a:pPr>
            <a:r>
              <a:rPr lang="en-GB" sz="2000" dirty="0"/>
              <a:t>Incorporate constraint into welfare loss function</a:t>
            </a:r>
          </a:p>
          <a:p>
            <a:pPr marL="103188" lvl="2"/>
            <a:endParaRPr lang="en-GB" sz="2000" dirty="0"/>
          </a:p>
          <a:p>
            <a:pPr marL="903288" lvl="3" indent="-342900">
              <a:buFont typeface="Wingdings" panose="05000000000000000000" pitchFamily="2" charset="2"/>
              <a:buChar char="§"/>
            </a:pPr>
            <a:r>
              <a:rPr lang="en-GB" sz="2000" dirty="0"/>
              <a:t>Differentiate </a:t>
            </a:r>
            <a:r>
              <a:rPr lang="en-GB" sz="2000" i="1" dirty="0" err="1"/>
              <a:t>wrt</a:t>
            </a:r>
            <a:r>
              <a:rPr lang="en-GB" sz="2000" i="1" dirty="0"/>
              <a:t> </a:t>
            </a:r>
            <a:r>
              <a:rPr lang="en-GB" sz="2000" dirty="0"/>
              <a:t>reforms (r), set equal to zero and solve for r </a:t>
            </a:r>
          </a:p>
          <a:p>
            <a:pPr marL="560388" lvl="3"/>
            <a:endParaRPr lang="en-GB" sz="2000" dirty="0"/>
          </a:p>
          <a:p>
            <a:pPr marL="903288" lvl="3" indent="-342900">
              <a:buFont typeface="Wingdings" panose="05000000000000000000" pitchFamily="2" charset="2"/>
              <a:buChar char="§"/>
            </a:pPr>
            <a:r>
              <a:rPr lang="en-GB" sz="2000" dirty="0"/>
              <a:t>with</a:t>
            </a:r>
          </a:p>
          <a:p>
            <a:pPr marL="103188" lvl="2"/>
            <a:endParaRPr lang="en-GB" sz="1600" dirty="0"/>
          </a:p>
          <a:p>
            <a:pPr marL="903288" lvl="3" indent="-342900">
              <a:buFont typeface="Wingdings" panose="05000000000000000000" pitchFamily="2" charset="2"/>
              <a:buChar char="§"/>
            </a:pPr>
            <a:r>
              <a:rPr lang="en-GB" sz="2000" dirty="0"/>
              <a:t>The level of reforms is a </a:t>
            </a:r>
            <a:r>
              <a:rPr lang="en-GB" sz="2000" i="1" dirty="0"/>
              <a:t>weighted average</a:t>
            </a:r>
            <a:r>
              <a:rPr lang="en-GB" sz="2000" dirty="0"/>
              <a:t> of </a:t>
            </a:r>
            <a:br>
              <a:rPr lang="en-GB" sz="2000" dirty="0"/>
            </a:br>
            <a:r>
              <a:rPr lang="en-GB" sz="2000" dirty="0"/>
              <a:t>the status quo and the EU-driven reform target</a:t>
            </a:r>
          </a:p>
          <a:p>
            <a:pPr marL="103188" lvl="2"/>
            <a:endParaRPr lang="en-GB" sz="1600" dirty="0"/>
          </a:p>
          <a:p>
            <a:pPr marL="446088" lvl="2" indent="-342900">
              <a:buFont typeface="Wingdings" panose="05000000000000000000" pitchFamily="2" charset="2"/>
              <a:buChar char="à"/>
            </a:pPr>
            <a:r>
              <a:rPr lang="en-GB" i="1" dirty="0">
                <a:solidFill>
                  <a:srgbClr val="FF0000"/>
                </a:solidFill>
              </a:rPr>
              <a:t>Thus the optimal policy choice for the government is to ‘defect’</a:t>
            </a:r>
          </a:p>
          <a:p>
            <a:pPr marL="560388" lvl="3"/>
            <a:r>
              <a:rPr lang="en-GB" sz="1600" i="1" dirty="0"/>
              <a:t>	For any case of EU pre-accession negotiations (i.e., for every </a:t>
            </a:r>
            <a:r>
              <a:rPr lang="en-GB" sz="1600" i="1" dirty="0" err="1"/>
              <a:t>r</a:t>
            </a:r>
            <a:r>
              <a:rPr lang="en-GB" sz="1600" i="1" baseline="-25000" dirty="0" err="1"/>
              <a:t>EU</a:t>
            </a:r>
            <a:r>
              <a:rPr lang="en-GB" sz="1600" i="1" dirty="0"/>
              <a:t>&gt;</a:t>
            </a:r>
            <a:r>
              <a:rPr lang="en-GB" sz="1600" i="1" dirty="0" err="1"/>
              <a:t>r</a:t>
            </a:r>
            <a:r>
              <a:rPr lang="en-GB" sz="1600" i="1" baseline="-25000" dirty="0" err="1"/>
              <a:t>SQ</a:t>
            </a:r>
            <a:r>
              <a:rPr lang="en-GB" sz="1600" i="1" dirty="0"/>
              <a:t>), </a:t>
            </a:r>
            <a:br>
              <a:rPr lang="en-GB" sz="1600" i="1" dirty="0"/>
            </a:br>
            <a:r>
              <a:rPr lang="en-GB" sz="1600" i="1" dirty="0"/>
              <a:t>	no government has an incentive to comply fully with the agreed targets: </a:t>
            </a:r>
            <a:br>
              <a:rPr lang="en-GB" sz="1600" i="1" dirty="0"/>
            </a:br>
            <a:r>
              <a:rPr lang="en-GB" sz="1600" i="1" dirty="0">
                <a:solidFill>
                  <a:srgbClr val="FF0000"/>
                </a:solidFill>
              </a:rPr>
              <a:t>	defection / lack of commitment is an </a:t>
            </a:r>
            <a:r>
              <a:rPr lang="en-GB" sz="1600" i="1" u="sng" dirty="0">
                <a:solidFill>
                  <a:srgbClr val="FF0000"/>
                </a:solidFill>
              </a:rPr>
              <a:t>endogenously emerging equilibrium</a:t>
            </a:r>
            <a:r>
              <a:rPr lang="en-GB" sz="1600" i="1" dirty="0">
                <a:solidFill>
                  <a:srgbClr val="FF0000"/>
                </a:solidFill>
              </a:rPr>
              <a:t> outcome</a:t>
            </a:r>
          </a:p>
        </p:txBody>
      </p:sp>
      <p:sp>
        <p:nvSpPr>
          <p:cNvPr id="10" name="TextBox 9">
            <a:extLst>
              <a:ext uri="{FF2B5EF4-FFF2-40B4-BE49-F238E27FC236}">
                <a16:creationId xmlns:a16="http://schemas.microsoft.com/office/drawing/2014/main" id="{51C455C7-A8D9-4DE4-98CE-03F733FD5170}"/>
              </a:ext>
            </a:extLst>
          </p:cNvPr>
          <p:cNvSpPr txBox="1"/>
          <p:nvPr/>
        </p:nvSpPr>
        <p:spPr>
          <a:xfrm>
            <a:off x="323528" y="-20538"/>
            <a:ext cx="8424936" cy="769441"/>
          </a:xfrm>
          <a:prstGeom prst="rect">
            <a:avLst/>
          </a:prstGeom>
          <a:noFill/>
        </p:spPr>
        <p:txBody>
          <a:bodyPr wrap="square" rtlCol="0">
            <a:spAutoFit/>
          </a:bodyPr>
          <a:lstStyle/>
          <a:p>
            <a:pPr algn="ctr"/>
            <a:r>
              <a:rPr lang="en-GB" sz="4400" b="1" dirty="0">
                <a:effectLst>
                  <a:outerShdw blurRad="38100" dist="38100" dir="2700000" algn="tl">
                    <a:srgbClr val="000000">
                      <a:alpha val="43137"/>
                    </a:srgbClr>
                  </a:outerShdw>
                </a:effectLst>
              </a:rPr>
              <a:t>Equilibrium</a:t>
            </a:r>
            <a:endParaRPr lang="en-GB" sz="2400" b="1" dirty="0">
              <a:effectLst>
                <a:outerShdw blurRad="38100" dist="38100" dir="2700000" algn="tl">
                  <a:srgbClr val="000000">
                    <a:alpha val="43137"/>
                  </a:srgbClr>
                </a:outerShdw>
              </a:effectLst>
            </a:endParaRPr>
          </a:p>
        </p:txBody>
      </p:sp>
      <p:pic>
        <p:nvPicPr>
          <p:cNvPr id="7" name="Picture 6">
            <a:extLst>
              <a:ext uri="{FF2B5EF4-FFF2-40B4-BE49-F238E27FC236}">
                <a16:creationId xmlns:a16="http://schemas.microsoft.com/office/drawing/2014/main" id="{46DBF74B-DCE9-4E00-BB3B-C580AB3D68F7}"/>
              </a:ext>
            </a:extLst>
          </p:cNvPr>
          <p:cNvPicPr>
            <a:picLocks noChangeAspect="1"/>
          </p:cNvPicPr>
          <p:nvPr/>
        </p:nvPicPr>
        <p:blipFill>
          <a:blip r:embed="rId4"/>
          <a:stretch>
            <a:fillRect/>
          </a:stretch>
        </p:blipFill>
        <p:spPr>
          <a:xfrm>
            <a:off x="251520" y="2325708"/>
            <a:ext cx="5275837" cy="284597"/>
          </a:xfrm>
          <a:prstGeom prst="rect">
            <a:avLst/>
          </a:prstGeom>
        </p:spPr>
      </p:pic>
    </p:spTree>
    <p:extLst>
      <p:ext uri="{BB962C8B-B14F-4D97-AF65-F5344CB8AC3E}">
        <p14:creationId xmlns:p14="http://schemas.microsoft.com/office/powerpoint/2010/main" val="267277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467544" y="699542"/>
                <a:ext cx="8424936" cy="4055726"/>
              </a:xfrm>
              <a:prstGeom prst="rect">
                <a:avLst/>
              </a:prstGeom>
              <a:noFill/>
            </p:spPr>
            <p:txBody>
              <a:bodyPr wrap="square" rtlCol="0">
                <a:spAutoFit/>
              </a:bodyPr>
              <a:lstStyle/>
              <a:p>
                <a:pPr marL="342900" indent="-342900">
                  <a:buFont typeface="Wingdings" panose="05000000000000000000" pitchFamily="2" charset="2"/>
                  <a:buChar char="Ø"/>
                </a:pPr>
                <a:r>
                  <a:rPr lang="en-GB" sz="2400" b="1" dirty="0">
                    <a:solidFill>
                      <a:srgbClr val="0066FF"/>
                    </a:solidFill>
                  </a:rPr>
                  <a:t>Implications</a:t>
                </a:r>
                <a:endParaRPr lang="en-GB" sz="2000" b="1" dirty="0"/>
              </a:p>
              <a:p>
                <a:pPr marL="103188" lvl="2" algn="ctr"/>
                <a:r>
                  <a:rPr lang="en-GB" sz="1400" i="1" dirty="0"/>
                  <a:t>The optimal policy choice for the government is to ‘defect’ (deliver reforms below the level agreed with the EU)</a:t>
                </a:r>
              </a:p>
              <a:p>
                <a:pPr marL="446088" lvl="2" indent="-342900">
                  <a:buFont typeface="Wingdings" panose="05000000000000000000" pitchFamily="2" charset="2"/>
                  <a:buChar char="à"/>
                </a:pPr>
                <a:endParaRPr lang="en-GB" sz="1600" i="1" dirty="0"/>
              </a:p>
              <a:p>
                <a:pPr marL="446088" lvl="2" indent="-342900">
                  <a:buFont typeface="Wingdings" panose="05000000000000000000" pitchFamily="2" charset="2"/>
                  <a:buChar char="à"/>
                </a:pPr>
                <a:r>
                  <a:rPr lang="en-GB" sz="2200" i="1" dirty="0"/>
                  <a:t>In equilibrium, the level of reforms will </a:t>
                </a:r>
              </a:p>
              <a:p>
                <a:pPr marL="903288" lvl="3" indent="-342900">
                  <a:buFont typeface="Wingdings" panose="05000000000000000000" pitchFamily="2" charset="2"/>
                  <a:buChar char="à"/>
                </a:pPr>
                <a:r>
                  <a:rPr lang="en-GB" sz="2000" i="1" dirty="0"/>
                  <a:t>increase with α</a:t>
                </a:r>
                <a:r>
                  <a:rPr lang="en-GB" sz="2000" i="1" baseline="-25000" dirty="0"/>
                  <a:t>1</a:t>
                </a:r>
                <a:r>
                  <a:rPr lang="en-GB" sz="2000" i="1" dirty="0"/>
                  <a:t> and β</a:t>
                </a:r>
                <a:r>
                  <a:rPr lang="en-GB" sz="2000" i="1" baseline="-25000" dirty="0"/>
                  <a:t>2</a:t>
                </a:r>
                <a:r>
                  <a:rPr lang="en-GB" sz="2000" i="1" dirty="0"/>
                  <a:t> </a:t>
                </a:r>
                <a:r>
                  <a:rPr lang="en-GB" i="1" dirty="0"/>
                  <a:t>(weights assigned to accession by </a:t>
                </a:r>
                <a:r>
                  <a:rPr lang="en-GB" i="1" dirty="0" err="1"/>
                  <a:t>govt</a:t>
                </a:r>
                <a:r>
                  <a:rPr lang="en-GB" i="1" dirty="0"/>
                  <a:t> and public)</a:t>
                </a:r>
              </a:p>
              <a:p>
                <a:pPr marL="903288" lvl="3" indent="-342900">
                  <a:buFont typeface="Wingdings" panose="05000000000000000000" pitchFamily="2" charset="2"/>
                  <a:buChar char="à"/>
                </a:pPr>
                <a:r>
                  <a:rPr lang="en-GB" sz="2000" i="1" dirty="0"/>
                  <a:t>decline with α</a:t>
                </a:r>
                <a:r>
                  <a:rPr lang="en-GB" sz="2000" i="1" baseline="-25000" dirty="0"/>
                  <a:t>2</a:t>
                </a:r>
                <a:r>
                  <a:rPr lang="en-GB" sz="2000" i="1" dirty="0"/>
                  <a:t> and β</a:t>
                </a:r>
                <a:r>
                  <a:rPr lang="en-GB" sz="2000" i="1" baseline="-25000" dirty="0"/>
                  <a:t>1</a:t>
                </a:r>
                <a:r>
                  <a:rPr lang="en-GB" sz="2000" i="1" dirty="0"/>
                  <a:t> </a:t>
                </a:r>
                <a:r>
                  <a:rPr lang="en-GB" i="1" dirty="0"/>
                  <a:t>(the </a:t>
                </a:r>
                <a:r>
                  <a:rPr lang="en-GB" i="1" dirty="0" err="1"/>
                  <a:t>govt’s</a:t>
                </a:r>
                <a:r>
                  <a:rPr lang="en-GB" i="1" dirty="0"/>
                  <a:t> weight to public support and the intensity by which the public dislikes reforms above the status quo)</a:t>
                </a:r>
              </a:p>
              <a:p>
                <a:pPr marL="446088" lvl="2" indent="-342900">
                  <a:buFont typeface="Wingdings" panose="05000000000000000000" pitchFamily="2" charset="2"/>
                  <a:buChar char="à"/>
                </a:pPr>
                <a:endParaRPr lang="en-GB" sz="1600" i="1" dirty="0"/>
              </a:p>
              <a:p>
                <a:pPr marL="446088" lvl="2" indent="-342900">
                  <a:buFont typeface="Wingdings" panose="05000000000000000000" pitchFamily="2" charset="2"/>
                  <a:buChar char="à"/>
                </a:pPr>
                <a:r>
                  <a:rPr lang="en-GB" sz="2200" i="1" dirty="0"/>
                  <a:t>The extent of ‘defection’ will be greater (by a factor of  </a:t>
                </a:r>
                <a:r>
                  <a:rPr lang="en-GB" sz="2200" i="1" dirty="0">
                    <a:sym typeface="Symbol"/>
                  </a:rPr>
                  <a:t></a:t>
                </a:r>
                <a:r>
                  <a:rPr lang="el-GR" sz="2200" i="1" dirty="0"/>
                  <a:t>)</a:t>
                </a:r>
                <a:r>
                  <a:rPr lang="en-GB" sz="2200" i="1" dirty="0"/>
                  <a:t>, </a:t>
                </a:r>
                <a:br>
                  <a:rPr lang="en-GB" sz="2200" i="1" dirty="0"/>
                </a:br>
                <a:r>
                  <a:rPr lang="en-GB" sz="2200" i="1" dirty="0"/>
                  <a:t>the more ‘aggressive’ the EU is in setting the reform target </a:t>
                </a:r>
                <a:br>
                  <a:rPr lang="en-GB" sz="2200" i="1" dirty="0"/>
                </a:br>
                <a:r>
                  <a:rPr lang="en-GB" sz="2200" i="1" dirty="0"/>
                  <a:t>with the government: </a:t>
                </a:r>
                <a14:m>
                  <m:oMath xmlns:m="http://schemas.openxmlformats.org/officeDocument/2006/math">
                    <m:d>
                      <m:dPr>
                        <m:ctrlPr>
                          <a:rPr lang="en-GB" sz="2200" b="0" i="1" smtClean="0">
                            <a:latin typeface="Cambria Math" panose="02040503050406030204" pitchFamily="18" charset="0"/>
                          </a:rPr>
                        </m:ctrlPr>
                      </m:dPr>
                      <m:e>
                        <m:sSub>
                          <m:sSubPr>
                            <m:ctrlPr>
                              <a:rPr lang="en-GB" sz="2200" b="0" i="1" smtClean="0">
                                <a:latin typeface="Cambria Math" panose="02040503050406030204" pitchFamily="18" charset="0"/>
                              </a:rPr>
                            </m:ctrlPr>
                          </m:sSubPr>
                          <m:e>
                            <m:r>
                              <a:rPr lang="en-GB" sz="2200" b="0" i="1" smtClean="0">
                                <a:latin typeface="Cambria Math"/>
                              </a:rPr>
                              <m:t>𝑟</m:t>
                            </m:r>
                          </m:e>
                          <m:sub>
                            <m:r>
                              <a:rPr lang="en-GB" sz="2200" b="0" i="1" smtClean="0">
                                <a:latin typeface="Cambria Math"/>
                              </a:rPr>
                              <m:t>𝐸𝑈</m:t>
                            </m:r>
                          </m:sub>
                        </m:sSub>
                        <m:r>
                          <a:rPr lang="en-GB" sz="2200" b="0" i="1" smtClean="0">
                            <a:latin typeface="Cambria Math"/>
                          </a:rPr>
                          <m:t>−</m:t>
                        </m:r>
                        <m:r>
                          <a:rPr lang="en-GB" sz="2200" b="0" i="1" smtClean="0">
                            <a:latin typeface="Cambria Math"/>
                          </a:rPr>
                          <m:t>𝑟</m:t>
                        </m:r>
                      </m:e>
                    </m:d>
                    <m:r>
                      <a:rPr lang="en-GB" sz="2200" b="0" i="1" smtClean="0">
                        <a:latin typeface="Cambria Math"/>
                      </a:rPr>
                      <m:t>=</m:t>
                    </m:r>
                    <m:r>
                      <a:rPr lang="en-GB" sz="2200" b="0" i="1" smtClean="0">
                        <a:latin typeface="Cambria Math"/>
                        <a:ea typeface="Cambria Math"/>
                      </a:rPr>
                      <m:t>𝜃</m:t>
                    </m:r>
                    <m:r>
                      <a:rPr lang="en-GB" sz="2200" b="0" i="1" smtClean="0">
                        <a:latin typeface="Cambria Math"/>
                        <a:ea typeface="Cambria Math"/>
                      </a:rPr>
                      <m:t>(</m:t>
                    </m:r>
                    <m:sSub>
                      <m:sSubPr>
                        <m:ctrlPr>
                          <a:rPr lang="en-GB" sz="2200" b="0" i="1" smtClean="0">
                            <a:latin typeface="Cambria Math" panose="02040503050406030204" pitchFamily="18" charset="0"/>
                            <a:ea typeface="Cambria Math"/>
                          </a:rPr>
                        </m:ctrlPr>
                      </m:sSubPr>
                      <m:e>
                        <m:r>
                          <a:rPr lang="en-GB" sz="2200" b="0" i="1" smtClean="0">
                            <a:latin typeface="Cambria Math"/>
                            <a:ea typeface="Cambria Math"/>
                          </a:rPr>
                          <m:t>𝑟</m:t>
                        </m:r>
                      </m:e>
                      <m:sub>
                        <m:r>
                          <a:rPr lang="en-GB" sz="2200" b="0" i="1" smtClean="0">
                            <a:latin typeface="Cambria Math"/>
                            <a:ea typeface="Cambria Math"/>
                          </a:rPr>
                          <m:t>𝐸𝑈</m:t>
                        </m:r>
                      </m:sub>
                    </m:sSub>
                    <m:r>
                      <a:rPr lang="en-GB" sz="2200" b="0" i="1" smtClean="0">
                        <a:latin typeface="Cambria Math"/>
                        <a:ea typeface="Cambria Math"/>
                      </a:rPr>
                      <m:t>−</m:t>
                    </m:r>
                    <m:sSub>
                      <m:sSubPr>
                        <m:ctrlPr>
                          <a:rPr lang="en-GB" sz="2200" b="0" i="1" smtClean="0">
                            <a:latin typeface="Cambria Math" panose="02040503050406030204" pitchFamily="18" charset="0"/>
                            <a:ea typeface="Cambria Math"/>
                          </a:rPr>
                        </m:ctrlPr>
                      </m:sSubPr>
                      <m:e>
                        <m:r>
                          <a:rPr lang="en-GB" sz="2200" b="0" i="1" smtClean="0">
                            <a:latin typeface="Cambria Math"/>
                            <a:ea typeface="Cambria Math"/>
                          </a:rPr>
                          <m:t>𝑟</m:t>
                        </m:r>
                      </m:e>
                      <m:sub>
                        <m:r>
                          <a:rPr lang="en-GB" sz="2200" b="0" i="1" smtClean="0">
                            <a:latin typeface="Cambria Math"/>
                            <a:ea typeface="Cambria Math"/>
                          </a:rPr>
                          <m:t>𝑆𝑄</m:t>
                        </m:r>
                      </m:sub>
                    </m:sSub>
                    <m:r>
                      <a:rPr lang="en-GB" sz="2200" b="0" i="1" smtClean="0">
                        <a:latin typeface="Cambria Math"/>
                        <a:ea typeface="Cambria Math"/>
                      </a:rPr>
                      <m:t>)</m:t>
                    </m:r>
                  </m:oMath>
                </a14:m>
                <a:endParaRPr lang="en-GB" sz="2200" i="1" dirty="0"/>
              </a:p>
              <a:p>
                <a:pPr marL="903288" lvl="3" indent="-342900">
                  <a:buFont typeface="Wingdings" panose="05000000000000000000" pitchFamily="2" charset="2"/>
                  <a:buChar char="à"/>
                </a:pPr>
                <a:r>
                  <a:rPr lang="en-GB" sz="2000" i="1" dirty="0"/>
                  <a:t>the government will appear to lack credible commitment </a:t>
                </a:r>
                <a:r>
                  <a:rPr lang="en-GB" sz="2000" i="1" u="sng" dirty="0"/>
                  <a:t>by more</a:t>
                </a:r>
                <a:br>
                  <a:rPr lang="en-GB" sz="2000" i="1" dirty="0"/>
                </a:br>
                <a:r>
                  <a:rPr lang="en-GB" sz="2000" i="1" dirty="0"/>
                  <a:t>the higher the </a:t>
                </a:r>
                <a:r>
                  <a:rPr lang="en-GB" sz="2000" i="1" u="sng" dirty="0"/>
                  <a:t>distance</a:t>
                </a:r>
                <a:r>
                  <a:rPr lang="en-GB" sz="2000" i="1" dirty="0"/>
                  <a:t> between the status quo and the EU target</a:t>
                </a:r>
              </a:p>
            </p:txBody>
          </p:sp>
        </mc:Choice>
        <mc:Fallback xmlns="">
          <p:sp>
            <p:nvSpPr>
              <p:cNvPr id="2" name="TextBox 1"/>
              <p:cNvSpPr txBox="1">
                <a:spLocks noRot="1" noChangeAspect="1" noMove="1" noResize="1" noEditPoints="1" noAdjustHandles="1" noChangeArrowheads="1" noChangeShapeType="1" noTextEdit="1"/>
              </p:cNvSpPr>
              <p:nvPr/>
            </p:nvSpPr>
            <p:spPr>
              <a:xfrm>
                <a:off x="467544" y="699542"/>
                <a:ext cx="8424936" cy="4055726"/>
              </a:xfrm>
              <a:prstGeom prst="rect">
                <a:avLst/>
              </a:prstGeom>
              <a:blipFill rotWithShape="1">
                <a:blip r:embed="rId2"/>
                <a:stretch>
                  <a:fillRect l="-1013" t="-1203" b="-1805"/>
                </a:stretch>
              </a:blipFill>
            </p:spPr>
            <p:txBody>
              <a:bodyPr/>
              <a:lstStyle/>
              <a:p>
                <a:r>
                  <a:rPr lang="en-GB">
                    <a:noFill/>
                  </a:rPr>
                  <a:t> </a:t>
                </a:r>
              </a:p>
            </p:txBody>
          </p:sp>
        </mc:Fallback>
      </mc:AlternateContent>
      <p:sp>
        <p:nvSpPr>
          <p:cNvPr id="10" name="TextBox 9">
            <a:extLst>
              <a:ext uri="{FF2B5EF4-FFF2-40B4-BE49-F238E27FC236}">
                <a16:creationId xmlns:a16="http://schemas.microsoft.com/office/drawing/2014/main" id="{51C455C7-A8D9-4DE4-98CE-03F733FD5170}"/>
              </a:ext>
            </a:extLst>
          </p:cNvPr>
          <p:cNvSpPr txBox="1"/>
          <p:nvPr/>
        </p:nvSpPr>
        <p:spPr>
          <a:xfrm>
            <a:off x="323528" y="-20538"/>
            <a:ext cx="8424936" cy="769441"/>
          </a:xfrm>
          <a:prstGeom prst="rect">
            <a:avLst/>
          </a:prstGeom>
          <a:noFill/>
        </p:spPr>
        <p:txBody>
          <a:bodyPr wrap="square" rtlCol="0">
            <a:spAutoFit/>
          </a:bodyPr>
          <a:lstStyle/>
          <a:p>
            <a:pPr algn="ctr"/>
            <a:r>
              <a:rPr lang="en-GB" sz="4400" b="1" dirty="0">
                <a:effectLst>
                  <a:outerShdw blurRad="38100" dist="38100" dir="2700000" algn="tl">
                    <a:srgbClr val="000000">
                      <a:alpha val="43137"/>
                    </a:srgbClr>
                  </a:outerShdw>
                </a:effectLst>
              </a:rPr>
              <a:t>Equilibrium</a:t>
            </a:r>
            <a:endParaRPr lang="en-GB"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879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3" end="3"/>
                                            </p:txEl>
                                          </p:spTgt>
                                        </p:tgtEl>
                                        <p:attrNameLst>
                                          <p:attrName>ppt_c</p:attrName>
                                        </p:attrNameLst>
                                      </p:cBhvr>
                                      <p:to>
                                        <a:srgbClr val="B2B2B2"/>
                                      </p:to>
                                    </p:animClr>
                                  </p:sub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4" end="4"/>
                                            </p:txEl>
                                          </p:spTgt>
                                        </p:tgtEl>
                                        <p:attrNameLst>
                                          <p:attrName>ppt_c</p:attrName>
                                        </p:attrNameLst>
                                      </p:cBhvr>
                                      <p:to>
                                        <a:srgbClr val="B2B2B2"/>
                                      </p:to>
                                    </p:animClr>
                                  </p:sub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5" end="5"/>
                                            </p:txEl>
                                          </p:spTgt>
                                        </p:tgtEl>
                                        <p:attrNameLst>
                                          <p:attrName>ppt_c</p:attrName>
                                        </p:attrNameLst>
                                      </p:cBhvr>
                                      <p:to>
                                        <a:srgbClr val="B2B2B2"/>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3"/>
          <p:cNvSpPr>
            <a:spLocks noChangeShapeType="1"/>
          </p:cNvSpPr>
          <p:nvPr/>
        </p:nvSpPr>
        <p:spPr bwMode="auto">
          <a:xfrm>
            <a:off x="685800" y="599514"/>
            <a:ext cx="0" cy="426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 name="Line 4"/>
          <p:cNvSpPr>
            <a:spLocks noChangeShapeType="1"/>
          </p:cNvSpPr>
          <p:nvPr/>
        </p:nvSpPr>
        <p:spPr bwMode="auto">
          <a:xfrm>
            <a:off x="685800" y="4866714"/>
            <a:ext cx="6324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6" name="Text Box 5"/>
          <p:cNvSpPr txBox="1">
            <a:spLocks noChangeArrowheads="1"/>
          </p:cNvSpPr>
          <p:nvPr/>
        </p:nvSpPr>
        <p:spPr bwMode="auto">
          <a:xfrm>
            <a:off x="6491544" y="4803998"/>
            <a:ext cx="12797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dirty="0">
                <a:latin typeface="Calibri" pitchFamily="34" charset="0"/>
              </a:rPr>
              <a:t>Reforms (R)</a:t>
            </a:r>
          </a:p>
        </p:txBody>
      </p:sp>
      <p:sp>
        <p:nvSpPr>
          <p:cNvPr id="7" name="Arc 10"/>
          <p:cNvSpPr>
            <a:spLocks/>
          </p:cNvSpPr>
          <p:nvPr/>
        </p:nvSpPr>
        <p:spPr bwMode="auto">
          <a:xfrm rot="5231933" flipH="1">
            <a:off x="529566" y="1371069"/>
            <a:ext cx="3835290" cy="333850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8" name="Arc 10"/>
          <p:cNvSpPr>
            <a:spLocks/>
          </p:cNvSpPr>
          <p:nvPr/>
        </p:nvSpPr>
        <p:spPr bwMode="auto">
          <a:xfrm rot="15594232" flipH="1">
            <a:off x="1812009" y="145634"/>
            <a:ext cx="1763941" cy="2038223"/>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cxnSp>
        <p:nvCxnSpPr>
          <p:cNvPr id="9" name="Straight Connector 8"/>
          <p:cNvCxnSpPr/>
          <p:nvPr/>
        </p:nvCxnSpPr>
        <p:spPr>
          <a:xfrm flipH="1">
            <a:off x="700124" y="1635646"/>
            <a:ext cx="166976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342104" y="1635646"/>
            <a:ext cx="27785" cy="32339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700124" y="3051432"/>
            <a:ext cx="3036894"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 Box 12"/>
          <p:cNvSpPr txBox="1">
            <a:spLocks noChangeArrowheads="1"/>
          </p:cNvSpPr>
          <p:nvPr/>
        </p:nvSpPr>
        <p:spPr bwMode="auto">
          <a:xfrm>
            <a:off x="2195736" y="4794706"/>
            <a:ext cx="3894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dirty="0">
                <a:solidFill>
                  <a:srgbClr val="FF0000"/>
                </a:solidFill>
                <a:latin typeface="Calibri" pitchFamily="34" charset="0"/>
              </a:rPr>
              <a:t>R</a:t>
            </a:r>
            <a:r>
              <a:rPr lang="en-US" altLang="en-US" baseline="-25000" dirty="0">
                <a:solidFill>
                  <a:srgbClr val="FF0000"/>
                </a:solidFill>
                <a:latin typeface="Calibri" pitchFamily="34" charset="0"/>
              </a:rPr>
              <a:t>C</a:t>
            </a:r>
          </a:p>
        </p:txBody>
      </p:sp>
      <p:sp>
        <p:nvSpPr>
          <p:cNvPr id="14" name="Text Box 12"/>
          <p:cNvSpPr txBox="1">
            <a:spLocks noChangeArrowheads="1"/>
          </p:cNvSpPr>
          <p:nvPr/>
        </p:nvSpPr>
        <p:spPr bwMode="auto">
          <a:xfrm>
            <a:off x="3550108" y="4804180"/>
            <a:ext cx="4844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dirty="0">
                <a:solidFill>
                  <a:srgbClr val="0070C0"/>
                </a:solidFill>
                <a:latin typeface="Calibri" pitchFamily="34" charset="0"/>
              </a:rPr>
              <a:t>R</a:t>
            </a:r>
            <a:r>
              <a:rPr lang="en-US" altLang="en-US" baseline="-25000" dirty="0">
                <a:solidFill>
                  <a:srgbClr val="0070C0"/>
                </a:solidFill>
                <a:latin typeface="Calibri" pitchFamily="34" charset="0"/>
              </a:rPr>
              <a:t>EU</a:t>
            </a:r>
          </a:p>
        </p:txBody>
      </p:sp>
      <p:sp>
        <p:nvSpPr>
          <p:cNvPr id="15" name="Text Box 12"/>
          <p:cNvSpPr txBox="1">
            <a:spLocks noChangeArrowheads="1"/>
          </p:cNvSpPr>
          <p:nvPr/>
        </p:nvSpPr>
        <p:spPr bwMode="auto">
          <a:xfrm>
            <a:off x="359762" y="1382168"/>
            <a:ext cx="3241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dirty="0">
                <a:solidFill>
                  <a:srgbClr val="FF0000"/>
                </a:solidFill>
                <a:latin typeface="Calibri" pitchFamily="34" charset="0"/>
              </a:rPr>
              <a:t>I</a:t>
            </a:r>
            <a:r>
              <a:rPr lang="en-US" altLang="en-US" baseline="-25000" dirty="0">
                <a:solidFill>
                  <a:srgbClr val="FF0000"/>
                </a:solidFill>
                <a:latin typeface="Calibri" pitchFamily="34" charset="0"/>
              </a:rPr>
              <a:t>C</a:t>
            </a:r>
          </a:p>
        </p:txBody>
      </p:sp>
      <p:sp>
        <p:nvSpPr>
          <p:cNvPr id="16" name="Text Box 12"/>
          <p:cNvSpPr txBox="1">
            <a:spLocks noChangeArrowheads="1"/>
          </p:cNvSpPr>
          <p:nvPr/>
        </p:nvSpPr>
        <p:spPr bwMode="auto">
          <a:xfrm>
            <a:off x="290384" y="2915602"/>
            <a:ext cx="4171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dirty="0">
                <a:solidFill>
                  <a:srgbClr val="0070C0"/>
                </a:solidFill>
                <a:latin typeface="Calibri" pitchFamily="34" charset="0"/>
              </a:rPr>
              <a:t>I</a:t>
            </a:r>
            <a:r>
              <a:rPr lang="en-US" altLang="en-US" baseline="-25000" dirty="0">
                <a:solidFill>
                  <a:srgbClr val="0070C0"/>
                </a:solidFill>
                <a:latin typeface="Calibri" pitchFamily="34" charset="0"/>
              </a:rPr>
              <a:t>EU</a:t>
            </a:r>
          </a:p>
        </p:txBody>
      </p:sp>
      <p:sp>
        <p:nvSpPr>
          <p:cNvPr id="17" name="Text Box 9"/>
          <p:cNvSpPr txBox="1">
            <a:spLocks noChangeArrowheads="1"/>
          </p:cNvSpPr>
          <p:nvPr/>
        </p:nvSpPr>
        <p:spPr bwMode="auto">
          <a:xfrm>
            <a:off x="6943470" y="156741"/>
            <a:ext cx="1877002" cy="64633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b="1" dirty="0">
                <a:effectLst>
                  <a:outerShdw blurRad="38100" dist="38100" dir="2700000" algn="tl">
                    <a:srgbClr val="000000">
                      <a:alpha val="43137"/>
                    </a:srgbClr>
                  </a:outerShdw>
                </a:effectLst>
                <a:latin typeface="Calibri" pitchFamily="34" charset="0"/>
              </a:rPr>
              <a:t>Reforms under</a:t>
            </a:r>
            <a:br>
              <a:rPr lang="en-US" altLang="en-US" b="1" dirty="0">
                <a:effectLst>
                  <a:outerShdw blurRad="38100" dist="38100" dir="2700000" algn="tl">
                    <a:srgbClr val="000000">
                      <a:alpha val="43137"/>
                    </a:srgbClr>
                  </a:outerShdw>
                </a:effectLst>
                <a:latin typeface="Calibri" pitchFamily="34" charset="0"/>
              </a:rPr>
            </a:br>
            <a:r>
              <a:rPr lang="en-US" altLang="en-US" b="1" dirty="0">
                <a:effectLst>
                  <a:outerShdw blurRad="38100" dist="38100" dir="2700000" algn="tl">
                    <a:srgbClr val="000000">
                      <a:alpha val="43137"/>
                    </a:srgbClr>
                  </a:outerShdw>
                </a:effectLst>
                <a:latin typeface="Calibri" pitchFamily="34" charset="0"/>
              </a:rPr>
              <a:t>EU negotiations</a:t>
            </a:r>
          </a:p>
        </p:txBody>
      </p:sp>
      <p:sp>
        <p:nvSpPr>
          <p:cNvPr id="18" name="Text Box 9"/>
          <p:cNvSpPr txBox="1">
            <a:spLocks noChangeArrowheads="1"/>
          </p:cNvSpPr>
          <p:nvPr/>
        </p:nvSpPr>
        <p:spPr bwMode="auto">
          <a:xfrm>
            <a:off x="1841437" y="701283"/>
            <a:ext cx="129040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dirty="0">
                <a:solidFill>
                  <a:srgbClr val="FF0000"/>
                </a:solidFill>
                <a:latin typeface="Calibri" pitchFamily="34" charset="0"/>
              </a:rPr>
              <a:t>Domestic preferences</a:t>
            </a:r>
          </a:p>
        </p:txBody>
      </p:sp>
      <p:sp>
        <p:nvSpPr>
          <p:cNvPr id="19" name="Text Box 19"/>
          <p:cNvSpPr txBox="1">
            <a:spLocks noChangeArrowheads="1"/>
          </p:cNvSpPr>
          <p:nvPr/>
        </p:nvSpPr>
        <p:spPr bwMode="auto">
          <a:xfrm>
            <a:off x="3716987" y="978282"/>
            <a:ext cx="22316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dirty="0">
                <a:solidFill>
                  <a:srgbClr val="0070C0"/>
                </a:solidFill>
                <a:latin typeface="Calibri" pitchFamily="34" charset="0"/>
              </a:rPr>
              <a:t>EU ‘desired’ level of reforms</a:t>
            </a:r>
          </a:p>
        </p:txBody>
      </p:sp>
      <p:cxnSp>
        <p:nvCxnSpPr>
          <p:cNvPr id="20" name="Straight Connector 19"/>
          <p:cNvCxnSpPr/>
          <p:nvPr/>
        </p:nvCxnSpPr>
        <p:spPr>
          <a:xfrm flipH="1">
            <a:off x="3707904" y="843558"/>
            <a:ext cx="9083" cy="4025992"/>
          </a:xfrm>
          <a:prstGeom prst="line">
            <a:avLst/>
          </a:prstGeom>
          <a:ln w="38100">
            <a:solidFill>
              <a:srgbClr val="0066FF"/>
            </a:solidFill>
          </a:ln>
        </p:spPr>
        <p:style>
          <a:lnRef idx="1">
            <a:schemeClr val="accent1"/>
          </a:lnRef>
          <a:fillRef idx="0">
            <a:schemeClr val="accent1"/>
          </a:fillRef>
          <a:effectRef idx="0">
            <a:schemeClr val="accent1"/>
          </a:effectRef>
          <a:fontRef idx="minor">
            <a:schemeClr val="tx1"/>
          </a:fontRef>
        </p:style>
      </p:cxnSp>
      <p:sp>
        <p:nvSpPr>
          <p:cNvPr id="21" name="Rectangle 2"/>
          <p:cNvSpPr txBox="1">
            <a:spLocks noChangeArrowheads="1"/>
          </p:cNvSpPr>
          <p:nvPr/>
        </p:nvSpPr>
        <p:spPr>
          <a:xfrm>
            <a:off x="395536" y="-20538"/>
            <a:ext cx="8229600" cy="63894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b="1" dirty="0">
                <a:effectLst>
                  <a:outerShdw blurRad="38100" dist="38100" dir="2700000" algn="tl">
                    <a:srgbClr val="000000">
                      <a:alpha val="43137"/>
                    </a:srgbClr>
                  </a:outerShdw>
                </a:effectLst>
              </a:rPr>
              <a:t>A visual depiction</a:t>
            </a:r>
            <a:endParaRPr lang="en-US" altLang="en-US" sz="2400" dirty="0"/>
          </a:p>
        </p:txBody>
      </p:sp>
      <p:sp>
        <p:nvSpPr>
          <p:cNvPr id="22" name="Text Box 6"/>
          <p:cNvSpPr txBox="1">
            <a:spLocks noChangeArrowheads="1"/>
          </p:cNvSpPr>
          <p:nvPr/>
        </p:nvSpPr>
        <p:spPr bwMode="auto">
          <a:xfrm>
            <a:off x="86549" y="256085"/>
            <a:ext cx="12981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dirty="0">
                <a:latin typeface="Calibri" pitchFamily="34" charset="0"/>
              </a:rPr>
              <a:t>Interests (I)</a:t>
            </a:r>
          </a:p>
        </p:txBody>
      </p:sp>
      <p:cxnSp>
        <p:nvCxnSpPr>
          <p:cNvPr id="23" name="Straight Arrow Connector 22"/>
          <p:cNvCxnSpPr/>
          <p:nvPr/>
        </p:nvCxnSpPr>
        <p:spPr>
          <a:xfrm>
            <a:off x="2369889" y="4443958"/>
            <a:ext cx="1310719" cy="0"/>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 name="Text Box 9"/>
          <p:cNvSpPr txBox="1">
            <a:spLocks noChangeArrowheads="1"/>
          </p:cNvSpPr>
          <p:nvPr/>
        </p:nvSpPr>
        <p:spPr bwMode="auto">
          <a:xfrm>
            <a:off x="2353400" y="3934386"/>
            <a:ext cx="13888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1400" dirty="0">
                <a:solidFill>
                  <a:srgbClr val="FF0000"/>
                </a:solidFill>
                <a:latin typeface="Calibri" pitchFamily="34" charset="0"/>
              </a:rPr>
              <a:t>Implementation gap</a:t>
            </a:r>
          </a:p>
        </p:txBody>
      </p:sp>
      <p:sp>
        <p:nvSpPr>
          <p:cNvPr id="30" name="Rectangle 29"/>
          <p:cNvSpPr/>
          <p:nvPr/>
        </p:nvSpPr>
        <p:spPr>
          <a:xfrm>
            <a:off x="4499992" y="1347614"/>
            <a:ext cx="4572000" cy="3323987"/>
          </a:xfrm>
          <a:prstGeom prst="rect">
            <a:avLst/>
          </a:prstGeom>
        </p:spPr>
        <p:txBody>
          <a:bodyPr>
            <a:spAutoFit/>
          </a:bodyPr>
          <a:lstStyle/>
          <a:p>
            <a:pPr lvl="1"/>
            <a:endParaRPr lang="en-GB" sz="1200" b="1" dirty="0"/>
          </a:p>
          <a:p>
            <a:pPr marL="800100" lvl="1" indent="-342900">
              <a:buFont typeface="Wingdings" panose="05000000000000000000" pitchFamily="2" charset="2"/>
              <a:buChar char="ü"/>
            </a:pPr>
            <a:r>
              <a:rPr lang="en-GB" sz="2200" dirty="0"/>
              <a:t>Shift preferences (</a:t>
            </a:r>
            <a:r>
              <a:rPr lang="en-GB" sz="2200" dirty="0" err="1"/>
              <a:t>govt</a:t>
            </a:r>
            <a:r>
              <a:rPr lang="en-GB" sz="2200" dirty="0"/>
              <a:t>)</a:t>
            </a:r>
          </a:p>
          <a:p>
            <a:pPr marL="800100" lvl="1" indent="-342900">
              <a:buFont typeface="Wingdings" panose="05000000000000000000" pitchFamily="2" charset="2"/>
              <a:buChar char="ü"/>
            </a:pPr>
            <a:endParaRPr lang="en-GB" sz="2200" dirty="0"/>
          </a:p>
          <a:p>
            <a:pPr marL="800100" lvl="1" indent="-342900">
              <a:buFont typeface="Wingdings" panose="05000000000000000000" pitchFamily="2" charset="2"/>
              <a:buChar char="ü"/>
            </a:pPr>
            <a:r>
              <a:rPr lang="en-GB" sz="2200" dirty="0"/>
              <a:t>Change capabilities (public)</a:t>
            </a:r>
          </a:p>
          <a:p>
            <a:pPr marL="800100" lvl="1" indent="-342900">
              <a:buFont typeface="Wingdings" panose="05000000000000000000" pitchFamily="2" charset="2"/>
              <a:buChar char="ü"/>
            </a:pPr>
            <a:endParaRPr lang="en-GB" sz="2200" dirty="0"/>
          </a:p>
          <a:p>
            <a:pPr marL="800100" lvl="1" indent="-342900">
              <a:buFont typeface="Wingdings" panose="05000000000000000000" pitchFamily="2" charset="2"/>
              <a:buChar char="ü"/>
            </a:pPr>
            <a:r>
              <a:rPr lang="en-GB" sz="2200" dirty="0"/>
              <a:t>Change target (EU)</a:t>
            </a:r>
          </a:p>
          <a:p>
            <a:pPr marL="800100" lvl="1" indent="-342900">
              <a:buFont typeface="Wingdings" panose="05000000000000000000" pitchFamily="2" charset="2"/>
              <a:buChar char="ü"/>
            </a:pPr>
            <a:endParaRPr lang="en-GB" sz="2200" dirty="0"/>
          </a:p>
          <a:p>
            <a:pPr marL="800100" lvl="1" indent="-342900">
              <a:buFont typeface="Wingdings"/>
              <a:buChar char="à"/>
            </a:pPr>
            <a:r>
              <a:rPr lang="en-GB" sz="2200" dirty="0">
                <a:sym typeface="Wingdings" panose="05000000000000000000" pitchFamily="2" charset="2"/>
              </a:rPr>
              <a:t>Note de facto favouring of </a:t>
            </a:r>
            <a:br>
              <a:rPr lang="en-GB" sz="2200" dirty="0">
                <a:sym typeface="Wingdings" panose="05000000000000000000" pitchFamily="2" charset="2"/>
              </a:rPr>
            </a:br>
            <a:r>
              <a:rPr lang="en-GB" sz="2200" dirty="0">
                <a:sym typeface="Wingdings" panose="05000000000000000000" pitchFamily="2" charset="2"/>
              </a:rPr>
              <a:t>pro-reform </a:t>
            </a:r>
            <a:r>
              <a:rPr lang="en-GB" sz="2200" dirty="0" err="1">
                <a:sym typeface="Wingdings" panose="05000000000000000000" pitchFamily="2" charset="2"/>
              </a:rPr>
              <a:t>govts</a:t>
            </a:r>
            <a:r>
              <a:rPr lang="en-GB" sz="2200" dirty="0">
                <a:sym typeface="Wingdings" panose="05000000000000000000" pitchFamily="2" charset="2"/>
              </a:rPr>
              <a:t> and ‘high capacity’ (low SQ-bias) publics</a:t>
            </a:r>
          </a:p>
        </p:txBody>
      </p:sp>
      <p:sp>
        <p:nvSpPr>
          <p:cNvPr id="31" name="Arc 10"/>
          <p:cNvSpPr>
            <a:spLocks/>
          </p:cNvSpPr>
          <p:nvPr/>
        </p:nvSpPr>
        <p:spPr bwMode="auto">
          <a:xfrm rot="16524797" flipH="1">
            <a:off x="3160732" y="1751260"/>
            <a:ext cx="2282292" cy="207750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00B05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32" name="Arc 10"/>
          <p:cNvSpPr>
            <a:spLocks/>
          </p:cNvSpPr>
          <p:nvPr/>
        </p:nvSpPr>
        <p:spPr bwMode="auto">
          <a:xfrm rot="5400000" flipH="1">
            <a:off x="3139252" y="418921"/>
            <a:ext cx="2004070" cy="6910099"/>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C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Tree>
    <p:extLst>
      <p:ext uri="{BB962C8B-B14F-4D97-AF65-F5344CB8AC3E}">
        <p14:creationId xmlns:p14="http://schemas.microsoft.com/office/powerpoint/2010/main" val="331219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9" grpId="0"/>
      <p:bldP spid="29" grpId="0"/>
      <p:bldP spid="30" grpId="0"/>
      <p:bldP spid="31" grpId="0" animBg="1"/>
      <p:bldP spid="3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2793</TotalTime>
  <Words>1010</Words>
  <Application>Microsoft Office PowerPoint</Application>
  <PresentationFormat>On-screen Show (16:9)</PresentationFormat>
  <Paragraphs>159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 Math</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London School of Economics and Political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Vassilis Monastiriotis</cp:lastModifiedBy>
  <cp:revision>141</cp:revision>
  <cp:lastPrinted>2016-02-11T20:29:32Z</cp:lastPrinted>
  <dcterms:created xsi:type="dcterms:W3CDTF">2016-02-09T12:43:34Z</dcterms:created>
  <dcterms:modified xsi:type="dcterms:W3CDTF">2019-10-10T10:14:53Z</dcterms:modified>
</cp:coreProperties>
</file>