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46" r:id="rId5"/>
    <p:sldId id="342" r:id="rId6"/>
    <p:sldId id="315" r:id="rId7"/>
    <p:sldId id="345" r:id="rId8"/>
    <p:sldId id="347" r:id="rId9"/>
    <p:sldId id="258" r:id="rId10"/>
    <p:sldId id="259" r:id="rId11"/>
    <p:sldId id="260" r:id="rId1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Xinyu Kong" initials="XK" lastIdx="19" clrIdx="6">
    <p:extLst>
      <p:ext uri="{19B8F6BF-5375-455C-9EA6-DF929625EA0E}">
        <p15:presenceInfo xmlns:p15="http://schemas.microsoft.com/office/powerpoint/2012/main" userId="S::xy.kong@aiib.org::2789afb6-319c-4de0-8066-ea0dea036143" providerId="AD"/>
      </p:ext>
    </p:extLst>
  </p:cmAuthor>
  <p:cmAuthor id="1" name="Jangping Thia" initials="JT" lastIdx="111" clrIdx="0">
    <p:extLst>
      <p:ext uri="{19B8F6BF-5375-455C-9EA6-DF929625EA0E}">
        <p15:presenceInfo xmlns:p15="http://schemas.microsoft.com/office/powerpoint/2012/main" userId="S::jangping.thia@aiib.org::fcf563b1-7143-4522-9e08-46af60ab58c6" providerId="AD"/>
      </p:ext>
    </p:extLst>
  </p:cmAuthor>
  <p:cmAuthor id="8" name="Abhijit Sen Gupta" initials="AG" lastIdx="1" clrIdx="7">
    <p:extLst>
      <p:ext uri="{19B8F6BF-5375-455C-9EA6-DF929625EA0E}">
        <p15:presenceInfo xmlns:p15="http://schemas.microsoft.com/office/powerpoint/2012/main" userId="S::abhijit.sengupta@aiib.org::66163176-610c-4bd4-92f8-8341b1923d7c" providerId="AD"/>
      </p:ext>
    </p:extLst>
  </p:cmAuthor>
  <p:cmAuthor id="2" name="Marcin Sasin" initials="MS" lastIdx="14" clrIdx="1">
    <p:extLst>
      <p:ext uri="{19B8F6BF-5375-455C-9EA6-DF929625EA0E}">
        <p15:presenceInfo xmlns:p15="http://schemas.microsoft.com/office/powerpoint/2012/main" userId="S::marcin.sasin@aiib.org::ccbfae34-3d32-4b01-a66c-55c9e7f66f9c" providerId="AD"/>
      </p:ext>
    </p:extLst>
  </p:cmAuthor>
  <p:cmAuthor id="3" name="Jingyu Gao" initials="JG" lastIdx="31" clrIdx="2">
    <p:extLst>
      <p:ext uri="{19B8F6BF-5375-455C-9EA6-DF929625EA0E}">
        <p15:presenceInfo xmlns:p15="http://schemas.microsoft.com/office/powerpoint/2012/main" userId="S::jingyu.gao@aiib.org::8ae240a3-2883-43ce-85af-a18001b20f78" providerId="AD"/>
      </p:ext>
    </p:extLst>
  </p:cmAuthor>
  <p:cmAuthor id="4" name="Irem Kizilca" initials="IK" lastIdx="25" clrIdx="3">
    <p:extLst>
      <p:ext uri="{19B8F6BF-5375-455C-9EA6-DF929625EA0E}">
        <p15:presenceInfo xmlns:p15="http://schemas.microsoft.com/office/powerpoint/2012/main" userId="S::irem.kizilca@aiib.org::e6e287fd-7d8c-4033-a2ee-8b1270c05fd0" providerId="AD"/>
      </p:ext>
    </p:extLst>
  </p:cmAuthor>
  <p:cmAuthor id="5" name="Aalok Pandey" initials="AP" lastIdx="5" clrIdx="4">
    <p:extLst>
      <p:ext uri="{19B8F6BF-5375-455C-9EA6-DF929625EA0E}">
        <p15:presenceInfo xmlns:p15="http://schemas.microsoft.com/office/powerpoint/2012/main" userId="S::aalok.pandey@aiib.org::334dc793-d6ec-40ca-b857-74af0e0b097a" providerId="AD"/>
      </p:ext>
    </p:extLst>
  </p:cmAuthor>
  <p:cmAuthor id="6" name="Jiaqi Su" initials="JS" lastIdx="11" clrIdx="5">
    <p:extLst>
      <p:ext uri="{19B8F6BF-5375-455C-9EA6-DF929625EA0E}">
        <p15:presenceInfo xmlns:p15="http://schemas.microsoft.com/office/powerpoint/2012/main" userId="S::jiaqi.su@aiib.org::6b7c48f4-9443-486c-bb7d-faa56a34e5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  <a:srgbClr val="FFB7B7"/>
    <a:srgbClr val="FF7979"/>
    <a:srgbClr val="F2F2F2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558"/>
      </p:cViewPr>
      <p:guideLst>
        <p:guide orient="horz" pos="2424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C7F7AC2-CE7D-41B0-B3D5-04E115D88E2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B86EE3A0-D56B-4A0A-AC9C-DB007D973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7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EE3A0-D56B-4A0A-AC9C-DB007D973B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3534-00E5-4683-B6F5-2F9E7B16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15" y="537961"/>
            <a:ext cx="5668453" cy="218233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88ED4-51A4-4244-BC88-5269B37BA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15" y="2808000"/>
            <a:ext cx="5668453" cy="2449800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65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0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9162277" cy="10049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340000"/>
            <a:ext cx="5280937" cy="3505630"/>
          </a:xfrm>
        </p:spPr>
        <p:txBody>
          <a:bodyPr/>
          <a:lstStyle>
            <a:lvl1pPr marL="0" indent="0">
              <a:buNone/>
              <a:defRPr/>
            </a:lvl1pPr>
            <a:lvl2pPr marL="228600" indent="-228600">
              <a:defRPr/>
            </a:lvl2pPr>
            <a:lvl3pPr marL="688975" indent="-219075">
              <a:defRPr/>
            </a:lvl3pPr>
            <a:lvl4pPr marL="1139825" indent="-219075">
              <a:defRPr/>
            </a:lvl4pPr>
            <a:lvl5pPr marL="1606550" indent="-2317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39999" y="1616927"/>
            <a:ext cx="5280937" cy="72307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19999" y="1661532"/>
            <a:ext cx="6072001" cy="40153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9162277" cy="6453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055938" y="1257300"/>
            <a:ext cx="3043237" cy="2028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225672" y="1257300"/>
            <a:ext cx="3043237" cy="2028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055937" y="3404512"/>
            <a:ext cx="3043237" cy="2028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225672" y="3404512"/>
            <a:ext cx="3043237" cy="2028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60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3534-00E5-4683-B6F5-2F9E7B16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15" y="2790825"/>
            <a:ext cx="9720760" cy="264795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65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-Of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3534-00E5-4683-B6F5-2F9E7B16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15" y="2790825"/>
            <a:ext cx="9720760" cy="264795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9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5619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2415" y="600075"/>
            <a:ext cx="3038475" cy="48291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920602" y="600075"/>
            <a:ext cx="3038475" cy="48291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7398789" y="600075"/>
            <a:ext cx="3038475" cy="48291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D224-66B5-43BB-9C7B-5E09CA5D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AC2B8-B9C0-4C97-9586-F24F5016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496ED-4330-43DA-B550-CBC8A262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15ABB-AF81-429F-962F-E4B5F7A6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980B5-58B5-4FE7-8CAC-8727D7E1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1138-2155-4DF9-8738-3D61317C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BED00-0213-43C8-B4ED-132F371B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1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26B1-B4D7-4895-9228-DAF5EDB7B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59B49-9C72-4892-BC2F-0655DBFD7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E079-09F3-462E-93F1-A97ABA6A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984AD-772B-4DF2-BB4A-6247959B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95BEB-4196-4539-8552-61745958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3534-00E5-4683-B6F5-2F9E7B16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15" y="839043"/>
            <a:ext cx="5657302" cy="2182336"/>
          </a:xfrm>
        </p:spPr>
        <p:txBody>
          <a:bodyPr anchor="b">
            <a:norm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88ED4-51A4-4244-BC88-5269B37BA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15" y="3065462"/>
            <a:ext cx="5657302" cy="2192337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65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1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3534-00E5-4683-B6F5-2F9E7B16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15" y="839043"/>
            <a:ext cx="9259862" cy="2182336"/>
          </a:xfrm>
        </p:spPr>
        <p:txBody>
          <a:bodyPr anchor="b">
            <a:norm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88ED4-51A4-4244-BC88-5269B37BA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15" y="3065462"/>
            <a:ext cx="9259862" cy="2192337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09DA-3452-48CC-B232-ED4222B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B3A5-AAE8-434A-AC6E-875690E2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2069-61F0-4A09-B05C-562830D7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1"/>
            <a:ext cx="10594722" cy="10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20000"/>
            <a:ext cx="5127374" cy="42256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07348" y="1620000"/>
            <a:ext cx="5127374" cy="42256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514862" y="1620000"/>
            <a:ext cx="9162277" cy="422563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4"/>
          </p:nvPr>
        </p:nvSpPr>
        <p:spPr>
          <a:xfrm>
            <a:off x="1514475" y="1619250"/>
            <a:ext cx="9163050" cy="4225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5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158B-5916-4E52-999C-B8928CE5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9162277" cy="10049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340000"/>
            <a:ext cx="9162277" cy="3505630"/>
          </a:xfrm>
        </p:spPr>
        <p:txBody>
          <a:bodyPr/>
          <a:lstStyle>
            <a:lvl1pPr marL="0" indent="0">
              <a:buNone/>
              <a:defRPr/>
            </a:lvl1pPr>
            <a:lvl2pPr marL="228600" indent="-228600">
              <a:defRPr/>
            </a:lvl2pPr>
            <a:lvl3pPr marL="688975" indent="-219075">
              <a:defRPr/>
            </a:lvl3pPr>
            <a:lvl4pPr marL="1139825" indent="-219075">
              <a:defRPr/>
            </a:lvl4pPr>
            <a:lvl5pPr marL="1606550" indent="-2317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39999" y="1616927"/>
            <a:ext cx="9162277" cy="72307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63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ED94-F9C6-4383-8E13-FA32BB67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815E-0E73-4890-89B7-C3A955B5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3B92-8745-4840-BF1D-40CCC622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20117" y="1245634"/>
            <a:ext cx="7425672" cy="3726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3A3839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09926" y="2098034"/>
            <a:ext cx="5772150" cy="198636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0" indent="0" algn="ctr">
              <a:buNone/>
              <a:defRPr sz="2400">
                <a:solidFill>
                  <a:schemeClr val="tx2"/>
                </a:solidFill>
              </a:defRPr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53CFE0A-3948-4CBF-8652-388454F59E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209927" y="4087278"/>
            <a:ext cx="5772150" cy="80857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0" indent="0" algn="ctr">
              <a:buNone/>
              <a:defRPr sz="2000">
                <a:solidFill>
                  <a:schemeClr val="tx2"/>
                </a:solidFill>
              </a:defRPr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400237" y="4027329"/>
            <a:ext cx="1270017" cy="1218248"/>
            <a:chOff x="9400237" y="4027329"/>
            <a:chExt cx="1270017" cy="12182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0237" y="4027329"/>
              <a:ext cx="604080" cy="120491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66174" y="4040665"/>
              <a:ext cx="604080" cy="1204912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 rot="10800000">
            <a:off x="1626580" y="802634"/>
            <a:ext cx="1270017" cy="1218248"/>
            <a:chOff x="9400237" y="4027329"/>
            <a:chExt cx="1270017" cy="121824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0237" y="4027329"/>
              <a:ext cx="604080" cy="120491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66174" y="4040665"/>
              <a:ext cx="604080" cy="1204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23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ACE0C11-2CA1-4869-8D5E-E425D4AFAF38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180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ED607-28F9-48C1-BA4F-FD1AF40F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1"/>
            <a:ext cx="9162277" cy="1008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762E8-172F-48D8-8E8C-C252EE2A3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620000"/>
            <a:ext cx="9162277" cy="42256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CB079-CFF1-4607-9250-41D6D9CD3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9077" y="6139541"/>
            <a:ext cx="2743200" cy="2574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9FC6BE5A-C3EA-4DDB-9CDD-AC94CE71356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86F7-4031-4037-AC77-8BFDAE5E9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6366" y="6139541"/>
            <a:ext cx="3926633" cy="2574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202F2-397A-4606-B9D8-B9A821721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298" y="6139541"/>
            <a:ext cx="763555" cy="2574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378D5-7BE1-4AA3-B327-EA1D15FFC0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SIPCMContentMarking" descr="{&quot;HashCode&quot;:1605846831,&quot;Placement&quot;:&quot;Header&quot;,&quot;Top&quot;:0.0,&quot;Left&quot;:833.317566,&quot;SlideWidth&quot;:960,&quot;SlideHeight&quot;:540}">
            <a:extLst>
              <a:ext uri="{FF2B5EF4-FFF2-40B4-BE49-F238E27FC236}">
                <a16:creationId xmlns:a16="http://schemas.microsoft.com/office/drawing/2014/main" id="{31844C28-85AC-440B-AED4-6D19654028A6}"/>
              </a:ext>
            </a:extLst>
          </p:cNvPr>
          <p:cNvSpPr txBox="1"/>
          <p:nvPr/>
        </p:nvSpPr>
        <p:spPr>
          <a:xfrm>
            <a:off x="10583133" y="0"/>
            <a:ext cx="1608867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  <a:t>*OFFICIAL USE ONLY</a:t>
            </a:r>
          </a:p>
        </p:txBody>
      </p:sp>
      <p:sp>
        <p:nvSpPr>
          <p:cNvPr id="9" name="MSIPCMContentMarking" descr="{&quot;HashCode&quot;:1605846831,&quot;Placement&quot;:&quot;Header&quot;,&quot;Top&quot;:0.0,&quot;Left&quot;:833.317566,&quot;SlideWidth&quot;:960,&quot;SlideHeight&quot;:540}">
            <a:extLst>
              <a:ext uri="{FF2B5EF4-FFF2-40B4-BE49-F238E27FC236}">
                <a16:creationId xmlns:a16="http://schemas.microsoft.com/office/drawing/2014/main" id="{DFE96470-74BA-41B8-89D1-3BBF8CA13625}"/>
              </a:ext>
            </a:extLst>
          </p:cNvPr>
          <p:cNvSpPr txBox="1"/>
          <p:nvPr userDrawn="1"/>
        </p:nvSpPr>
        <p:spPr>
          <a:xfrm>
            <a:off x="10583133" y="0"/>
            <a:ext cx="1608867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  <a:t>*OFFICIAL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352228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A8C2-C5DD-494C-B721-301609AC0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Living with COVID-19:</a:t>
            </a:r>
            <a:br>
              <a:rPr lang="en-US" dirty="0"/>
            </a:br>
            <a:r>
              <a:rPr lang="en-US" dirty="0"/>
              <a:t>Four Futures, Five Settings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F7524-92CB-4147-8BD0-8B70075A8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8086"/>
            <a:ext cx="9144000" cy="1655762"/>
          </a:xfrm>
        </p:spPr>
        <p:txBody>
          <a:bodyPr/>
          <a:lstStyle/>
          <a:p>
            <a:r>
              <a:rPr lang="en-US" dirty="0"/>
              <a:t>Remarks at the Bank of Albania/London School of Economics</a:t>
            </a:r>
          </a:p>
          <a:p>
            <a:r>
              <a:rPr lang="en-US" dirty="0"/>
              <a:t>Annual Conference </a:t>
            </a:r>
          </a:p>
          <a:p>
            <a:r>
              <a:rPr lang="en-US" dirty="0"/>
              <a:t>October 29, 2020</a:t>
            </a:r>
          </a:p>
        </p:txBody>
      </p:sp>
    </p:spTree>
    <p:extLst>
      <p:ext uri="{BB962C8B-B14F-4D97-AF65-F5344CB8AC3E}">
        <p14:creationId xmlns:p14="http://schemas.microsoft.com/office/powerpoint/2010/main" val="30260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1A9214C-4770-4188-BE0B-11ABFE3BD032}"/>
              </a:ext>
            </a:extLst>
          </p:cNvPr>
          <p:cNvSpPr txBox="1"/>
          <p:nvPr/>
        </p:nvSpPr>
        <p:spPr>
          <a:xfrm>
            <a:off x="0" y="5621482"/>
            <a:ext cx="12192000" cy="12365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04930-4413-49B7-9885-DBAD76B0D34D}"/>
              </a:ext>
            </a:extLst>
          </p:cNvPr>
          <p:cNvSpPr txBox="1"/>
          <p:nvPr/>
        </p:nvSpPr>
        <p:spPr>
          <a:xfrm>
            <a:off x="304802" y="1092271"/>
            <a:ext cx="11245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uncertain outlook for global economy</a:t>
            </a:r>
            <a:endParaRPr lang="en-US" sz="3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A48E6D-2210-4803-9FCD-AC273B45FFAB}"/>
              </a:ext>
            </a:extLst>
          </p:cNvPr>
          <p:cNvSpPr/>
          <p:nvPr/>
        </p:nvSpPr>
        <p:spPr>
          <a:xfrm>
            <a:off x="304801" y="1956809"/>
            <a:ext cx="11678651" cy="3785652"/>
          </a:xfrm>
          <a:prstGeom prst="rect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anchor="t">
            <a:spAutoFit/>
          </a:bodyPr>
          <a:lstStyle/>
          <a:p>
            <a:pPr marL="349250" lvl="1" indent="-285750">
              <a:buClr>
                <a:schemeClr val="accent1">
                  <a:lumMod val="75000"/>
                </a:schemeClr>
              </a:buClr>
              <a:buSzPct val="107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Radical uncertainty, but most likely an uneven and fragile recovery, with COVID-19 casting a long shadow, particularly over much of the emerging and developing world (even with an effective vaccine)</a:t>
            </a:r>
          </a:p>
          <a:p>
            <a:pPr marL="63500" lvl="1">
              <a:buClr>
                <a:schemeClr val="accent1">
                  <a:lumMod val="75000"/>
                </a:schemeClr>
              </a:buClr>
              <a:buSzPct val="107000"/>
            </a:pP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Arial"/>
            </a:endParaRPr>
          </a:p>
          <a:p>
            <a:pPr marL="349250" lvl="1" indent="-285750">
              <a:buClr>
                <a:schemeClr val="accent1">
                  <a:lumMod val="75000"/>
                </a:schemeClr>
              </a:buClr>
              <a:buSzPct val="107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Upside scenario would be a synchronous recovery in 2021, supported by policy measures (monetary and fiscal) and constructive policies from next US administration</a:t>
            </a:r>
          </a:p>
          <a:p>
            <a:pPr marL="349250" lvl="1" indent="-285750">
              <a:buClr>
                <a:schemeClr val="accent1">
                  <a:lumMod val="75000"/>
                </a:schemeClr>
              </a:buClr>
              <a:buSzPct val="107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Arial"/>
            </a:endParaRPr>
          </a:p>
          <a:p>
            <a:pPr marL="349250" lvl="1" indent="-285750">
              <a:buClr>
                <a:schemeClr val="accent1">
                  <a:lumMod val="75000"/>
                </a:schemeClr>
              </a:buClr>
              <a:buSzPct val="107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Arial"/>
              </a:rPr>
              <a:t>Downside scenario would be growth disappointment, and a more widespread level of sovereign distress, with financial market disruptions </a:t>
            </a:r>
          </a:p>
        </p:txBody>
      </p:sp>
    </p:spTree>
    <p:extLst>
      <p:ext uri="{BB962C8B-B14F-4D97-AF65-F5344CB8AC3E}">
        <p14:creationId xmlns:p14="http://schemas.microsoft.com/office/powerpoint/2010/main" val="262383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665279-500E-403A-9935-E37A643559DD}"/>
              </a:ext>
            </a:extLst>
          </p:cNvPr>
          <p:cNvSpPr txBox="1"/>
          <p:nvPr/>
        </p:nvSpPr>
        <p:spPr>
          <a:xfrm>
            <a:off x="0" y="5621482"/>
            <a:ext cx="12192000" cy="12365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04930-4413-49B7-9885-DBAD76B0D34D}"/>
              </a:ext>
            </a:extLst>
          </p:cNvPr>
          <p:cNvSpPr txBox="1"/>
          <p:nvPr/>
        </p:nvSpPr>
        <p:spPr>
          <a:xfrm>
            <a:off x="972807" y="174557"/>
            <a:ext cx="11385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likely to disappoint, almost everywhere</a:t>
            </a:r>
            <a:endParaRPr lang="en-US" sz="3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D8A794-459D-48FA-BE75-FD2AE1512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72311"/>
              </p:ext>
            </p:extLst>
          </p:nvPr>
        </p:nvGraphicFramePr>
        <p:xfrm>
          <a:off x="1070963" y="1062237"/>
          <a:ext cx="10021643" cy="4985158"/>
        </p:xfrm>
        <a:graphic>
          <a:graphicData uri="http://schemas.openxmlformats.org/drawingml/2006/table">
            <a:tbl>
              <a:tblPr/>
              <a:tblGrid>
                <a:gridCol w="1998140">
                  <a:extLst>
                    <a:ext uri="{9D8B030D-6E8A-4147-A177-3AD203B41FA5}">
                      <a16:colId xmlns:a16="http://schemas.microsoft.com/office/drawing/2014/main" val="5022651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6191815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4258767021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1977512122"/>
                    </a:ext>
                  </a:extLst>
                </a:gridCol>
                <a:gridCol w="363717">
                  <a:extLst>
                    <a:ext uri="{9D8B030D-6E8A-4147-A177-3AD203B41FA5}">
                      <a16:colId xmlns:a16="http://schemas.microsoft.com/office/drawing/2014/main" val="549013857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4260744224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767286347"/>
                    </a:ext>
                  </a:extLst>
                </a:gridCol>
                <a:gridCol w="319192">
                  <a:extLst>
                    <a:ext uri="{9D8B030D-6E8A-4147-A177-3AD203B41FA5}">
                      <a16:colId xmlns:a16="http://schemas.microsoft.com/office/drawing/2014/main" val="631591418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3159965597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3651781507"/>
                    </a:ext>
                  </a:extLst>
                </a:gridCol>
              </a:tblGrid>
              <a:tr h="6162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October 2020 WEO 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Change from April 2020 WEO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from October 2019 WEO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0149"/>
                  </a:ext>
                </a:extLst>
              </a:tr>
              <a:tr h="397169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232375"/>
                  </a:ext>
                </a:extLst>
              </a:tr>
              <a:tr h="39716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Emerging Markets and Developing Economies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020474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GDP 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831773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Inflation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12258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Fiscal Balance*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213416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Account*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96375"/>
                  </a:ext>
                </a:extLst>
              </a:tr>
              <a:tr h="39716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Advanced Economies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26039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GDP 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-5.8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94781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Inflation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844542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Fiscal Balance*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-14.2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-6.8</a:t>
                      </a:r>
                      <a:endParaRPr lang="en-US" sz="18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49725"/>
                  </a:ext>
                </a:extLst>
              </a:tr>
              <a:tr h="397169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Account*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buNone/>
                      </a:pPr>
                      <a:endParaRPr lang="en-US" sz="18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>
                        <a:buNone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1894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EA5FC0F-95B9-46F0-B844-2204BE9AA976}"/>
              </a:ext>
            </a:extLst>
          </p:cNvPr>
          <p:cNvSpPr txBox="1"/>
          <p:nvPr/>
        </p:nvSpPr>
        <p:spPr>
          <a:xfrm>
            <a:off x="1070963" y="6192783"/>
            <a:ext cx="7015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Note: * % of GDP</a:t>
            </a:r>
          </a:p>
          <a:p>
            <a:r>
              <a:rPr lang="en-US" sz="1200"/>
              <a:t>Data Source: IMF World Economic Outlook, </a:t>
            </a:r>
            <a:r>
              <a:rPr lang="en-US" altLang="zh-CN" sz="1200"/>
              <a:t>October 2020,</a:t>
            </a:r>
            <a:r>
              <a:rPr lang="en-US" sz="1200"/>
              <a:t> April 2020, October 2019</a:t>
            </a:r>
          </a:p>
        </p:txBody>
      </p:sp>
    </p:spTree>
    <p:extLst>
      <p:ext uri="{BB962C8B-B14F-4D97-AF65-F5344CB8AC3E}">
        <p14:creationId xmlns:p14="http://schemas.microsoft.com/office/powerpoint/2010/main" val="166501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63220-40BC-4C09-BAB6-EB73C42E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1"/>
            <a:ext cx="9604664" cy="854490"/>
          </a:xfrm>
        </p:spPr>
        <p:txBody>
          <a:bodyPr>
            <a:normAutofit/>
          </a:bodyPr>
          <a:lstStyle/>
          <a:p>
            <a:r>
              <a:rPr lang="en-US" sz="4000" b="1" dirty="0"/>
              <a:t>Taking stock of 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8DA4-F8D7-4181-B1FA-7F7BD65E3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59594"/>
            <a:ext cx="11358702" cy="42256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Radical uncertainty – medical emergency, economic, social, (geo)political impacts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COVID-19 casting a long shadow – particularly in emerging and developing world, with decades of growth lost, with increasing inequality and social tension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Some countries in East Asia shown the most effective way out of the pandemic, but most other economies are struggling with the costs of lockdowns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Exports recovered and global value chains restored, but geopolitics poses threat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Fiscal space radically diminished and financial stability is at risk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Supportive monetary and, in some places, fiscal stimulus help, but how sustainable?</a:t>
            </a:r>
          </a:p>
        </p:txBody>
      </p:sp>
    </p:spTree>
    <p:extLst>
      <p:ext uri="{BB962C8B-B14F-4D97-AF65-F5344CB8AC3E}">
        <p14:creationId xmlns:p14="http://schemas.microsoft.com/office/powerpoint/2010/main" val="5967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BC7D-EC0B-4AF8-8702-A1F7DCF4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Four Futures (based on science)</a:t>
            </a:r>
            <a:br>
              <a:rPr lang="en-GB" sz="4000" dirty="0"/>
            </a:br>
            <a:r>
              <a:rPr lang="en-GB" sz="2200" dirty="0"/>
              <a:t>(Bedford et al, Pre-Print, </a:t>
            </a:r>
            <a:r>
              <a:rPr lang="en-GB" sz="2200" i="1" dirty="0"/>
              <a:t>The Lancet</a:t>
            </a:r>
            <a:r>
              <a:rPr lang="en-GB" sz="2200" dirty="0"/>
              <a:t>)</a:t>
            </a:r>
            <a:endParaRPr lang="en-GB" sz="4000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CCFDD1-5562-4651-AEFA-4E0FEC03AA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10515597" cy="402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82517073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10661280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46424070"/>
                    </a:ext>
                  </a:extLst>
                </a:gridCol>
              </a:tblGrid>
              <a:tr h="6788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Antivirals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anti-</a:t>
                      </a:r>
                      <a:r>
                        <a:rPr lang="en-GB" dirty="0" err="1"/>
                        <a:t>virals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975874"/>
                  </a:ext>
                </a:extLst>
              </a:tr>
              <a:tr h="1673849">
                <a:tc>
                  <a:txBody>
                    <a:bodyPr/>
                    <a:lstStyle/>
                    <a:p>
                      <a:r>
                        <a:rPr lang="en-GB" dirty="0"/>
                        <a:t>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3:</a:t>
                      </a:r>
                    </a:p>
                    <a:p>
                      <a:r>
                        <a:rPr lang="en-GB" dirty="0"/>
                        <a:t>Medical interventions effective, evolution works for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1:</a:t>
                      </a:r>
                    </a:p>
                    <a:p>
                      <a:r>
                        <a:rPr lang="en-GB" dirty="0"/>
                        <a:t>Vaccines work, anti-</a:t>
                      </a:r>
                      <a:r>
                        <a:rPr lang="en-GB" dirty="0" err="1"/>
                        <a:t>virals</a:t>
                      </a:r>
                      <a:r>
                        <a:rPr lang="en-GB" dirty="0"/>
                        <a:t> fail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090680"/>
                  </a:ext>
                </a:extLst>
              </a:tr>
              <a:tr h="1673849">
                <a:tc>
                  <a:txBody>
                    <a:bodyPr/>
                    <a:lstStyle/>
                    <a:p>
                      <a:r>
                        <a:rPr lang="en-GB" dirty="0"/>
                        <a:t>No 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2: </a:t>
                      </a:r>
                    </a:p>
                    <a:p>
                      <a:r>
                        <a:rPr lang="en-GB" dirty="0"/>
                        <a:t>Antivirals work, vaccines 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4: </a:t>
                      </a:r>
                    </a:p>
                    <a:p>
                      <a:r>
                        <a:rPr lang="en-GB" dirty="0"/>
                        <a:t>Medical interventions ineffective, evolution works against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843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64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5C8C-0159-49C6-9299-7C14B1D6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/>
              <a:t>Five settings (based on social science)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230C6-440D-4554-9EAD-C3B82298C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High-income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Middle-income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Low-income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Conflict zones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Specific environments, such as prisons and refugee camps</a:t>
            </a:r>
          </a:p>
        </p:txBody>
      </p:sp>
    </p:spTree>
    <p:extLst>
      <p:ext uri="{BB962C8B-B14F-4D97-AF65-F5344CB8AC3E}">
        <p14:creationId xmlns:p14="http://schemas.microsoft.com/office/powerpoint/2010/main" val="5347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64DB-3D72-4F03-8DE0-B996C275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Six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E084-35AA-4615-AA50-4F702554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20000"/>
            <a:ext cx="9955472" cy="4225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In all four scenarios virus is not globally eradicated, become endemic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All areas vulnerable to new infections when outbreaks somewhere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Global real-time surveillance and international collaboration critical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Vaccines of crucial importance – prioritisation of distribution difficult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Important obstacles to fair distribution + resistance to immunisation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Without vaccines and anti-</a:t>
            </a:r>
            <a:r>
              <a:rPr lang="en-GB" sz="2400" dirty="0" err="1"/>
              <a:t>virals</a:t>
            </a:r>
            <a:r>
              <a:rPr lang="en-GB" sz="2400" dirty="0"/>
              <a:t>, ability to deliver PPI’s crucial</a:t>
            </a:r>
          </a:p>
        </p:txBody>
      </p:sp>
    </p:spTree>
    <p:extLst>
      <p:ext uri="{BB962C8B-B14F-4D97-AF65-F5344CB8AC3E}">
        <p14:creationId xmlns:p14="http://schemas.microsoft.com/office/powerpoint/2010/main" val="26632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2208-E650-4BDA-A53C-4FDF5BF4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C156-2D5B-47E4-8FD8-42D84B19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20000"/>
            <a:ext cx="11226430" cy="422563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Largest global shock since WWII - all economies have been affected – many impacted more by indirect economic, social and political impacts</a:t>
            </a:r>
          </a:p>
          <a:p>
            <a:endParaRPr lang="en-GB" sz="2400" dirty="0"/>
          </a:p>
          <a:p>
            <a:r>
              <a:rPr lang="en-GB" sz="2400" dirty="0"/>
              <a:t>Most emerging and developing economies implemented stricter public health measures than advanced economies – strong popular support – but very hard to sustain</a:t>
            </a:r>
          </a:p>
          <a:p>
            <a:endParaRPr lang="en-GB" sz="2400" dirty="0"/>
          </a:p>
          <a:p>
            <a:r>
              <a:rPr lang="en-GB" sz="2400" dirty="0"/>
              <a:t>In countries with multiple fragilities, governments lack the ability to respond both to the medical emergency and its economic impact</a:t>
            </a:r>
          </a:p>
          <a:p>
            <a:endParaRPr lang="en-GB" sz="2400" dirty="0"/>
          </a:p>
          <a:p>
            <a:r>
              <a:rPr lang="en-GB" sz="2400" dirty="0"/>
              <a:t>Scarring of economies, but also societies and polities, undermining trust in governments at different levels and across countries, and ultimately the multilateral system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42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 AIIB">
  <a:themeElements>
    <a:clrScheme name="Custom 752">
      <a:dk1>
        <a:srgbClr val="2D2926"/>
      </a:dk1>
      <a:lt1>
        <a:sysClr val="window" lastClr="FFFFFF"/>
      </a:lt1>
      <a:dk2>
        <a:srgbClr val="8D1A1F"/>
      </a:dk2>
      <a:lt2>
        <a:srgbClr val="C6DAE7"/>
      </a:lt2>
      <a:accent1>
        <a:srgbClr val="8D1A1F"/>
      </a:accent1>
      <a:accent2>
        <a:srgbClr val="0D3457"/>
      </a:accent2>
      <a:accent3>
        <a:srgbClr val="00B5E2"/>
      </a:accent3>
      <a:accent4>
        <a:srgbClr val="8699AB"/>
      </a:accent4>
      <a:accent5>
        <a:srgbClr val="AA5357"/>
      </a:accent5>
      <a:accent6>
        <a:srgbClr val="7FDAF0"/>
      </a:accent6>
      <a:hlink>
        <a:srgbClr val="0563C1"/>
      </a:hlink>
      <a:folHlink>
        <a:srgbClr val="954F72"/>
      </a:folHlink>
    </a:clrScheme>
    <a:fontScheme name="Custom 2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AIIB" id="{FD30FB23-8B9C-4C67-AAB7-F11E2A635362}" vid="{24CC4572-E61A-4C4F-A7AA-AFE03C9D04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3526b9d-a7c6-417f-b9fd-b301937645ff">
      <UserInfo>
        <DisplayName>Econ Unit Members</DisplayName>
        <AccountId>2232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835D232039040A43595D30B611BEC" ma:contentTypeVersion="12" ma:contentTypeDescription="Create a new document." ma:contentTypeScope="" ma:versionID="19eb3ede9b5551649eb859038357e4a7">
  <xsd:schema xmlns:xsd="http://www.w3.org/2001/XMLSchema" xmlns:xs="http://www.w3.org/2001/XMLSchema" xmlns:p="http://schemas.microsoft.com/office/2006/metadata/properties" xmlns:ns2="28321268-577a-4b0b-a093-740a8c211cf2" xmlns:ns3="c3526b9d-a7c6-417f-b9fd-b301937645ff" targetNamespace="http://schemas.microsoft.com/office/2006/metadata/properties" ma:root="true" ma:fieldsID="2b149c2849d5c8e7157e13de339a4175" ns2:_="" ns3:_="">
    <xsd:import namespace="28321268-577a-4b0b-a093-740a8c211cf2"/>
    <xsd:import namespace="c3526b9d-a7c6-417f-b9fd-b301937645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21268-577a-4b0b-a093-740a8c211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26b9d-a7c6-417f-b9fd-b301937645f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9D17AA-8203-4085-89C8-BF8AF18210A6}">
  <ds:schemaRefs>
    <ds:schemaRef ds:uri="28321268-577a-4b0b-a093-740a8c211cf2"/>
    <ds:schemaRef ds:uri="c3526b9d-a7c6-417f-b9fd-b301937645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19FB98-0095-4642-8686-A7A06073019B}">
  <ds:schemaRefs>
    <ds:schemaRef ds:uri="28321268-577a-4b0b-a093-740a8c211cf2"/>
    <ds:schemaRef ds:uri="c3526b9d-a7c6-417f-b9fd-b301937645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EC7E8BC-CB3C-44AA-B46B-8CB1BF3AA5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Words>606</Words>
  <Application>Microsoft Office PowerPoint</Application>
  <PresentationFormat>Widescreen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Theme AIIB</vt:lpstr>
      <vt:lpstr>Living with COVID-19: Four Futures, Five Settings</vt:lpstr>
      <vt:lpstr>PowerPoint Presentation</vt:lpstr>
      <vt:lpstr>PowerPoint Presentation</vt:lpstr>
      <vt:lpstr>Taking stock of where we are</vt:lpstr>
      <vt:lpstr>Four Futures (based on science) (Bedford et al, Pre-Print, The Lancet)</vt:lpstr>
      <vt:lpstr>Five settings (based on social science)</vt:lpstr>
      <vt:lpstr>Six findings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Jiaqi Su</dc:creator>
  <cp:lastModifiedBy>Berglof,E</cp:lastModifiedBy>
  <cp:revision>17</cp:revision>
  <cp:lastPrinted>1601-01-01T00:00:00Z</cp:lastPrinted>
  <dcterms:created xsi:type="dcterms:W3CDTF">2020-08-28T07:05:29Z</dcterms:created>
  <dcterms:modified xsi:type="dcterms:W3CDTF">2020-10-29T07:14:15Z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41c926-a14a-41de-ac3f-1745125a8630_Enabled">
    <vt:lpwstr>true</vt:lpwstr>
  </property>
  <property fmtid="{D5CDD505-2E9C-101B-9397-08002B2CF9AE}" pid="3" name="MSIP_Label_2b41c926-a14a-41de-ac3f-1745125a8630_SetDate">
    <vt:lpwstr>2020-10-28T07:13:35Z</vt:lpwstr>
  </property>
  <property fmtid="{D5CDD505-2E9C-101B-9397-08002B2CF9AE}" pid="4" name="MSIP_Label_2b41c926-a14a-41de-ac3f-1745125a8630_Method">
    <vt:lpwstr>Standard</vt:lpwstr>
  </property>
  <property fmtid="{D5CDD505-2E9C-101B-9397-08002B2CF9AE}" pid="5" name="MSIP_Label_2b41c926-a14a-41de-ac3f-1745125a8630_Name">
    <vt:lpwstr>OFFICIAL USE ONLY</vt:lpwstr>
  </property>
  <property fmtid="{D5CDD505-2E9C-101B-9397-08002B2CF9AE}" pid="6" name="MSIP_Label_2b41c926-a14a-41de-ac3f-1745125a8630_SiteId">
    <vt:lpwstr>31ea652b-27c2-4f52-9f81-91ce42d48e6f</vt:lpwstr>
  </property>
  <property fmtid="{D5CDD505-2E9C-101B-9397-08002B2CF9AE}" pid="7" name="MSIP_Label_2b41c926-a14a-41de-ac3f-1745125a8630_ActionId">
    <vt:lpwstr>d3a8bc30-0788-492f-b3af-a8739757526b</vt:lpwstr>
  </property>
  <property fmtid="{D5CDD505-2E9C-101B-9397-08002B2CF9AE}" pid="8" name="MSIP_Label_2b41c926-a14a-41de-ac3f-1745125a8630_ContentBits">
    <vt:lpwstr>1</vt:lpwstr>
  </property>
</Properties>
</file>