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8" r:id="rId6"/>
    <p:sldId id="263" r:id="rId7"/>
    <p:sldId id="269" r:id="rId8"/>
    <p:sldId id="265" r:id="rId9"/>
    <p:sldId id="267" r:id="rId10"/>
    <p:sldId id="264" r:id="rId11"/>
  </p:sldIdLst>
  <p:sldSz cx="12192000" cy="6858000"/>
  <p:notesSz cx="6819900" cy="99187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9BCBC-EBE8-4738-B6EF-B6308608BF4D}" type="datetimeFigureOut">
              <a:rPr lang="sv-SE" smtClean="0"/>
              <a:t>2019-10-09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C83DA-51B1-4798-B7C4-A3FBE5897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47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Daglig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C84DE-CBAA-40C8-B969-000F072B6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Månadsdata. (Finns även </a:t>
            </a:r>
            <a:r>
              <a:rPr lang="sv-SE" dirty="0" err="1" smtClean="0"/>
              <a:t>årsdata</a:t>
            </a:r>
            <a:r>
              <a:rPr lang="sv-SE" dirty="0" smtClean="0"/>
              <a:t> om önskas).</a:t>
            </a:r>
            <a:r>
              <a:rPr lang="sv-SE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C84DE-CBAA-40C8-B969-000F072B6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0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6560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3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295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671200"/>
            <a:ext cx="2952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52989" y="1681163"/>
            <a:ext cx="295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52989" y="2671200"/>
            <a:ext cx="2952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6173318" y="6120000"/>
            <a:ext cx="457200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7790613" y="1690688"/>
            <a:ext cx="295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17"/>
          </p:nvPr>
        </p:nvSpPr>
        <p:spPr>
          <a:xfrm>
            <a:off x="7790613" y="2680725"/>
            <a:ext cx="2952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07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1450973" y="1707754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quarter" idx="14" hasCustomPrompt="1"/>
          </p:nvPr>
        </p:nvSpPr>
        <p:spPr>
          <a:xfrm>
            <a:off x="1450973" y="3971721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6273922" y="1707754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quarter" idx="16" hasCustomPrompt="1"/>
          </p:nvPr>
        </p:nvSpPr>
        <p:spPr>
          <a:xfrm>
            <a:off x="6273922" y="3971721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173254" y="6120000"/>
            <a:ext cx="457200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</p:spTree>
    <p:extLst>
      <p:ext uri="{BB962C8B-B14F-4D97-AF65-F5344CB8AC3E}">
        <p14:creationId xmlns:p14="http://schemas.microsoft.com/office/powerpoint/2010/main" val="53544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58112" y="1825625"/>
            <a:ext cx="9290050" cy="429736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9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97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408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450975" y="1825525"/>
            <a:ext cx="4356000" cy="43561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62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858885" y="1980803"/>
            <a:ext cx="2882140" cy="288220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450976" y="1980803"/>
            <a:ext cx="2882140" cy="288220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4654931" y="1980803"/>
            <a:ext cx="2882140" cy="288220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439863" y="5040000"/>
            <a:ext cx="2894012" cy="1147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4648994" y="5040000"/>
            <a:ext cx="2894012" cy="11478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7858125" y="5040000"/>
            <a:ext cx="2894012" cy="115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265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858885" y="1980000"/>
            <a:ext cx="2882140" cy="2882206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450976" y="1980000"/>
            <a:ext cx="2882140" cy="2882206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4654931" y="1980000"/>
            <a:ext cx="2882140" cy="2882206"/>
          </a:xfrm>
          <a:prstGeom prst="ellipse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439863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4648994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7858125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94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1443037" y="1980000"/>
            <a:ext cx="2520000" cy="2520000"/>
          </a:xfrm>
          <a:solidFill>
            <a:srgbClr val="AFB6BD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14"/>
          <p:cNvSpPr>
            <a:spLocks noGrp="1"/>
          </p:cNvSpPr>
          <p:nvPr>
            <p:ph type="pic" sz="quarter" idx="15"/>
          </p:nvPr>
        </p:nvSpPr>
        <p:spPr>
          <a:xfrm>
            <a:off x="8221025" y="3348000"/>
            <a:ext cx="2520000" cy="2520000"/>
          </a:xfrm>
          <a:solidFill>
            <a:srgbClr val="5AC1D0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bild 14"/>
          <p:cNvSpPr>
            <a:spLocks noGrp="1"/>
          </p:cNvSpPr>
          <p:nvPr>
            <p:ph type="pic" sz="quarter" idx="16"/>
          </p:nvPr>
        </p:nvSpPr>
        <p:spPr>
          <a:xfrm>
            <a:off x="4159519" y="4716844"/>
            <a:ext cx="2520000" cy="1152000"/>
          </a:xfrm>
          <a:solidFill>
            <a:schemeClr val="accent2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8" name="Platshållare för bild 14"/>
          <p:cNvSpPr>
            <a:spLocks noGrp="1"/>
          </p:cNvSpPr>
          <p:nvPr>
            <p:ph type="pic" sz="quarter" idx="17"/>
          </p:nvPr>
        </p:nvSpPr>
        <p:spPr>
          <a:xfrm>
            <a:off x="5516031" y="1980000"/>
            <a:ext cx="2520000" cy="1152000"/>
          </a:xfrm>
          <a:solidFill>
            <a:schemeClr val="accent5"/>
          </a:solidFill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8"/>
          </p:nvPr>
        </p:nvSpPr>
        <p:spPr>
          <a:xfrm>
            <a:off x="4163534" y="1980000"/>
            <a:ext cx="1152000" cy="1152525"/>
          </a:xfrm>
          <a:solidFill>
            <a:schemeClr val="accent4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19"/>
          </p:nvPr>
        </p:nvSpPr>
        <p:spPr>
          <a:xfrm>
            <a:off x="8236528" y="1980000"/>
            <a:ext cx="1152000" cy="1152525"/>
          </a:xfrm>
          <a:solidFill>
            <a:srgbClr val="E9530E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0"/>
          </p:nvPr>
        </p:nvSpPr>
        <p:spPr>
          <a:xfrm>
            <a:off x="9589025" y="1980000"/>
            <a:ext cx="1152000" cy="1152525"/>
          </a:xfrm>
          <a:solidFill>
            <a:schemeClr val="accent1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1"/>
          </p:nvPr>
        </p:nvSpPr>
        <p:spPr>
          <a:xfrm>
            <a:off x="1451925" y="4716844"/>
            <a:ext cx="2520000" cy="1152525"/>
          </a:xfrm>
          <a:solidFill>
            <a:srgbClr val="5AC1D0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2"/>
          </p:nvPr>
        </p:nvSpPr>
        <p:spPr>
          <a:xfrm>
            <a:off x="6884031" y="4716581"/>
            <a:ext cx="1152000" cy="1152525"/>
          </a:xfrm>
          <a:solidFill>
            <a:schemeClr val="accent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3"/>
          </p:nvPr>
        </p:nvSpPr>
        <p:spPr>
          <a:xfrm>
            <a:off x="6884031" y="3348000"/>
            <a:ext cx="1152000" cy="1152525"/>
          </a:xfrm>
          <a:solidFill>
            <a:srgbClr val="ECEAE6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5"/>
          </p:nvPr>
        </p:nvSpPr>
        <p:spPr>
          <a:xfrm>
            <a:off x="4139999" y="3348000"/>
            <a:ext cx="2539519" cy="1152525"/>
          </a:xfrm>
          <a:solidFill>
            <a:srgbClr val="AFB6BD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71430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517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1033125 w 12192000"/>
              <a:gd name="connsiteY1" fmla="*/ 317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6350 h 6864350"/>
              <a:gd name="connsiteX1" fmla="*/ 11033125 w 12192000"/>
              <a:gd name="connsiteY1" fmla="*/ 9525 h 6864350"/>
              <a:gd name="connsiteX2" fmla="*/ 11823700 w 12192000"/>
              <a:gd name="connsiteY2" fmla="*/ 0 h 6864350"/>
              <a:gd name="connsiteX3" fmla="*/ 12192000 w 12192000"/>
              <a:gd name="connsiteY3" fmla="*/ 6350 h 6864350"/>
              <a:gd name="connsiteX4" fmla="*/ 12192000 w 12192000"/>
              <a:gd name="connsiteY4" fmla="*/ 6864350 h 6864350"/>
              <a:gd name="connsiteX5" fmla="*/ 0 w 12192000"/>
              <a:gd name="connsiteY5" fmla="*/ 6864350 h 6864350"/>
              <a:gd name="connsiteX6" fmla="*/ 0 w 12192000"/>
              <a:gd name="connsiteY6" fmla="*/ 6350 h 6864350"/>
              <a:gd name="connsiteX0" fmla="*/ 0 w 12192000"/>
              <a:gd name="connsiteY0" fmla="*/ 0 h 6858000"/>
              <a:gd name="connsiteX1" fmla="*/ 11033125 w 12192000"/>
              <a:gd name="connsiteY1" fmla="*/ 3175 h 6858000"/>
              <a:gd name="connsiteX2" fmla="*/ 1181735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33125 w 12192000"/>
              <a:gd name="connsiteY1" fmla="*/ 3175 h 6858000"/>
              <a:gd name="connsiteX2" fmla="*/ 11052175 w 12192000"/>
              <a:gd name="connsiteY2" fmla="*/ 153670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42650 w 12192000"/>
              <a:gd name="connsiteY1" fmla="*/ 3175 h 6858000"/>
              <a:gd name="connsiteX2" fmla="*/ 11052175 w 12192000"/>
              <a:gd name="connsiteY2" fmla="*/ 153670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42650 w 12192000"/>
              <a:gd name="connsiteY1" fmla="*/ 3175 h 6858000"/>
              <a:gd name="connsiteX2" fmla="*/ 11052175 w 12192000"/>
              <a:gd name="connsiteY2" fmla="*/ 153670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42650 w 12192000"/>
              <a:gd name="connsiteY1" fmla="*/ 3175 h 6858000"/>
              <a:gd name="connsiteX2" fmla="*/ 11055350 w 12192000"/>
              <a:gd name="connsiteY2" fmla="*/ 153035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2195175 w 12195175"/>
              <a:gd name="connsiteY3" fmla="*/ 1549400 h 6858000"/>
              <a:gd name="connsiteX4" fmla="*/ 12192000 w 12195175"/>
              <a:gd name="connsiteY4" fmla="*/ 68580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912600 w 12195175"/>
              <a:gd name="connsiteY3" fmla="*/ 1549400 h 6858000"/>
              <a:gd name="connsiteX4" fmla="*/ 12195175 w 12195175"/>
              <a:gd name="connsiteY4" fmla="*/ 1549400 h 6858000"/>
              <a:gd name="connsiteX5" fmla="*/ 12192000 w 12195175"/>
              <a:gd name="connsiteY5" fmla="*/ 6858000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52575 h 6858000"/>
              <a:gd name="connsiteX4" fmla="*/ 12195175 w 12195175"/>
              <a:gd name="connsiteY4" fmla="*/ 1549400 h 6858000"/>
              <a:gd name="connsiteX5" fmla="*/ 12192000 w 12195175"/>
              <a:gd name="connsiteY5" fmla="*/ 6858000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2195175 w 12195175"/>
              <a:gd name="connsiteY4" fmla="*/ 1549400 h 6858000"/>
              <a:gd name="connsiteX5" fmla="*/ 12192000 w 12195175"/>
              <a:gd name="connsiteY5" fmla="*/ 6858000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2036425 w 12195175"/>
              <a:gd name="connsiteY4" fmla="*/ 1536700 h 6858000"/>
              <a:gd name="connsiteX5" fmla="*/ 12195175 w 12195175"/>
              <a:gd name="connsiteY5" fmla="*/ 1549400 h 6858000"/>
              <a:gd name="connsiteX6" fmla="*/ 12192000 w 12195175"/>
              <a:gd name="connsiteY6" fmla="*/ 68580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2195175 w 12195175"/>
              <a:gd name="connsiteY5" fmla="*/ 1549400 h 6858000"/>
              <a:gd name="connsiteX6" fmla="*/ 12192000 w 12195175"/>
              <a:gd name="connsiteY6" fmla="*/ 68580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1979275 w 12195175"/>
              <a:gd name="connsiteY5" fmla="*/ 65722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798579 w 12195175"/>
              <a:gd name="connsiteY3" fmla="*/ 1534188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08627 w 12195175"/>
              <a:gd name="connsiteY3" fmla="*/ 1534188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01091 w 12195175"/>
              <a:gd name="connsiteY3" fmla="*/ 1541724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798579 w 12195175"/>
              <a:gd name="connsiteY3" fmla="*/ 1531676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5" h="6858000">
                <a:moveTo>
                  <a:pt x="0" y="0"/>
                </a:moveTo>
                <a:lnTo>
                  <a:pt x="11055211" y="3175"/>
                </a:lnTo>
                <a:cubicBezTo>
                  <a:pt x="11055257" y="512233"/>
                  <a:pt x="11055304" y="1021292"/>
                  <a:pt x="11055350" y="1530350"/>
                </a:cubicBezTo>
                <a:lnTo>
                  <a:pt x="11798579" y="1531676"/>
                </a:lnTo>
                <a:cubicBezTo>
                  <a:pt x="11796462" y="1020501"/>
                  <a:pt x="11806907" y="514350"/>
                  <a:pt x="11804790" y="3175"/>
                </a:cubicBezTo>
                <a:lnTo>
                  <a:pt x="12192000" y="3175"/>
                </a:lnTo>
                <a:cubicBezTo>
                  <a:pt x="12193058" y="518583"/>
                  <a:pt x="12194117" y="1033992"/>
                  <a:pt x="12195175" y="1549400"/>
                </a:cubicBezTo>
                <a:cubicBezTo>
                  <a:pt x="12194117" y="3318933"/>
                  <a:pt x="12193058" y="5088467"/>
                  <a:pt x="12192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26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Ö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ÖPPEN</a:t>
            </a:r>
          </a:p>
        </p:txBody>
      </p:sp>
    </p:spTree>
    <p:extLst>
      <p:ext uri="{BB962C8B-B14F-4D97-AF65-F5344CB8AC3E}">
        <p14:creationId xmlns:p14="http://schemas.microsoft.com/office/powerpoint/2010/main" val="50779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egräns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BEGRÄNSAD</a:t>
            </a:r>
          </a:p>
        </p:txBody>
      </p:sp>
    </p:spTree>
    <p:extLst>
      <p:ext uri="{BB962C8B-B14F-4D97-AF65-F5344CB8AC3E}">
        <p14:creationId xmlns:p14="http://schemas.microsoft.com/office/powerpoint/2010/main" val="290793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KÄNSLIG</a:t>
            </a:r>
          </a:p>
        </p:txBody>
      </p:sp>
    </p:spTree>
    <p:extLst>
      <p:ext uri="{BB962C8B-B14F-4D97-AF65-F5344CB8AC3E}">
        <p14:creationId xmlns:p14="http://schemas.microsoft.com/office/powerpoint/2010/main" val="2363964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ycket 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MYCKET KÄNSLIG</a:t>
            </a:r>
          </a:p>
        </p:txBody>
      </p:sp>
    </p:spTree>
    <p:extLst>
      <p:ext uri="{BB962C8B-B14F-4D97-AF65-F5344CB8AC3E}">
        <p14:creationId xmlns:p14="http://schemas.microsoft.com/office/powerpoint/2010/main" val="470426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75019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531343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57001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rictly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7701094" y="6065607"/>
            <a:ext cx="42257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93285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85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7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93661" y="1825625"/>
            <a:ext cx="4356000" cy="4356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505075"/>
            <a:ext cx="435600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3658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3658" y="2505075"/>
            <a:ext cx="435600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7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0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Chart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1439999" y="1825625"/>
            <a:ext cx="9301026" cy="4294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nm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9" name="Source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6171617" y="6120000"/>
            <a:ext cx="4572000" cy="738000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  <p:sp>
        <p:nvSpPr>
          <p:cNvPr id="11" name="ChartTitle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450975" y="1550635"/>
            <a:ext cx="9290050" cy="370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3844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4464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671200"/>
            <a:ext cx="4464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2471" y="1681163"/>
            <a:ext cx="4464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2471" y="2671200"/>
            <a:ext cx="4464000" cy="33516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6173318" y="6120000"/>
            <a:ext cx="457200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</p:spTree>
    <p:extLst>
      <p:ext uri="{BB962C8B-B14F-4D97-AF65-F5344CB8AC3E}">
        <p14:creationId xmlns:p14="http://schemas.microsoft.com/office/powerpoint/2010/main" val="29205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43042" y="365125"/>
            <a:ext cx="9297983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9999" y="1825625"/>
            <a:ext cx="9301026" cy="4356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92891" y="6356350"/>
            <a:ext cx="93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B76A-6E9E-4212-A813-7C7074D27AEA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439999" y="6356350"/>
            <a:ext cx="9372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894218" y="6356350"/>
            <a:ext cx="995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90A7-9BD4-4FE6-99BD-60038F9BBBD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22" y="0"/>
            <a:ext cx="787569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4000"/>
        </a:spcAft>
        <a:buNone/>
        <a:defRPr sz="3600" b="1" i="0" kern="1200" spc="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pos="3840">
          <p15:clr>
            <a:srgbClr val="F26B43"/>
          </p15:clr>
        </p15:guide>
        <p15:guide id="7" pos="914">
          <p15:clr>
            <a:srgbClr val="F26B43"/>
          </p15:clr>
        </p15:guide>
        <p15:guide id="8" pos="6766">
          <p15:clr>
            <a:srgbClr val="F26B43"/>
          </p15:clr>
        </p15:guide>
        <p15:guide id="10" orient="horz" pos="9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ksbank.s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82627" y="663551"/>
            <a:ext cx="5413571" cy="43696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changing </a:t>
            </a:r>
            <a:r>
              <a:rPr lang="en-US" sz="4000" dirty="0" smtClean="0"/>
              <a:t>environment –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Implications </a:t>
            </a:r>
            <a:r>
              <a:rPr lang="en-US" sz="4000" dirty="0"/>
              <a:t>for our economies and for the financial </a:t>
            </a:r>
            <a:r>
              <a:rPr lang="en-US" sz="4000" dirty="0" smtClean="0"/>
              <a:t>system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400" dirty="0" smtClean="0">
                <a:solidFill>
                  <a:prstClr val="white"/>
                </a:solidFill>
              </a:rPr>
              <a:t>Bank of </a:t>
            </a:r>
            <a:r>
              <a:rPr lang="sv-SE" sz="2400" dirty="0" err="1" smtClean="0">
                <a:solidFill>
                  <a:prstClr val="white"/>
                </a:solidFill>
              </a:rPr>
              <a:t>Albania</a:t>
            </a:r>
            <a:r>
              <a:rPr lang="sv-SE" sz="2400" dirty="0" smtClean="0">
                <a:solidFill>
                  <a:prstClr val="white"/>
                </a:solidFill>
              </a:rPr>
              <a:t> &amp; LSE </a:t>
            </a:r>
            <a:r>
              <a:rPr lang="sv-SE" sz="2400" dirty="0" err="1" smtClean="0">
                <a:solidFill>
                  <a:prstClr val="white"/>
                </a:solidFill>
              </a:rPr>
              <a:t>conference</a:t>
            </a:r>
            <a:r>
              <a:rPr lang="sv-SE" sz="2400" dirty="0" smtClean="0">
                <a:solidFill>
                  <a:prstClr val="white"/>
                </a:solidFill>
              </a:rPr>
              <a:t>, </a:t>
            </a:r>
            <a:br>
              <a:rPr lang="sv-SE" sz="2400" dirty="0" smtClean="0">
                <a:solidFill>
                  <a:prstClr val="white"/>
                </a:solidFill>
              </a:rPr>
            </a:br>
            <a:r>
              <a:rPr lang="sv-SE" sz="2400" dirty="0" smtClean="0">
                <a:solidFill>
                  <a:prstClr val="white"/>
                </a:solidFill>
              </a:rPr>
              <a:t>”</a:t>
            </a:r>
            <a:r>
              <a:rPr lang="en-US" sz="2400" dirty="0" smtClean="0">
                <a:solidFill>
                  <a:prstClr val="white"/>
                </a:solidFill>
              </a:rPr>
              <a:t>A </a:t>
            </a:r>
            <a:r>
              <a:rPr lang="en-US" sz="2400" dirty="0">
                <a:solidFill>
                  <a:prstClr val="white"/>
                </a:solidFill>
              </a:rPr>
              <a:t>Brave New World? 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The Future of Banking in Emerging </a:t>
            </a:r>
            <a:r>
              <a:rPr lang="en-US" sz="2400" dirty="0" smtClean="0">
                <a:solidFill>
                  <a:prstClr val="white"/>
                </a:solidFill>
              </a:rPr>
              <a:t>Europe”, October 11, 2019</a:t>
            </a:r>
            <a:r>
              <a:rPr lang="en-US" sz="2400" dirty="0">
                <a:solidFill>
                  <a:prstClr val="white"/>
                </a:solidFill>
              </a:rPr>
              <a:t/>
            </a:r>
            <a:br>
              <a:rPr lang="en-US" sz="2400" dirty="0">
                <a:solidFill>
                  <a:prstClr val="white"/>
                </a:solidFill>
              </a:rPr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6560" y="4777160"/>
            <a:ext cx="4222748" cy="1655762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 smtClean="0"/>
              <a:t>Marianne </a:t>
            </a:r>
            <a:r>
              <a:rPr lang="en-US" sz="5100" dirty="0"/>
              <a:t>Nessén</a:t>
            </a:r>
            <a:br>
              <a:rPr lang="en-US" sz="5100" dirty="0"/>
            </a:br>
            <a:r>
              <a:rPr lang="en-US" sz="5100" dirty="0"/>
              <a:t>Senior advisor to the Executive Board</a:t>
            </a:r>
          </a:p>
          <a:p>
            <a:endParaRPr lang="en-US" dirty="0"/>
          </a:p>
          <a:p>
            <a:r>
              <a:rPr lang="en-US" dirty="0"/>
              <a:t>The views expressed here are my own and do not necessarily reflect those of the Executive Board of Sveriges </a:t>
            </a:r>
            <a:r>
              <a:rPr lang="en-US" dirty="0" smtClean="0"/>
              <a:t>Riksbank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5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85537" y="274638"/>
            <a:ext cx="9625263" cy="77809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</a:rPr>
              <a:t>NGFS: 6 RECOMMENDATIONS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124745"/>
            <a:ext cx="3960440" cy="56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changing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 for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economies</a:t>
            </a:r>
            <a:r>
              <a:rPr lang="sv-SE" dirty="0"/>
              <a:t> and the </a:t>
            </a:r>
            <a:r>
              <a:rPr lang="sv-SE" dirty="0" err="1"/>
              <a:t>financial</a:t>
            </a:r>
            <a:r>
              <a:rPr lang="sv-SE" dirty="0"/>
              <a:t> system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v-SE" dirty="0" smtClean="0"/>
          </a:p>
          <a:p>
            <a:pPr lvl="1"/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interest</a:t>
            </a:r>
            <a:r>
              <a:rPr lang="sv-SE" dirty="0" smtClean="0"/>
              <a:t> rates</a:t>
            </a:r>
          </a:p>
          <a:p>
            <a:pPr lvl="1"/>
            <a:r>
              <a:rPr lang="sv-SE" dirty="0" smtClean="0"/>
              <a:t>Transformative new </a:t>
            </a:r>
            <a:r>
              <a:rPr lang="sv-SE" dirty="0" err="1" smtClean="0"/>
              <a:t>technologies</a:t>
            </a:r>
            <a:endParaRPr lang="sv-SE" dirty="0" smtClean="0"/>
          </a:p>
          <a:p>
            <a:pPr lvl="1"/>
            <a:r>
              <a:rPr lang="sv-SE" dirty="0" smtClean="0"/>
              <a:t>Risks from </a:t>
            </a:r>
            <a:r>
              <a:rPr lang="sv-SE" dirty="0" err="1" smtClean="0"/>
              <a:t>climate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2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2" y="365125"/>
            <a:ext cx="9971004" cy="1325563"/>
          </a:xfrm>
        </p:spPr>
        <p:txBody>
          <a:bodyPr>
            <a:normAutofit/>
          </a:bodyPr>
          <a:lstStyle/>
          <a:p>
            <a:r>
              <a:rPr lang="sv-SE" dirty="0" err="1" smtClean="0"/>
              <a:t>Interest</a:t>
            </a:r>
            <a:r>
              <a:rPr lang="sv-SE" dirty="0" smtClean="0"/>
              <a:t> rates </a:t>
            </a:r>
            <a:r>
              <a:rPr lang="sv-SE" dirty="0" err="1" smtClean="0"/>
              <a:t>have</a:t>
            </a:r>
            <a:r>
              <a:rPr lang="sv-SE" dirty="0" smtClean="0"/>
              <a:t> fallen, </a:t>
            </a:r>
            <a:r>
              <a:rPr lang="sv-SE" dirty="0" err="1" smtClean="0"/>
              <a:t>globally</a:t>
            </a:r>
            <a:r>
              <a:rPr lang="sv-SE" dirty="0" smtClean="0"/>
              <a:t> and for a long </a:t>
            </a:r>
            <a:r>
              <a:rPr lang="sv-SE" dirty="0" err="1" smtClean="0"/>
              <a:t>time</a:t>
            </a:r>
            <a:r>
              <a:rPr lang="sv-SE" dirty="0" smtClean="0"/>
              <a:t>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7655" y="6120000"/>
            <a:ext cx="4572000" cy="738000"/>
          </a:xfrm>
        </p:spPr>
        <p:txBody>
          <a:bodyPr/>
          <a:lstStyle/>
          <a:p>
            <a:r>
              <a:rPr lang="sv-SE" dirty="0" smtClean="0"/>
              <a:t>Note: </a:t>
            </a:r>
            <a:r>
              <a:rPr lang="sv-SE" dirty="0" err="1" smtClean="0"/>
              <a:t>Zero-coupon</a:t>
            </a:r>
            <a:r>
              <a:rPr lang="sv-SE" dirty="0" smtClean="0"/>
              <a:t> rates for Sweden and </a:t>
            </a:r>
            <a:r>
              <a:rPr lang="sv-SE" dirty="0" err="1" smtClean="0"/>
              <a:t>Germany</a:t>
            </a:r>
            <a:r>
              <a:rPr lang="sv-SE" dirty="0" smtClean="0"/>
              <a:t> from </a:t>
            </a:r>
            <a:r>
              <a:rPr lang="sv-SE" dirty="0" err="1" smtClean="0"/>
              <a:t>government</a:t>
            </a:r>
            <a:r>
              <a:rPr lang="sv-SE" dirty="0" smtClean="0"/>
              <a:t> </a:t>
            </a:r>
            <a:r>
              <a:rPr lang="sv-SE" dirty="0" err="1" smtClean="0"/>
              <a:t>bonds</a:t>
            </a:r>
            <a:r>
              <a:rPr lang="sv-SE" dirty="0" smtClean="0"/>
              <a:t>. Ten </a:t>
            </a:r>
            <a:r>
              <a:rPr lang="sv-SE" dirty="0" err="1" smtClean="0"/>
              <a:t>year</a:t>
            </a:r>
            <a:r>
              <a:rPr lang="sv-SE" dirty="0" smtClean="0"/>
              <a:t> benchmark for US.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741108" y="6070267"/>
            <a:ext cx="4793162" cy="603250"/>
          </a:xfrm>
        </p:spPr>
        <p:txBody>
          <a:bodyPr/>
          <a:lstStyle/>
          <a:p>
            <a:r>
              <a:rPr lang="sv-SE" dirty="0" err="1" smtClean="0"/>
              <a:t>Sources</a:t>
            </a:r>
            <a:r>
              <a:rPr lang="sv-SE" dirty="0" smtClean="0"/>
              <a:t>: </a:t>
            </a:r>
            <a:r>
              <a:rPr lang="en-US" dirty="0"/>
              <a:t>Deutsche </a:t>
            </a:r>
            <a:r>
              <a:rPr lang="en-US" dirty="0" smtClean="0"/>
              <a:t>Bundesbank, </a:t>
            </a:r>
            <a:r>
              <a:rPr lang="sv-SE" dirty="0" smtClean="0"/>
              <a:t>Federal </a:t>
            </a:r>
            <a:r>
              <a:rPr lang="sv-SE" dirty="0"/>
              <a:t>Reserve</a:t>
            </a:r>
            <a:r>
              <a:rPr lang="sv-SE" dirty="0" smtClean="0"/>
              <a:t> and the Riksbank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1916" y="1825625"/>
            <a:ext cx="7924800" cy="4294188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684295" y="1965159"/>
            <a:ext cx="6978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Sweden</a:t>
            </a:r>
            <a:endParaRPr lang="sv-SE" sz="1200" dirty="0"/>
          </a:p>
        </p:txBody>
      </p:sp>
      <p:sp>
        <p:nvSpPr>
          <p:cNvPr id="8" name="textruta 7"/>
          <p:cNvSpPr txBox="1"/>
          <p:nvPr/>
        </p:nvSpPr>
        <p:spPr>
          <a:xfrm>
            <a:off x="6055895" y="2025963"/>
            <a:ext cx="8662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Germany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9379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32" y="365126"/>
            <a:ext cx="10043193" cy="1014496"/>
          </a:xfrm>
        </p:spPr>
        <p:txBody>
          <a:bodyPr/>
          <a:lstStyle/>
          <a:p>
            <a:r>
              <a:rPr lang="sv-SE" dirty="0" smtClean="0"/>
              <a:t>Real </a:t>
            </a:r>
            <a:r>
              <a:rPr lang="sv-SE" dirty="0" err="1" smtClean="0"/>
              <a:t>interest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> negative </a:t>
            </a:r>
            <a:r>
              <a:rPr lang="sv-SE" dirty="0" err="1" smtClean="0"/>
              <a:t>before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3137" y="6120000"/>
            <a:ext cx="3850105" cy="625705"/>
          </a:xfrm>
        </p:spPr>
        <p:txBody>
          <a:bodyPr/>
          <a:lstStyle/>
          <a:p>
            <a:r>
              <a:rPr lang="sv-SE" dirty="0" smtClean="0"/>
              <a:t>Note: 10-year </a:t>
            </a:r>
            <a:r>
              <a:rPr lang="sv-SE" dirty="0" err="1" smtClean="0"/>
              <a:t>government</a:t>
            </a:r>
            <a:r>
              <a:rPr lang="sv-SE" dirty="0" smtClean="0"/>
              <a:t> </a:t>
            </a:r>
            <a:r>
              <a:rPr lang="sv-SE" dirty="0" err="1" smtClean="0"/>
              <a:t>bond</a:t>
            </a:r>
            <a:r>
              <a:rPr lang="sv-SE" dirty="0" smtClean="0"/>
              <a:t> rate minus inflation  </a:t>
            </a:r>
            <a:endParaRPr lang="en-GB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15262" y="6120000"/>
            <a:ext cx="5478379" cy="441221"/>
          </a:xfrm>
        </p:spPr>
        <p:txBody>
          <a:bodyPr/>
          <a:lstStyle/>
          <a:p>
            <a:r>
              <a:rPr lang="sv-SE" dirty="0" err="1" smtClean="0"/>
              <a:t>Sources</a:t>
            </a:r>
            <a:r>
              <a:rPr lang="sv-SE" dirty="0" smtClean="0"/>
              <a:t>: </a:t>
            </a:r>
            <a:r>
              <a:rPr lang="sv-SE" dirty="0"/>
              <a:t>Bank of England</a:t>
            </a:r>
            <a:r>
              <a:rPr lang="sv-SE" dirty="0" smtClean="0"/>
              <a:t>, </a:t>
            </a:r>
            <a:r>
              <a:rPr lang="sv-SE" dirty="0" err="1" smtClean="0"/>
              <a:t>European</a:t>
            </a:r>
            <a:r>
              <a:rPr lang="sv-SE" dirty="0" smtClean="0"/>
              <a:t> Central </a:t>
            </a:r>
            <a:r>
              <a:rPr lang="sv-SE" dirty="0"/>
              <a:t>B</a:t>
            </a:r>
            <a:r>
              <a:rPr lang="sv-SE" dirty="0" smtClean="0"/>
              <a:t>ank, </a:t>
            </a:r>
            <a:r>
              <a:rPr lang="sv-SE" dirty="0"/>
              <a:t>Federal Reserve </a:t>
            </a:r>
            <a:r>
              <a:rPr lang="sv-SE" dirty="0" smtClean="0"/>
              <a:t>and  Riksbank</a:t>
            </a:r>
            <a:endParaRPr lang="sv-SE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2758" y="1825625"/>
            <a:ext cx="7563097" cy="42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2258" y="243745"/>
            <a:ext cx="9297983" cy="1325563"/>
          </a:xfrm>
        </p:spPr>
        <p:txBody>
          <a:bodyPr/>
          <a:lstStyle/>
          <a:p>
            <a:r>
              <a:rPr lang="sv-SE" dirty="0" err="1" smtClean="0"/>
              <a:t>Yield</a:t>
            </a:r>
            <a:r>
              <a:rPr lang="sv-SE" dirty="0" smtClean="0"/>
              <a:t> </a:t>
            </a:r>
            <a:r>
              <a:rPr lang="sv-SE" dirty="0" err="1" smtClean="0"/>
              <a:t>curves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flattened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800" dirty="0" smtClean="0"/>
              <a:t>German </a:t>
            </a:r>
            <a:r>
              <a:rPr lang="sv-SE" sz="2800" dirty="0" err="1" smtClean="0"/>
              <a:t>bunds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847" y="1524927"/>
            <a:ext cx="6398551" cy="4665482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715" y="6055995"/>
            <a:ext cx="7243172" cy="4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55558" y="365125"/>
            <a:ext cx="9385468" cy="1325563"/>
          </a:xfrm>
        </p:spPr>
        <p:txBody>
          <a:bodyPr>
            <a:normAutofit/>
          </a:bodyPr>
          <a:lstStyle/>
          <a:p>
            <a:r>
              <a:rPr lang="sv-SE" dirty="0" err="1" smtClean="0"/>
              <a:t>Cost</a:t>
            </a:r>
            <a:r>
              <a:rPr lang="sv-SE" dirty="0" smtClean="0"/>
              <a:t>-to-</a:t>
            </a:r>
            <a:r>
              <a:rPr lang="sv-SE" dirty="0" err="1" smtClean="0"/>
              <a:t>income</a:t>
            </a:r>
            <a:r>
              <a:rPr lang="sv-SE" dirty="0" smtClean="0"/>
              <a:t> </a:t>
            </a:r>
            <a:r>
              <a:rPr lang="sv-SE" dirty="0" err="1"/>
              <a:t>ratio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sz="2800" dirty="0" smtClean="0"/>
              <a:t>Swedish and </a:t>
            </a:r>
            <a:r>
              <a:rPr lang="sv-SE" sz="2800" dirty="0" err="1" smtClean="0"/>
              <a:t>other</a:t>
            </a:r>
            <a:r>
              <a:rPr lang="sv-SE" sz="2800" dirty="0" smtClean="0"/>
              <a:t> </a:t>
            </a:r>
            <a:r>
              <a:rPr lang="sv-SE" sz="2800" dirty="0" err="1" smtClean="0"/>
              <a:t>European</a:t>
            </a:r>
            <a:r>
              <a:rPr lang="sv-SE" sz="2800" dirty="0" smtClean="0"/>
              <a:t> banks</a:t>
            </a:r>
            <a:endParaRPr lang="sv-SE" sz="28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558" y="1689268"/>
            <a:ext cx="8068591" cy="43561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692436" y="6055636"/>
            <a:ext cx="90485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smtClean="0"/>
              <a:t>Note. </a:t>
            </a:r>
            <a:r>
              <a:rPr lang="sv-SE" sz="1050" b="1" dirty="0" smtClean="0"/>
              <a:t>Swedish </a:t>
            </a:r>
            <a:r>
              <a:rPr lang="sv-SE" sz="1050" b="1" dirty="0" err="1" smtClean="0"/>
              <a:t>large</a:t>
            </a:r>
            <a:r>
              <a:rPr lang="sv-SE" sz="1050" b="1" dirty="0" smtClean="0"/>
              <a:t> banks</a:t>
            </a:r>
            <a:r>
              <a:rPr lang="sv-SE" sz="1050" dirty="0" smtClean="0"/>
              <a:t>: SEB, SHB, Swedbank. </a:t>
            </a:r>
            <a:r>
              <a:rPr lang="sv-SE" sz="1050" b="1" dirty="0" err="1" smtClean="0"/>
              <a:t>Large</a:t>
            </a:r>
            <a:r>
              <a:rPr lang="sv-SE" sz="1050" b="1" dirty="0" smtClean="0"/>
              <a:t> banks in Sweden</a:t>
            </a:r>
            <a:r>
              <a:rPr lang="sv-SE" sz="1050" dirty="0" smtClean="0"/>
              <a:t>: Swedish banks + Nordea and Danske bank. </a:t>
            </a:r>
            <a:r>
              <a:rPr lang="sv-SE" sz="1050" b="1" dirty="0" err="1" smtClean="0"/>
              <a:t>European</a:t>
            </a:r>
            <a:r>
              <a:rPr lang="sv-SE" sz="1050" b="1" dirty="0" smtClean="0"/>
              <a:t> banks</a:t>
            </a:r>
            <a:r>
              <a:rPr lang="sv-SE" sz="1050" dirty="0" smtClean="0"/>
              <a:t>: Peer </a:t>
            </a:r>
            <a:r>
              <a:rPr lang="sv-SE" sz="1050" dirty="0" err="1" smtClean="0"/>
              <a:t>group</a:t>
            </a:r>
            <a:r>
              <a:rPr lang="sv-SE" sz="1050" dirty="0" smtClean="0"/>
              <a:t> of 15 </a:t>
            </a:r>
            <a:r>
              <a:rPr lang="sv-SE" sz="1050" dirty="0" err="1" smtClean="0"/>
              <a:t>European</a:t>
            </a:r>
            <a:r>
              <a:rPr lang="sv-SE" sz="1050" dirty="0" smtClean="0"/>
              <a:t> banks.</a:t>
            </a:r>
          </a:p>
          <a:p>
            <a:r>
              <a:rPr lang="sv-SE" sz="1050" dirty="0" smtClean="0"/>
              <a:t>Source: SNL and the Riksbank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3430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2106" y="365125"/>
            <a:ext cx="9938920" cy="1325563"/>
          </a:xfrm>
        </p:spPr>
        <p:txBody>
          <a:bodyPr/>
          <a:lstStyle/>
          <a:p>
            <a:r>
              <a:rPr lang="sv-SE" dirty="0" smtClean="0"/>
              <a:t>Transformative </a:t>
            </a:r>
            <a:r>
              <a:rPr lang="sv-SE" dirty="0" err="1" smtClean="0"/>
              <a:t>technological</a:t>
            </a:r>
            <a:r>
              <a:rPr lang="sv-SE" dirty="0" smtClean="0"/>
              <a:t> </a:t>
            </a:r>
            <a:r>
              <a:rPr lang="sv-SE" dirty="0" err="1" smtClean="0"/>
              <a:t>changes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686" y="1825625"/>
            <a:ext cx="6859416" cy="43561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574505" y="2494547"/>
            <a:ext cx="3056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r>
              <a:rPr lang="sv-SE" dirty="0" smtClean="0"/>
              <a:t>”Fin Tech </a:t>
            </a:r>
            <a:r>
              <a:rPr lang="sv-SE" dirty="0" err="1" smtClean="0"/>
              <a:t>credit</a:t>
            </a:r>
            <a:r>
              <a:rPr lang="sv-SE" dirty="0" smtClean="0"/>
              <a:t>: Online </a:t>
            </a:r>
            <a:r>
              <a:rPr lang="sv-SE" dirty="0" err="1" smtClean="0"/>
              <a:t>lending</a:t>
            </a:r>
            <a:r>
              <a:rPr lang="sv-SE" dirty="0" smtClean="0"/>
              <a:t> plattforms in Sweden and </a:t>
            </a:r>
            <a:r>
              <a:rPr lang="sv-SE" dirty="0" err="1" smtClean="0"/>
              <a:t>beyond</a:t>
            </a:r>
            <a:r>
              <a:rPr lang="sv-SE" dirty="0" smtClean="0"/>
              <a:t>” by Christoph Bertsch and Carl-Johan Rosenvinge, </a:t>
            </a:r>
            <a:r>
              <a:rPr lang="sv-SE" i="1" dirty="0" smtClean="0"/>
              <a:t>Sveriges Riksbank </a:t>
            </a:r>
            <a:r>
              <a:rPr lang="sv-SE" i="1" dirty="0" err="1" smtClean="0"/>
              <a:t>Economic</a:t>
            </a:r>
            <a:r>
              <a:rPr lang="sv-SE" i="1" dirty="0" smtClean="0"/>
              <a:t> Review no. 2 </a:t>
            </a:r>
            <a:br>
              <a:rPr lang="sv-SE" i="1" dirty="0" smtClean="0"/>
            </a:br>
            <a:endParaRPr lang="sv-SE" i="1" dirty="0" smtClean="0"/>
          </a:p>
          <a:p>
            <a:r>
              <a:rPr lang="sv-SE" dirty="0" smtClean="0"/>
              <a:t>(</a:t>
            </a:r>
            <a:r>
              <a:rPr lang="sv-SE" dirty="0" err="1" smtClean="0"/>
              <a:t>available</a:t>
            </a:r>
            <a:r>
              <a:rPr lang="sv-SE" dirty="0" smtClean="0"/>
              <a:t> on </a:t>
            </a:r>
            <a:r>
              <a:rPr lang="sv-SE" dirty="0" smtClean="0">
                <a:hlinkClick r:id="rId3"/>
              </a:rPr>
              <a:t>www.riksbank.se</a:t>
            </a:r>
            <a:r>
              <a:rPr lang="sv-SE" dirty="0" smtClean="0"/>
              <a:t>)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83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7621" y="274638"/>
            <a:ext cx="10138611" cy="77809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</a:rPr>
              <a:t>NGFS: GROWING MEMBERSHIP (as of end-July 2019)</a:t>
            </a:r>
          </a:p>
        </p:txBody>
      </p:sp>
      <p:pic>
        <p:nvPicPr>
          <p:cNvPr id="7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49" y="4707111"/>
            <a:ext cx="1925447" cy="86409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1" y="2140559"/>
            <a:ext cx="2016224" cy="100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16" y="1124744"/>
            <a:ext cx="5744380" cy="56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53453" y="274638"/>
            <a:ext cx="9657347" cy="77809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chemeClr val="bg1"/>
                </a:solidFill>
              </a:rPr>
              <a:t>NGFS: AN ANSWER TO CLIMATE URGENCY</a:t>
            </a: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673768" y="1484785"/>
            <a:ext cx="95266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Climate change source of structural change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economy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financial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system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number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specificities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Far-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reaching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impact in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breadth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magnitude</a:t>
            </a:r>
          </a:p>
          <a:p>
            <a:pPr lvl="1" algn="just"/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Foreseeable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nature</a:t>
            </a:r>
          </a:p>
          <a:p>
            <a:pPr lvl="1" algn="just"/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Irreversibility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/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Dependency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 short-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actions for medium/long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impacts</a:t>
            </a:r>
          </a:p>
          <a:p>
            <a:pPr lvl="1" algn="just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linearity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tipping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</a:t>
            </a:r>
          </a:p>
          <a:p>
            <a:pPr marL="457200" lvl="1" indent="0" algn="just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Climate-related risks are a source of financial risk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It is therefore within the mandates of central banks and supervisors to ensure the financial system is resilient to these risks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Highly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likely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that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climate-risks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are not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properly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reflected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asset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valuations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1" val="empty"/>
  <p:tag name="PPT" val="Chart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M" val="empty"/>
  <p:tag name="PPT" val="An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empty"/>
  <p:tag name="PPT" val="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ITLE" val="empty"/>
  <p:tag name="PPT" val="ChartTitle"/>
</p:tagLst>
</file>

<file path=ppt/theme/theme1.xml><?xml version="1.0" encoding="utf-8"?>
<a:theme xmlns:a="http://schemas.openxmlformats.org/drawingml/2006/main" name="RB 16x9">
  <a:themeElements>
    <a:clrScheme name="R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B9"/>
      </a:accent1>
      <a:accent2>
        <a:srgbClr val="B91E2B"/>
      </a:accent2>
      <a:accent3>
        <a:srgbClr val="5AC1D0"/>
      </a:accent3>
      <a:accent4>
        <a:srgbClr val="F59A00"/>
      </a:accent4>
      <a:accent5>
        <a:srgbClr val="9AC331"/>
      </a:accent5>
      <a:accent6>
        <a:srgbClr val="8D70B0"/>
      </a:accent6>
      <a:hlink>
        <a:srgbClr val="0563C1"/>
      </a:hlink>
      <a:folHlink>
        <a:srgbClr val="954F72"/>
      </a:folHlink>
    </a:clrScheme>
    <a:fontScheme name="R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iksbanksblå (ej diagramfärg)">
      <a:srgbClr val="0053A1"/>
    </a:custClr>
    <a:custClr name="Orange">
      <a:srgbClr val="E9530E"/>
    </a:custClr>
    <a:custClr name="Grå">
      <a:srgbClr val="AFB6BD"/>
    </a:custClr>
    <a:custClr name="Rosa">
      <a:srgbClr val="F1919E"/>
    </a:custClr>
  </a:custClrLst>
  <a:extLst>
    <a:ext uri="{05A4C25C-085E-4340-85A3-A5531E510DB2}">
      <thm15:themeFamily xmlns:thm15="http://schemas.microsoft.com/office/thememl/2012/main" name="Blank.potx" id="{E205FCDA-C8B7-4161-BEE4-C3014454BF65}" vid="{56EAFDCB-7BE8-435F-BD91-C85E4D6480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455</TotalTime>
  <Words>289</Words>
  <Application>Microsoft Office PowerPoint</Application>
  <PresentationFormat>Bredbild</PresentationFormat>
  <Paragraphs>46</Paragraphs>
  <Slides>10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RB 16x9</vt:lpstr>
      <vt:lpstr>A changing environment –   Implications for our economies and for the financial system  Bank of Albania &amp; LSE conference,  ”A Brave New World?  The Future of Banking in Emerging Europe”, October 11, 2019 </vt:lpstr>
      <vt:lpstr>A changing environment for our economies and the financial system</vt:lpstr>
      <vt:lpstr>Interest rates have fallen, globally and for a long time  </vt:lpstr>
      <vt:lpstr>Real interest have been negative before</vt:lpstr>
      <vt:lpstr>Yield curves have flattened German bunds</vt:lpstr>
      <vt:lpstr>Cost-to-income ratio  Swedish and other European banks</vt:lpstr>
      <vt:lpstr>Transformative technological changes  </vt:lpstr>
      <vt:lpstr>NGFS: GROWING MEMBERSHIP (as of end-July 2019)</vt:lpstr>
      <vt:lpstr>NGFS: AN ANSWER TO CLIMATE URGENCY</vt:lpstr>
      <vt:lpstr>NGFS: 6 RECOMMENDATIONS</vt:lpstr>
    </vt:vector>
  </TitlesOfParts>
  <Company>Sveriges riksbank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changing environment. Implications for our economies and for the financial system.”   Bank of Albania &amp; LSE conference,  ”A Brave New World?  The Future of Banking in Emerging Europe”, October 11, 2019</dc:title>
  <dc:creator>Nessén, Marianne</dc:creator>
  <cp:lastModifiedBy>Nessén, Marianne</cp:lastModifiedBy>
  <cp:revision>21</cp:revision>
  <cp:lastPrinted>2019-10-08T17:24:11Z</cp:lastPrinted>
  <dcterms:created xsi:type="dcterms:W3CDTF">2019-10-05T17:47:38Z</dcterms:created>
  <dcterms:modified xsi:type="dcterms:W3CDTF">2019-10-09T08:27:28Z</dcterms:modified>
</cp:coreProperties>
</file>