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4" r:id="rId2"/>
    <p:sldMasterId id="2147483704" r:id="rId3"/>
    <p:sldMasterId id="2147483714" r:id="rId4"/>
    <p:sldMasterId id="2147483727" r:id="rId5"/>
    <p:sldMasterId id="2147483737" r:id="rId6"/>
  </p:sldMasterIdLst>
  <p:notesMasterIdLst>
    <p:notesMasterId r:id="rId31"/>
  </p:notesMasterIdLst>
  <p:handoutMasterIdLst>
    <p:handoutMasterId r:id="rId32"/>
  </p:handoutMasterIdLst>
  <p:sldIdLst>
    <p:sldId id="761" r:id="rId7"/>
    <p:sldId id="976" r:id="rId8"/>
    <p:sldId id="884" r:id="rId9"/>
    <p:sldId id="982" r:id="rId10"/>
    <p:sldId id="983" r:id="rId11"/>
    <p:sldId id="984" r:id="rId12"/>
    <p:sldId id="985" r:id="rId13"/>
    <p:sldId id="987" r:id="rId14"/>
    <p:sldId id="986" r:id="rId15"/>
    <p:sldId id="919" r:id="rId16"/>
    <p:sldId id="966" r:id="rId17"/>
    <p:sldId id="989" r:id="rId18"/>
    <p:sldId id="990" r:id="rId19"/>
    <p:sldId id="960" r:id="rId20"/>
    <p:sldId id="957" r:id="rId21"/>
    <p:sldId id="965" r:id="rId22"/>
    <p:sldId id="991" r:id="rId23"/>
    <p:sldId id="975" r:id="rId24"/>
    <p:sldId id="971" r:id="rId25"/>
    <p:sldId id="980" r:id="rId26"/>
    <p:sldId id="970" r:id="rId27"/>
    <p:sldId id="973" r:id="rId28"/>
    <p:sldId id="974" r:id="rId29"/>
    <p:sldId id="978" r:id="rId3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951256-252E-4354-84F6-E219D67F7B39}">
          <p14:sldIdLst>
            <p14:sldId id="761"/>
            <p14:sldId id="976"/>
            <p14:sldId id="884"/>
            <p14:sldId id="982"/>
            <p14:sldId id="983"/>
            <p14:sldId id="984"/>
            <p14:sldId id="985"/>
            <p14:sldId id="987"/>
            <p14:sldId id="986"/>
            <p14:sldId id="919"/>
            <p14:sldId id="966"/>
            <p14:sldId id="989"/>
            <p14:sldId id="990"/>
            <p14:sldId id="960"/>
            <p14:sldId id="957"/>
            <p14:sldId id="965"/>
            <p14:sldId id="991"/>
            <p14:sldId id="975"/>
            <p14:sldId id="971"/>
            <p14:sldId id="980"/>
            <p14:sldId id="970"/>
            <p14:sldId id="973"/>
            <p14:sldId id="974"/>
            <p14:sldId id="9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1632" userDrawn="1">
          <p15:clr>
            <a:srgbClr val="A4A3A4"/>
          </p15:clr>
        </p15:guide>
        <p15:guide id="5" orient="horz" pos="2448">
          <p15:clr>
            <a:srgbClr val="A4A3A4"/>
          </p15:clr>
        </p15:guide>
        <p15:guide id="6" pos="2880">
          <p15:clr>
            <a:srgbClr val="A4A3A4"/>
          </p15:clr>
        </p15:guide>
        <p15:guide id="7" pos="5520">
          <p15:clr>
            <a:srgbClr val="A4A3A4"/>
          </p15:clr>
        </p15:guide>
        <p15:guide id="8" pos="480">
          <p15:clr>
            <a:srgbClr val="A4A3A4"/>
          </p15:clr>
        </p15:guide>
        <p15:guide id="9" pos="2736">
          <p15:clr>
            <a:srgbClr val="A4A3A4"/>
          </p15:clr>
        </p15:guide>
        <p15:guide id="10" pos="672">
          <p15:clr>
            <a:srgbClr val="A4A3A4"/>
          </p15:clr>
        </p15:guide>
        <p15:guide id="11" pos="3312">
          <p15:clr>
            <a:srgbClr val="A4A3A4"/>
          </p15:clr>
        </p15:guide>
        <p15:guide id="12" pos="50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ahi, Nadeem" initials="IN" lastIdx="15" clrIdx="0">
    <p:extLst>
      <p:ext uri="{19B8F6BF-5375-455C-9EA6-DF929625EA0E}">
        <p15:presenceInfo xmlns:p15="http://schemas.microsoft.com/office/powerpoint/2012/main" userId="S-1-5-21-2133556540-1006569411-724182803-13805" providerId="AD"/>
      </p:ext>
    </p:extLst>
  </p:cmAuthor>
  <p:cmAuthor id="2" name="Krogulski, Krzysztof" initials="KK" lastIdx="4" clrIdx="1">
    <p:extLst>
      <p:ext uri="{19B8F6BF-5375-455C-9EA6-DF929625EA0E}">
        <p15:presenceInfo xmlns:p15="http://schemas.microsoft.com/office/powerpoint/2012/main" userId="S-1-5-21-2133556540-1006569411-724182803-220285" providerId="AD"/>
      </p:ext>
    </p:extLst>
  </p:cmAuthor>
  <p:cmAuthor id="3" name="Korczak, Marta" initials="KM" lastIdx="1" clrIdx="2">
    <p:extLst>
      <p:ext uri="{19B8F6BF-5375-455C-9EA6-DF929625EA0E}">
        <p15:presenceInfo xmlns:p15="http://schemas.microsoft.com/office/powerpoint/2012/main" userId="S-1-5-21-2133556540-1006569411-724182803-357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472C4"/>
    <a:srgbClr val="1B236F"/>
    <a:srgbClr val="FF2D2D"/>
    <a:srgbClr val="FFC5C5"/>
    <a:srgbClr val="F7FFFB"/>
    <a:srgbClr val="FFFFFF"/>
    <a:srgbClr val="008000"/>
    <a:srgbClr val="C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139" autoAdjust="0"/>
  </p:normalViewPr>
  <p:slideViewPr>
    <p:cSldViewPr>
      <p:cViewPr varScale="1">
        <p:scale>
          <a:sx n="102" d="100"/>
          <a:sy n="102" d="100"/>
        </p:scale>
        <p:origin x="1230" y="138"/>
      </p:cViewPr>
      <p:guideLst>
        <p:guide orient="horz" pos="2208"/>
        <p:guide orient="horz" pos="1200"/>
        <p:guide orient="horz" pos="3744"/>
        <p:guide orient="horz" pos="1632"/>
        <p:guide orient="horz" pos="2448"/>
        <p:guide pos="2880"/>
        <p:guide pos="5520"/>
        <p:guide pos="480"/>
        <p:guide pos="2736"/>
        <p:guide pos="672"/>
        <p:guide pos="3312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92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s.int.imf.org\remoteoffice\WAW\WAW1\_PRESENTATIONS\2019.10%20Tirana\EU15%20NMS%20quarterly%20grow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s.int.imf.org\remoteoffice\WAW\WAW1\_PRESENTATIONS\2019.06%20Becici\WE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s.int.imf.org\remoteoffice\WAW\WAW1\_PRESENTATIONS\2019.06%20Becici\WE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s.int.imf.org\remoteoffice\WAW\WAW1\_PRESENTATIONS\2019.06%20Becici\WE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s.int.imf.org\remoteoffice\WAW\WAW1\_PRESENTATIONS\2019.06%20Becici\WE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s.int.imf.org\remoteoffice\WAW\WAW1\_PRESENTATIONS\2019.06%20Becici\WEF_DB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s.int.imf.org\remoteoffice\WAW\WAW1\_PRESENTATIONS\2019.06%20Becici\WEF_DB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2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was.int.imf.org\remoteoffice\WAW\WAW1\_PRESENTATIONS\2019.10%20Tirana\DCM_Funding%20sources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s.int.imf.org\remoteoffice\WAW\WAW1\_PRESENTATIONS\2019.10%20Tirana\Haver_credit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krog\Desktop\Tirana\wtm_2019m0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s.int.imf.org\remoteoffice\WAW\WAW1\_PRESENTATIONS\2019.10%20Tirana\FSI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s.int.imf.org\remoteoffice\WAW\WAW1\_PRESENTATIONS\2019.10%20Tirana\FSI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s.int.imf.org\remoteoffice\WAW\WAW1\_PRESENTATIONS\2019.10%20Tirana\FSI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s.int.imf.org\remoteoffice\WAW\WAW1\_PRESENTATIONS\2019.10%20Tirana\FSI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krog\Desktop\Tirana\GV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krog\Desktop\Tirana\PM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s.int.imf.org\remoteoffice\WAW\WAW1\_PRESENTATIONS\2019.10%20Tirana\PM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s.int.imf.org\remoteoffice\WAW\WAW1\_PRESENTATIONS\2019.10%20Tirana\GFCF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s.int.imf.org\remoteoffice\WAW\WAW1\_PRESENTATIONS\2019.03%20London\Excel\WEO_Publishe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s.int.imf.org\remoteoffice\WAW\WAW1\_PRESENTATIONS\2019.10%20Tirana\Remittanc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020055185409517E-2"/>
          <c:y val="0.17838393074884609"/>
          <c:w val="0.89779191062655628"/>
          <c:h val="0.6821934444770601"/>
        </c:manualLayout>
      </c:layout>
      <c:lineChart>
        <c:grouping val="standard"/>
        <c:varyColors val="0"/>
        <c:ser>
          <c:idx val="0"/>
          <c:order val="0"/>
          <c:tx>
            <c:strRef>
              <c:f>Data!$E$15</c:f>
              <c:strCache>
                <c:ptCount val="1"/>
                <c:pt idx="0">
                  <c:v>EU15</c:v>
                </c:pt>
              </c:strCache>
            </c:strRef>
          </c:tx>
          <c:spPr>
            <a:ln w="38100" cap="rnd">
              <a:solidFill>
                <a:srgbClr val="4472C4"/>
              </a:solidFill>
              <a:round/>
            </a:ln>
            <a:effectLst/>
          </c:spPr>
          <c:marker>
            <c:symbol val="none"/>
          </c:marker>
          <c:cat>
            <c:strRef>
              <c:f>Data!$O$11:$AE$11</c:f>
              <c:strCache>
                <c:ptCount val="17"/>
                <c:pt idx="0">
                  <c:v>2015Q2</c:v>
                </c:pt>
                <c:pt idx="1">
                  <c:v>2015Q3</c:v>
                </c:pt>
                <c:pt idx="2">
                  <c:v>2015Q4</c:v>
                </c:pt>
                <c:pt idx="3">
                  <c:v>2016Q1</c:v>
                </c:pt>
                <c:pt idx="4">
                  <c:v>2016Q2</c:v>
                </c:pt>
                <c:pt idx="5">
                  <c:v>2016Q3</c:v>
                </c:pt>
                <c:pt idx="6">
                  <c:v>2016Q4</c:v>
                </c:pt>
                <c:pt idx="7">
                  <c:v>2017Q1</c:v>
                </c:pt>
                <c:pt idx="8">
                  <c:v>2017Q2</c:v>
                </c:pt>
                <c:pt idx="9">
                  <c:v>2017Q3</c:v>
                </c:pt>
                <c:pt idx="10">
                  <c:v>2017Q4</c:v>
                </c:pt>
                <c:pt idx="11">
                  <c:v>2018Q1</c:v>
                </c:pt>
                <c:pt idx="12">
                  <c:v>2018Q2</c:v>
                </c:pt>
                <c:pt idx="13">
                  <c:v>2018Q3</c:v>
                </c:pt>
                <c:pt idx="14">
                  <c:v>2018Q4</c:v>
                </c:pt>
                <c:pt idx="15">
                  <c:v>2019Q1</c:v>
                </c:pt>
                <c:pt idx="16">
                  <c:v>2019Q2</c:v>
                </c:pt>
              </c:strCache>
            </c:strRef>
          </c:cat>
          <c:val>
            <c:numRef>
              <c:f>Data!$O$15:$AE$15</c:f>
              <c:numCache>
                <c:formatCode>0.0</c:formatCode>
                <c:ptCount val="17"/>
                <c:pt idx="0">
                  <c:v>0.42654601042184481</c:v>
                </c:pt>
                <c:pt idx="1">
                  <c:v>0.49352268229658591</c:v>
                </c:pt>
                <c:pt idx="2">
                  <c:v>0.48836179631661025</c:v>
                </c:pt>
                <c:pt idx="3">
                  <c:v>0.5203491991286171</c:v>
                </c:pt>
                <c:pt idx="4">
                  <c:v>0.30348868813044305</c:v>
                </c:pt>
                <c:pt idx="5">
                  <c:v>0.40549729714265936</c:v>
                </c:pt>
                <c:pt idx="6">
                  <c:v>0.7500596474345258</c:v>
                </c:pt>
                <c:pt idx="7">
                  <c:v>0.64384562699517289</c:v>
                </c:pt>
                <c:pt idx="8">
                  <c:v>0.58609848178463153</c:v>
                </c:pt>
                <c:pt idx="9">
                  <c:v>0.69717284137421132</c:v>
                </c:pt>
                <c:pt idx="10">
                  <c:v>0.69154657570101108</c:v>
                </c:pt>
                <c:pt idx="11">
                  <c:v>0.2926470876638092</c:v>
                </c:pt>
                <c:pt idx="12">
                  <c:v>0.36984873046657185</c:v>
                </c:pt>
                <c:pt idx="13">
                  <c:v>0.2665783920350151</c:v>
                </c:pt>
                <c:pt idx="14">
                  <c:v>0.32046772301710291</c:v>
                </c:pt>
                <c:pt idx="15">
                  <c:v>0.43555994618048999</c:v>
                </c:pt>
                <c:pt idx="16">
                  <c:v>0.13220669474716829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BE-42D7-AE04-F641A5EF0F91}"/>
            </c:ext>
          </c:extLst>
        </c:ser>
        <c:ser>
          <c:idx val="1"/>
          <c:order val="1"/>
          <c:tx>
            <c:strRef>
              <c:f>Data!$E$16</c:f>
              <c:strCache>
                <c:ptCount val="1"/>
                <c:pt idx="0">
                  <c:v>NMS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Data!$O$11:$AE$11</c:f>
              <c:strCache>
                <c:ptCount val="17"/>
                <c:pt idx="0">
                  <c:v>2015Q2</c:v>
                </c:pt>
                <c:pt idx="1">
                  <c:v>2015Q3</c:v>
                </c:pt>
                <c:pt idx="2">
                  <c:v>2015Q4</c:v>
                </c:pt>
                <c:pt idx="3">
                  <c:v>2016Q1</c:v>
                </c:pt>
                <c:pt idx="4">
                  <c:v>2016Q2</c:v>
                </c:pt>
                <c:pt idx="5">
                  <c:v>2016Q3</c:v>
                </c:pt>
                <c:pt idx="6">
                  <c:v>2016Q4</c:v>
                </c:pt>
                <c:pt idx="7">
                  <c:v>2017Q1</c:v>
                </c:pt>
                <c:pt idx="8">
                  <c:v>2017Q2</c:v>
                </c:pt>
                <c:pt idx="9">
                  <c:v>2017Q3</c:v>
                </c:pt>
                <c:pt idx="10">
                  <c:v>2017Q4</c:v>
                </c:pt>
                <c:pt idx="11">
                  <c:v>2018Q1</c:v>
                </c:pt>
                <c:pt idx="12">
                  <c:v>2018Q2</c:v>
                </c:pt>
                <c:pt idx="13">
                  <c:v>2018Q3</c:v>
                </c:pt>
                <c:pt idx="14">
                  <c:v>2018Q4</c:v>
                </c:pt>
                <c:pt idx="15">
                  <c:v>2019Q1</c:v>
                </c:pt>
                <c:pt idx="16">
                  <c:v>2019Q2</c:v>
                </c:pt>
              </c:strCache>
            </c:strRef>
          </c:cat>
          <c:val>
            <c:numRef>
              <c:f>Data!$O$16:$AE$16</c:f>
              <c:numCache>
                <c:formatCode>0.0</c:formatCode>
                <c:ptCount val="17"/>
                <c:pt idx="0">
                  <c:v>0.78376642196537261</c:v>
                </c:pt>
                <c:pt idx="1">
                  <c:v>1.1324677449582756</c:v>
                </c:pt>
                <c:pt idx="2">
                  <c:v>0.91274558692260366</c:v>
                </c:pt>
                <c:pt idx="3">
                  <c:v>0.33495457060775513</c:v>
                </c:pt>
                <c:pt idx="4">
                  <c:v>1.0455313891632849</c:v>
                </c:pt>
                <c:pt idx="5">
                  <c:v>0.46244274969975635</c:v>
                </c:pt>
                <c:pt idx="6">
                  <c:v>1.496668285821267</c:v>
                </c:pt>
                <c:pt idx="7">
                  <c:v>1.2872524896707771</c:v>
                </c:pt>
                <c:pt idx="8">
                  <c:v>1.2588551024062968</c:v>
                </c:pt>
                <c:pt idx="9">
                  <c:v>1.048925510290432</c:v>
                </c:pt>
                <c:pt idx="10">
                  <c:v>1.090778553351283</c:v>
                </c:pt>
                <c:pt idx="11">
                  <c:v>0.97281430399243962</c:v>
                </c:pt>
                <c:pt idx="12">
                  <c:v>1.1160429526242943</c:v>
                </c:pt>
                <c:pt idx="13">
                  <c:v>1.1354065579130734</c:v>
                </c:pt>
                <c:pt idx="14">
                  <c:v>0.71100082446114155</c:v>
                </c:pt>
                <c:pt idx="15">
                  <c:v>1.1539713222332268</c:v>
                </c:pt>
                <c:pt idx="16">
                  <c:v>0.52591108126538155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BE-42D7-AE04-F641A5EF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2940752"/>
        <c:axId val="1301342064"/>
      </c:lineChart>
      <c:catAx>
        <c:axId val="121294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01342064"/>
        <c:crosses val="autoZero"/>
        <c:auto val="1"/>
        <c:lblAlgn val="ctr"/>
        <c:lblOffset val="100"/>
        <c:tickLblSkip val="4"/>
        <c:noMultiLvlLbl val="0"/>
      </c:catAx>
      <c:valAx>
        <c:axId val="130134206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21294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l-PL"/>
              <a:t>Inflation</a:t>
            </a:r>
          </a:p>
          <a:p>
            <a:pPr>
              <a:defRPr/>
            </a:pPr>
            <a:r>
              <a:rPr lang="pl-PL"/>
              <a:t>(percent y/y, 3-year moving average)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02799650043745"/>
          <c:y val="0.15210291321713282"/>
          <c:w val="0.78263867016622912"/>
          <c:h val="0.70682294150003511"/>
        </c:manualLayout>
      </c:layout>
      <c:lineChart>
        <c:grouping val="standard"/>
        <c:varyColors val="0"/>
        <c:ser>
          <c:idx val="0"/>
          <c:order val="0"/>
          <c:tx>
            <c:strRef>
              <c:f>CPI!$J$23</c:f>
              <c:strCache>
                <c:ptCount val="1"/>
                <c:pt idx="0">
                  <c:v>Albania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CPI!$M$22:$AB$22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CPI!$M$23:$AB$23</c:f>
              <c:numCache>
                <c:formatCode>General</c:formatCode>
                <c:ptCount val="16"/>
                <c:pt idx="0">
                  <c:v>3.4771223977091616</c:v>
                </c:pt>
                <c:pt idx="1">
                  <c:v>2.5308593348910478</c:v>
                </c:pt>
                <c:pt idx="2">
                  <c:v>2.5333684042894382</c:v>
                </c:pt>
                <c:pt idx="3">
                  <c:v>2.5642885866511071</c:v>
                </c:pt>
                <c:pt idx="4">
                  <c:v>2.879966382041701</c:v>
                </c:pt>
                <c:pt idx="5">
                  <c:v>2.8336125741853144</c:v>
                </c:pt>
                <c:pt idx="6">
                  <c:v>3.0521996250788326</c:v>
                </c:pt>
                <c:pt idx="7">
                  <c:v>3.0965391272811331</c:v>
                </c:pt>
                <c:pt idx="8">
                  <c:v>3.031547634291845</c:v>
                </c:pt>
                <c:pt idx="9">
                  <c:v>2.468234094189119</c:v>
                </c:pt>
                <c:pt idx="10">
                  <c:v>1.8583029013371497</c:v>
                </c:pt>
                <c:pt idx="11">
                  <c:v>1.8020195014725384</c:v>
                </c:pt>
                <c:pt idx="12">
                  <c:v>1.5876023619880375</c:v>
                </c:pt>
                <c:pt idx="13">
                  <c:v>1.7122648988693119</c:v>
                </c:pt>
                <c:pt idx="14">
                  <c:v>1.7660187523101836</c:v>
                </c:pt>
                <c:pt idx="15">
                  <c:v>2.0050884085322784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CE-41F2-A79A-BAC7FA330D3B}"/>
            </c:ext>
          </c:extLst>
        </c:ser>
        <c:ser>
          <c:idx val="1"/>
          <c:order val="1"/>
          <c:tx>
            <c:strRef>
              <c:f>CPI!$J$24</c:f>
              <c:strCache>
                <c:ptCount val="1"/>
                <c:pt idx="0">
                  <c:v>Bosnia and Herzegovina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CPI!$M$22:$AB$22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CPI!$M$24:$AB$24</c:f>
              <c:numCache>
                <c:formatCode>General</c:formatCode>
                <c:ptCount val="16"/>
                <c:pt idx="0">
                  <c:v>0.38082026485103881</c:v>
                </c:pt>
                <c:pt idx="1">
                  <c:v>1.4703168528967343</c:v>
                </c:pt>
                <c:pt idx="2">
                  <c:v>3.3304540634358895</c:v>
                </c:pt>
                <c:pt idx="3">
                  <c:v>3.7339341654812492</c:v>
                </c:pt>
                <c:pt idx="4">
                  <c:v>3.4471323882351803</c:v>
                </c:pt>
                <c:pt idx="5">
                  <c:v>1.2745730528424701</c:v>
                </c:pt>
                <c:pt idx="6">
                  <c:v>1.5130083311349551</c:v>
                </c:pt>
                <c:pt idx="7">
                  <c:v>1.8251144481835506</c:v>
                </c:pt>
                <c:pt idx="8">
                  <c:v>2.6385196859520144</c:v>
                </c:pt>
                <c:pt idx="9">
                  <c:v>1.8807032109227653</c:v>
                </c:pt>
                <c:pt idx="10">
                  <c:v>0.35382942736816386</c:v>
                </c:pt>
                <c:pt idx="11">
                  <c:v>-0.67322887344070159</c:v>
                </c:pt>
                <c:pt idx="12">
                  <c:v>-1.0069562899678317</c:v>
                </c:pt>
                <c:pt idx="13">
                  <c:v>-0.28324639886763237</c:v>
                </c:pt>
                <c:pt idx="14">
                  <c:v>0.51667444359167314</c:v>
                </c:pt>
                <c:pt idx="15">
                  <c:v>1.3614202185433963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CE-41F2-A79A-BAC7FA330D3B}"/>
            </c:ext>
          </c:extLst>
        </c:ser>
        <c:ser>
          <c:idx val="2"/>
          <c:order val="2"/>
          <c:tx>
            <c:strRef>
              <c:f>CPI!$J$25</c:f>
              <c:strCache>
                <c:ptCount val="1"/>
                <c:pt idx="0">
                  <c:v>Croatia</c:v>
                </c:pt>
              </c:strCache>
            </c:strRef>
          </c:tx>
          <c:spPr>
            <a:ln w="28575" cap="rnd">
              <a:noFill/>
              <a:prstDash val="dash"/>
              <a:round/>
            </a:ln>
            <a:effectLst/>
          </c:spPr>
          <c:marker>
            <c:symbol val="none"/>
          </c:marker>
          <c:cat>
            <c:numRef>
              <c:f>CPI!$M$22:$AB$22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CPI!$M$25:$AB$25</c:f>
              <c:numCache>
                <c:formatCode>General</c:formatCode>
                <c:ptCount val="16"/>
                <c:pt idx="0">
                  <c:v>1.8315063240144884</c:v>
                </c:pt>
                <c:pt idx="1">
                  <c:v>2.3799709475300168</c:v>
                </c:pt>
                <c:pt idx="2">
                  <c:v>2.8541336499043646</c:v>
                </c:pt>
                <c:pt idx="3">
                  <c:v>3.1354289716812311</c:v>
                </c:pt>
                <c:pt idx="4">
                  <c:v>4.0553590195156346</c:v>
                </c:pt>
                <c:pt idx="5">
                  <c:v>3.7849265342880662</c:v>
                </c:pt>
                <c:pt idx="6">
                  <c:v>3.1620173001220024</c:v>
                </c:pt>
                <c:pt idx="7">
                  <c:v>1.8939369283699061</c:v>
                </c:pt>
                <c:pt idx="8">
                  <c:v>2.2384519389589079</c:v>
                </c:pt>
                <c:pt idx="9">
                  <c:v>2.6337942759461441</c:v>
                </c:pt>
                <c:pt idx="10">
                  <c:v>1.804486465178518</c:v>
                </c:pt>
                <c:pt idx="11">
                  <c:v>0.51229563335886041</c:v>
                </c:pt>
                <c:pt idx="12">
                  <c:v>-0.60156505474029609</c:v>
                </c:pt>
                <c:pt idx="13">
                  <c:v>-0.15337563394061723</c:v>
                </c:pt>
                <c:pt idx="14">
                  <c:v>0.50149903774709992</c:v>
                </c:pt>
                <c:pt idx="15">
                  <c:v>1.3681650201758704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CE-41F2-A79A-BAC7FA330D3B}"/>
            </c:ext>
          </c:extLst>
        </c:ser>
        <c:ser>
          <c:idx val="3"/>
          <c:order val="3"/>
          <c:tx>
            <c:strRef>
              <c:f>CPI!$J$26</c:f>
              <c:strCache>
                <c:ptCount val="1"/>
                <c:pt idx="0">
                  <c:v>Kosovo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CPI!$M$22:$AB$22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CPI!$M$26:$AB$26</c:f>
              <c:numCache>
                <c:formatCode>General</c:formatCode>
                <c:ptCount val="16"/>
                <c:pt idx="0">
                  <c:v>0.93668615202322769</c:v>
                </c:pt>
                <c:pt idx="1">
                  <c:v>-0.71635720003387837</c:v>
                </c:pt>
                <c:pt idx="2">
                  <c:v>-0.6091415538333157</c:v>
                </c:pt>
                <c:pt idx="3">
                  <c:v>1.1954133738758657</c:v>
                </c:pt>
                <c:pt idx="4">
                  <c:v>4.7768538461557171</c:v>
                </c:pt>
                <c:pt idx="5">
                  <c:v>3.7662168610844113</c:v>
                </c:pt>
                <c:pt idx="6">
                  <c:v>3.4735537557760003</c:v>
                </c:pt>
                <c:pt idx="7">
                  <c:v>2.8022204446329417</c:v>
                </c:pt>
                <c:pt idx="8">
                  <c:v>4.4312210573588162</c:v>
                </c:pt>
                <c:pt idx="9">
                  <c:v>3.8601599394223078</c:v>
                </c:pt>
                <c:pt idx="10">
                  <c:v>1.5576733044793987</c:v>
                </c:pt>
                <c:pt idx="11">
                  <c:v>0.55311756637746134</c:v>
                </c:pt>
                <c:pt idx="12">
                  <c:v>5.506594887632351E-2</c:v>
                </c:pt>
                <c:pt idx="13">
                  <c:v>0.4081578793413409</c:v>
                </c:pt>
                <c:pt idx="14">
                  <c:v>0.9392611621983159</c:v>
                </c:pt>
                <c:pt idx="15">
                  <c:v>1.5957463746077281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CE-41F2-A79A-BAC7FA330D3B}"/>
            </c:ext>
          </c:extLst>
        </c:ser>
        <c:ser>
          <c:idx val="4"/>
          <c:order val="4"/>
          <c:tx>
            <c:strRef>
              <c:f>CPI!$J$27</c:f>
              <c:strCache>
                <c:ptCount val="1"/>
                <c:pt idx="0">
                  <c:v>North Macedonia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CPI!$M$22:$AB$22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CPI!$M$27:$AB$27</c:f>
              <c:numCache>
                <c:formatCode>General</c:formatCode>
                <c:ptCount val="16"/>
                <c:pt idx="0">
                  <c:v>0.92034950620872757</c:v>
                </c:pt>
                <c:pt idx="1">
                  <c:v>-4.0981613058998313E-2</c:v>
                </c:pt>
                <c:pt idx="2">
                  <c:v>0.68138603139540521</c:v>
                </c:pt>
                <c:pt idx="3">
                  <c:v>1.8320768140431529</c:v>
                </c:pt>
                <c:pt idx="4">
                  <c:v>4.5291235243421255</c:v>
                </c:pt>
                <c:pt idx="5">
                  <c:v>3.1920417366784952</c:v>
                </c:pt>
                <c:pt idx="6">
                  <c:v>2.7636286516399857</c:v>
                </c:pt>
                <c:pt idx="7">
                  <c:v>1.558142667061541</c:v>
                </c:pt>
                <c:pt idx="8">
                  <c:v>2.9101732541495928</c:v>
                </c:pt>
                <c:pt idx="9">
                  <c:v>3.3358442395928258</c:v>
                </c:pt>
                <c:pt idx="10">
                  <c:v>1.9402542004774925</c:v>
                </c:pt>
                <c:pt idx="11">
                  <c:v>0.73455209332749405</c:v>
                </c:pt>
                <c:pt idx="12">
                  <c:v>-0.27363876541472604</c:v>
                </c:pt>
                <c:pt idx="13">
                  <c:v>0.27080254448594115</c:v>
                </c:pt>
                <c:pt idx="14">
                  <c:v>0.85688036472017848</c:v>
                </c:pt>
                <c:pt idx="15">
                  <c:v>1.5354578798271017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ECE-41F2-A79A-BAC7FA330D3B}"/>
            </c:ext>
          </c:extLst>
        </c:ser>
        <c:ser>
          <c:idx val="5"/>
          <c:order val="5"/>
          <c:tx>
            <c:strRef>
              <c:f>CPI!$J$28</c:f>
              <c:strCache>
                <c:ptCount val="1"/>
                <c:pt idx="0">
                  <c:v>Montenegro, Rep. of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CPI!$M$22:$AB$22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CPI!$M$28:$AB$28</c:f>
              <c:numCache>
                <c:formatCode>General</c:formatCode>
                <c:ptCount val="16"/>
                <c:pt idx="0">
                  <c:v>5.3003596168613782</c:v>
                </c:pt>
                <c:pt idx="1">
                  <c:v>4.6822637239179743</c:v>
                </c:pt>
                <c:pt idx="2">
                  <c:v>2.8868854571701803</c:v>
                </c:pt>
                <c:pt idx="3">
                  <c:v>2.9757051972513531</c:v>
                </c:pt>
                <c:pt idx="4">
                  <c:v>4.8270145512410254</c:v>
                </c:pt>
                <c:pt idx="5">
                  <c:v>5.3054199502406236</c:v>
                </c:pt>
                <c:pt idx="6">
                  <c:v>4.3105433947741387</c:v>
                </c:pt>
                <c:pt idx="7">
                  <c:v>2.4609258275399668</c:v>
                </c:pt>
                <c:pt idx="8">
                  <c:v>2.6576312885635409</c:v>
                </c:pt>
                <c:pt idx="9">
                  <c:v>3.2664153374273233</c:v>
                </c:pt>
                <c:pt idx="10">
                  <c:v>1.8779576728882148</c:v>
                </c:pt>
                <c:pt idx="11">
                  <c:v>1.0138890255465658</c:v>
                </c:pt>
                <c:pt idx="12">
                  <c:v>0.19205563428163921</c:v>
                </c:pt>
                <c:pt idx="13">
                  <c:v>1.221129083523645</c:v>
                </c:pt>
                <c:pt idx="14">
                  <c:v>1.5727654451237782</c:v>
                </c:pt>
                <c:pt idx="15">
                  <c:v>1.9746817888057915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ECE-41F2-A79A-BAC7FA330D3B}"/>
            </c:ext>
          </c:extLst>
        </c:ser>
        <c:ser>
          <c:idx val="6"/>
          <c:order val="6"/>
          <c:tx>
            <c:strRef>
              <c:f>CPI!$J$29</c:f>
              <c:strCache>
                <c:ptCount val="1"/>
                <c:pt idx="0">
                  <c:v>Serbia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CPI!$M$22:$AB$22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CPI!$M$29:$AB$29</c:f>
              <c:numCache>
                <c:formatCode>General</c:formatCode>
                <c:ptCount val="16"/>
                <c:pt idx="0">
                  <c:v>7.4570099189952259</c:v>
                </c:pt>
                <c:pt idx="1">
                  <c:v>9.9187377125375544</c:v>
                </c:pt>
                <c:pt idx="2">
                  <c:v>12.528812684419762</c:v>
                </c:pt>
                <c:pt idx="3">
                  <c:v>10.99562964152461</c:v>
                </c:pt>
                <c:pt idx="4">
                  <c:v>9.7150012751161796</c:v>
                </c:pt>
                <c:pt idx="5">
                  <c:v>8.8434333672859307</c:v>
                </c:pt>
                <c:pt idx="6">
                  <c:v>8.8901637666772526</c:v>
                </c:pt>
                <c:pt idx="7">
                  <c:v>8.4656340530221428</c:v>
                </c:pt>
                <c:pt idx="8">
                  <c:v>8.2034457108840488</c:v>
                </c:pt>
                <c:pt idx="9">
                  <c:v>8.7206823863818439</c:v>
                </c:pt>
                <c:pt idx="10">
                  <c:v>5.7023658212447641</c:v>
                </c:pt>
                <c:pt idx="11">
                  <c:v>3.7230232625900044</c:v>
                </c:pt>
                <c:pt idx="12">
                  <c:v>1.5323733776604154</c:v>
                </c:pt>
                <c:pt idx="13">
                  <c:v>1.8819115600268645</c:v>
                </c:pt>
                <c:pt idx="14">
                  <c:v>2.0710724076723133</c:v>
                </c:pt>
                <c:pt idx="15">
                  <c:v>2.3656409605451927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ECE-41F2-A79A-BAC7FA330D3B}"/>
            </c:ext>
          </c:extLst>
        </c:ser>
        <c:ser>
          <c:idx val="7"/>
          <c:order val="7"/>
          <c:tx>
            <c:strRef>
              <c:f>CPI!$J$30</c:f>
              <c:strCache>
                <c:ptCount val="1"/>
                <c:pt idx="0">
                  <c:v>Slovenia</c:v>
                </c:pt>
              </c:strCache>
            </c:strRef>
          </c:tx>
          <c:spPr>
            <a:ln w="28575" cap="rnd">
              <a:noFill/>
              <a:prstDash val="dash"/>
              <a:round/>
            </a:ln>
            <a:effectLst/>
          </c:spPr>
          <c:marker>
            <c:symbol val="none"/>
          </c:marker>
          <c:cat>
            <c:numRef>
              <c:f>CPI!$M$22:$AB$22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CPI!$M$30:$AB$30</c:f>
              <c:numCache>
                <c:formatCode>General</c:formatCode>
                <c:ptCount val="16"/>
                <c:pt idx="0">
                  <c:v>5.5349874309034659</c:v>
                </c:pt>
                <c:pt idx="1">
                  <c:v>3.8611932353469691</c:v>
                </c:pt>
                <c:pt idx="2">
                  <c:v>2.8356116476203304</c:v>
                </c:pt>
                <c:pt idx="3">
                  <c:v>2.8604933218103952</c:v>
                </c:pt>
                <c:pt idx="4">
                  <c:v>3.9256721888250659</c:v>
                </c:pt>
                <c:pt idx="5">
                  <c:v>3.3858389420347188</c:v>
                </c:pt>
                <c:pt idx="6">
                  <c:v>2.7634231684117339</c:v>
                </c:pt>
                <c:pt idx="7">
                  <c:v>1.4793703663798159</c:v>
                </c:pt>
                <c:pt idx="8">
                  <c:v>2.0634100452829358</c:v>
                </c:pt>
                <c:pt idx="9">
                  <c:v>2.0554435651036491</c:v>
                </c:pt>
                <c:pt idx="10">
                  <c:v>1.5232215738602786</c:v>
                </c:pt>
                <c:pt idx="11">
                  <c:v>0.48467435286796956</c:v>
                </c:pt>
                <c:pt idx="12">
                  <c:v>-0.12375111568498671</c:v>
                </c:pt>
                <c:pt idx="13">
                  <c:v>0.28615630626015803</c:v>
                </c:pt>
                <c:pt idx="14">
                  <c:v>1.0392273455839625</c:v>
                </c:pt>
                <c:pt idx="15">
                  <c:v>1.5169654116916387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ECE-41F2-A79A-BAC7FA330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9039392"/>
        <c:axId val="1119849952"/>
      </c:lineChart>
      <c:catAx>
        <c:axId val="111903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119849952"/>
        <c:crosses val="autoZero"/>
        <c:auto val="1"/>
        <c:lblAlgn val="ctr"/>
        <c:lblOffset val="100"/>
        <c:tickLblSkip val="2"/>
        <c:noMultiLvlLbl val="0"/>
      </c:catAx>
      <c:valAx>
        <c:axId val="1119849952"/>
        <c:scaling>
          <c:orientation val="minMax"/>
          <c:max val="13"/>
          <c:min val="-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1190393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/>
              <a:t>Balance on Current Account </a:t>
            </a:r>
          </a:p>
          <a:p>
            <a:pPr>
              <a:defRPr/>
            </a:pPr>
            <a:r>
              <a:rPr lang="en-US"/>
              <a:t>(percent of GDP)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015232470941134E-2"/>
          <c:y val="0.14526911361745132"/>
          <c:w val="0.82069905324334469"/>
          <c:h val="0.6751924205504872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BCA!$AK$1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BCA!$AI$2:$AI$9</c:f>
              <c:strCache>
                <c:ptCount val="8"/>
                <c:pt idx="0">
                  <c:v>MNE</c:v>
                </c:pt>
                <c:pt idx="1">
                  <c:v>UVK</c:v>
                </c:pt>
                <c:pt idx="2">
                  <c:v>ALB</c:v>
                </c:pt>
                <c:pt idx="3">
                  <c:v>SRB</c:v>
                </c:pt>
                <c:pt idx="4">
                  <c:v>BIH</c:v>
                </c:pt>
                <c:pt idx="5">
                  <c:v>MKD</c:v>
                </c:pt>
                <c:pt idx="6">
                  <c:v>HRV</c:v>
                </c:pt>
                <c:pt idx="7">
                  <c:v>SVN</c:v>
                </c:pt>
              </c:strCache>
            </c:strRef>
          </c:cat>
          <c:val>
            <c:numRef>
              <c:f>BCA!$AK$2:$AK$9</c:f>
              <c:numCache>
                <c:formatCode>General</c:formatCode>
                <c:ptCount val="8"/>
                <c:pt idx="0">
                  <c:v>-18.503285576898136</c:v>
                </c:pt>
                <c:pt idx="1">
                  <c:v>-8.3469397757461561</c:v>
                </c:pt>
                <c:pt idx="2">
                  <c:v>-6.2507068362339187</c:v>
                </c:pt>
                <c:pt idx="3">
                  <c:v>-5.1813345271380875</c:v>
                </c:pt>
                <c:pt idx="4">
                  <c:v>-4.5326113166463111</c:v>
                </c:pt>
                <c:pt idx="5">
                  <c:v>-0.29792080771865814</c:v>
                </c:pt>
                <c:pt idx="6">
                  <c:v>2.881794355341126</c:v>
                </c:pt>
                <c:pt idx="7">
                  <c:v>6.5182297595277783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D-4750-8ED9-D1389DCA6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50432336"/>
        <c:axId val="1150687200"/>
      </c:barChart>
      <c:lineChart>
        <c:grouping val="standard"/>
        <c:varyColors val="0"/>
        <c:ser>
          <c:idx val="0"/>
          <c:order val="0"/>
          <c:tx>
            <c:strRef>
              <c:f>BCA!$AJ$1</c:f>
              <c:strCache>
                <c:ptCount val="1"/>
                <c:pt idx="0">
                  <c:v>2008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strRef>
              <c:f>BCA!$AI$2:$AI$9</c:f>
              <c:strCache>
                <c:ptCount val="8"/>
                <c:pt idx="0">
                  <c:v>MNE</c:v>
                </c:pt>
                <c:pt idx="1">
                  <c:v>UVK</c:v>
                </c:pt>
                <c:pt idx="2">
                  <c:v>ALB</c:v>
                </c:pt>
                <c:pt idx="3">
                  <c:v>SRB</c:v>
                </c:pt>
                <c:pt idx="4">
                  <c:v>BIH</c:v>
                </c:pt>
                <c:pt idx="5">
                  <c:v>MKD</c:v>
                </c:pt>
                <c:pt idx="6">
                  <c:v>HRV</c:v>
                </c:pt>
                <c:pt idx="7">
                  <c:v>SVN</c:v>
                </c:pt>
              </c:strCache>
            </c:strRef>
          </c:cat>
          <c:val>
            <c:numRef>
              <c:f>BCA!$AJ$2:$AJ$9</c:f>
              <c:numCache>
                <c:formatCode>General</c:formatCode>
                <c:ptCount val="8"/>
                <c:pt idx="0">
                  <c:v>-49.470864196592508</c:v>
                </c:pt>
                <c:pt idx="1">
                  <c:v>-11.871331346492282</c:v>
                </c:pt>
                <c:pt idx="2">
                  <c:v>-15.805063207613564</c:v>
                </c:pt>
                <c:pt idx="3">
                  <c:v>-19.866347578466538</c:v>
                </c:pt>
                <c:pt idx="4">
                  <c:v>-14.136925039774265</c:v>
                </c:pt>
                <c:pt idx="5">
                  <c:v>-12.802185069920311</c:v>
                </c:pt>
                <c:pt idx="6">
                  <c:v>-8.7804971924870863</c:v>
                </c:pt>
                <c:pt idx="7">
                  <c:v>-5.3155104449925172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0D-4750-8ED9-D1389DCA6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0432336"/>
        <c:axId val="1150687200"/>
      </c:lineChart>
      <c:catAx>
        <c:axId val="115043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150687200"/>
        <c:crosses val="autoZero"/>
        <c:auto val="1"/>
        <c:lblAlgn val="ctr"/>
        <c:lblOffset val="100"/>
        <c:noMultiLvlLbl val="0"/>
      </c:catAx>
      <c:valAx>
        <c:axId val="1150687200"/>
        <c:scaling>
          <c:orientation val="minMax"/>
          <c:min val="-2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15043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/>
              <a:t>GG Balance</a:t>
            </a:r>
          </a:p>
          <a:p>
            <a:pPr>
              <a:defRPr/>
            </a:pPr>
            <a:r>
              <a:rPr lang="en-US"/>
              <a:t>(percent of GDP)</a:t>
            </a:r>
          </a:p>
        </c:rich>
      </c:tx>
      <c:layout>
        <c:manualLayout>
          <c:xMode val="edge"/>
          <c:yMode val="edge"/>
          <c:x val="0.37264968832020995"/>
          <c:y val="8.4507042253521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88832841207348"/>
          <c:y val="0.19765258215962442"/>
          <c:w val="0.74936167158792655"/>
          <c:h val="0.6334987615984621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GG!$AL$9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GG!$AJ$10:$AJ$17</c:f>
              <c:strCache>
                <c:ptCount val="8"/>
                <c:pt idx="0">
                  <c:v>MNE</c:v>
                </c:pt>
                <c:pt idx="1">
                  <c:v>KOS</c:v>
                </c:pt>
                <c:pt idx="2">
                  <c:v>MKD</c:v>
                </c:pt>
                <c:pt idx="3">
                  <c:v>ALB</c:v>
                </c:pt>
                <c:pt idx="4">
                  <c:v>HRV</c:v>
                </c:pt>
                <c:pt idx="5">
                  <c:v>SRB</c:v>
                </c:pt>
                <c:pt idx="6">
                  <c:v>SVN</c:v>
                </c:pt>
                <c:pt idx="7">
                  <c:v>BIH</c:v>
                </c:pt>
              </c:strCache>
            </c:strRef>
          </c:cat>
          <c:val>
            <c:numRef>
              <c:f>GG!$AL$10:$AL$17</c:f>
              <c:numCache>
                <c:formatCode>General</c:formatCode>
                <c:ptCount val="8"/>
                <c:pt idx="0">
                  <c:v>-6.2042029321064973</c:v>
                </c:pt>
                <c:pt idx="1">
                  <c:v>-2.85393184175076</c:v>
                </c:pt>
                <c:pt idx="2">
                  <c:v>-1.7564530491831085</c:v>
                </c:pt>
                <c:pt idx="3">
                  <c:v>-1.7434183405937296</c:v>
                </c:pt>
                <c:pt idx="4">
                  <c:v>0.35986541437479336</c:v>
                </c:pt>
                <c:pt idx="5">
                  <c:v>0.68610340704642381</c:v>
                </c:pt>
                <c:pt idx="6">
                  <c:v>1.1458731008865091</c:v>
                </c:pt>
                <c:pt idx="7">
                  <c:v>2.3851578185736626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D-4ED0-B623-C569124D5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55133360"/>
        <c:axId val="1181834864"/>
      </c:barChart>
      <c:lineChart>
        <c:grouping val="standard"/>
        <c:varyColors val="0"/>
        <c:ser>
          <c:idx val="0"/>
          <c:order val="0"/>
          <c:tx>
            <c:strRef>
              <c:f>GG!$AK$9</c:f>
              <c:strCache>
                <c:ptCount val="1"/>
                <c:pt idx="0">
                  <c:v>post-GFC trough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strRef>
              <c:f>GG!$AJ$10:$AJ$17</c:f>
              <c:strCache>
                <c:ptCount val="8"/>
                <c:pt idx="0">
                  <c:v>MNE</c:v>
                </c:pt>
                <c:pt idx="1">
                  <c:v>KOS</c:v>
                </c:pt>
                <c:pt idx="2">
                  <c:v>MKD</c:v>
                </c:pt>
                <c:pt idx="3">
                  <c:v>ALB</c:v>
                </c:pt>
                <c:pt idx="4">
                  <c:v>HRV</c:v>
                </c:pt>
                <c:pt idx="5">
                  <c:v>SRB</c:v>
                </c:pt>
                <c:pt idx="6">
                  <c:v>SVN</c:v>
                </c:pt>
                <c:pt idx="7">
                  <c:v>BIH</c:v>
                </c:pt>
              </c:strCache>
            </c:strRef>
          </c:cat>
          <c:val>
            <c:numRef>
              <c:f>GG!$AK$10:$AK$17</c:f>
              <c:numCache>
                <c:formatCode>General</c:formatCode>
                <c:ptCount val="8"/>
                <c:pt idx="0">
                  <c:v>-6.914841448235685</c:v>
                </c:pt>
                <c:pt idx="1">
                  <c:v>-3.1475671299764008</c:v>
                </c:pt>
                <c:pt idx="2">
                  <c:v>-4.1949771715460233</c:v>
                </c:pt>
                <c:pt idx="3">
                  <c:v>-6.586478234344745</c:v>
                </c:pt>
                <c:pt idx="4">
                  <c:v>-7.8243175970298759</c:v>
                </c:pt>
                <c:pt idx="5">
                  <c:v>-6.3596443557663527</c:v>
                </c:pt>
                <c:pt idx="6">
                  <c:v>-13.764319081425638</c:v>
                </c:pt>
                <c:pt idx="7">
                  <c:v>-5.3455134638823356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8D-4ED0-B623-C569124D5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5133360"/>
        <c:axId val="1181834864"/>
      </c:lineChart>
      <c:catAx>
        <c:axId val="115513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181834864"/>
        <c:crosses val="autoZero"/>
        <c:auto val="1"/>
        <c:lblAlgn val="ctr"/>
        <c:lblOffset val="100"/>
        <c:noMultiLvlLbl val="0"/>
      </c:catAx>
      <c:valAx>
        <c:axId val="118183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15513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/>
              <a:t>Public Debt </a:t>
            </a:r>
          </a:p>
          <a:p>
            <a:pPr>
              <a:defRPr/>
            </a:pPr>
            <a:r>
              <a:rPr lang="en-US"/>
              <a:t>(percent of GDP)</a:t>
            </a:r>
          </a:p>
        </c:rich>
      </c:tx>
      <c:layout>
        <c:manualLayout>
          <c:xMode val="edge"/>
          <c:yMode val="edge"/>
          <c:x val="0.47583968996063003"/>
          <c:y val="8.4507042253521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065124671916011"/>
          <c:y val="0.19827011940408856"/>
          <c:w val="0.71809875328083994"/>
          <c:h val="0.63242745185020888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'GG debt'!$AM$11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6BD6">
                <a:alpha val="50196"/>
              </a:srgbClr>
            </a:solidFill>
            <a:ln w="28575">
              <a:solidFill>
                <a:schemeClr val="accent2"/>
              </a:solidFill>
            </a:ln>
            <a:effectLst/>
          </c:spPr>
          <c:invertIfNegative val="0"/>
          <c:cat>
            <c:strRef>
              <c:f>'GG debt'!$AJ$12:$AJ$19</c:f>
              <c:strCache>
                <c:ptCount val="8"/>
                <c:pt idx="0">
                  <c:v>KOS</c:v>
                </c:pt>
                <c:pt idx="1">
                  <c:v>BIH</c:v>
                </c:pt>
                <c:pt idx="2">
                  <c:v>MKD</c:v>
                </c:pt>
                <c:pt idx="3">
                  <c:v>SRB</c:v>
                </c:pt>
                <c:pt idx="4">
                  <c:v>SVN</c:v>
                </c:pt>
                <c:pt idx="5">
                  <c:v>ALB</c:v>
                </c:pt>
                <c:pt idx="6">
                  <c:v>MNE</c:v>
                </c:pt>
                <c:pt idx="7">
                  <c:v>HRV</c:v>
                </c:pt>
              </c:strCache>
            </c:strRef>
          </c:cat>
          <c:val>
            <c:numRef>
              <c:f>'GG debt'!$AM$12:$AM$19</c:f>
              <c:numCache>
                <c:formatCode>General</c:formatCode>
                <c:ptCount val="8"/>
                <c:pt idx="0">
                  <c:v>17.005019576004379</c:v>
                </c:pt>
                <c:pt idx="1">
                  <c:v>36.998461566911899</c:v>
                </c:pt>
                <c:pt idx="2">
                  <c:v>39.514978788189147</c:v>
                </c:pt>
                <c:pt idx="3">
                  <c:v>54.341567260017833</c:v>
                </c:pt>
                <c:pt idx="4">
                  <c:v>68.491141673197831</c:v>
                </c:pt>
                <c:pt idx="5">
                  <c:v>68.590058055249713</c:v>
                </c:pt>
                <c:pt idx="6">
                  <c:v>72.072871065642602</c:v>
                </c:pt>
                <c:pt idx="7">
                  <c:v>73.859809526259298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1-47A5-919E-2C846AE87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55084960"/>
        <c:axId val="1152046368"/>
      </c:barChart>
      <c:lineChart>
        <c:grouping val="standard"/>
        <c:varyColors val="0"/>
        <c:ser>
          <c:idx val="0"/>
          <c:order val="0"/>
          <c:tx>
            <c:strRef>
              <c:f>'GG debt'!$AK$11</c:f>
              <c:strCache>
                <c:ptCount val="1"/>
                <c:pt idx="0">
                  <c:v>2008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'GG debt'!$AJ$12:$AJ$19</c:f>
              <c:strCache>
                <c:ptCount val="8"/>
                <c:pt idx="0">
                  <c:v>KOS</c:v>
                </c:pt>
                <c:pt idx="1">
                  <c:v>BIH</c:v>
                </c:pt>
                <c:pt idx="2">
                  <c:v>MKD</c:v>
                </c:pt>
                <c:pt idx="3">
                  <c:v>SRB</c:v>
                </c:pt>
                <c:pt idx="4">
                  <c:v>SVN</c:v>
                </c:pt>
                <c:pt idx="5">
                  <c:v>ALB</c:v>
                </c:pt>
                <c:pt idx="6">
                  <c:v>MNE</c:v>
                </c:pt>
                <c:pt idx="7">
                  <c:v>HRV</c:v>
                </c:pt>
              </c:strCache>
            </c:strRef>
          </c:cat>
          <c:val>
            <c:numRef>
              <c:f>'GG debt'!$AK$12:$AK$19</c:f>
              <c:numCache>
                <c:formatCode>General</c:formatCode>
                <c:ptCount val="8"/>
                <c:pt idx="0">
                  <c:v>9.8128590597747305</c:v>
                </c:pt>
                <c:pt idx="1">
                  <c:v>30.885398708915762</c:v>
                </c:pt>
                <c:pt idx="2">
                  <c:v>20.641671175778615</c:v>
                </c:pt>
                <c:pt idx="3">
                  <c:v>30.556265465923072</c:v>
                </c:pt>
                <c:pt idx="4">
                  <c:v>21.648854318177026</c:v>
                </c:pt>
                <c:pt idx="5">
                  <c:v>55.139805550616018</c:v>
                </c:pt>
                <c:pt idx="6">
                  <c:v>34.18454744771104</c:v>
                </c:pt>
                <c:pt idx="7">
                  <c:v>39.557036828287067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11-47A5-919E-2C846AE87DC7}"/>
            </c:ext>
          </c:extLst>
        </c:ser>
        <c:ser>
          <c:idx val="1"/>
          <c:order val="1"/>
          <c:tx>
            <c:strRef>
              <c:f>'GG debt'!$AL$11</c:f>
              <c:strCache>
                <c:ptCount val="1"/>
                <c:pt idx="0">
                  <c:v>post-GFC peak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strRef>
              <c:f>'GG debt'!$AJ$12:$AJ$19</c:f>
              <c:strCache>
                <c:ptCount val="8"/>
                <c:pt idx="0">
                  <c:v>KOS</c:v>
                </c:pt>
                <c:pt idx="1">
                  <c:v>BIH</c:v>
                </c:pt>
                <c:pt idx="2">
                  <c:v>MKD</c:v>
                </c:pt>
                <c:pt idx="3">
                  <c:v>SRB</c:v>
                </c:pt>
                <c:pt idx="4">
                  <c:v>SVN</c:v>
                </c:pt>
                <c:pt idx="5">
                  <c:v>ALB</c:v>
                </c:pt>
                <c:pt idx="6">
                  <c:v>MNE</c:v>
                </c:pt>
                <c:pt idx="7">
                  <c:v>HRV</c:v>
                </c:pt>
              </c:strCache>
            </c:strRef>
          </c:cat>
          <c:val>
            <c:numRef>
              <c:f>'GG debt'!$AL$12:$AL$19</c:f>
              <c:numCache>
                <c:formatCode>General</c:formatCode>
                <c:ptCount val="8"/>
                <c:pt idx="0">
                  <c:v>17.005019576004379</c:v>
                </c:pt>
                <c:pt idx="1">
                  <c:v>45.85871446966128</c:v>
                </c:pt>
                <c:pt idx="2">
                  <c:v>39.809509344787102</c:v>
                </c:pt>
                <c:pt idx="3">
                  <c:v>71.281848675310201</c:v>
                </c:pt>
                <c:pt idx="4">
                  <c:v>82.564784771236617</c:v>
                </c:pt>
                <c:pt idx="5">
                  <c:v>73.879545337433598</c:v>
                </c:pt>
                <c:pt idx="6">
                  <c:v>72.072871065642602</c:v>
                </c:pt>
                <c:pt idx="7">
                  <c:v>85.708615702915537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11-47A5-919E-2C846AE87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5084960"/>
        <c:axId val="1152046368"/>
      </c:lineChart>
      <c:catAx>
        <c:axId val="115508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152046368"/>
        <c:crosses val="autoZero"/>
        <c:auto val="1"/>
        <c:lblAlgn val="ctr"/>
        <c:lblOffset val="100"/>
        <c:noMultiLvlLbl val="0"/>
      </c:catAx>
      <c:valAx>
        <c:axId val="115204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15508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020935859580047"/>
          <c:y val="0.93313703744778398"/>
          <c:w val="0.49583128280839894"/>
          <c:h val="4.80836198292114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dirty="0"/>
              <a:t>Global Competitiveness Index, World Economic Forum, ranking</a:t>
            </a:r>
          </a:p>
        </c:rich>
      </c:tx>
      <c:layout>
        <c:manualLayout>
          <c:xMode val="edge"/>
          <c:yMode val="edge"/>
          <c:x val="0.22667368087609738"/>
          <c:y val="7.2463768115942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90551181102363"/>
          <c:y val="0.18935086918483018"/>
          <c:w val="0.80961172956828686"/>
          <c:h val="0.6357493628513827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Sheet1!$H$2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Sheet1!$F$3:$F$9</c:f>
              <c:strCache>
                <c:ptCount val="7"/>
                <c:pt idx="0">
                  <c:v>SVN</c:v>
                </c:pt>
                <c:pt idx="1">
                  <c:v>SRB</c:v>
                </c:pt>
                <c:pt idx="2">
                  <c:v>HRV</c:v>
                </c:pt>
                <c:pt idx="3">
                  <c:v>MNE</c:v>
                </c:pt>
                <c:pt idx="4">
                  <c:v>ALB</c:v>
                </c:pt>
                <c:pt idx="5">
                  <c:v>MKD</c:v>
                </c:pt>
                <c:pt idx="6">
                  <c:v>BIH</c:v>
                </c:pt>
              </c:strCache>
            </c:strRef>
          </c:cat>
          <c:val>
            <c:numRef>
              <c:f>Sheet1!$H$3:$H$9</c:f>
              <c:numCache>
                <c:formatCode>General</c:formatCode>
                <c:ptCount val="7"/>
                <c:pt idx="0">
                  <c:v>35</c:v>
                </c:pt>
                <c:pt idx="1">
                  <c:v>65</c:v>
                </c:pt>
                <c:pt idx="2">
                  <c:v>68</c:v>
                </c:pt>
                <c:pt idx="3">
                  <c:v>71</c:v>
                </c:pt>
                <c:pt idx="4">
                  <c:v>76</c:v>
                </c:pt>
                <c:pt idx="5">
                  <c:v>84</c:v>
                </c:pt>
                <c:pt idx="6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1-48C2-BAB4-626238DBC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5912768"/>
        <c:axId val="1354571616"/>
      </c:barChart>
      <c:lineChart>
        <c:grouping val="standar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2008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strRef>
              <c:f>Sheet1!$F$3:$F$9</c:f>
              <c:strCache>
                <c:ptCount val="7"/>
                <c:pt idx="0">
                  <c:v>SVN</c:v>
                </c:pt>
                <c:pt idx="1">
                  <c:v>SRB</c:v>
                </c:pt>
                <c:pt idx="2">
                  <c:v>HRV</c:v>
                </c:pt>
                <c:pt idx="3">
                  <c:v>MNE</c:v>
                </c:pt>
                <c:pt idx="4">
                  <c:v>ALB</c:v>
                </c:pt>
                <c:pt idx="5">
                  <c:v>MKD</c:v>
                </c:pt>
                <c:pt idx="6">
                  <c:v>BIH</c:v>
                </c:pt>
              </c:strCache>
            </c:strRef>
          </c:cat>
          <c:val>
            <c:numRef>
              <c:f>Sheet1!$G$3:$G$9</c:f>
              <c:numCache>
                <c:formatCode>General</c:formatCode>
                <c:ptCount val="7"/>
                <c:pt idx="0">
                  <c:v>42</c:v>
                </c:pt>
                <c:pt idx="1">
                  <c:v>85</c:v>
                </c:pt>
                <c:pt idx="2">
                  <c:v>61</c:v>
                </c:pt>
                <c:pt idx="3">
                  <c:v>65</c:v>
                </c:pt>
                <c:pt idx="4">
                  <c:v>108</c:v>
                </c:pt>
                <c:pt idx="5">
                  <c:v>89</c:v>
                </c:pt>
                <c:pt idx="6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81-48C2-BAB4-626238DBC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912768"/>
        <c:axId val="1354571616"/>
      </c:lineChart>
      <c:catAx>
        <c:axId val="132591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54571616"/>
        <c:crosses val="autoZero"/>
        <c:auto val="1"/>
        <c:lblAlgn val="ctr"/>
        <c:lblOffset val="100"/>
        <c:noMultiLvlLbl val="0"/>
      </c:catAx>
      <c:valAx>
        <c:axId val="1354571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2591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78658702144985"/>
          <c:y val="0.9417011220211019"/>
          <c:w val="0.23493234681871664"/>
          <c:h val="4.2362622998818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/>
              <a:t>Doing Business Ranking</a:t>
            </a:r>
          </a:p>
        </c:rich>
      </c:tx>
      <c:layout>
        <c:manualLayout>
          <c:xMode val="edge"/>
          <c:yMode val="edge"/>
          <c:x val="0.34269803364743345"/>
          <c:y val="8.6956521739130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41835549244868"/>
          <c:y val="0.18864734299516905"/>
          <c:w val="0.75340131663869891"/>
          <c:h val="0.6376098368138765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Sheet1!$H$14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Sheet1!$F$15:$F$22</c:f>
              <c:strCache>
                <c:ptCount val="8"/>
                <c:pt idx="0">
                  <c:v>MKD</c:v>
                </c:pt>
                <c:pt idx="1">
                  <c:v>SVN</c:v>
                </c:pt>
                <c:pt idx="2">
                  <c:v>KOS</c:v>
                </c:pt>
                <c:pt idx="3">
                  <c:v>SRB</c:v>
                </c:pt>
                <c:pt idx="4">
                  <c:v>MNE</c:v>
                </c:pt>
                <c:pt idx="5">
                  <c:v>HRV</c:v>
                </c:pt>
                <c:pt idx="6">
                  <c:v>ALB</c:v>
                </c:pt>
                <c:pt idx="7">
                  <c:v>BIH</c:v>
                </c:pt>
              </c:strCache>
            </c:strRef>
          </c:cat>
          <c:val>
            <c:numRef>
              <c:f>Sheet1!$H$15:$H$22</c:f>
              <c:numCache>
                <c:formatCode>General</c:formatCode>
                <c:ptCount val="8"/>
                <c:pt idx="0">
                  <c:v>10</c:v>
                </c:pt>
                <c:pt idx="1">
                  <c:v>40</c:v>
                </c:pt>
                <c:pt idx="2">
                  <c:v>44</c:v>
                </c:pt>
                <c:pt idx="3">
                  <c:v>48</c:v>
                </c:pt>
                <c:pt idx="4">
                  <c:v>50</c:v>
                </c:pt>
                <c:pt idx="5">
                  <c:v>58</c:v>
                </c:pt>
                <c:pt idx="6">
                  <c:v>63</c:v>
                </c:pt>
                <c:pt idx="7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B7-4444-AB44-DB236BE69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5737520"/>
        <c:axId val="1326070144"/>
      </c:barChart>
      <c:lineChart>
        <c:grouping val="standard"/>
        <c:varyColors val="0"/>
        <c:ser>
          <c:idx val="0"/>
          <c:order val="0"/>
          <c:tx>
            <c:strRef>
              <c:f>Sheet1!$G$14</c:f>
              <c:strCache>
                <c:ptCount val="1"/>
                <c:pt idx="0">
                  <c:v>2008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strRef>
              <c:f>Sheet1!$F$15:$F$22</c:f>
              <c:strCache>
                <c:ptCount val="8"/>
                <c:pt idx="0">
                  <c:v>MKD</c:v>
                </c:pt>
                <c:pt idx="1">
                  <c:v>SVN</c:v>
                </c:pt>
                <c:pt idx="2">
                  <c:v>KOS</c:v>
                </c:pt>
                <c:pt idx="3">
                  <c:v>SRB</c:v>
                </c:pt>
                <c:pt idx="4">
                  <c:v>MNE</c:v>
                </c:pt>
                <c:pt idx="5">
                  <c:v>HRV</c:v>
                </c:pt>
                <c:pt idx="6">
                  <c:v>ALB</c:v>
                </c:pt>
                <c:pt idx="7">
                  <c:v>BIH</c:v>
                </c:pt>
              </c:strCache>
            </c:strRef>
          </c:cat>
          <c:val>
            <c:numRef>
              <c:f>Sheet1!$G$15:$G$22</c:f>
              <c:numCache>
                <c:formatCode>General</c:formatCode>
                <c:ptCount val="8"/>
                <c:pt idx="0">
                  <c:v>75</c:v>
                </c:pt>
                <c:pt idx="1">
                  <c:v>55</c:v>
                </c:pt>
                <c:pt idx="3">
                  <c:v>86</c:v>
                </c:pt>
                <c:pt idx="5">
                  <c:v>97</c:v>
                </c:pt>
                <c:pt idx="6">
                  <c:v>136</c:v>
                </c:pt>
                <c:pt idx="7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B7-4444-AB44-DB236BE69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5737520"/>
        <c:axId val="1326070144"/>
      </c:lineChart>
      <c:catAx>
        <c:axId val="171573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26070144"/>
        <c:crosses val="autoZero"/>
        <c:auto val="1"/>
        <c:lblAlgn val="ctr"/>
        <c:lblOffset val="100"/>
        <c:noMultiLvlLbl val="0"/>
      </c:catAx>
      <c:valAx>
        <c:axId val="1326070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71573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79915010623672"/>
          <c:y val="0.17559691987031034"/>
          <c:w val="0.77121672290963639"/>
          <c:h val="0.64693280067932679"/>
        </c:manualLayout>
      </c:layout>
      <c:lineChart>
        <c:grouping val="standard"/>
        <c:varyColors val="0"/>
        <c:ser>
          <c:idx val="2"/>
          <c:order val="0"/>
          <c:tx>
            <c:strRef>
              <c:f>BIS!$BR$6</c:f>
              <c:strCache>
                <c:ptCount val="1"/>
                <c:pt idx="0">
                  <c:v>Western Balkans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BIS!$BO$31:$BO$79</c:f>
              <c:numCache>
                <c:formatCode>yymm</c:formatCode>
                <c:ptCount val="49"/>
                <c:pt idx="0">
                  <c:v>39172</c:v>
                </c:pt>
                <c:pt idx="1">
                  <c:v>39263</c:v>
                </c:pt>
                <c:pt idx="2">
                  <c:v>39355</c:v>
                </c:pt>
                <c:pt idx="3">
                  <c:v>39447</c:v>
                </c:pt>
                <c:pt idx="4">
                  <c:v>39538</c:v>
                </c:pt>
                <c:pt idx="5">
                  <c:v>39629</c:v>
                </c:pt>
                <c:pt idx="6">
                  <c:v>39721</c:v>
                </c:pt>
                <c:pt idx="7">
                  <c:v>39813</c:v>
                </c:pt>
                <c:pt idx="8">
                  <c:v>39903</c:v>
                </c:pt>
                <c:pt idx="9">
                  <c:v>39994</c:v>
                </c:pt>
                <c:pt idx="10">
                  <c:v>40086</c:v>
                </c:pt>
                <c:pt idx="11">
                  <c:v>40178</c:v>
                </c:pt>
                <c:pt idx="12">
                  <c:v>40268</c:v>
                </c:pt>
                <c:pt idx="13">
                  <c:v>40359</c:v>
                </c:pt>
                <c:pt idx="14">
                  <c:v>40451</c:v>
                </c:pt>
                <c:pt idx="15">
                  <c:v>40543</c:v>
                </c:pt>
                <c:pt idx="16">
                  <c:v>40633</c:v>
                </c:pt>
                <c:pt idx="17">
                  <c:v>40724</c:v>
                </c:pt>
                <c:pt idx="18">
                  <c:v>40816</c:v>
                </c:pt>
                <c:pt idx="19">
                  <c:v>40908</c:v>
                </c:pt>
                <c:pt idx="20">
                  <c:v>40999</c:v>
                </c:pt>
                <c:pt idx="21">
                  <c:v>41090</c:v>
                </c:pt>
                <c:pt idx="22">
                  <c:v>41182</c:v>
                </c:pt>
                <c:pt idx="23">
                  <c:v>41274</c:v>
                </c:pt>
                <c:pt idx="24">
                  <c:v>41364</c:v>
                </c:pt>
                <c:pt idx="25">
                  <c:v>41455</c:v>
                </c:pt>
                <c:pt idx="26">
                  <c:v>41547</c:v>
                </c:pt>
                <c:pt idx="27">
                  <c:v>41639</c:v>
                </c:pt>
                <c:pt idx="28">
                  <c:v>41729</c:v>
                </c:pt>
                <c:pt idx="29">
                  <c:v>41820</c:v>
                </c:pt>
                <c:pt idx="30">
                  <c:v>41912</c:v>
                </c:pt>
                <c:pt idx="31">
                  <c:v>42004</c:v>
                </c:pt>
                <c:pt idx="32">
                  <c:v>42094</c:v>
                </c:pt>
                <c:pt idx="33">
                  <c:v>42185</c:v>
                </c:pt>
                <c:pt idx="34">
                  <c:v>42277</c:v>
                </c:pt>
                <c:pt idx="35">
                  <c:v>42369</c:v>
                </c:pt>
                <c:pt idx="36">
                  <c:v>42460</c:v>
                </c:pt>
                <c:pt idx="37">
                  <c:v>42551</c:v>
                </c:pt>
                <c:pt idx="38">
                  <c:v>42643</c:v>
                </c:pt>
                <c:pt idx="39">
                  <c:v>42735</c:v>
                </c:pt>
                <c:pt idx="40">
                  <c:v>42825</c:v>
                </c:pt>
                <c:pt idx="41">
                  <c:v>42916</c:v>
                </c:pt>
                <c:pt idx="42">
                  <c:v>43008</c:v>
                </c:pt>
                <c:pt idx="43">
                  <c:v>43100</c:v>
                </c:pt>
                <c:pt idx="44">
                  <c:v>43190</c:v>
                </c:pt>
                <c:pt idx="45">
                  <c:v>43281</c:v>
                </c:pt>
                <c:pt idx="46">
                  <c:v>43373</c:v>
                </c:pt>
                <c:pt idx="47">
                  <c:v>43465</c:v>
                </c:pt>
                <c:pt idx="48">
                  <c:v>43555</c:v>
                </c:pt>
              </c:numCache>
            </c:numRef>
          </c:cat>
          <c:val>
            <c:numRef>
              <c:f>BIS!$BR$31:$BR$79</c:f>
              <c:numCache>
                <c:formatCode>General</c:formatCode>
                <c:ptCount val="49"/>
                <c:pt idx="0">
                  <c:v>53.878384019542672</c:v>
                </c:pt>
                <c:pt idx="1">
                  <c:v>64.088807804697055</c:v>
                </c:pt>
                <c:pt idx="2">
                  <c:v>69.289877703736934</c:v>
                </c:pt>
                <c:pt idx="3">
                  <c:v>82.221431994928821</c:v>
                </c:pt>
                <c:pt idx="4">
                  <c:v>92.728706380741826</c:v>
                </c:pt>
                <c:pt idx="5">
                  <c:v>106.22303993568238</c:v>
                </c:pt>
                <c:pt idx="6">
                  <c:v>98.449264830934311</c:v>
                </c:pt>
                <c:pt idx="7">
                  <c:v>102.59898885264151</c:v>
                </c:pt>
                <c:pt idx="8">
                  <c:v>98.770852981647849</c:v>
                </c:pt>
                <c:pt idx="9">
                  <c:v>101.60948685044606</c:v>
                </c:pt>
                <c:pt idx="10">
                  <c:v>107.08266980008968</c:v>
                </c:pt>
                <c:pt idx="11">
                  <c:v>111.78898869803184</c:v>
                </c:pt>
                <c:pt idx="12">
                  <c:v>107.19398877533668</c:v>
                </c:pt>
                <c:pt idx="13">
                  <c:v>100.58287852316828</c:v>
                </c:pt>
                <c:pt idx="14">
                  <c:v>98.69045594396944</c:v>
                </c:pt>
                <c:pt idx="15">
                  <c:v>102.43819477728478</c:v>
                </c:pt>
                <c:pt idx="16">
                  <c:v>101.73317460072046</c:v>
                </c:pt>
                <c:pt idx="17">
                  <c:v>110.96028077119313</c:v>
                </c:pt>
                <c:pt idx="18">
                  <c:v>107.71347732648928</c:v>
                </c:pt>
                <c:pt idx="19">
                  <c:v>107.84953385179116</c:v>
                </c:pt>
                <c:pt idx="20">
                  <c:v>97.527791091389801</c:v>
                </c:pt>
                <c:pt idx="21">
                  <c:v>90.724964826296031</c:v>
                </c:pt>
                <c:pt idx="22">
                  <c:v>91.615516628271948</c:v>
                </c:pt>
                <c:pt idx="23">
                  <c:v>91.96802671655405</c:v>
                </c:pt>
                <c:pt idx="24">
                  <c:v>89.382952735818449</c:v>
                </c:pt>
                <c:pt idx="25">
                  <c:v>89.438612223441936</c:v>
                </c:pt>
                <c:pt idx="26">
                  <c:v>88.139890845560402</c:v>
                </c:pt>
                <c:pt idx="27">
                  <c:v>84.522024150033246</c:v>
                </c:pt>
                <c:pt idx="28">
                  <c:v>81.442199168199878</c:v>
                </c:pt>
                <c:pt idx="29">
                  <c:v>77.750119822508097</c:v>
                </c:pt>
                <c:pt idx="30">
                  <c:v>77.811963697645297</c:v>
                </c:pt>
                <c:pt idx="31">
                  <c:v>78.411849286476283</c:v>
                </c:pt>
                <c:pt idx="32">
                  <c:v>75.369130629725262</c:v>
                </c:pt>
                <c:pt idx="33">
                  <c:v>74.793982590949142</c:v>
                </c:pt>
                <c:pt idx="34">
                  <c:v>74.33633791493375</c:v>
                </c:pt>
                <c:pt idx="35">
                  <c:v>73.451970500471546</c:v>
                </c:pt>
                <c:pt idx="36">
                  <c:v>74.769245040894262</c:v>
                </c:pt>
                <c:pt idx="37">
                  <c:v>73.278807650087359</c:v>
                </c:pt>
                <c:pt idx="38">
                  <c:v>76.11744151888557</c:v>
                </c:pt>
                <c:pt idx="39">
                  <c:v>72.505759210872142</c:v>
                </c:pt>
                <c:pt idx="40">
                  <c:v>74.546607090400286</c:v>
                </c:pt>
                <c:pt idx="41">
                  <c:v>74.608450965537514</c:v>
                </c:pt>
                <c:pt idx="42">
                  <c:v>75.826775305740654</c:v>
                </c:pt>
                <c:pt idx="43">
                  <c:v>79.098316300499377</c:v>
                </c:pt>
                <c:pt idx="44">
                  <c:v>84.311754974566696</c:v>
                </c:pt>
                <c:pt idx="45">
                  <c:v>86.865907017733718</c:v>
                </c:pt>
                <c:pt idx="46">
                  <c:v>89.141761622783292</c:v>
                </c:pt>
                <c:pt idx="47">
                  <c:v>91.67117611589542</c:v>
                </c:pt>
                <c:pt idx="48">
                  <c:v>90.601277076021589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86-4A8F-AEBA-A35B6260AC11}"/>
            </c:ext>
          </c:extLst>
        </c:ser>
        <c:ser>
          <c:idx val="3"/>
          <c:order val="1"/>
          <c:tx>
            <c:strRef>
              <c:f>BIS!$BS$6</c:f>
              <c:strCache>
                <c:ptCount val="1"/>
                <c:pt idx="0">
                  <c:v>CESEE EU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BIS!$BO$31:$BO$79</c:f>
              <c:numCache>
                <c:formatCode>yymm</c:formatCode>
                <c:ptCount val="49"/>
                <c:pt idx="0">
                  <c:v>39172</c:v>
                </c:pt>
                <c:pt idx="1">
                  <c:v>39263</c:v>
                </c:pt>
                <c:pt idx="2">
                  <c:v>39355</c:v>
                </c:pt>
                <c:pt idx="3">
                  <c:v>39447</c:v>
                </c:pt>
                <c:pt idx="4">
                  <c:v>39538</c:v>
                </c:pt>
                <c:pt idx="5">
                  <c:v>39629</c:v>
                </c:pt>
                <c:pt idx="6">
                  <c:v>39721</c:v>
                </c:pt>
                <c:pt idx="7">
                  <c:v>39813</c:v>
                </c:pt>
                <c:pt idx="8">
                  <c:v>39903</c:v>
                </c:pt>
                <c:pt idx="9">
                  <c:v>39994</c:v>
                </c:pt>
                <c:pt idx="10">
                  <c:v>40086</c:v>
                </c:pt>
                <c:pt idx="11">
                  <c:v>40178</c:v>
                </c:pt>
                <c:pt idx="12">
                  <c:v>40268</c:v>
                </c:pt>
                <c:pt idx="13">
                  <c:v>40359</c:v>
                </c:pt>
                <c:pt idx="14">
                  <c:v>40451</c:v>
                </c:pt>
                <c:pt idx="15">
                  <c:v>40543</c:v>
                </c:pt>
                <c:pt idx="16">
                  <c:v>40633</c:v>
                </c:pt>
                <c:pt idx="17">
                  <c:v>40724</c:v>
                </c:pt>
                <c:pt idx="18">
                  <c:v>40816</c:v>
                </c:pt>
                <c:pt idx="19">
                  <c:v>40908</c:v>
                </c:pt>
                <c:pt idx="20">
                  <c:v>40999</c:v>
                </c:pt>
                <c:pt idx="21">
                  <c:v>41090</c:v>
                </c:pt>
                <c:pt idx="22">
                  <c:v>41182</c:v>
                </c:pt>
                <c:pt idx="23">
                  <c:v>41274</c:v>
                </c:pt>
                <c:pt idx="24">
                  <c:v>41364</c:v>
                </c:pt>
                <c:pt idx="25">
                  <c:v>41455</c:v>
                </c:pt>
                <c:pt idx="26">
                  <c:v>41547</c:v>
                </c:pt>
                <c:pt idx="27">
                  <c:v>41639</c:v>
                </c:pt>
                <c:pt idx="28">
                  <c:v>41729</c:v>
                </c:pt>
                <c:pt idx="29">
                  <c:v>41820</c:v>
                </c:pt>
                <c:pt idx="30">
                  <c:v>41912</c:v>
                </c:pt>
                <c:pt idx="31">
                  <c:v>42004</c:v>
                </c:pt>
                <c:pt idx="32">
                  <c:v>42094</c:v>
                </c:pt>
                <c:pt idx="33">
                  <c:v>42185</c:v>
                </c:pt>
                <c:pt idx="34">
                  <c:v>42277</c:v>
                </c:pt>
                <c:pt idx="35">
                  <c:v>42369</c:v>
                </c:pt>
                <c:pt idx="36">
                  <c:v>42460</c:v>
                </c:pt>
                <c:pt idx="37">
                  <c:v>42551</c:v>
                </c:pt>
                <c:pt idx="38">
                  <c:v>42643</c:v>
                </c:pt>
                <c:pt idx="39">
                  <c:v>42735</c:v>
                </c:pt>
                <c:pt idx="40">
                  <c:v>42825</c:v>
                </c:pt>
                <c:pt idx="41">
                  <c:v>42916</c:v>
                </c:pt>
                <c:pt idx="42">
                  <c:v>43008</c:v>
                </c:pt>
                <c:pt idx="43">
                  <c:v>43100</c:v>
                </c:pt>
                <c:pt idx="44">
                  <c:v>43190</c:v>
                </c:pt>
                <c:pt idx="45">
                  <c:v>43281</c:v>
                </c:pt>
                <c:pt idx="46">
                  <c:v>43373</c:v>
                </c:pt>
                <c:pt idx="47">
                  <c:v>43465</c:v>
                </c:pt>
                <c:pt idx="48">
                  <c:v>43555</c:v>
                </c:pt>
              </c:numCache>
            </c:numRef>
          </c:cat>
          <c:val>
            <c:numRef>
              <c:f>BIS!$BS$31:$BS$79</c:f>
              <c:numCache>
                <c:formatCode>General</c:formatCode>
                <c:ptCount val="49"/>
                <c:pt idx="0">
                  <c:v>61.858616250144372</c:v>
                </c:pt>
                <c:pt idx="1">
                  <c:v>67.863073052684356</c:v>
                </c:pt>
                <c:pt idx="2">
                  <c:v>74.385442989832725</c:v>
                </c:pt>
                <c:pt idx="3">
                  <c:v>83.443063079813953</c:v>
                </c:pt>
                <c:pt idx="4">
                  <c:v>92.634105526491481</c:v>
                </c:pt>
                <c:pt idx="5">
                  <c:v>102.11340336880181</c:v>
                </c:pt>
                <c:pt idx="6">
                  <c:v>103.63694244188831</c:v>
                </c:pt>
                <c:pt idx="7">
                  <c:v>101.61554866281837</c:v>
                </c:pt>
                <c:pt idx="8">
                  <c:v>96.077844733113011</c:v>
                </c:pt>
                <c:pt idx="9">
                  <c:v>96.089789640046988</c:v>
                </c:pt>
                <c:pt idx="10">
                  <c:v>94.212861622197224</c:v>
                </c:pt>
                <c:pt idx="11">
                  <c:v>92.865791645889857</c:v>
                </c:pt>
                <c:pt idx="12">
                  <c:v>92.310240785659346</c:v>
                </c:pt>
                <c:pt idx="13">
                  <c:v>90.47748638590501</c:v>
                </c:pt>
                <c:pt idx="14">
                  <c:v>92.600975312919928</c:v>
                </c:pt>
                <c:pt idx="15">
                  <c:v>88.969272853790386</c:v>
                </c:pt>
                <c:pt idx="16">
                  <c:v>93.060290790871164</c:v>
                </c:pt>
                <c:pt idx="17">
                  <c:v>91.913805100813306</c:v>
                </c:pt>
                <c:pt idx="18">
                  <c:v>87.281660342063802</c:v>
                </c:pt>
                <c:pt idx="19">
                  <c:v>81.646819527669081</c:v>
                </c:pt>
                <c:pt idx="20">
                  <c:v>81.088789535810761</c:v>
                </c:pt>
                <c:pt idx="21">
                  <c:v>78.337404180153996</c:v>
                </c:pt>
                <c:pt idx="22">
                  <c:v>76.339674839349442</c:v>
                </c:pt>
                <c:pt idx="23">
                  <c:v>75.618022160056114</c:v>
                </c:pt>
                <c:pt idx="24">
                  <c:v>73.619842068046509</c:v>
                </c:pt>
                <c:pt idx="25">
                  <c:v>72.610384744325458</c:v>
                </c:pt>
                <c:pt idx="26">
                  <c:v>71.66425796491464</c:v>
                </c:pt>
                <c:pt idx="27">
                  <c:v>70.163481827683441</c:v>
                </c:pt>
                <c:pt idx="28">
                  <c:v>68.188966173939249</c:v>
                </c:pt>
                <c:pt idx="29">
                  <c:v>67.184917864678866</c:v>
                </c:pt>
                <c:pt idx="30">
                  <c:v>66.342013111225668</c:v>
                </c:pt>
                <c:pt idx="31">
                  <c:v>64.253682778205061</c:v>
                </c:pt>
                <c:pt idx="32">
                  <c:v>63.510394041069077</c:v>
                </c:pt>
                <c:pt idx="33">
                  <c:v>63.751320560171067</c:v>
                </c:pt>
                <c:pt idx="34">
                  <c:v>62.841479252767208</c:v>
                </c:pt>
                <c:pt idx="35">
                  <c:v>60.462414392485982</c:v>
                </c:pt>
                <c:pt idx="36">
                  <c:v>61.25460963537045</c:v>
                </c:pt>
                <c:pt idx="37">
                  <c:v>61.669075368418682</c:v>
                </c:pt>
                <c:pt idx="38">
                  <c:v>61.963866656524779</c:v>
                </c:pt>
                <c:pt idx="39">
                  <c:v>61.515594583097396</c:v>
                </c:pt>
                <c:pt idx="40">
                  <c:v>66.53966751464236</c:v>
                </c:pt>
                <c:pt idx="41">
                  <c:v>66.032797784557829</c:v>
                </c:pt>
                <c:pt idx="42">
                  <c:v>66.525694227285655</c:v>
                </c:pt>
                <c:pt idx="43">
                  <c:v>65.205443947679044</c:v>
                </c:pt>
                <c:pt idx="44">
                  <c:v>66.018824497201123</c:v>
                </c:pt>
                <c:pt idx="45">
                  <c:v>66.079450534281023</c:v>
                </c:pt>
                <c:pt idx="46">
                  <c:v>66.026036516481994</c:v>
                </c:pt>
                <c:pt idx="47">
                  <c:v>65.065936449714485</c:v>
                </c:pt>
                <c:pt idx="48">
                  <c:v>64.248499139346919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24-4D97-B291-1FC0CD359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7902208"/>
        <c:axId val="1031853728"/>
      </c:lineChart>
      <c:dateAx>
        <c:axId val="116790220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031853728"/>
        <c:crosses val="autoZero"/>
        <c:auto val="1"/>
        <c:lblOffset val="100"/>
        <c:baseTimeUnit val="months"/>
        <c:majorUnit val="12"/>
        <c:majorTimeUnit val="months"/>
      </c:dateAx>
      <c:valAx>
        <c:axId val="1031853728"/>
        <c:scaling>
          <c:orientation val="minMax"/>
          <c:min val="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16790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44203849518811"/>
          <c:y val="0.11134920634920635"/>
          <c:w val="0.76722462817147852"/>
          <c:h val="0.69828458942632166"/>
        </c:manualLayout>
      </c:layout>
      <c:lineChart>
        <c:grouping val="standard"/>
        <c:varyColors val="0"/>
        <c:ser>
          <c:idx val="2"/>
          <c:order val="0"/>
          <c:tx>
            <c:strRef>
              <c:f>BIS!$CS$4</c:f>
              <c:strCache>
                <c:ptCount val="1"/>
                <c:pt idx="0">
                  <c:v>Western Balkans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BIS!$CP$15:$CP$79</c:f>
              <c:numCache>
                <c:formatCode>m/d/yyyy</c:formatCode>
                <c:ptCount val="65"/>
                <c:pt idx="0">
                  <c:v>37711</c:v>
                </c:pt>
                <c:pt idx="1">
                  <c:v>37802</c:v>
                </c:pt>
                <c:pt idx="2">
                  <c:v>37894</c:v>
                </c:pt>
                <c:pt idx="3">
                  <c:v>37986</c:v>
                </c:pt>
                <c:pt idx="4">
                  <c:v>38077</c:v>
                </c:pt>
                <c:pt idx="5">
                  <c:v>38168</c:v>
                </c:pt>
                <c:pt idx="6">
                  <c:v>38260</c:v>
                </c:pt>
                <c:pt idx="7">
                  <c:v>38352</c:v>
                </c:pt>
                <c:pt idx="8">
                  <c:v>38442</c:v>
                </c:pt>
                <c:pt idx="9">
                  <c:v>38533</c:v>
                </c:pt>
                <c:pt idx="10">
                  <c:v>38625</c:v>
                </c:pt>
                <c:pt idx="11">
                  <c:v>38717</c:v>
                </c:pt>
                <c:pt idx="12">
                  <c:v>38807</c:v>
                </c:pt>
                <c:pt idx="13">
                  <c:v>38898</c:v>
                </c:pt>
                <c:pt idx="14">
                  <c:v>38990</c:v>
                </c:pt>
                <c:pt idx="15">
                  <c:v>39082</c:v>
                </c:pt>
                <c:pt idx="16">
                  <c:v>39172</c:v>
                </c:pt>
                <c:pt idx="17">
                  <c:v>39263</c:v>
                </c:pt>
                <c:pt idx="18">
                  <c:v>39355</c:v>
                </c:pt>
                <c:pt idx="19">
                  <c:v>39447</c:v>
                </c:pt>
                <c:pt idx="20">
                  <c:v>39538</c:v>
                </c:pt>
                <c:pt idx="21">
                  <c:v>39629</c:v>
                </c:pt>
                <c:pt idx="22">
                  <c:v>39721</c:v>
                </c:pt>
                <c:pt idx="23">
                  <c:v>39813</c:v>
                </c:pt>
                <c:pt idx="24">
                  <c:v>39903</c:v>
                </c:pt>
                <c:pt idx="25">
                  <c:v>39994</c:v>
                </c:pt>
                <c:pt idx="26">
                  <c:v>40086</c:v>
                </c:pt>
                <c:pt idx="27">
                  <c:v>40178</c:v>
                </c:pt>
                <c:pt idx="28">
                  <c:v>40268</c:v>
                </c:pt>
                <c:pt idx="29">
                  <c:v>40359</c:v>
                </c:pt>
                <c:pt idx="30">
                  <c:v>40451</c:v>
                </c:pt>
                <c:pt idx="31">
                  <c:v>40543</c:v>
                </c:pt>
                <c:pt idx="32">
                  <c:v>40633</c:v>
                </c:pt>
                <c:pt idx="33">
                  <c:v>40724</c:v>
                </c:pt>
                <c:pt idx="34">
                  <c:v>40816</c:v>
                </c:pt>
                <c:pt idx="35">
                  <c:v>40908</c:v>
                </c:pt>
                <c:pt idx="36">
                  <c:v>40999</c:v>
                </c:pt>
                <c:pt idx="37">
                  <c:v>41090</c:v>
                </c:pt>
                <c:pt idx="38">
                  <c:v>41182</c:v>
                </c:pt>
                <c:pt idx="39">
                  <c:v>41274</c:v>
                </c:pt>
                <c:pt idx="40">
                  <c:v>41364</c:v>
                </c:pt>
                <c:pt idx="41">
                  <c:v>41455</c:v>
                </c:pt>
                <c:pt idx="42">
                  <c:v>41547</c:v>
                </c:pt>
                <c:pt idx="43">
                  <c:v>41639</c:v>
                </c:pt>
                <c:pt idx="44">
                  <c:v>41729</c:v>
                </c:pt>
                <c:pt idx="45">
                  <c:v>41820</c:v>
                </c:pt>
                <c:pt idx="46">
                  <c:v>41912</c:v>
                </c:pt>
                <c:pt idx="47">
                  <c:v>42004</c:v>
                </c:pt>
                <c:pt idx="48">
                  <c:v>42094</c:v>
                </c:pt>
                <c:pt idx="49">
                  <c:v>42185</c:v>
                </c:pt>
                <c:pt idx="50">
                  <c:v>42277</c:v>
                </c:pt>
                <c:pt idx="51">
                  <c:v>42369</c:v>
                </c:pt>
                <c:pt idx="52">
                  <c:v>42460</c:v>
                </c:pt>
                <c:pt idx="53">
                  <c:v>42551</c:v>
                </c:pt>
                <c:pt idx="54">
                  <c:v>42643</c:v>
                </c:pt>
                <c:pt idx="55">
                  <c:v>42735</c:v>
                </c:pt>
                <c:pt idx="56">
                  <c:v>42825</c:v>
                </c:pt>
                <c:pt idx="57">
                  <c:v>42916</c:v>
                </c:pt>
                <c:pt idx="58">
                  <c:v>43008</c:v>
                </c:pt>
                <c:pt idx="59">
                  <c:v>43100</c:v>
                </c:pt>
                <c:pt idx="60">
                  <c:v>43190</c:v>
                </c:pt>
                <c:pt idx="61">
                  <c:v>43281</c:v>
                </c:pt>
                <c:pt idx="62">
                  <c:v>43373</c:v>
                </c:pt>
                <c:pt idx="63">
                  <c:v>43465</c:v>
                </c:pt>
                <c:pt idx="64">
                  <c:v>43555</c:v>
                </c:pt>
              </c:numCache>
            </c:numRef>
          </c:cat>
          <c:val>
            <c:numRef>
              <c:f>BIS!$CS$15:$CS$79</c:f>
              <c:numCache>
                <c:formatCode>General</c:formatCode>
                <c:ptCount val="65"/>
                <c:pt idx="16" formatCode="0.0">
                  <c:v>13.223541911736806</c:v>
                </c:pt>
                <c:pt idx="17" formatCode="0.0">
                  <c:v>14.784221413795562</c:v>
                </c:pt>
                <c:pt idx="18" formatCode="0.0">
                  <c:v>15.077885812333882</c:v>
                </c:pt>
                <c:pt idx="19" formatCode="0.0">
                  <c:v>16.931991849210391</c:v>
                </c:pt>
                <c:pt idx="20" formatCode="0.0">
                  <c:v>18.129660809450542</c:v>
                </c:pt>
                <c:pt idx="21" formatCode="0.0">
                  <c:v>19.767863411153375</c:v>
                </c:pt>
                <c:pt idx="22" formatCode="0.0">
                  <c:v>17.479432651369368</c:v>
                </c:pt>
                <c:pt idx="23" formatCode="0.0">
                  <c:v>17.416042915481274</c:v>
                </c:pt>
                <c:pt idx="24" formatCode="0.0">
                  <c:v>17.189476006737596</c:v>
                </c:pt>
                <c:pt idx="25" formatCode="0.0">
                  <c:v>18.141465892277452</c:v>
                </c:pt>
                <c:pt idx="26" formatCode="0.0">
                  <c:v>19.626957453199651</c:v>
                </c:pt>
                <c:pt idx="27" formatCode="0.0">
                  <c:v>21.04919941775837</c:v>
                </c:pt>
                <c:pt idx="28" formatCode="0.0">
                  <c:v>20.432389103040162</c:v>
                </c:pt>
                <c:pt idx="29" formatCode="0.0">
                  <c:v>19.411125830976168</c:v>
                </c:pt>
                <c:pt idx="30" formatCode="0.0">
                  <c:v>19.28622360803935</c:v>
                </c:pt>
                <c:pt idx="31" formatCode="0.0">
                  <c:v>20.274421963549123</c:v>
                </c:pt>
                <c:pt idx="32" formatCode="0.0">
                  <c:v>19.449502234623655</c:v>
                </c:pt>
                <c:pt idx="33" formatCode="0.0">
                  <c:v>20.515224624672694</c:v>
                </c:pt>
                <c:pt idx="34" formatCode="0.0">
                  <c:v>19.280242649663474</c:v>
                </c:pt>
                <c:pt idx="35" formatCode="0.0">
                  <c:v>18.708362388027677</c:v>
                </c:pt>
                <c:pt idx="36" formatCode="0.0">
                  <c:v>17.341580756013744</c:v>
                </c:pt>
                <c:pt idx="37" formatCode="0.0">
                  <c:v>16.546356868937515</c:v>
                </c:pt>
                <c:pt idx="38" formatCode="0.0">
                  <c:v>17.149306861922263</c:v>
                </c:pt>
                <c:pt idx="39" formatCode="0.0">
                  <c:v>17.681469591581951</c:v>
                </c:pt>
                <c:pt idx="40" formatCode="0.0">
                  <c:v>16.80268787202381</c:v>
                </c:pt>
                <c:pt idx="41" formatCode="0.0">
                  <c:v>16.447735052941646</c:v>
                </c:pt>
                <c:pt idx="42" formatCode="0.0">
                  <c:v>15.864110955275052</c:v>
                </c:pt>
                <c:pt idx="43" formatCode="0.0">
                  <c:v>14.896075161582143</c:v>
                </c:pt>
                <c:pt idx="44" formatCode="0.0">
                  <c:v>14.345354971010266</c:v>
                </c:pt>
                <c:pt idx="45" formatCode="0.0">
                  <c:v>13.687459513012993</c:v>
                </c:pt>
                <c:pt idx="46" formatCode="0.0">
                  <c:v>13.690782225486592</c:v>
                </c:pt>
                <c:pt idx="47" formatCode="0.0">
                  <c:v>13.788715851748734</c:v>
                </c:pt>
                <c:pt idx="48" formatCode="0.0">
                  <c:v>13.742011687531889</c:v>
                </c:pt>
                <c:pt idx="49" formatCode="0.0">
                  <c:v>14.158856895330526</c:v>
                </c:pt>
                <c:pt idx="50" formatCode="0.0">
                  <c:v>14.63199379174972</c:v>
                </c:pt>
                <c:pt idx="51" formatCode="0.0">
                  <c:v>15.056857798455898</c:v>
                </c:pt>
                <c:pt idx="52" formatCode="0.0">
                  <c:v>15.165912447902455</c:v>
                </c:pt>
                <c:pt idx="53" formatCode="0.0">
                  <c:v>14.709113592492132</c:v>
                </c:pt>
                <c:pt idx="54" formatCode="0.0">
                  <c:v>15.121739958411526</c:v>
                </c:pt>
                <c:pt idx="55" formatCode="0.0">
                  <c:v>14.25757022984312</c:v>
                </c:pt>
                <c:pt idx="56" formatCode="0.0">
                  <c:v>14.370829148199919</c:v>
                </c:pt>
                <c:pt idx="57" formatCode="0.0">
                  <c:v>14.105569618773128</c:v>
                </c:pt>
                <c:pt idx="58" formatCode="0.0">
                  <c:v>14.064852494558341</c:v>
                </c:pt>
                <c:pt idx="59" formatCode="0.0">
                  <c:v>14.399423572723274</c:v>
                </c:pt>
                <c:pt idx="60" formatCode="0.0">
                  <c:v>14.85921998087146</c:v>
                </c:pt>
                <c:pt idx="61" formatCode="0.0">
                  <c:v>14.836409728273781</c:v>
                </c:pt>
                <c:pt idx="62" formatCode="0.0">
                  <c:v>14.768858753704636</c:v>
                </c:pt>
                <c:pt idx="63" formatCode="0.0">
                  <c:v>14.746025745607922</c:v>
                </c:pt>
                <c:pt idx="64" formatCode="0.0">
                  <c:v>14.417517529831464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89-45A0-9225-629ABE417723}"/>
            </c:ext>
          </c:extLst>
        </c:ser>
        <c:ser>
          <c:idx val="3"/>
          <c:order val="1"/>
          <c:tx>
            <c:strRef>
              <c:f>BIS!$CT$4</c:f>
              <c:strCache>
                <c:ptCount val="1"/>
                <c:pt idx="0">
                  <c:v>CESEE EU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BIS!$CP$15:$CP$79</c:f>
              <c:numCache>
                <c:formatCode>m/d/yyyy</c:formatCode>
                <c:ptCount val="65"/>
                <c:pt idx="0">
                  <c:v>37711</c:v>
                </c:pt>
                <c:pt idx="1">
                  <c:v>37802</c:v>
                </c:pt>
                <c:pt idx="2">
                  <c:v>37894</c:v>
                </c:pt>
                <c:pt idx="3">
                  <c:v>37986</c:v>
                </c:pt>
                <c:pt idx="4">
                  <c:v>38077</c:v>
                </c:pt>
                <c:pt idx="5">
                  <c:v>38168</c:v>
                </c:pt>
                <c:pt idx="6">
                  <c:v>38260</c:v>
                </c:pt>
                <c:pt idx="7">
                  <c:v>38352</c:v>
                </c:pt>
                <c:pt idx="8">
                  <c:v>38442</c:v>
                </c:pt>
                <c:pt idx="9">
                  <c:v>38533</c:v>
                </c:pt>
                <c:pt idx="10">
                  <c:v>38625</c:v>
                </c:pt>
                <c:pt idx="11">
                  <c:v>38717</c:v>
                </c:pt>
                <c:pt idx="12">
                  <c:v>38807</c:v>
                </c:pt>
                <c:pt idx="13">
                  <c:v>38898</c:v>
                </c:pt>
                <c:pt idx="14">
                  <c:v>38990</c:v>
                </c:pt>
                <c:pt idx="15">
                  <c:v>39082</c:v>
                </c:pt>
                <c:pt idx="16">
                  <c:v>39172</c:v>
                </c:pt>
                <c:pt idx="17">
                  <c:v>39263</c:v>
                </c:pt>
                <c:pt idx="18">
                  <c:v>39355</c:v>
                </c:pt>
                <c:pt idx="19">
                  <c:v>39447</c:v>
                </c:pt>
                <c:pt idx="20">
                  <c:v>39538</c:v>
                </c:pt>
                <c:pt idx="21">
                  <c:v>39629</c:v>
                </c:pt>
                <c:pt idx="22">
                  <c:v>39721</c:v>
                </c:pt>
                <c:pt idx="23">
                  <c:v>39813</c:v>
                </c:pt>
                <c:pt idx="24">
                  <c:v>39903</c:v>
                </c:pt>
                <c:pt idx="25">
                  <c:v>39994</c:v>
                </c:pt>
                <c:pt idx="26">
                  <c:v>40086</c:v>
                </c:pt>
                <c:pt idx="27">
                  <c:v>40178</c:v>
                </c:pt>
                <c:pt idx="28">
                  <c:v>40268</c:v>
                </c:pt>
                <c:pt idx="29">
                  <c:v>40359</c:v>
                </c:pt>
                <c:pt idx="30">
                  <c:v>40451</c:v>
                </c:pt>
                <c:pt idx="31">
                  <c:v>40543</c:v>
                </c:pt>
                <c:pt idx="32">
                  <c:v>40633</c:v>
                </c:pt>
                <c:pt idx="33">
                  <c:v>40724</c:v>
                </c:pt>
                <c:pt idx="34">
                  <c:v>40816</c:v>
                </c:pt>
                <c:pt idx="35">
                  <c:v>40908</c:v>
                </c:pt>
                <c:pt idx="36">
                  <c:v>40999</c:v>
                </c:pt>
                <c:pt idx="37">
                  <c:v>41090</c:v>
                </c:pt>
                <c:pt idx="38">
                  <c:v>41182</c:v>
                </c:pt>
                <c:pt idx="39">
                  <c:v>41274</c:v>
                </c:pt>
                <c:pt idx="40">
                  <c:v>41364</c:v>
                </c:pt>
                <c:pt idx="41">
                  <c:v>41455</c:v>
                </c:pt>
                <c:pt idx="42">
                  <c:v>41547</c:v>
                </c:pt>
                <c:pt idx="43">
                  <c:v>41639</c:v>
                </c:pt>
                <c:pt idx="44">
                  <c:v>41729</c:v>
                </c:pt>
                <c:pt idx="45">
                  <c:v>41820</c:v>
                </c:pt>
                <c:pt idx="46">
                  <c:v>41912</c:v>
                </c:pt>
                <c:pt idx="47">
                  <c:v>42004</c:v>
                </c:pt>
                <c:pt idx="48">
                  <c:v>42094</c:v>
                </c:pt>
                <c:pt idx="49">
                  <c:v>42185</c:v>
                </c:pt>
                <c:pt idx="50">
                  <c:v>42277</c:v>
                </c:pt>
                <c:pt idx="51">
                  <c:v>42369</c:v>
                </c:pt>
                <c:pt idx="52">
                  <c:v>42460</c:v>
                </c:pt>
                <c:pt idx="53">
                  <c:v>42551</c:v>
                </c:pt>
                <c:pt idx="54">
                  <c:v>42643</c:v>
                </c:pt>
                <c:pt idx="55">
                  <c:v>42735</c:v>
                </c:pt>
                <c:pt idx="56">
                  <c:v>42825</c:v>
                </c:pt>
                <c:pt idx="57">
                  <c:v>42916</c:v>
                </c:pt>
                <c:pt idx="58">
                  <c:v>43008</c:v>
                </c:pt>
                <c:pt idx="59">
                  <c:v>43100</c:v>
                </c:pt>
                <c:pt idx="60">
                  <c:v>43190</c:v>
                </c:pt>
                <c:pt idx="61">
                  <c:v>43281</c:v>
                </c:pt>
                <c:pt idx="62">
                  <c:v>43373</c:v>
                </c:pt>
                <c:pt idx="63">
                  <c:v>43465</c:v>
                </c:pt>
                <c:pt idx="64">
                  <c:v>43555</c:v>
                </c:pt>
              </c:numCache>
            </c:numRef>
          </c:cat>
          <c:val>
            <c:numRef>
              <c:f>BIS!$CT$15:$CT$79</c:f>
              <c:numCache>
                <c:formatCode>0.0</c:formatCode>
                <c:ptCount val="65"/>
                <c:pt idx="0">
                  <c:v>14.947912761522927</c:v>
                </c:pt>
                <c:pt idx="1">
                  <c:v>14.710195613463096</c:v>
                </c:pt>
                <c:pt idx="2">
                  <c:v>14.802155368600337</c:v>
                </c:pt>
                <c:pt idx="3">
                  <c:v>15.590489675933439</c:v>
                </c:pt>
                <c:pt idx="4">
                  <c:v>15.457286731873637</c:v>
                </c:pt>
                <c:pt idx="5">
                  <c:v>15.719573073122351</c:v>
                </c:pt>
                <c:pt idx="6">
                  <c:v>15.983209321308193</c:v>
                </c:pt>
                <c:pt idx="7">
                  <c:v>16.896214726678487</c:v>
                </c:pt>
                <c:pt idx="8">
                  <c:v>18.256806046115091</c:v>
                </c:pt>
                <c:pt idx="9">
                  <c:v>18.674429902762267</c:v>
                </c:pt>
                <c:pt idx="10">
                  <c:v>19.56439378194035</c:v>
                </c:pt>
                <c:pt idx="11">
                  <c:v>20.467676827843427</c:v>
                </c:pt>
                <c:pt idx="12">
                  <c:v>21.597559833250102</c:v>
                </c:pt>
                <c:pt idx="13">
                  <c:v>22.246421870754546</c:v>
                </c:pt>
                <c:pt idx="14">
                  <c:v>22.470869850705537</c:v>
                </c:pt>
                <c:pt idx="15">
                  <c:v>24.775343933528081</c:v>
                </c:pt>
                <c:pt idx="16">
                  <c:v>25.984259050194098</c:v>
                </c:pt>
                <c:pt idx="17">
                  <c:v>26.806191460968638</c:v>
                </c:pt>
                <c:pt idx="18">
                  <c:v>27.728655699857647</c:v>
                </c:pt>
                <c:pt idx="19">
                  <c:v>29.447509242114776</c:v>
                </c:pt>
                <c:pt idx="20">
                  <c:v>31.018211325483456</c:v>
                </c:pt>
                <c:pt idx="21">
                  <c:v>32.527809715461274</c:v>
                </c:pt>
                <c:pt idx="22">
                  <c:v>31.480622881490099</c:v>
                </c:pt>
                <c:pt idx="23">
                  <c:v>29.497310795613274</c:v>
                </c:pt>
                <c:pt idx="24">
                  <c:v>29.035226328479379</c:v>
                </c:pt>
                <c:pt idx="25">
                  <c:v>30.2825229540578</c:v>
                </c:pt>
                <c:pt idx="26">
                  <c:v>31.019529215165679</c:v>
                </c:pt>
                <c:pt idx="27">
                  <c:v>32.008206176693804</c:v>
                </c:pt>
                <c:pt idx="28">
                  <c:v>31.659572099839767</c:v>
                </c:pt>
                <c:pt idx="29">
                  <c:v>30.878476551473234</c:v>
                </c:pt>
                <c:pt idx="30">
                  <c:v>31.448618553639403</c:v>
                </c:pt>
                <c:pt idx="31">
                  <c:v>30.068178200189958</c:v>
                </c:pt>
                <c:pt idx="32">
                  <c:v>30.670833490403211</c:v>
                </c:pt>
                <c:pt idx="33">
                  <c:v>29.559915500644912</c:v>
                </c:pt>
                <c:pt idx="34">
                  <c:v>27.406975059300265</c:v>
                </c:pt>
                <c:pt idx="35">
                  <c:v>25.045837055145505</c:v>
                </c:pt>
                <c:pt idx="36">
                  <c:v>25.287493656936189</c:v>
                </c:pt>
                <c:pt idx="37">
                  <c:v>24.841766723842198</c:v>
                </c:pt>
                <c:pt idx="38">
                  <c:v>24.623833042790494</c:v>
                </c:pt>
                <c:pt idx="39">
                  <c:v>24.817082010574186</c:v>
                </c:pt>
                <c:pt idx="40">
                  <c:v>23.850913355033637</c:v>
                </c:pt>
                <c:pt idx="41">
                  <c:v>23.225511116237495</c:v>
                </c:pt>
                <c:pt idx="42">
                  <c:v>22.63577822166728</c:v>
                </c:pt>
                <c:pt idx="43">
                  <c:v>21.887611189385435</c:v>
                </c:pt>
                <c:pt idx="44">
                  <c:v>21.115298868258726</c:v>
                </c:pt>
                <c:pt idx="45">
                  <c:v>20.652578298795984</c:v>
                </c:pt>
                <c:pt idx="46">
                  <c:v>20.245738234342348</c:v>
                </c:pt>
                <c:pt idx="47">
                  <c:v>19.467414327835588</c:v>
                </c:pt>
                <c:pt idx="48">
                  <c:v>19.845694754780162</c:v>
                </c:pt>
                <c:pt idx="49">
                  <c:v>20.565975661846906</c:v>
                </c:pt>
                <c:pt idx="50">
                  <c:v>20.950803406543688</c:v>
                </c:pt>
                <c:pt idx="51">
                  <c:v>20.855492336049295</c:v>
                </c:pt>
                <c:pt idx="52">
                  <c:v>21.014566010965822</c:v>
                </c:pt>
                <c:pt idx="53">
                  <c:v>21.04303883912144</c:v>
                </c:pt>
                <c:pt idx="54">
                  <c:v>21.030589611262332</c:v>
                </c:pt>
                <c:pt idx="55">
                  <c:v>20.767417583755357</c:v>
                </c:pt>
                <c:pt idx="56">
                  <c:v>21.890781505919449</c:v>
                </c:pt>
                <c:pt idx="57">
                  <c:v>21.183910090392597</c:v>
                </c:pt>
                <c:pt idx="58">
                  <c:v>20.824288430402163</c:v>
                </c:pt>
                <c:pt idx="59">
                  <c:v>19.927582150246725</c:v>
                </c:pt>
                <c:pt idx="60">
                  <c:v>19.70184719950619</c:v>
                </c:pt>
                <c:pt idx="61">
                  <c:v>19.266998848371049</c:v>
                </c:pt>
                <c:pt idx="62">
                  <c:v>18.819173317577892</c:v>
                </c:pt>
                <c:pt idx="63">
                  <c:v>18.138261679765126</c:v>
                </c:pt>
                <c:pt idx="64">
                  <c:v>17.671633241996449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D1-4AED-9E92-49306AAA1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5034128"/>
        <c:axId val="366545024"/>
      </c:lineChart>
      <c:dateAx>
        <c:axId val="103503412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66545024"/>
        <c:crosses val="autoZero"/>
        <c:auto val="1"/>
        <c:lblOffset val="100"/>
        <c:baseTimeUnit val="months"/>
      </c:dateAx>
      <c:valAx>
        <c:axId val="36654502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03503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l-PL" sz="1800"/>
              <a:t>Main Bank Funding Sources </a:t>
            </a:r>
          </a:p>
          <a:p>
            <a:pPr>
              <a:defRPr sz="1800"/>
            </a:pPr>
            <a:r>
              <a:rPr lang="pl-PL" sz="1800"/>
              <a:t>(change y/y, percent of GDP)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267809444173471E-2"/>
          <c:y val="0.1672727272727273"/>
          <c:w val="0.89318351798945483"/>
          <c:h val="0.6654963015986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DataT!$D$2</c:f>
              <c:strCache>
                <c:ptCount val="1"/>
                <c:pt idx="0">
                  <c:v>Δ Domestic deposits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DataT!$C$3:$C$50</c:f>
              <c:numCache>
                <c:formatCode>General</c:formatCode>
                <c:ptCount val="48"/>
                <c:pt idx="0">
                  <c:v>2007</c:v>
                </c:pt>
                <c:pt idx="1">
                  <c:v>2007</c:v>
                </c:pt>
                <c:pt idx="2">
                  <c:v>2007</c:v>
                </c:pt>
                <c:pt idx="3">
                  <c:v>2007</c:v>
                </c:pt>
                <c:pt idx="4">
                  <c:v>2008</c:v>
                </c:pt>
                <c:pt idx="5">
                  <c:v>2008</c:v>
                </c:pt>
                <c:pt idx="6">
                  <c:v>2008</c:v>
                </c:pt>
                <c:pt idx="7">
                  <c:v>2008</c:v>
                </c:pt>
                <c:pt idx="8">
                  <c:v>2009</c:v>
                </c:pt>
                <c:pt idx="9">
                  <c:v>2009</c:v>
                </c:pt>
                <c:pt idx="10">
                  <c:v>2009</c:v>
                </c:pt>
                <c:pt idx="11">
                  <c:v>2009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2012</c:v>
                </c:pt>
                <c:pt idx="21">
                  <c:v>2012</c:v>
                </c:pt>
                <c:pt idx="22">
                  <c:v>2012</c:v>
                </c:pt>
                <c:pt idx="23">
                  <c:v>2012</c:v>
                </c:pt>
                <c:pt idx="24">
                  <c:v>2013</c:v>
                </c:pt>
                <c:pt idx="25">
                  <c:v>2013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2014</c:v>
                </c:pt>
                <c:pt idx="31">
                  <c:v>2014</c:v>
                </c:pt>
                <c:pt idx="32">
                  <c:v>2015</c:v>
                </c:pt>
                <c:pt idx="33">
                  <c:v>2015</c:v>
                </c:pt>
                <c:pt idx="34">
                  <c:v>2015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</c:v>
                </c:pt>
                <c:pt idx="39">
                  <c:v>2016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</c:numCache>
            </c:numRef>
          </c:cat>
          <c:val>
            <c:numRef>
              <c:f>DataT!$D$3:$D$50</c:f>
              <c:numCache>
                <c:formatCode>0.00</c:formatCode>
                <c:ptCount val="48"/>
                <c:pt idx="0">
                  <c:v>5.2706593433551117</c:v>
                </c:pt>
                <c:pt idx="1">
                  <c:v>5.3284581534766815</c:v>
                </c:pt>
                <c:pt idx="2">
                  <c:v>5.5691497543994535</c:v>
                </c:pt>
                <c:pt idx="3">
                  <c:v>6.0118564000347661</c:v>
                </c:pt>
                <c:pt idx="4">
                  <c:v>5.5548406005148845</c:v>
                </c:pt>
                <c:pt idx="5">
                  <c:v>5.8571001692256734</c:v>
                </c:pt>
                <c:pt idx="6">
                  <c:v>6.0159760959389867</c:v>
                </c:pt>
                <c:pt idx="7">
                  <c:v>3.9869355715899957</c:v>
                </c:pt>
                <c:pt idx="8">
                  <c:v>2.5933862421209897</c:v>
                </c:pt>
                <c:pt idx="9">
                  <c:v>1.7868228561284478</c:v>
                </c:pt>
                <c:pt idx="10">
                  <c:v>0.81502854503155642</c:v>
                </c:pt>
                <c:pt idx="11">
                  <c:v>1.7624780553672461</c:v>
                </c:pt>
                <c:pt idx="12">
                  <c:v>2.2870974462854692</c:v>
                </c:pt>
                <c:pt idx="13">
                  <c:v>3.0058311025202187</c:v>
                </c:pt>
                <c:pt idx="14">
                  <c:v>3.3481421876777384</c:v>
                </c:pt>
                <c:pt idx="15">
                  <c:v>3.6690466670644826</c:v>
                </c:pt>
                <c:pt idx="16">
                  <c:v>3.3063823229670755</c:v>
                </c:pt>
                <c:pt idx="17">
                  <c:v>2.976773948848348</c:v>
                </c:pt>
                <c:pt idx="18">
                  <c:v>3.1495978273177823</c:v>
                </c:pt>
                <c:pt idx="19">
                  <c:v>3.4331474492354732</c:v>
                </c:pt>
                <c:pt idx="20">
                  <c:v>3.4253322920591067</c:v>
                </c:pt>
                <c:pt idx="21">
                  <c:v>3.1336668596237307</c:v>
                </c:pt>
                <c:pt idx="22">
                  <c:v>3.1213121962468224</c:v>
                </c:pt>
                <c:pt idx="23">
                  <c:v>2.7389040122035531</c:v>
                </c:pt>
                <c:pt idx="24">
                  <c:v>2.6199917535926267</c:v>
                </c:pt>
                <c:pt idx="25">
                  <c:v>2.8442251398811447</c:v>
                </c:pt>
                <c:pt idx="26">
                  <c:v>2.6503341437137604</c:v>
                </c:pt>
                <c:pt idx="27">
                  <c:v>2.8556743233339339</c:v>
                </c:pt>
                <c:pt idx="28">
                  <c:v>2.0636561809899412</c:v>
                </c:pt>
                <c:pt idx="29">
                  <c:v>1.6113118122166865</c:v>
                </c:pt>
                <c:pt idx="30">
                  <c:v>1.5923635746764417</c:v>
                </c:pt>
                <c:pt idx="31">
                  <c:v>1.392611714456967</c:v>
                </c:pt>
                <c:pt idx="32">
                  <c:v>1.9160639860583792</c:v>
                </c:pt>
                <c:pt idx="33">
                  <c:v>2.1073908574080851</c:v>
                </c:pt>
                <c:pt idx="34">
                  <c:v>2.3937024937168223</c:v>
                </c:pt>
                <c:pt idx="35">
                  <c:v>2.9647406211788687</c:v>
                </c:pt>
                <c:pt idx="36">
                  <c:v>2.8593394001640173</c:v>
                </c:pt>
                <c:pt idx="37">
                  <c:v>3.2263960103667455</c:v>
                </c:pt>
                <c:pt idx="38">
                  <c:v>3.2580762577128857</c:v>
                </c:pt>
                <c:pt idx="39">
                  <c:v>3.2724777201895798</c:v>
                </c:pt>
                <c:pt idx="40">
                  <c:v>3.3155332714426935</c:v>
                </c:pt>
                <c:pt idx="41">
                  <c:v>3.2470070206269859</c:v>
                </c:pt>
                <c:pt idx="42">
                  <c:v>3.1431534447744429</c:v>
                </c:pt>
                <c:pt idx="43">
                  <c:v>3.1266199993779864</c:v>
                </c:pt>
                <c:pt idx="44">
                  <c:v>2.9125672813574961</c:v>
                </c:pt>
                <c:pt idx="45">
                  <c:v>3.1143784489045161</c:v>
                </c:pt>
                <c:pt idx="46">
                  <c:v>3.4314565527151517</c:v>
                </c:pt>
                <c:pt idx="47">
                  <c:v>3.663244845792557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C-403C-B97D-A17C92A54283}"/>
            </c:ext>
          </c:extLst>
        </c:ser>
        <c:ser>
          <c:idx val="1"/>
          <c:order val="1"/>
          <c:tx>
            <c:strRef>
              <c:f>DataT!$E$2</c:f>
              <c:strCache>
                <c:ptCount val="1"/>
                <c:pt idx="0">
                  <c:v>Δ Foreign banks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DataT!$C$3:$C$50</c:f>
              <c:numCache>
                <c:formatCode>General</c:formatCode>
                <c:ptCount val="48"/>
                <c:pt idx="0">
                  <c:v>2007</c:v>
                </c:pt>
                <c:pt idx="1">
                  <c:v>2007</c:v>
                </c:pt>
                <c:pt idx="2">
                  <c:v>2007</c:v>
                </c:pt>
                <c:pt idx="3">
                  <c:v>2007</c:v>
                </c:pt>
                <c:pt idx="4">
                  <c:v>2008</c:v>
                </c:pt>
                <c:pt idx="5">
                  <c:v>2008</c:v>
                </c:pt>
                <c:pt idx="6">
                  <c:v>2008</c:v>
                </c:pt>
                <c:pt idx="7">
                  <c:v>2008</c:v>
                </c:pt>
                <c:pt idx="8">
                  <c:v>2009</c:v>
                </c:pt>
                <c:pt idx="9">
                  <c:v>2009</c:v>
                </c:pt>
                <c:pt idx="10">
                  <c:v>2009</c:v>
                </c:pt>
                <c:pt idx="11">
                  <c:v>2009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2012</c:v>
                </c:pt>
                <c:pt idx="21">
                  <c:v>2012</c:v>
                </c:pt>
                <c:pt idx="22">
                  <c:v>2012</c:v>
                </c:pt>
                <c:pt idx="23">
                  <c:v>2012</c:v>
                </c:pt>
                <c:pt idx="24">
                  <c:v>2013</c:v>
                </c:pt>
                <c:pt idx="25">
                  <c:v>2013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2014</c:v>
                </c:pt>
                <c:pt idx="31">
                  <c:v>2014</c:v>
                </c:pt>
                <c:pt idx="32">
                  <c:v>2015</c:v>
                </c:pt>
                <c:pt idx="33">
                  <c:v>2015</c:v>
                </c:pt>
                <c:pt idx="34">
                  <c:v>2015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</c:v>
                </c:pt>
                <c:pt idx="39">
                  <c:v>2016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</c:numCache>
            </c:numRef>
          </c:cat>
          <c:val>
            <c:numRef>
              <c:f>DataT!$E$3:$E$50</c:f>
              <c:numCache>
                <c:formatCode>0.00</c:formatCode>
                <c:ptCount val="48"/>
                <c:pt idx="0">
                  <c:v>3.3552658219774605</c:v>
                </c:pt>
                <c:pt idx="1">
                  <c:v>4.0410417109538912</c:v>
                </c:pt>
                <c:pt idx="2">
                  <c:v>5.2980906664116896</c:v>
                </c:pt>
                <c:pt idx="3">
                  <c:v>5.9751792334304259</c:v>
                </c:pt>
                <c:pt idx="4">
                  <c:v>5.4084897324862853</c:v>
                </c:pt>
                <c:pt idx="5">
                  <c:v>5.7925825552387353</c:v>
                </c:pt>
                <c:pt idx="6">
                  <c:v>4.5785634583379471</c:v>
                </c:pt>
                <c:pt idx="7">
                  <c:v>2.6857706625946527</c:v>
                </c:pt>
                <c:pt idx="8">
                  <c:v>1.6111957847283623E-3</c:v>
                </c:pt>
                <c:pt idx="9">
                  <c:v>-1.8776231196910471</c:v>
                </c:pt>
                <c:pt idx="10">
                  <c:v>-2.6459701655123093</c:v>
                </c:pt>
                <c:pt idx="11">
                  <c:v>-2.580555616652338</c:v>
                </c:pt>
                <c:pt idx="12">
                  <c:v>-1.3490565840736799</c:v>
                </c:pt>
                <c:pt idx="13">
                  <c:v>-1.3394750383786063</c:v>
                </c:pt>
                <c:pt idx="14">
                  <c:v>-0.33009364286753162</c:v>
                </c:pt>
                <c:pt idx="15">
                  <c:v>-0.10420713749413252</c:v>
                </c:pt>
                <c:pt idx="16">
                  <c:v>1.0085791801537527</c:v>
                </c:pt>
                <c:pt idx="17">
                  <c:v>0.84829759832779839</c:v>
                </c:pt>
                <c:pt idx="18">
                  <c:v>-0.26769954770509186</c:v>
                </c:pt>
                <c:pt idx="19">
                  <c:v>-1.2930169943153522</c:v>
                </c:pt>
                <c:pt idx="20">
                  <c:v>-2.7267667537994642</c:v>
                </c:pt>
                <c:pt idx="21">
                  <c:v>-3.1479322523174162</c:v>
                </c:pt>
                <c:pt idx="22">
                  <c:v>-2.8806985679814576</c:v>
                </c:pt>
                <c:pt idx="23">
                  <c:v>-1.9587660479518643</c:v>
                </c:pt>
                <c:pt idx="24">
                  <c:v>-1.7661219068213549</c:v>
                </c:pt>
                <c:pt idx="25">
                  <c:v>-1.1565316908023759</c:v>
                </c:pt>
                <c:pt idx="26">
                  <c:v>-0.83862862483723377</c:v>
                </c:pt>
                <c:pt idx="27">
                  <c:v>-0.81033564492439059</c:v>
                </c:pt>
                <c:pt idx="28">
                  <c:v>-0.85199144094778001</c:v>
                </c:pt>
                <c:pt idx="29">
                  <c:v>-0.87656054875391565</c:v>
                </c:pt>
                <c:pt idx="30">
                  <c:v>-0.55221459238412951</c:v>
                </c:pt>
                <c:pt idx="31">
                  <c:v>-0.81066811317315834</c:v>
                </c:pt>
                <c:pt idx="32">
                  <c:v>-0.79194729529086405</c:v>
                </c:pt>
                <c:pt idx="33">
                  <c:v>-0.41021872084487804</c:v>
                </c:pt>
                <c:pt idx="34">
                  <c:v>-0.70693637458449232</c:v>
                </c:pt>
                <c:pt idx="35">
                  <c:v>-0.86140023282549039</c:v>
                </c:pt>
                <c:pt idx="36">
                  <c:v>-0.17687791444028522</c:v>
                </c:pt>
                <c:pt idx="37">
                  <c:v>-0.36640840962155435</c:v>
                </c:pt>
                <c:pt idx="38">
                  <c:v>-4.1895535208666158E-2</c:v>
                </c:pt>
                <c:pt idx="39">
                  <c:v>0.48764079039485936</c:v>
                </c:pt>
                <c:pt idx="40">
                  <c:v>1.3180594810124917</c:v>
                </c:pt>
                <c:pt idx="41">
                  <c:v>1.0926515350977759</c:v>
                </c:pt>
                <c:pt idx="42">
                  <c:v>1.291731925713989</c:v>
                </c:pt>
                <c:pt idx="43">
                  <c:v>0.94750203969655955</c:v>
                </c:pt>
                <c:pt idx="44">
                  <c:v>-0.11747492278546008</c:v>
                </c:pt>
                <c:pt idx="45">
                  <c:v>-1.5300265881550115E-2</c:v>
                </c:pt>
                <c:pt idx="46">
                  <c:v>-0.12292078013313043</c:v>
                </c:pt>
                <c:pt idx="47">
                  <c:v>5.4977226557433936E-2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2C-403C-B97D-A17C92A54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65469152"/>
        <c:axId val="1187289424"/>
      </c:barChart>
      <c:lineChart>
        <c:grouping val="standard"/>
        <c:varyColors val="0"/>
        <c:ser>
          <c:idx val="2"/>
          <c:order val="2"/>
          <c:tx>
            <c:strRef>
              <c:f>DataT!$F$2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DataT!$C$3:$C$50</c:f>
              <c:numCache>
                <c:formatCode>General</c:formatCode>
                <c:ptCount val="48"/>
                <c:pt idx="0">
                  <c:v>2007</c:v>
                </c:pt>
                <c:pt idx="1">
                  <c:v>2007</c:v>
                </c:pt>
                <c:pt idx="2">
                  <c:v>2007</c:v>
                </c:pt>
                <c:pt idx="3">
                  <c:v>2007</c:v>
                </c:pt>
                <c:pt idx="4">
                  <c:v>2008</c:v>
                </c:pt>
                <c:pt idx="5">
                  <c:v>2008</c:v>
                </c:pt>
                <c:pt idx="6">
                  <c:v>2008</c:v>
                </c:pt>
                <c:pt idx="7">
                  <c:v>2008</c:v>
                </c:pt>
                <c:pt idx="8">
                  <c:v>2009</c:v>
                </c:pt>
                <c:pt idx="9">
                  <c:v>2009</c:v>
                </c:pt>
                <c:pt idx="10">
                  <c:v>2009</c:v>
                </c:pt>
                <c:pt idx="11">
                  <c:v>2009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2012</c:v>
                </c:pt>
                <c:pt idx="21">
                  <c:v>2012</c:v>
                </c:pt>
                <c:pt idx="22">
                  <c:v>2012</c:v>
                </c:pt>
                <c:pt idx="23">
                  <c:v>2012</c:v>
                </c:pt>
                <c:pt idx="24">
                  <c:v>2013</c:v>
                </c:pt>
                <c:pt idx="25">
                  <c:v>2013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2014</c:v>
                </c:pt>
                <c:pt idx="31">
                  <c:v>2014</c:v>
                </c:pt>
                <c:pt idx="32">
                  <c:v>2015</c:v>
                </c:pt>
                <c:pt idx="33">
                  <c:v>2015</c:v>
                </c:pt>
                <c:pt idx="34">
                  <c:v>2015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</c:v>
                </c:pt>
                <c:pt idx="39">
                  <c:v>2016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</c:numCache>
            </c:numRef>
          </c:cat>
          <c:val>
            <c:numRef>
              <c:f>DataT!$F$3:$F$50</c:f>
              <c:numCache>
                <c:formatCode>0.00</c:formatCode>
                <c:ptCount val="48"/>
                <c:pt idx="0">
                  <c:v>8.6259251653325713</c:v>
                </c:pt>
                <c:pt idx="1">
                  <c:v>9.3694998644305727</c:v>
                </c:pt>
                <c:pt idx="2">
                  <c:v>10.867240420811143</c:v>
                </c:pt>
                <c:pt idx="3">
                  <c:v>11.987035633465192</c:v>
                </c:pt>
                <c:pt idx="4">
                  <c:v>10.963330333001171</c:v>
                </c:pt>
                <c:pt idx="5">
                  <c:v>11.649682724464409</c:v>
                </c:pt>
                <c:pt idx="6">
                  <c:v>10.594539554276935</c:v>
                </c:pt>
                <c:pt idx="7">
                  <c:v>6.6727062341846484</c:v>
                </c:pt>
                <c:pt idx="8">
                  <c:v>2.5949974379057181</c:v>
                </c:pt>
                <c:pt idx="9">
                  <c:v>-9.0800263562599293E-2</c:v>
                </c:pt>
                <c:pt idx="10">
                  <c:v>-1.8309416204807529</c:v>
                </c:pt>
                <c:pt idx="11">
                  <c:v>-0.8180775612850919</c:v>
                </c:pt>
                <c:pt idx="12">
                  <c:v>0.93804086221178928</c:v>
                </c:pt>
                <c:pt idx="13">
                  <c:v>1.6663560641416124</c:v>
                </c:pt>
                <c:pt idx="14">
                  <c:v>3.018048544810207</c:v>
                </c:pt>
                <c:pt idx="15">
                  <c:v>3.5648395295703499</c:v>
                </c:pt>
                <c:pt idx="16">
                  <c:v>4.3149615031208279</c:v>
                </c:pt>
                <c:pt idx="17">
                  <c:v>3.8250715471761465</c:v>
                </c:pt>
                <c:pt idx="18">
                  <c:v>2.8818982796126904</c:v>
                </c:pt>
                <c:pt idx="19">
                  <c:v>2.1401304549201212</c:v>
                </c:pt>
                <c:pt idx="20">
                  <c:v>0.69856553825964252</c:v>
                </c:pt>
                <c:pt idx="21">
                  <c:v>-1.4265392693685541E-2</c:v>
                </c:pt>
                <c:pt idx="22">
                  <c:v>0.24061362826536481</c:v>
                </c:pt>
                <c:pt idx="23">
                  <c:v>0.7801379642516888</c:v>
                </c:pt>
                <c:pt idx="24">
                  <c:v>0.85386984677127176</c:v>
                </c:pt>
                <c:pt idx="25">
                  <c:v>1.6876934490787687</c:v>
                </c:pt>
                <c:pt idx="26">
                  <c:v>1.8117055188765265</c:v>
                </c:pt>
                <c:pt idx="27">
                  <c:v>2.0453386784095433</c:v>
                </c:pt>
                <c:pt idx="28">
                  <c:v>1.2116647400421612</c:v>
                </c:pt>
                <c:pt idx="29">
                  <c:v>0.73475126346277086</c:v>
                </c:pt>
                <c:pt idx="30">
                  <c:v>1.0401489822923122</c:v>
                </c:pt>
                <c:pt idx="31">
                  <c:v>0.58194360128380862</c:v>
                </c:pt>
                <c:pt idx="32">
                  <c:v>1.1241166907675151</c:v>
                </c:pt>
                <c:pt idx="33">
                  <c:v>1.6971721365632071</c:v>
                </c:pt>
                <c:pt idx="34">
                  <c:v>1.68676611913233</c:v>
                </c:pt>
                <c:pt idx="35">
                  <c:v>2.1033403883533781</c:v>
                </c:pt>
                <c:pt idx="36">
                  <c:v>2.6824614857237323</c:v>
                </c:pt>
                <c:pt idx="37">
                  <c:v>2.8599876007451912</c:v>
                </c:pt>
                <c:pt idx="38">
                  <c:v>3.2161807225042196</c:v>
                </c:pt>
                <c:pt idx="39">
                  <c:v>3.760118510584439</c:v>
                </c:pt>
                <c:pt idx="40">
                  <c:v>4.6335927524551854</c:v>
                </c:pt>
                <c:pt idx="41">
                  <c:v>4.3396585557247622</c:v>
                </c:pt>
                <c:pt idx="42">
                  <c:v>4.4348853704884323</c:v>
                </c:pt>
                <c:pt idx="43">
                  <c:v>4.0741220390745463</c:v>
                </c:pt>
                <c:pt idx="44">
                  <c:v>2.795092358572036</c:v>
                </c:pt>
                <c:pt idx="45">
                  <c:v>3.0990781830229661</c:v>
                </c:pt>
                <c:pt idx="46">
                  <c:v>3.3085357725820215</c:v>
                </c:pt>
                <c:pt idx="47">
                  <c:v>3.7182220723499908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2C-403C-B97D-A17C92A54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469152"/>
        <c:axId val="1187289424"/>
      </c:lineChart>
      <c:catAx>
        <c:axId val="116546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187289424"/>
        <c:crosses val="autoZero"/>
        <c:auto val="1"/>
        <c:lblAlgn val="ctr"/>
        <c:lblOffset val="100"/>
        <c:tickLblSkip val="4"/>
        <c:noMultiLvlLbl val="0"/>
      </c:catAx>
      <c:valAx>
        <c:axId val="11872894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16546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71886976517316"/>
          <c:y val="0.1654453988705957"/>
          <c:w val="0.48497363714491443"/>
          <c:h val="5.1726318301121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l-PL" dirty="0"/>
              <a:t>Private</a:t>
            </a:r>
            <a:r>
              <a:rPr lang="pl-PL" baseline="0" dirty="0"/>
              <a:t> credit growth, </a:t>
            </a:r>
          </a:p>
          <a:p>
            <a:pPr>
              <a:defRPr/>
            </a:pPr>
            <a:r>
              <a:rPr lang="pl-PL" sz="1200" baseline="0" dirty="0"/>
              <a:t>average 2019H2-2020H1</a:t>
            </a:r>
          </a:p>
          <a:p>
            <a:pPr>
              <a:defRPr/>
            </a:pPr>
            <a:r>
              <a:rPr lang="pl-PL" sz="1200" baseline="0" dirty="0"/>
              <a:t>(percent y/y)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24881000044482"/>
          <c:y val="0.14128207980659799"/>
          <c:w val="0.78177943858712573"/>
          <c:h val="0.67666660138635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A0-4EFE-B023-AADB00C18CC3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8A0-4EFE-B023-AADB00C18CC3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A0-4EFE-B023-AADB00C18CC3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8A0-4EFE-B023-AADB00C18CC3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A0-4EFE-B023-AADB00C18CC3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8A0-4EFE-B023-AADB00C18CC3}"/>
              </c:ext>
            </c:extLst>
          </c:dPt>
          <c:cat>
            <c:strRef>
              <c:f>Credit!$V$57:$AJ$57</c:f>
              <c:strCache>
                <c:ptCount val="15"/>
                <c:pt idx="0">
                  <c:v>ALB</c:v>
                </c:pt>
                <c:pt idx="1">
                  <c:v>HRV</c:v>
                </c:pt>
                <c:pt idx="2">
                  <c:v>SVN</c:v>
                </c:pt>
                <c:pt idx="3">
                  <c:v>EST</c:v>
                </c:pt>
                <c:pt idx="4">
                  <c:v>CZE</c:v>
                </c:pt>
                <c:pt idx="5">
                  <c:v>BIH</c:v>
                </c:pt>
                <c:pt idx="6">
                  <c:v>POL</c:v>
                </c:pt>
                <c:pt idx="7">
                  <c:v>ROU</c:v>
                </c:pt>
                <c:pt idx="8">
                  <c:v>LTU</c:v>
                </c:pt>
                <c:pt idx="9">
                  <c:v>MNE</c:v>
                </c:pt>
                <c:pt idx="10">
                  <c:v>MKD</c:v>
                </c:pt>
                <c:pt idx="11">
                  <c:v>BGR</c:v>
                </c:pt>
                <c:pt idx="12">
                  <c:v>SRB</c:v>
                </c:pt>
                <c:pt idx="13">
                  <c:v>KOS</c:v>
                </c:pt>
                <c:pt idx="14">
                  <c:v>HUN</c:v>
                </c:pt>
              </c:strCache>
            </c:strRef>
          </c:cat>
          <c:val>
            <c:numRef>
              <c:f>Credit!$V$58:$AJ$58</c:f>
              <c:numCache>
                <c:formatCode>General</c:formatCode>
                <c:ptCount val="15"/>
                <c:pt idx="0">
                  <c:v>-0.58986442042830589</c:v>
                </c:pt>
                <c:pt idx="1">
                  <c:v>2.1424517349788452</c:v>
                </c:pt>
                <c:pt idx="2">
                  <c:v>2.4917295401076842</c:v>
                </c:pt>
                <c:pt idx="3">
                  <c:v>4.2076335540445946</c:v>
                </c:pt>
                <c:pt idx="4">
                  <c:v>5.8473355130370805</c:v>
                </c:pt>
                <c:pt idx="5">
                  <c:v>5.8498243078867382</c:v>
                </c:pt>
                <c:pt idx="6">
                  <c:v>6.5945706515255864</c:v>
                </c:pt>
                <c:pt idx="7">
                  <c:v>6.7645258004557434</c:v>
                </c:pt>
                <c:pt idx="8">
                  <c:v>7.1313234365774179</c:v>
                </c:pt>
                <c:pt idx="9">
                  <c:v>7.65418667360208</c:v>
                </c:pt>
                <c:pt idx="10">
                  <c:v>8.0005955688322317</c:v>
                </c:pt>
                <c:pt idx="11">
                  <c:v>8.0583479645885525</c:v>
                </c:pt>
                <c:pt idx="12">
                  <c:v>8.5337711277900468</c:v>
                </c:pt>
                <c:pt idx="13">
                  <c:v>10.640981741743076</c:v>
                </c:pt>
                <c:pt idx="14">
                  <c:v>11.101981242082427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0-4EFE-B023-AADB00C18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984878224"/>
        <c:axId val="1258752448"/>
      </c:barChart>
      <c:catAx>
        <c:axId val="98487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258752448"/>
        <c:crosses val="autoZero"/>
        <c:auto val="1"/>
        <c:lblAlgn val="ctr"/>
        <c:lblOffset val="100"/>
        <c:noMultiLvlLbl val="0"/>
      </c:catAx>
      <c:valAx>
        <c:axId val="125875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98487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04519000342351E-2"/>
          <c:y val="0.18207070707070708"/>
          <c:w val="0.91341287230400536"/>
          <c:h val="0.68169311222460838"/>
        </c:manualLayout>
      </c:layout>
      <c:lineChart>
        <c:grouping val="standard"/>
        <c:varyColors val="0"/>
        <c:ser>
          <c:idx val="0"/>
          <c:order val="0"/>
          <c:tx>
            <c:strRef>
              <c:f>trade_out!$GE$79</c:f>
              <c:strCache>
                <c:ptCount val="1"/>
                <c:pt idx="0">
                  <c:v>World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trade_out!$GJ$78:$GW$78</c:f>
              <c:strCache>
                <c:ptCount val="14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</c:strCache>
            </c:strRef>
          </c:cat>
          <c:val>
            <c:numRef>
              <c:f>trade_out!$GJ$79:$GW$79</c:f>
              <c:numCache>
                <c:formatCode>0.0</c:formatCode>
                <c:ptCount val="14"/>
                <c:pt idx="0">
                  <c:v>-0.2455696003791985</c:v>
                </c:pt>
                <c:pt idx="1">
                  <c:v>0.30902539404704044</c:v>
                </c:pt>
                <c:pt idx="2">
                  <c:v>0.33129652186056546</c:v>
                </c:pt>
                <c:pt idx="3">
                  <c:v>2.0963585336467787</c:v>
                </c:pt>
                <c:pt idx="4">
                  <c:v>1.4697601040337247</c:v>
                </c:pt>
                <c:pt idx="5">
                  <c:v>0.3378817830450771</c:v>
                </c:pt>
                <c:pt idx="6">
                  <c:v>1.1426153006263604</c:v>
                </c:pt>
                <c:pt idx="7">
                  <c:v>1.3336428860383904</c:v>
                </c:pt>
                <c:pt idx="8">
                  <c:v>0.84076837507961955</c:v>
                </c:pt>
                <c:pt idx="9">
                  <c:v>0.22251659013316782</c:v>
                </c:pt>
                <c:pt idx="10">
                  <c:v>0.88768648064831268</c:v>
                </c:pt>
                <c:pt idx="11">
                  <c:v>-0.32590363609340045</c:v>
                </c:pt>
                <c:pt idx="12">
                  <c:v>-0.14404996986164065</c:v>
                </c:pt>
                <c:pt idx="13">
                  <c:v>-0.9059346870693048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1C-4DFE-B5F6-8C9B4CBF7002}"/>
            </c:ext>
          </c:extLst>
        </c:ser>
        <c:ser>
          <c:idx val="1"/>
          <c:order val="1"/>
          <c:tx>
            <c:strRef>
              <c:f>trade_out!$GE$80</c:f>
              <c:strCache>
                <c:ptCount val="1"/>
                <c:pt idx="0">
                  <c:v>EA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trade_out!$GJ$78:$GW$78</c:f>
              <c:strCache>
                <c:ptCount val="14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</c:strCache>
            </c:strRef>
          </c:cat>
          <c:val>
            <c:numRef>
              <c:f>trade_out!$GJ$80:$GW$80</c:f>
              <c:numCache>
                <c:formatCode>0.0</c:formatCode>
                <c:ptCount val="14"/>
                <c:pt idx="0">
                  <c:v>0.28593352780444548</c:v>
                </c:pt>
                <c:pt idx="1">
                  <c:v>1.0072763366875108</c:v>
                </c:pt>
                <c:pt idx="2">
                  <c:v>-8.9271847484965861E-2</c:v>
                </c:pt>
                <c:pt idx="3">
                  <c:v>1.2154439180476686</c:v>
                </c:pt>
                <c:pt idx="4">
                  <c:v>0.96541428225751247</c:v>
                </c:pt>
                <c:pt idx="5">
                  <c:v>0.92694864849394776</c:v>
                </c:pt>
                <c:pt idx="6">
                  <c:v>1.2529370831900764</c:v>
                </c:pt>
                <c:pt idx="7">
                  <c:v>1.7359255415822901</c:v>
                </c:pt>
                <c:pt idx="8">
                  <c:v>-0.66081946496461796</c:v>
                </c:pt>
                <c:pt idx="9">
                  <c:v>0.54294831323282722</c:v>
                </c:pt>
                <c:pt idx="10">
                  <c:v>-0.34273104670403143</c:v>
                </c:pt>
                <c:pt idx="11">
                  <c:v>3.2434239996348424E-2</c:v>
                </c:pt>
                <c:pt idx="12">
                  <c:v>0.7330332401552937</c:v>
                </c:pt>
                <c:pt idx="13">
                  <c:v>-1.1537746667913638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1C-4DFE-B5F6-8C9B4CBF7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353424"/>
        <c:axId val="346353752"/>
      </c:lineChart>
      <c:catAx>
        <c:axId val="34635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46353752"/>
        <c:crosses val="autoZero"/>
        <c:auto val="1"/>
        <c:lblAlgn val="ctr"/>
        <c:lblOffset val="100"/>
        <c:noMultiLvlLbl val="0"/>
      </c:catAx>
      <c:valAx>
        <c:axId val="34635375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4635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l-PL" dirty="0"/>
              <a:t>Decomposition of changes in NPLs ratio, 2013-18</a:t>
            </a:r>
          </a:p>
          <a:p>
            <a:pPr>
              <a:defRPr/>
            </a:pPr>
            <a:r>
              <a:rPr lang="pl-PL" sz="1200" dirty="0"/>
              <a:t>(pp</a:t>
            </a:r>
            <a:r>
              <a:rPr lang="en-US" sz="1200" dirty="0" err="1"/>
              <a:t>ts</a:t>
            </a:r>
            <a:r>
              <a:rPr lang="pl-PL" sz="1200" dirty="0"/>
              <a:t>)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062490922500312"/>
          <c:y val="0.20020512820512817"/>
          <c:w val="0.66283063318979096"/>
          <c:h val="0.615308903694730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NPLs!$AB$18</c:f>
              <c:strCache>
                <c:ptCount val="1"/>
                <c:pt idx="0">
                  <c:v>Change in NPLs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NPLs!$B$19:$B$22</c:f>
              <c:strCache>
                <c:ptCount val="2"/>
                <c:pt idx="0">
                  <c:v>Western Balkans</c:v>
                </c:pt>
                <c:pt idx="1">
                  <c:v>CESEE EU</c:v>
                </c:pt>
              </c:strCache>
            </c:strRef>
          </c:cat>
          <c:val>
            <c:numRef>
              <c:f>NPLs!$AB$19:$AB$22</c:f>
              <c:numCache>
                <c:formatCode>0.0</c:formatCode>
                <c:ptCount val="2"/>
                <c:pt idx="0">
                  <c:v>-6.5225609702387635</c:v>
                </c:pt>
                <c:pt idx="1">
                  <c:v>-5.3177328332644933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D-4973-9143-0314337097B0}"/>
            </c:ext>
          </c:extLst>
        </c:ser>
        <c:ser>
          <c:idx val="1"/>
          <c:order val="1"/>
          <c:tx>
            <c:strRef>
              <c:f>NPLs!$AC$18</c:f>
              <c:strCache>
                <c:ptCount val="1"/>
                <c:pt idx="0">
                  <c:v>Credit growth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NPLs!$B$19:$B$22</c:f>
              <c:strCache>
                <c:ptCount val="2"/>
                <c:pt idx="0">
                  <c:v>Western Balkans</c:v>
                </c:pt>
                <c:pt idx="1">
                  <c:v>CESEE EU</c:v>
                </c:pt>
              </c:strCache>
            </c:strRef>
          </c:cat>
          <c:val>
            <c:numRef>
              <c:f>NPLs!$AC$19:$AC$22</c:f>
              <c:numCache>
                <c:formatCode>0.0</c:formatCode>
                <c:ptCount val="2"/>
                <c:pt idx="0">
                  <c:v>-1.6978335967247344</c:v>
                </c:pt>
                <c:pt idx="1">
                  <c:v>-1.3592563805405844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6D-4973-9143-031433709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6346464"/>
        <c:axId val="357062592"/>
      </c:barChart>
      <c:lineChart>
        <c:grouping val="standard"/>
        <c:varyColors val="0"/>
        <c:ser>
          <c:idx val="3"/>
          <c:order val="2"/>
          <c:tx>
            <c:strRef>
              <c:f>NPLs!$R$18</c:f>
              <c:strCache>
                <c:ptCount val="1"/>
                <c:pt idx="0">
                  <c:v>Change in NPLs ratio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strRef>
              <c:f>NPLs!$B$19:$B$22</c:f>
              <c:strCache>
                <c:ptCount val="2"/>
                <c:pt idx="0">
                  <c:v>Western Balkans</c:v>
                </c:pt>
                <c:pt idx="1">
                  <c:v>CESEE EU</c:v>
                </c:pt>
              </c:strCache>
            </c:strRef>
          </c:cat>
          <c:val>
            <c:numRef>
              <c:f>NPLs!$R$19:$R$22</c:f>
              <c:numCache>
                <c:formatCode>0.0</c:formatCode>
                <c:ptCount val="2"/>
                <c:pt idx="0">
                  <c:v>-8.2203945669634972</c:v>
                </c:pt>
                <c:pt idx="1">
                  <c:v>-6.6769892138050757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6D-4973-9143-031433709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346464"/>
        <c:axId val="357062592"/>
      </c:lineChart>
      <c:catAx>
        <c:axId val="9363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57062592"/>
        <c:crosses val="autoZero"/>
        <c:auto val="1"/>
        <c:lblAlgn val="ctr"/>
        <c:lblOffset val="100"/>
        <c:noMultiLvlLbl val="0"/>
      </c:catAx>
      <c:valAx>
        <c:axId val="35706259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9363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74755214021506"/>
          <c:y val="0.83897355138300012"/>
          <c:w val="0.79276591651152395"/>
          <c:h val="5.5898243488794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l-PL" dirty="0"/>
              <a:t>Return on Equity</a:t>
            </a:r>
            <a:endParaRPr lang="en-US" dirty="0"/>
          </a:p>
        </c:rich>
      </c:tx>
      <c:layout>
        <c:manualLayout>
          <c:xMode val="edge"/>
          <c:yMode val="edge"/>
          <c:x val="0.34247827857724683"/>
          <c:y val="6.0606060606060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69585482849126"/>
          <c:y val="0.19722222222222219"/>
          <c:w val="0.74209724861978454"/>
          <c:h val="0.66654159707309324"/>
        </c:manualLayout>
      </c:layout>
      <c:lineChart>
        <c:grouping val="standard"/>
        <c:varyColors val="0"/>
        <c:ser>
          <c:idx val="2"/>
          <c:order val="2"/>
          <c:tx>
            <c:strRef>
              <c:f>RoE!$B$21</c:f>
              <c:strCache>
                <c:ptCount val="1"/>
                <c:pt idx="0">
                  <c:v>Western Balkans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RoE!$F$18:$P$18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RoE!$F$21:$P$21</c:f>
              <c:numCache>
                <c:formatCode>General</c:formatCode>
                <c:ptCount val="11"/>
                <c:pt idx="2" formatCode="0.0">
                  <c:v>5.9210983365187495</c:v>
                </c:pt>
                <c:pt idx="3" formatCode="0.0">
                  <c:v>6.0497863829425098</c:v>
                </c:pt>
                <c:pt idx="4" formatCode="0.0">
                  <c:v>4.8791781847900246</c:v>
                </c:pt>
                <c:pt idx="5" formatCode="0.0">
                  <c:v>5.2976811837428546</c:v>
                </c:pt>
                <c:pt idx="6" formatCode="0.0">
                  <c:v>11.005728298883275</c:v>
                </c:pt>
                <c:pt idx="7" formatCode="0.0">
                  <c:v>12.318380931133362</c:v>
                </c:pt>
                <c:pt idx="8" formatCode="0.0">
                  <c:v>12.144199846495551</c:v>
                </c:pt>
                <c:pt idx="9" formatCode="0.0">
                  <c:v>15.372463039111452</c:v>
                </c:pt>
                <c:pt idx="10" formatCode="0.0">
                  <c:v>14.226432474704573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8F-40A2-8336-7524EFBA4DE7}"/>
            </c:ext>
          </c:extLst>
        </c:ser>
        <c:ser>
          <c:idx val="3"/>
          <c:order val="3"/>
          <c:tx>
            <c:strRef>
              <c:f>RoE!$B$22</c:f>
              <c:strCache>
                <c:ptCount val="1"/>
                <c:pt idx="0">
                  <c:v>CESEE EU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RoE!$F$18:$P$18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RoE!$F$22:$P$22</c:f>
              <c:numCache>
                <c:formatCode>0.0</c:formatCode>
                <c:ptCount val="11"/>
                <c:pt idx="0">
                  <c:v>14.520500343426095</c:v>
                </c:pt>
                <c:pt idx="1">
                  <c:v>-5.320754344361716</c:v>
                </c:pt>
                <c:pt idx="2">
                  <c:v>3.1905512178670858</c:v>
                </c:pt>
                <c:pt idx="3">
                  <c:v>6.6311011098492001</c:v>
                </c:pt>
                <c:pt idx="4">
                  <c:v>5.4611730205520166</c:v>
                </c:pt>
                <c:pt idx="5">
                  <c:v>-1.2556983526412273</c:v>
                </c:pt>
                <c:pt idx="6">
                  <c:v>4.4388043504437515</c:v>
                </c:pt>
                <c:pt idx="7">
                  <c:v>9.0330147894418804</c:v>
                </c:pt>
                <c:pt idx="8">
                  <c:v>12.645167416971217</c:v>
                </c:pt>
                <c:pt idx="9">
                  <c:v>11.60028897132324</c:v>
                </c:pt>
                <c:pt idx="10">
                  <c:v>12.85136794420257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23-4A98-8DE9-8CD571548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0589600"/>
        <c:axId val="180907249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RoE!$B$19</c15:sqref>
                        </c15:formulaRef>
                      </c:ext>
                    </c:extLst>
                    <c:strCache>
                      <c:ptCount val="1"/>
                      <c:pt idx="0">
                        <c:v>CESEE EA</c:v>
                      </c:pt>
                    </c:strCache>
                  </c:strRef>
                </c:tx>
                <c:spPr>
                  <a:ln w="38100" cap="rnd">
                    <a:solidFill>
                      <a:srgbClr val="4472C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RoE!$F$18:$P$18</c15:sqref>
                        </c15:formulaRef>
                      </c:ext>
                    </c:extLst>
                    <c:strCach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RoE!$F$19:$P$19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10.536525166765667</c:v>
                      </c:pt>
                      <c:pt idx="1">
                        <c:v>-25.174087221088708</c:v>
                      </c:pt>
                      <c:pt idx="2">
                        <c:v>-2.5498323408891759</c:v>
                      </c:pt>
                      <c:pt idx="3">
                        <c:v>7.0136025097698589</c:v>
                      </c:pt>
                      <c:pt idx="4">
                        <c:v>4.1048830747940084</c:v>
                      </c:pt>
                      <c:pt idx="5">
                        <c:v>-10.421944543531643</c:v>
                      </c:pt>
                      <c:pt idx="6">
                        <c:v>8.2490843463311805</c:v>
                      </c:pt>
                      <c:pt idx="7">
                        <c:v>12.244355769686511</c:v>
                      </c:pt>
                      <c:pt idx="8">
                        <c:v>12.841660827334271</c:v>
                      </c:pt>
                      <c:pt idx="9">
                        <c:v>10.654596345937364</c:v>
                      </c:pt>
                      <c:pt idx="10">
                        <c:v>12.213169690246236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408F-40A2-8336-7524EFBA4DE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RoE!$B$20</c15:sqref>
                        </c15:formulaRef>
                      </c:ext>
                    </c:extLst>
                    <c:strCache>
                      <c:ptCount val="1"/>
                      <c:pt idx="0">
                        <c:v>Other EU</c:v>
                      </c:pt>
                    </c:strCache>
                  </c:strRef>
                </c:tx>
                <c:spPr>
                  <a:ln w="38100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RoE!$F$18:$P$18</c15:sqref>
                        </c15:formulaRef>
                      </c:ext>
                    </c:extLst>
                    <c:strCach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RoE!$F$20:$P$20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18.842241864728859</c:v>
                      </c:pt>
                      <c:pt idx="1">
                        <c:v>11.716480137464369</c:v>
                      </c:pt>
                      <c:pt idx="2">
                        <c:v>7.9017448745618735</c:v>
                      </c:pt>
                      <c:pt idx="3">
                        <c:v>5.820958120004323</c:v>
                      </c:pt>
                      <c:pt idx="4">
                        <c:v>6.6699115632993777</c:v>
                      </c:pt>
                      <c:pt idx="5">
                        <c:v>7.2921027569966217</c:v>
                      </c:pt>
                      <c:pt idx="6">
                        <c:v>0.59793129714505011</c:v>
                      </c:pt>
                      <c:pt idx="7">
                        <c:v>9.3640434145275222</c:v>
                      </c:pt>
                      <c:pt idx="8">
                        <c:v>12.617146810076488</c:v>
                      </c:pt>
                      <c:pt idx="9">
                        <c:v>13.391091622835109</c:v>
                      </c:pt>
                      <c:pt idx="10">
                        <c:v>14.13640819322724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408F-40A2-8336-7524EFBA4DE7}"/>
                  </c:ext>
                </c:extLst>
              </c15:ser>
            </c15:filteredLineSeries>
          </c:ext>
        </c:extLst>
      </c:lineChart>
      <c:catAx>
        <c:axId val="144058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809072496"/>
        <c:crosses val="autoZero"/>
        <c:auto val="1"/>
        <c:lblAlgn val="ctr"/>
        <c:lblOffset val="100"/>
        <c:tickLblSkip val="2"/>
        <c:noMultiLvlLbl val="0"/>
      </c:catAx>
      <c:valAx>
        <c:axId val="1809072496"/>
        <c:scaling>
          <c:orientation val="minMax"/>
          <c:max val="20"/>
          <c:min val="-2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4058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99999999996E-2"/>
          <c:y val="0.93989819454386381"/>
          <c:w val="0.63660489637071227"/>
          <c:h val="5.50513004056311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l-PL" dirty="0"/>
              <a:t>Return on Assets</a:t>
            </a:r>
            <a:endParaRPr lang="en-US" dirty="0"/>
          </a:p>
        </c:rich>
      </c:tx>
      <c:layout>
        <c:manualLayout>
          <c:xMode val="edge"/>
          <c:yMode val="edge"/>
          <c:x val="0.4367028034539161"/>
          <c:y val="0.1044776119402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025390847883145"/>
          <c:y val="0.23905472636815919"/>
          <c:w val="0.681775077028415"/>
          <c:h val="0.65659321502722612"/>
        </c:manualLayout>
      </c:layout>
      <c:lineChart>
        <c:grouping val="standard"/>
        <c:varyColors val="0"/>
        <c:ser>
          <c:idx val="2"/>
          <c:order val="2"/>
          <c:tx>
            <c:strRef>
              <c:f>RoA!$B$21</c:f>
              <c:strCache>
                <c:ptCount val="1"/>
                <c:pt idx="0">
                  <c:v>Western Balkans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RoA!$F$18:$P$18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RoA!$F$21:$P$21</c:f>
              <c:numCache>
                <c:formatCode>General</c:formatCode>
                <c:ptCount val="11"/>
                <c:pt idx="2" formatCode="0.0">
                  <c:v>0.58279370613338621</c:v>
                </c:pt>
                <c:pt idx="3" formatCode="0.0">
                  <c:v>0.6524993282142153</c:v>
                </c:pt>
                <c:pt idx="4" formatCode="0.0">
                  <c:v>0.54509250201973225</c:v>
                </c:pt>
                <c:pt idx="5" formatCode="0.0">
                  <c:v>0.53918790853805298</c:v>
                </c:pt>
                <c:pt idx="6" formatCode="0.0">
                  <c:v>1.1844349340189368</c:v>
                </c:pt>
                <c:pt idx="7" formatCode="0.0">
                  <c:v>1.3169410140472588</c:v>
                </c:pt>
                <c:pt idx="8" formatCode="0.0">
                  <c:v>1.4544463496468549</c:v>
                </c:pt>
                <c:pt idx="9" formatCode="0.0">
                  <c:v>1.8151331308994325</c:v>
                </c:pt>
                <c:pt idx="10" formatCode="0.0">
                  <c:v>1.6377254995530977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10-446D-BD23-D03D7D658ECF}"/>
            </c:ext>
          </c:extLst>
        </c:ser>
        <c:ser>
          <c:idx val="3"/>
          <c:order val="3"/>
          <c:tx>
            <c:strRef>
              <c:f>RoA!$B$22</c:f>
              <c:strCache>
                <c:ptCount val="1"/>
                <c:pt idx="0">
                  <c:v>CESEE EU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RoA!$F$18:$P$18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RoA!$F$22:$P$22</c:f>
              <c:numCache>
                <c:formatCode>0.0</c:formatCode>
                <c:ptCount val="11"/>
                <c:pt idx="0">
                  <c:v>1.2282888494853506</c:v>
                </c:pt>
                <c:pt idx="1">
                  <c:v>-0.4524722484187178</c:v>
                </c:pt>
                <c:pt idx="2">
                  <c:v>0.3018478758457262</c:v>
                </c:pt>
                <c:pt idx="3">
                  <c:v>0.67225638096688189</c:v>
                </c:pt>
                <c:pt idx="4">
                  <c:v>0.60250861488481655</c:v>
                </c:pt>
                <c:pt idx="5">
                  <c:v>0.16595856508808807</c:v>
                </c:pt>
                <c:pt idx="6">
                  <c:v>0.48457987854804557</c:v>
                </c:pt>
                <c:pt idx="7">
                  <c:v>0.94850863221975668</c:v>
                </c:pt>
                <c:pt idx="8">
                  <c:v>1.3341362925458768</c:v>
                </c:pt>
                <c:pt idx="9">
                  <c:v>1.205124647702698</c:v>
                </c:pt>
                <c:pt idx="10">
                  <c:v>1.3861723226460612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80-4E33-82E0-ADB5C1B9E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232144"/>
        <c:axId val="144961233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RoA!$B$19</c15:sqref>
                        </c15:formulaRef>
                      </c:ext>
                    </c:extLst>
                    <c:strCache>
                      <c:ptCount val="1"/>
                      <c:pt idx="0">
                        <c:v>CESEE EA*</c:v>
                      </c:pt>
                    </c:strCache>
                  </c:strRef>
                </c:tx>
                <c:spPr>
                  <a:ln w="381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RoA!$F$18:$P$18</c15:sqref>
                        </c15:formulaRef>
                      </c:ext>
                    </c:extLst>
                    <c:strCach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RoA!$F$19:$P$19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0.85418107333089899</c:v>
                      </c:pt>
                      <c:pt idx="1">
                        <c:v>-2.084872508968159</c:v>
                      </c:pt>
                      <c:pt idx="2">
                        <c:v>-0.17253152303419958</c:v>
                      </c:pt>
                      <c:pt idx="3">
                        <c:v>0.80217871592103607</c:v>
                      </c:pt>
                      <c:pt idx="4">
                        <c:v>0.66737164177264008</c:v>
                      </c:pt>
                      <c:pt idx="5">
                        <c:v>-0.30340248375787499</c:v>
                      </c:pt>
                      <c:pt idx="6">
                        <c:v>1.0231029590691891</c:v>
                      </c:pt>
                      <c:pt idx="7">
                        <c:v>1.4181684940923611</c:v>
                      </c:pt>
                      <c:pt idx="8">
                        <c:v>1.3918805312854301</c:v>
                      </c:pt>
                      <c:pt idx="9">
                        <c:v>1.1628066938965083</c:v>
                      </c:pt>
                      <c:pt idx="10">
                        <c:v>1.3898134424378441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4F10-446D-BD23-D03D7D658EC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RoA!$B$20</c15:sqref>
                        </c15:formulaRef>
                      </c:ext>
                    </c:extLst>
                    <c:strCache>
                      <c:ptCount val="1"/>
                      <c:pt idx="0">
                        <c:v>Other EU</c:v>
                      </c:pt>
                    </c:strCache>
                  </c:strRef>
                </c:tx>
                <c:spPr>
                  <a:ln w="38100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RoA!$F$18:$P$18</c15:sqref>
                        </c15:formulaRef>
                      </c:ext>
                    </c:extLst>
                    <c:strCach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RoA!$F$20:$P$20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1.494995990304566</c:v>
                      </c:pt>
                      <c:pt idx="1">
                        <c:v>0.84306235647480565</c:v>
                      </c:pt>
                      <c:pt idx="2">
                        <c:v>0.60049117153624321</c:v>
                      </c:pt>
                      <c:pt idx="3">
                        <c:v>0.42899648578970001</c:v>
                      </c:pt>
                      <c:pt idx="4">
                        <c:v>0.48516148575887341</c:v>
                      </c:pt>
                      <c:pt idx="5">
                        <c:v>0.61683286929010317</c:v>
                      </c:pt>
                      <c:pt idx="6">
                        <c:v>-8.4767456464164809E-2</c:v>
                      </c:pt>
                      <c:pt idx="7">
                        <c:v>0.90044385844832553</c:v>
                      </c:pt>
                      <c:pt idx="8">
                        <c:v>1.2253282138317005</c:v>
                      </c:pt>
                      <c:pt idx="9">
                        <c:v>1.2747761534612472</c:v>
                      </c:pt>
                      <c:pt idx="10">
                        <c:v>1.3800536156137027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4F10-446D-BD23-D03D7D658ECF}"/>
                  </c:ext>
                </c:extLst>
              </c15:ser>
            </c15:filteredLineSeries>
          </c:ext>
        </c:extLst>
      </c:lineChart>
      <c:catAx>
        <c:axId val="16962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49612336"/>
        <c:crosses val="autoZero"/>
        <c:auto val="1"/>
        <c:lblAlgn val="ctr"/>
        <c:lblOffset val="100"/>
        <c:tickLblSkip val="2"/>
        <c:noMultiLvlLbl val="0"/>
      </c:catAx>
      <c:valAx>
        <c:axId val="1449612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6962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l-PL" dirty="0"/>
              <a:t>Capital Adequacy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508905136857876E-2"/>
          <c:y val="0.15162830607712496"/>
          <c:w val="0.90357822459692538"/>
          <c:h val="0.67941389057137092"/>
        </c:manualLayout>
      </c:layout>
      <c:lineChart>
        <c:grouping val="standard"/>
        <c:varyColors val="0"/>
        <c:ser>
          <c:idx val="2"/>
          <c:order val="2"/>
          <c:tx>
            <c:strRef>
              <c:f>CAR!$B$21</c:f>
              <c:strCache>
                <c:ptCount val="1"/>
                <c:pt idx="0">
                  <c:v>Western Balkans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CAR!$F$18:$P$18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CAR!$F$21:$P$21</c:f>
              <c:numCache>
                <c:formatCode>0.0</c:formatCode>
                <c:ptCount val="11"/>
                <c:pt idx="0">
                  <c:v>#N/A</c:v>
                </c:pt>
                <c:pt idx="1">
                  <c:v>#N/A</c:v>
                </c:pt>
                <c:pt idx="2">
                  <c:v>14.080687972561948</c:v>
                </c:pt>
                <c:pt idx="3">
                  <c:v>14.207250168653324</c:v>
                </c:pt>
                <c:pt idx="4">
                  <c:v>14.559268371328175</c:v>
                </c:pt>
                <c:pt idx="5">
                  <c:v>14.349862813813925</c:v>
                </c:pt>
                <c:pt idx="6">
                  <c:v>14.13555385671555</c:v>
                </c:pt>
                <c:pt idx="7">
                  <c:v>14.510387120850449</c:v>
                </c:pt>
                <c:pt idx="8">
                  <c:v>14.6569444863594</c:v>
                </c:pt>
                <c:pt idx="9">
                  <c:v>15.062983568023499</c:v>
                </c:pt>
                <c:pt idx="10">
                  <c:v>15.982906936624275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D1-4375-A6C0-FD053BA522D5}"/>
            </c:ext>
          </c:extLst>
        </c:ser>
        <c:ser>
          <c:idx val="3"/>
          <c:order val="3"/>
          <c:tx>
            <c:strRef>
              <c:f>CAR!$B$22</c:f>
              <c:strCache>
                <c:ptCount val="1"/>
                <c:pt idx="0">
                  <c:v>CESEE EU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CAR!$F$18:$P$18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CAR!$F$22:$P$22</c:f>
              <c:numCache>
                <c:formatCode>0.0</c:formatCode>
                <c:ptCount val="11"/>
                <c:pt idx="0">
                  <c:v>11.067145661519664</c:v>
                </c:pt>
                <c:pt idx="1">
                  <c:v>12.362652983133263</c:v>
                </c:pt>
                <c:pt idx="2">
                  <c:v>13.004821773847738</c:v>
                </c:pt>
                <c:pt idx="3">
                  <c:v>13.543157071327052</c:v>
                </c:pt>
                <c:pt idx="4">
                  <c:v>14.882573683927388</c:v>
                </c:pt>
                <c:pt idx="5">
                  <c:v>16.096041450281017</c:v>
                </c:pt>
                <c:pt idx="6">
                  <c:v>18.660746439398142</c:v>
                </c:pt>
                <c:pt idx="7">
                  <c:v>18.903127889439858</c:v>
                </c:pt>
                <c:pt idx="8">
                  <c:v>19.139637497002674</c:v>
                </c:pt>
                <c:pt idx="9">
                  <c:v>19.207577941523969</c:v>
                </c:pt>
                <c:pt idx="10">
                  <c:v>19.258945118455845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85-4859-B44C-D72BFFA74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140544"/>
        <c:axId val="14496177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CAR!$B$19</c15:sqref>
                        </c15:formulaRef>
                      </c:ext>
                    </c:extLst>
                    <c:strCache>
                      <c:ptCount val="1"/>
                      <c:pt idx="0">
                        <c:v>CESEE EA</c:v>
                      </c:pt>
                    </c:strCache>
                  </c:strRef>
                </c:tx>
                <c:spPr>
                  <a:ln w="381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CAR!$F$18:$P$18</c15:sqref>
                        </c15:formulaRef>
                      </c:ext>
                    </c:extLst>
                    <c:strCach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CAR!$F$19:$P$19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10.34451462278788</c:v>
                      </c:pt>
                      <c:pt idx="1">
                        <c:v>11.326559911728179</c:v>
                      </c:pt>
                      <c:pt idx="2">
                        <c:v>11.706690659438223</c:v>
                      </c:pt>
                      <c:pt idx="3">
                        <c:v>13.064988585818616</c:v>
                      </c:pt>
                      <c:pt idx="4">
                        <c:v>14.711467528112118</c:v>
                      </c:pt>
                      <c:pt idx="5">
                        <c:v>16.419406435189238</c:v>
                      </c:pt>
                      <c:pt idx="6">
                        <c:v>21.293653681055936</c:v>
                      </c:pt>
                      <c:pt idx="7">
                        <c:v>21.190574720955304</c:v>
                      </c:pt>
                      <c:pt idx="8">
                        <c:v>20.528611975783242</c:v>
                      </c:pt>
                      <c:pt idx="9">
                        <c:v>20.162011397537519</c:v>
                      </c:pt>
                      <c:pt idx="10">
                        <c:v>20.236480148522162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6DD1-4375-A6C0-FD053BA522D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CAR!$B$20</c15:sqref>
                        </c15:formulaRef>
                      </c:ext>
                    </c:extLst>
                    <c:strCache>
                      <c:ptCount val="1"/>
                      <c:pt idx="0">
                        <c:v>Other EU</c:v>
                      </c:pt>
                    </c:strCache>
                  </c:strRef>
                </c:tx>
                <c:spPr>
                  <a:ln w="38100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CAR!$F$18:$P$18</c15:sqref>
                        </c15:formulaRef>
                      </c:ext>
                    </c:extLst>
                    <c:strCach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CAR!$F$20:$P$20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11.02906461966646</c:v>
                      </c:pt>
                      <c:pt idx="1">
                        <c:v>12.71360669011278</c:v>
                      </c:pt>
                      <c:pt idx="2">
                        <c:v>13.40370427630234</c:v>
                      </c:pt>
                      <c:pt idx="3">
                        <c:v>12.913415168875741</c:v>
                      </c:pt>
                      <c:pt idx="4">
                        <c:v>14.11001382881814</c:v>
                      </c:pt>
                      <c:pt idx="5">
                        <c:v>15.009750755884221</c:v>
                      </c:pt>
                      <c:pt idx="6">
                        <c:v>15.633270628994381</c:v>
                      </c:pt>
                      <c:pt idx="7">
                        <c:v>16.5560560825454</c:v>
                      </c:pt>
                      <c:pt idx="8">
                        <c:v>17.399712400452941</c:v>
                      </c:pt>
                      <c:pt idx="9">
                        <c:v>17.73435754680612</c:v>
                      </c:pt>
                      <c:pt idx="10">
                        <c:v>17.767977340817279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6DD1-4375-A6C0-FD053BA522D5}"/>
                  </c:ext>
                </c:extLst>
              </c15:ser>
            </c15:filteredLineSeries>
          </c:ext>
        </c:extLst>
      </c:lineChart>
      <c:catAx>
        <c:axId val="16961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49617744"/>
        <c:crosses val="autoZero"/>
        <c:auto val="1"/>
        <c:lblAlgn val="ctr"/>
        <c:lblOffset val="100"/>
        <c:tickLblSkip val="2"/>
        <c:noMultiLvlLbl val="0"/>
      </c:catAx>
      <c:valAx>
        <c:axId val="1449617744"/>
        <c:scaling>
          <c:orientation val="minMax"/>
          <c:min val="1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69614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3895701561876E-2"/>
          <c:y val="0.16339562032357896"/>
          <c:w val="0.86005905511811009"/>
          <c:h val="0.70305950562149888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Arkusz1!$A$2:$A$6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2.5</c:v>
                </c:pt>
                <c:pt idx="1">
                  <c:v>3.9</c:v>
                </c:pt>
                <c:pt idx="2">
                  <c:v>1.9</c:v>
                </c:pt>
                <c:pt idx="3">
                  <c:v>2.1</c:v>
                </c:pt>
                <c:pt idx="4">
                  <c:v>-2.1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56-44BE-871A-5A006944D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156192"/>
        <c:axId val="587156848"/>
      </c:lineChart>
      <c:catAx>
        <c:axId val="58715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587156848"/>
        <c:crosses val="autoZero"/>
        <c:auto val="1"/>
        <c:lblAlgn val="ctr"/>
        <c:lblOffset val="100"/>
        <c:noMultiLvlLbl val="0"/>
      </c:catAx>
      <c:valAx>
        <c:axId val="58715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58715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20102294905445"/>
          <c:y val="0.18487179487179486"/>
          <c:w val="0.8636109428629114"/>
          <c:h val="0.6767960831819100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Data!$F$54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Data!$K$52:$T$52</c:f>
              <c:strCache>
                <c:ptCount val="10"/>
                <c:pt idx="0">
                  <c:v>2017Q1</c:v>
                </c:pt>
                <c:pt idx="1">
                  <c:v>2017Q2</c:v>
                </c:pt>
                <c:pt idx="2">
                  <c:v>2017Q3</c:v>
                </c:pt>
                <c:pt idx="3">
                  <c:v>2017Q4</c:v>
                </c:pt>
                <c:pt idx="4">
                  <c:v>2018Q1</c:v>
                </c:pt>
                <c:pt idx="5">
                  <c:v>2018Q2</c:v>
                </c:pt>
                <c:pt idx="6">
                  <c:v>2018Q3</c:v>
                </c:pt>
                <c:pt idx="7">
                  <c:v>2018Q4</c:v>
                </c:pt>
                <c:pt idx="8">
                  <c:v>2019Q1</c:v>
                </c:pt>
                <c:pt idx="9">
                  <c:v>2019Q2</c:v>
                </c:pt>
              </c:strCache>
            </c:strRef>
          </c:cat>
          <c:val>
            <c:numRef>
              <c:f>Data!$K$54:$T$54</c:f>
              <c:numCache>
                <c:formatCode>0.0</c:formatCode>
                <c:ptCount val="10"/>
                <c:pt idx="0">
                  <c:v>1.7451069699925441</c:v>
                </c:pt>
                <c:pt idx="1">
                  <c:v>1.6333729574912035</c:v>
                </c:pt>
                <c:pt idx="2">
                  <c:v>1.881408511966504</c:v>
                </c:pt>
                <c:pt idx="3">
                  <c:v>1.6952121978189496</c:v>
                </c:pt>
                <c:pt idx="4">
                  <c:v>1.7344688326633335</c:v>
                </c:pt>
                <c:pt idx="5">
                  <c:v>1.5544705028391901</c:v>
                </c:pt>
                <c:pt idx="6">
                  <c:v>1.4306437517304202</c:v>
                </c:pt>
                <c:pt idx="7">
                  <c:v>1.1494094498324929</c:v>
                </c:pt>
                <c:pt idx="8">
                  <c:v>1.2960798609304578</c:v>
                </c:pt>
                <c:pt idx="9">
                  <c:v>1.1613689948487151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A-4B08-9811-0FB8B404DEED}"/>
            </c:ext>
          </c:extLst>
        </c:ser>
        <c:ser>
          <c:idx val="2"/>
          <c:order val="2"/>
          <c:tx>
            <c:strRef>
              <c:f>Data!$F$55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Data!$K$52:$T$52</c:f>
              <c:strCache>
                <c:ptCount val="10"/>
                <c:pt idx="0">
                  <c:v>2017Q1</c:v>
                </c:pt>
                <c:pt idx="1">
                  <c:v>2017Q2</c:v>
                </c:pt>
                <c:pt idx="2">
                  <c:v>2017Q3</c:v>
                </c:pt>
                <c:pt idx="3">
                  <c:v>2017Q4</c:v>
                </c:pt>
                <c:pt idx="4">
                  <c:v>2018Q1</c:v>
                </c:pt>
                <c:pt idx="5">
                  <c:v>2018Q2</c:v>
                </c:pt>
                <c:pt idx="6">
                  <c:v>2018Q3</c:v>
                </c:pt>
                <c:pt idx="7">
                  <c:v>2018Q4</c:v>
                </c:pt>
                <c:pt idx="8">
                  <c:v>2019Q1</c:v>
                </c:pt>
                <c:pt idx="9">
                  <c:v>2019Q2</c:v>
                </c:pt>
              </c:strCache>
            </c:strRef>
          </c:cat>
          <c:val>
            <c:numRef>
              <c:f>Data!$K$55:$T$55</c:f>
              <c:numCache>
                <c:formatCode>0.0</c:formatCode>
                <c:ptCount val="10"/>
                <c:pt idx="0">
                  <c:v>0.83887365423107463</c:v>
                </c:pt>
                <c:pt idx="1">
                  <c:v>0.31901814024719244</c:v>
                </c:pt>
                <c:pt idx="2">
                  <c:v>0.74842863851461294</c:v>
                </c:pt>
                <c:pt idx="3">
                  <c:v>0.67740045613374378</c:v>
                </c:pt>
                <c:pt idx="4">
                  <c:v>0.54952849163903461</c:v>
                </c:pt>
                <c:pt idx="5">
                  <c:v>0.62121434231799622</c:v>
                </c:pt>
                <c:pt idx="6">
                  <c:v>0.27696829419029279</c:v>
                </c:pt>
                <c:pt idx="7">
                  <c:v>5.314464453824877E-2</c:v>
                </c:pt>
                <c:pt idx="8">
                  <c:v>1.8526447533100922E-2</c:v>
                </c:pt>
                <c:pt idx="9">
                  <c:v>-0.19604590956339579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A-4B08-9811-0FB8B404DEED}"/>
            </c:ext>
          </c:extLst>
        </c:ser>
        <c:ser>
          <c:idx val="3"/>
          <c:order val="3"/>
          <c:tx>
            <c:strRef>
              <c:f>Data!$F$56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Data!$K$52:$T$52</c:f>
              <c:strCache>
                <c:ptCount val="10"/>
                <c:pt idx="0">
                  <c:v>2017Q1</c:v>
                </c:pt>
                <c:pt idx="1">
                  <c:v>2017Q2</c:v>
                </c:pt>
                <c:pt idx="2">
                  <c:v>2017Q3</c:v>
                </c:pt>
                <c:pt idx="3">
                  <c:v>2017Q4</c:v>
                </c:pt>
                <c:pt idx="4">
                  <c:v>2018Q1</c:v>
                </c:pt>
                <c:pt idx="5">
                  <c:v>2018Q2</c:v>
                </c:pt>
                <c:pt idx="6">
                  <c:v>2018Q3</c:v>
                </c:pt>
                <c:pt idx="7">
                  <c:v>2018Q4</c:v>
                </c:pt>
                <c:pt idx="8">
                  <c:v>2019Q1</c:v>
                </c:pt>
                <c:pt idx="9">
                  <c:v>2019Q2</c:v>
                </c:pt>
              </c:strCache>
            </c:strRef>
          </c:cat>
          <c:val>
            <c:numRef>
              <c:f>Data!$K$56:$T$56</c:f>
              <c:numCache>
                <c:formatCode>0.0</c:formatCode>
                <c:ptCount val="10"/>
                <c:pt idx="0">
                  <c:v>0.19303815621126522</c:v>
                </c:pt>
                <c:pt idx="1">
                  <c:v>0.18763131749108208</c:v>
                </c:pt>
                <c:pt idx="2">
                  <c:v>0.20955711413659178</c:v>
                </c:pt>
                <c:pt idx="3">
                  <c:v>0.1756789993324199</c:v>
                </c:pt>
                <c:pt idx="4">
                  <c:v>0.15999942385803859</c:v>
                </c:pt>
                <c:pt idx="5">
                  <c:v>0.21678167438636245</c:v>
                </c:pt>
                <c:pt idx="6">
                  <c:v>0.20074836806598742</c:v>
                </c:pt>
                <c:pt idx="7">
                  <c:v>0.19380071557187276</c:v>
                </c:pt>
                <c:pt idx="8">
                  <c:v>0.2245443837794244</c:v>
                </c:pt>
                <c:pt idx="9">
                  <c:v>0.14654694959997785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7A-4B08-9811-0FB8B404DEED}"/>
            </c:ext>
          </c:extLst>
        </c:ser>
        <c:ser>
          <c:idx val="4"/>
          <c:order val="4"/>
          <c:tx>
            <c:strRef>
              <c:f>Data!$F$57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Data!$K$52:$T$52</c:f>
              <c:strCache>
                <c:ptCount val="10"/>
                <c:pt idx="0">
                  <c:v>2017Q1</c:v>
                </c:pt>
                <c:pt idx="1">
                  <c:v>2017Q2</c:v>
                </c:pt>
                <c:pt idx="2">
                  <c:v>2017Q3</c:v>
                </c:pt>
                <c:pt idx="3">
                  <c:v>2017Q4</c:v>
                </c:pt>
                <c:pt idx="4">
                  <c:v>2018Q1</c:v>
                </c:pt>
                <c:pt idx="5">
                  <c:v>2018Q2</c:v>
                </c:pt>
                <c:pt idx="6">
                  <c:v>2018Q3</c:v>
                </c:pt>
                <c:pt idx="7">
                  <c:v>2018Q4</c:v>
                </c:pt>
                <c:pt idx="8">
                  <c:v>2019Q1</c:v>
                </c:pt>
                <c:pt idx="9">
                  <c:v>2019Q2</c:v>
                </c:pt>
              </c:strCache>
            </c:strRef>
          </c:cat>
          <c:val>
            <c:numRef>
              <c:f>Data!$K$57:$T$57</c:f>
              <c:numCache>
                <c:formatCode>0.0</c:formatCode>
                <c:ptCount val="10"/>
                <c:pt idx="0">
                  <c:v>1.3126104951412856E-2</c:v>
                </c:pt>
                <c:pt idx="1">
                  <c:v>1.1857256869227921E-2</c:v>
                </c:pt>
                <c:pt idx="2">
                  <c:v>3.6728526287843809E-2</c:v>
                </c:pt>
                <c:pt idx="3">
                  <c:v>3.0414112148036385E-2</c:v>
                </c:pt>
                <c:pt idx="4">
                  <c:v>3.172089946372697E-2</c:v>
                </c:pt>
                <c:pt idx="5">
                  <c:v>2.2190220000181362E-2</c:v>
                </c:pt>
                <c:pt idx="6">
                  <c:v>1.6626160774972959E-3</c:v>
                </c:pt>
                <c:pt idx="7">
                  <c:v>-1.1752311637726319E-2</c:v>
                </c:pt>
                <c:pt idx="8">
                  <c:v>1.5902780998825936E-3</c:v>
                </c:pt>
                <c:pt idx="9">
                  <c:v>3.1292398405876223E-3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7A-4B08-9811-0FB8B404D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46651392"/>
        <c:axId val="346649752"/>
      </c:barChart>
      <c:lineChart>
        <c:grouping val="standard"/>
        <c:varyColors val="0"/>
        <c:ser>
          <c:idx val="0"/>
          <c:order val="0"/>
          <c:tx>
            <c:strRef>
              <c:f>Data!$F$53</c:f>
              <c:strCache>
                <c:ptCount val="1"/>
                <c:pt idx="0">
                  <c:v>GVA growth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Data!$K$52:$T$52</c:f>
              <c:strCache>
                <c:ptCount val="10"/>
                <c:pt idx="0">
                  <c:v>2017Q1</c:v>
                </c:pt>
                <c:pt idx="1">
                  <c:v>2017Q2</c:v>
                </c:pt>
                <c:pt idx="2">
                  <c:v>2017Q3</c:v>
                </c:pt>
                <c:pt idx="3">
                  <c:v>2017Q4</c:v>
                </c:pt>
                <c:pt idx="4">
                  <c:v>2018Q1</c:v>
                </c:pt>
                <c:pt idx="5">
                  <c:v>2018Q2</c:v>
                </c:pt>
                <c:pt idx="6">
                  <c:v>2018Q3</c:v>
                </c:pt>
                <c:pt idx="7">
                  <c:v>2018Q4</c:v>
                </c:pt>
                <c:pt idx="8">
                  <c:v>2019Q1</c:v>
                </c:pt>
                <c:pt idx="9">
                  <c:v>2019Q2</c:v>
                </c:pt>
              </c:strCache>
            </c:strRef>
          </c:cat>
          <c:val>
            <c:numRef>
              <c:f>Data!$K$53:$T$53</c:f>
              <c:numCache>
                <c:formatCode>0.0</c:formatCode>
                <c:ptCount val="10"/>
                <c:pt idx="0">
                  <c:v>2.8397565922921046</c:v>
                </c:pt>
                <c:pt idx="1">
                  <c:v>2.1547502448579792</c:v>
                </c:pt>
                <c:pt idx="2">
                  <c:v>2.8571428571428754</c:v>
                </c:pt>
                <c:pt idx="3">
                  <c:v>2.5592417061611314</c:v>
                </c:pt>
                <c:pt idx="4">
                  <c:v>2.4654832347140001</c:v>
                </c:pt>
                <c:pt idx="5">
                  <c:v>2.3969319271332665</c:v>
                </c:pt>
                <c:pt idx="6">
                  <c:v>2.0114942528735469</c:v>
                </c:pt>
                <c:pt idx="7">
                  <c:v>1.3863216266173879</c:v>
                </c:pt>
                <c:pt idx="8">
                  <c:v>1.5399422521655313</c:v>
                </c:pt>
                <c:pt idx="9">
                  <c:v>1.0299625468164919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7A-4B08-9811-0FB8B404D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651392"/>
        <c:axId val="346649752"/>
      </c:lineChart>
      <c:catAx>
        <c:axId val="34665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46649752"/>
        <c:crosses val="autoZero"/>
        <c:auto val="1"/>
        <c:lblAlgn val="ctr"/>
        <c:lblOffset val="100"/>
        <c:noMultiLvlLbl val="0"/>
      </c:catAx>
      <c:valAx>
        <c:axId val="346649752"/>
        <c:scaling>
          <c:orientation val="minMax"/>
          <c:max val="3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4665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459283935661894"/>
          <c:y val="0.18350312941651525"/>
          <c:w val="0.18010207057451155"/>
          <c:h val="0.26265071673733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76539471027653E-2"/>
          <c:y val="0.20612745098039212"/>
          <c:w val="0.87571213854678409"/>
          <c:h val="0.64701038289331469"/>
        </c:manualLayout>
      </c:layout>
      <c:lineChart>
        <c:grouping val="standard"/>
        <c:varyColors val="0"/>
        <c:ser>
          <c:idx val="0"/>
          <c:order val="0"/>
          <c:tx>
            <c:strRef>
              <c:f>Arkusz1!$H$2</c:f>
              <c:strCache>
                <c:ptCount val="1"/>
                <c:pt idx="0">
                  <c:v>Manufacturing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Arkusz1!$G$3:$G$20</c:f>
              <c:numCache>
                <c:formatCode>m/d/yyyy</c:formatCode>
                <c:ptCount val="18"/>
                <c:pt idx="0">
                  <c:v>42094</c:v>
                </c:pt>
                <c:pt idx="1">
                  <c:v>42185</c:v>
                </c:pt>
                <c:pt idx="2">
                  <c:v>42277</c:v>
                </c:pt>
                <c:pt idx="3">
                  <c:v>42369</c:v>
                </c:pt>
                <c:pt idx="4">
                  <c:v>42460</c:v>
                </c:pt>
                <c:pt idx="5">
                  <c:v>42551</c:v>
                </c:pt>
                <c:pt idx="6">
                  <c:v>42643</c:v>
                </c:pt>
                <c:pt idx="7">
                  <c:v>42735</c:v>
                </c:pt>
                <c:pt idx="8">
                  <c:v>42825</c:v>
                </c:pt>
                <c:pt idx="9">
                  <c:v>42916</c:v>
                </c:pt>
                <c:pt idx="10">
                  <c:v>43008</c:v>
                </c:pt>
                <c:pt idx="11">
                  <c:v>43100</c:v>
                </c:pt>
                <c:pt idx="12">
                  <c:v>43190</c:v>
                </c:pt>
                <c:pt idx="13">
                  <c:v>43281</c:v>
                </c:pt>
                <c:pt idx="14">
                  <c:v>43373</c:v>
                </c:pt>
                <c:pt idx="15">
                  <c:v>43465</c:v>
                </c:pt>
                <c:pt idx="16">
                  <c:v>43555</c:v>
                </c:pt>
                <c:pt idx="17">
                  <c:v>43646</c:v>
                </c:pt>
              </c:numCache>
            </c:numRef>
          </c:cat>
          <c:val>
            <c:numRef>
              <c:f>Arkusz1!$H$3:$H$20</c:f>
              <c:numCache>
                <c:formatCode>General</c:formatCode>
                <c:ptCount val="18"/>
                <c:pt idx="0">
                  <c:v>51.948500000000003</c:v>
                </c:pt>
                <c:pt idx="1">
                  <c:v>52.400966666666669</c:v>
                </c:pt>
                <c:pt idx="2">
                  <c:v>52.300233333333331</c:v>
                </c:pt>
                <c:pt idx="3">
                  <c:v>52.752366666666667</c:v>
                </c:pt>
                <c:pt idx="4">
                  <c:v>51.815433333333338</c:v>
                </c:pt>
                <c:pt idx="5">
                  <c:v>51.899566666666665</c:v>
                </c:pt>
                <c:pt idx="6">
                  <c:v>52.053899999999999</c:v>
                </c:pt>
                <c:pt idx="7">
                  <c:v>53.921666666666674</c:v>
                </c:pt>
                <c:pt idx="8">
                  <c:v>55.508299999999998</c:v>
                </c:pt>
                <c:pt idx="9">
                  <c:v>56.771433333333334</c:v>
                </c:pt>
                <c:pt idx="10">
                  <c:v>56.996099999999991</c:v>
                </c:pt>
                <c:pt idx="11">
                  <c:v>59.161433333333342</c:v>
                </c:pt>
                <c:pt idx="12">
                  <c:v>57.750166666666665</c:v>
                </c:pt>
                <c:pt idx="13">
                  <c:v>55.37616666666667</c:v>
                </c:pt>
                <c:pt idx="14">
                  <c:v>54.077966666666669</c:v>
                </c:pt>
                <c:pt idx="15">
                  <c:v>51.7074</c:v>
                </c:pt>
                <c:pt idx="16">
                  <c:v>49.431600000000003</c:v>
                </c:pt>
                <c:pt idx="17">
                  <c:v>47.982366666666671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03-4D1F-AF5D-81CCB6017C0F}"/>
            </c:ext>
          </c:extLst>
        </c:ser>
        <c:ser>
          <c:idx val="1"/>
          <c:order val="1"/>
          <c:tx>
            <c:strRef>
              <c:f>Arkusz1!$I$2</c:f>
              <c:strCache>
                <c:ptCount val="1"/>
                <c:pt idx="0">
                  <c:v>Services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Arkusz1!$G$3:$G$20</c:f>
              <c:numCache>
                <c:formatCode>m/d/yyyy</c:formatCode>
                <c:ptCount val="18"/>
                <c:pt idx="0">
                  <c:v>42094</c:v>
                </c:pt>
                <c:pt idx="1">
                  <c:v>42185</c:v>
                </c:pt>
                <c:pt idx="2">
                  <c:v>42277</c:v>
                </c:pt>
                <c:pt idx="3">
                  <c:v>42369</c:v>
                </c:pt>
                <c:pt idx="4">
                  <c:v>42460</c:v>
                </c:pt>
                <c:pt idx="5">
                  <c:v>42551</c:v>
                </c:pt>
                <c:pt idx="6">
                  <c:v>42643</c:v>
                </c:pt>
                <c:pt idx="7">
                  <c:v>42735</c:v>
                </c:pt>
                <c:pt idx="8">
                  <c:v>42825</c:v>
                </c:pt>
                <c:pt idx="9">
                  <c:v>42916</c:v>
                </c:pt>
                <c:pt idx="10">
                  <c:v>43008</c:v>
                </c:pt>
                <c:pt idx="11">
                  <c:v>43100</c:v>
                </c:pt>
                <c:pt idx="12">
                  <c:v>43190</c:v>
                </c:pt>
                <c:pt idx="13">
                  <c:v>43281</c:v>
                </c:pt>
                <c:pt idx="14">
                  <c:v>43373</c:v>
                </c:pt>
                <c:pt idx="15">
                  <c:v>43465</c:v>
                </c:pt>
                <c:pt idx="16">
                  <c:v>43555</c:v>
                </c:pt>
                <c:pt idx="17">
                  <c:v>43646</c:v>
                </c:pt>
              </c:numCache>
            </c:numRef>
          </c:cat>
          <c:val>
            <c:numRef>
              <c:f>Arkusz1!$I$3:$I$20</c:f>
              <c:numCache>
                <c:formatCode>General</c:formatCode>
                <c:ptCount val="18"/>
                <c:pt idx="0">
                  <c:v>54.545299999999997</c:v>
                </c:pt>
                <c:pt idx="1">
                  <c:v>55.066933333333338</c:v>
                </c:pt>
                <c:pt idx="2">
                  <c:v>54.367400000000004</c:v>
                </c:pt>
                <c:pt idx="3">
                  <c:v>54.474899999999998</c:v>
                </c:pt>
                <c:pt idx="4">
                  <c:v>53.51316666666667</c:v>
                </c:pt>
                <c:pt idx="5">
                  <c:v>52.976199999999999</c:v>
                </c:pt>
                <c:pt idx="6">
                  <c:v>52.216033333333336</c:v>
                </c:pt>
                <c:pt idx="7">
                  <c:v>53.920400000000001</c:v>
                </c:pt>
                <c:pt idx="8">
                  <c:v>54.881499999999996</c:v>
                </c:pt>
                <c:pt idx="9">
                  <c:v>55.649900000000002</c:v>
                </c:pt>
                <c:pt idx="10">
                  <c:v>54.878166666666665</c:v>
                </c:pt>
                <c:pt idx="11">
                  <c:v>55.63003333333333</c:v>
                </c:pt>
                <c:pt idx="12">
                  <c:v>55.585766666666665</c:v>
                </c:pt>
                <c:pt idx="13">
                  <c:v>54.420833333333327</c:v>
                </c:pt>
                <c:pt idx="14">
                  <c:v>54.307099999999998</c:v>
                </c:pt>
                <c:pt idx="15">
                  <c:v>52.422266666666665</c:v>
                </c:pt>
                <c:pt idx="16">
                  <c:v>51.881566666666664</c:v>
                </c:pt>
                <c:pt idx="17">
                  <c:v>52.512700000000002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03-4D1F-AF5D-81CCB6017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066496"/>
        <c:axId val="418069448"/>
      </c:lineChart>
      <c:dateAx>
        <c:axId val="41806649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18069448"/>
        <c:crossesAt val="50"/>
        <c:auto val="1"/>
        <c:lblOffset val="100"/>
        <c:baseTimeUnit val="months"/>
        <c:majorUnit val="12"/>
        <c:majorTimeUnit val="months"/>
      </c:dateAx>
      <c:valAx>
        <c:axId val="418069448"/>
        <c:scaling>
          <c:orientation val="minMax"/>
          <c:max val="60"/>
          <c:min val="4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1806649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93219597550322E-2"/>
          <c:y val="0.20023809523809519"/>
          <c:w val="0.87534011373578302"/>
          <c:h val="0.62845350581177362"/>
        </c:manualLayout>
      </c:layout>
      <c:lineChart>
        <c:grouping val="standard"/>
        <c:varyColors val="0"/>
        <c:ser>
          <c:idx val="0"/>
          <c:order val="0"/>
          <c:tx>
            <c:strRef>
              <c:f>Arkusz1!$R$2</c:f>
              <c:strCache>
                <c:ptCount val="1"/>
                <c:pt idx="0">
                  <c:v>Consumer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Arkusz1!$Q$11:$Q$21</c:f>
              <c:numCache>
                <c:formatCode>m/d/yyyy</c:formatCode>
                <c:ptCount val="11"/>
                <c:pt idx="0">
                  <c:v>42825</c:v>
                </c:pt>
                <c:pt idx="1">
                  <c:v>42916</c:v>
                </c:pt>
                <c:pt idx="2">
                  <c:v>43008</c:v>
                </c:pt>
                <c:pt idx="3">
                  <c:v>43100</c:v>
                </c:pt>
                <c:pt idx="4">
                  <c:v>43190</c:v>
                </c:pt>
                <c:pt idx="5">
                  <c:v>43281</c:v>
                </c:pt>
                <c:pt idx="6">
                  <c:v>43373</c:v>
                </c:pt>
                <c:pt idx="7">
                  <c:v>43465</c:v>
                </c:pt>
                <c:pt idx="8">
                  <c:v>43555</c:v>
                </c:pt>
                <c:pt idx="9">
                  <c:v>43646</c:v>
                </c:pt>
                <c:pt idx="10">
                  <c:v>43738</c:v>
                </c:pt>
              </c:numCache>
            </c:numRef>
          </c:cat>
          <c:val>
            <c:numRef>
              <c:f>Arkusz1!$R$11:$R$21</c:f>
              <c:numCache>
                <c:formatCode>0.0</c:formatCode>
                <c:ptCount val="11"/>
                <c:pt idx="0">
                  <c:v>3.60084388185654</c:v>
                </c:pt>
                <c:pt idx="1">
                  <c:v>4.267510548523207</c:v>
                </c:pt>
                <c:pt idx="2">
                  <c:v>5.6341772151898741</c:v>
                </c:pt>
                <c:pt idx="3">
                  <c:v>6.5675105485232077</c:v>
                </c:pt>
                <c:pt idx="4">
                  <c:v>6.4341772151898748</c:v>
                </c:pt>
                <c:pt idx="5">
                  <c:v>5.7341772151898738</c:v>
                </c:pt>
                <c:pt idx="6">
                  <c:v>5.6008438818565409</c:v>
                </c:pt>
                <c:pt idx="7">
                  <c:v>4.1341772151898741</c:v>
                </c:pt>
                <c:pt idx="8">
                  <c:v>3.1341772151898741</c:v>
                </c:pt>
                <c:pt idx="9">
                  <c:v>3.3341772151898743</c:v>
                </c:pt>
                <c:pt idx="10">
                  <c:v>3.7008438818565406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A0-4A99-89CA-273179D33636}"/>
            </c:ext>
          </c:extLst>
        </c:ser>
        <c:ser>
          <c:idx val="1"/>
          <c:order val="1"/>
          <c:tx>
            <c:strRef>
              <c:f>Arkusz1!$S$2</c:f>
              <c:strCache>
                <c:ptCount val="1"/>
                <c:pt idx="0">
                  <c:v>Industry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Arkusz1!$Q$11:$Q$21</c:f>
              <c:numCache>
                <c:formatCode>m/d/yyyy</c:formatCode>
                <c:ptCount val="11"/>
                <c:pt idx="0">
                  <c:v>42825</c:v>
                </c:pt>
                <c:pt idx="1">
                  <c:v>42916</c:v>
                </c:pt>
                <c:pt idx="2">
                  <c:v>43008</c:v>
                </c:pt>
                <c:pt idx="3">
                  <c:v>43100</c:v>
                </c:pt>
                <c:pt idx="4">
                  <c:v>43190</c:v>
                </c:pt>
                <c:pt idx="5">
                  <c:v>43281</c:v>
                </c:pt>
                <c:pt idx="6">
                  <c:v>43373</c:v>
                </c:pt>
                <c:pt idx="7">
                  <c:v>43465</c:v>
                </c:pt>
                <c:pt idx="8">
                  <c:v>43555</c:v>
                </c:pt>
                <c:pt idx="9">
                  <c:v>43646</c:v>
                </c:pt>
                <c:pt idx="10">
                  <c:v>43738</c:v>
                </c:pt>
              </c:numCache>
            </c:numRef>
          </c:cat>
          <c:val>
            <c:numRef>
              <c:f>Arkusz1!$S$11:$S$21</c:f>
              <c:numCache>
                <c:formatCode>0.0</c:formatCode>
                <c:ptCount val="11"/>
                <c:pt idx="0">
                  <c:v>6.2459915611814321</c:v>
                </c:pt>
                <c:pt idx="1">
                  <c:v>8.3126582278481003</c:v>
                </c:pt>
                <c:pt idx="2">
                  <c:v>10.8126582278481</c:v>
                </c:pt>
                <c:pt idx="3">
                  <c:v>12.9126582278481</c:v>
                </c:pt>
                <c:pt idx="4">
                  <c:v>11.945991561181433</c:v>
                </c:pt>
                <c:pt idx="5">
                  <c:v>11.079324894514766</c:v>
                </c:pt>
                <c:pt idx="6">
                  <c:v>9.6793248945147674</c:v>
                </c:pt>
                <c:pt idx="7">
                  <c:v>7.6793248945147656</c:v>
                </c:pt>
                <c:pt idx="8">
                  <c:v>3.7793248945147662</c:v>
                </c:pt>
                <c:pt idx="9">
                  <c:v>-0.3873417721519008</c:v>
                </c:pt>
                <c:pt idx="10">
                  <c:v>-3.920675105485234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A0-4A99-89CA-273179D33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7646208"/>
        <c:axId val="617651456"/>
      </c:lineChart>
      <c:dateAx>
        <c:axId val="61764620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617651456"/>
        <c:crosses val="autoZero"/>
        <c:auto val="1"/>
        <c:lblOffset val="100"/>
        <c:baseTimeUnit val="months"/>
        <c:majorUnit val="12"/>
        <c:majorTimeUnit val="months"/>
      </c:dateAx>
      <c:valAx>
        <c:axId val="6176514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61764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l-PL" b="0" dirty="0"/>
              <a:t>Evolution of Fixed</a:t>
            </a:r>
            <a:r>
              <a:rPr lang="pl-PL" b="0" baseline="0" dirty="0"/>
              <a:t> Investment</a:t>
            </a:r>
          </a:p>
          <a:p>
            <a:pPr>
              <a:defRPr b="0"/>
            </a:pPr>
            <a:r>
              <a:rPr lang="pl-PL" b="0" baseline="0" dirty="0"/>
              <a:t>(percent y/y)</a:t>
            </a:r>
            <a:endParaRPr lang="en-US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992985790569296E-2"/>
          <c:y val="0.19722222222222219"/>
          <c:w val="0.90552425558874106"/>
          <c:h val="0.66646464646464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Data!$G$261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Data!$F$262:$F$263</c:f>
              <c:strCache>
                <c:ptCount val="2"/>
                <c:pt idx="0">
                  <c:v>Advanced Europe</c:v>
                </c:pt>
                <c:pt idx="1">
                  <c:v>Emerging Europe</c:v>
                </c:pt>
              </c:strCache>
            </c:strRef>
          </c:cat>
          <c:val>
            <c:numRef>
              <c:f>Data!$G$262:$G$263</c:f>
              <c:numCache>
                <c:formatCode>#,##0.0</c:formatCode>
                <c:ptCount val="2"/>
                <c:pt idx="0">
                  <c:v>2.9666666666666663</c:v>
                </c:pt>
                <c:pt idx="1">
                  <c:v>-2.0083333333333333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8-4BDC-9346-374F3C3C9201}"/>
            </c:ext>
          </c:extLst>
        </c:ser>
        <c:ser>
          <c:idx val="1"/>
          <c:order val="1"/>
          <c:tx>
            <c:strRef>
              <c:f>Data!$H$261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Data!$F$262:$F$263</c:f>
              <c:strCache>
                <c:ptCount val="2"/>
                <c:pt idx="0">
                  <c:v>Advanced Europe</c:v>
                </c:pt>
                <c:pt idx="1">
                  <c:v>Emerging Europe</c:v>
                </c:pt>
              </c:strCache>
            </c:strRef>
          </c:cat>
          <c:val>
            <c:numRef>
              <c:f>Data!$H$262:$H$263</c:f>
              <c:numCache>
                <c:formatCode>#,##0.0</c:formatCode>
                <c:ptCount val="2"/>
                <c:pt idx="0">
                  <c:v>5.401041666666667</c:v>
                </c:pt>
                <c:pt idx="1">
                  <c:v>6.3666666666666663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8-4BDC-9346-374F3C3C9201}"/>
            </c:ext>
          </c:extLst>
        </c:ser>
        <c:ser>
          <c:idx val="2"/>
          <c:order val="2"/>
          <c:tx>
            <c:strRef>
              <c:f>Data!$I$261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Data!$F$262:$F$263</c:f>
              <c:strCache>
                <c:ptCount val="2"/>
                <c:pt idx="0">
                  <c:v>Advanced Europe</c:v>
                </c:pt>
                <c:pt idx="1">
                  <c:v>Emerging Europe</c:v>
                </c:pt>
              </c:strCache>
            </c:strRef>
          </c:cat>
          <c:val>
            <c:numRef>
              <c:f>Data!$I$262:$I$263</c:f>
              <c:numCache>
                <c:formatCode>#,##0.0</c:formatCode>
                <c:ptCount val="2"/>
                <c:pt idx="0">
                  <c:v>3.6322916666666667</c:v>
                </c:pt>
                <c:pt idx="1">
                  <c:v>7.1916666666666673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8-4BDC-9346-374F3C3C9201}"/>
            </c:ext>
          </c:extLst>
        </c:ser>
        <c:ser>
          <c:idx val="3"/>
          <c:order val="3"/>
          <c:tx>
            <c:strRef>
              <c:f>Data!$J$261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Data!$F$262:$F$263</c:f>
              <c:strCache>
                <c:ptCount val="2"/>
                <c:pt idx="0">
                  <c:v>Advanced Europe</c:v>
                </c:pt>
                <c:pt idx="1">
                  <c:v>Emerging Europe</c:v>
                </c:pt>
              </c:strCache>
            </c:strRef>
          </c:cat>
          <c:val>
            <c:numRef>
              <c:f>Data!$J$262:$J$263</c:f>
              <c:numCache>
                <c:formatCode>#,##0.0</c:formatCode>
                <c:ptCount val="2"/>
                <c:pt idx="0">
                  <c:v>3.3637681159420296</c:v>
                </c:pt>
                <c:pt idx="1">
                  <c:v>10.125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8-4BDC-9346-374F3C3C9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2549184"/>
        <c:axId val="1"/>
      </c:barChart>
      <c:catAx>
        <c:axId val="130254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025491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sz="1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00010936132986"/>
          <c:y val="0.12526041666666668"/>
          <c:w val="0.8413332239720035"/>
          <c:h val="0.70304810531496065"/>
        </c:manualLayout>
      </c:layout>
      <c:lineChart>
        <c:grouping val="standard"/>
        <c:varyColors val="0"/>
        <c:ser>
          <c:idx val="2"/>
          <c:order val="0"/>
          <c:tx>
            <c:strRef>
              <c:f>NGDP_R!$G$20</c:f>
              <c:strCache>
                <c:ptCount val="1"/>
                <c:pt idx="0">
                  <c:v>median WB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NGDP_R!$S$1:$AC$1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NGDP_R!$S$20:$AA$20</c:f>
              <c:numCache>
                <c:formatCode>General</c:formatCode>
                <c:ptCount val="9"/>
                <c:pt idx="0">
                  <c:v>1.9688353830857905</c:v>
                </c:pt>
                <c:pt idx="1">
                  <c:v>2.1879444862666544</c:v>
                </c:pt>
                <c:pt idx="2">
                  <c:v>-0.69425437737788576</c:v>
                </c:pt>
                <c:pt idx="3">
                  <c:v>2.6217364137238159</c:v>
                </c:pt>
                <c:pt idx="4">
                  <c:v>1.5030823182320532</c:v>
                </c:pt>
                <c:pt idx="5">
                  <c:v>2.7372501543521031</c:v>
                </c:pt>
                <c:pt idx="6">
                  <c:v>3.2778775808318255</c:v>
                </c:pt>
                <c:pt idx="7">
                  <c:v>3.4063974706349698</c:v>
                </c:pt>
                <c:pt idx="8">
                  <c:v>4.0812007195475806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82-4897-965D-DBF33D7AA364}"/>
            </c:ext>
          </c:extLst>
        </c:ser>
        <c:ser>
          <c:idx val="3"/>
          <c:order val="1"/>
          <c:tx>
            <c:strRef>
              <c:f>NGDP_R!$F$26</c:f>
              <c:strCache>
                <c:ptCount val="1"/>
                <c:pt idx="0">
                  <c:v>Euro area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57150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AF-4772-BD89-107413613345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57150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AF-4772-BD89-107413613345}"/>
              </c:ext>
            </c:extLst>
          </c:dPt>
          <c:val>
            <c:numRef>
              <c:f>NGDP_R!$S$26:$AC$26</c:f>
              <c:numCache>
                <c:formatCode>General</c:formatCode>
                <c:ptCount val="11"/>
                <c:pt idx="0">
                  <c:v>2.076393629462582</c:v>
                </c:pt>
                <c:pt idx="1">
                  <c:v>1.6348445373067739</c:v>
                </c:pt>
                <c:pt idx="2">
                  <c:v>-0.85444324806538563</c:v>
                </c:pt>
                <c:pt idx="3">
                  <c:v>-0.24172669272967845</c:v>
                </c:pt>
                <c:pt idx="4">
                  <c:v>1.4017237329031631</c:v>
                </c:pt>
                <c:pt idx="5">
                  <c:v>2.0951253265400975</c:v>
                </c:pt>
                <c:pt idx="6">
                  <c:v>1.9516994783538029</c:v>
                </c:pt>
                <c:pt idx="7">
                  <c:v>2.3758512403689211</c:v>
                </c:pt>
                <c:pt idx="8">
                  <c:v>1.8247442620248373</c:v>
                </c:pt>
                <c:pt idx="9">
                  <c:v>1.1000000000000001</c:v>
                </c:pt>
                <c:pt idx="10">
                  <c:v>1.06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66A-44ED-8047-C0E6664DC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6511647"/>
        <c:axId val="2045614975"/>
      </c:lineChart>
      <c:catAx>
        <c:axId val="202651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45614975"/>
        <c:crosses val="autoZero"/>
        <c:auto val="1"/>
        <c:lblAlgn val="ctr"/>
        <c:lblOffset val="100"/>
        <c:noMultiLvlLbl val="0"/>
      </c:catAx>
      <c:valAx>
        <c:axId val="2045614975"/>
        <c:scaling>
          <c:orientation val="minMax"/>
          <c:max val="6"/>
          <c:min val="-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2651164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6284087370436"/>
          <c:y val="0.13513898830827964"/>
          <c:w val="0.43074847635570973"/>
          <c:h val="0.73664232188367751"/>
        </c:manualLayout>
      </c:layout>
      <c:radarChart>
        <c:radarStyle val="marker"/>
        <c:varyColors val="0"/>
        <c:ser>
          <c:idx val="0"/>
          <c:order val="0"/>
          <c:tx>
            <c:strRef>
              <c:f>Data!$N$36</c:f>
              <c:strCache>
                <c:ptCount val="1"/>
                <c:pt idx="0">
                  <c:v>NMS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strRef>
              <c:f>Data!$M$46:$M$49</c:f>
              <c:strCache>
                <c:ptCount val="4"/>
                <c:pt idx="0">
                  <c:v>Trade openness*</c:v>
                </c:pt>
                <c:pt idx="1">
                  <c:v>GVC participation* 
(percent of GDP)</c:v>
                </c:pt>
                <c:pt idx="2">
                  <c:v>Economic sentiment correlation with EA</c:v>
                </c:pt>
                <c:pt idx="3">
                  <c:v>Remittances
(percent of GDP)</c:v>
                </c:pt>
              </c:strCache>
            </c:strRef>
          </c:cat>
          <c:val>
            <c:numRef>
              <c:f>Data!$N$46:$N$49</c:f>
              <c:numCache>
                <c:formatCode>0.0</c:formatCode>
                <c:ptCount val="4"/>
                <c:pt idx="0">
                  <c:v>57.142857142857139</c:v>
                </c:pt>
                <c:pt idx="1">
                  <c:v>63.749999999999993</c:v>
                </c:pt>
                <c:pt idx="2">
                  <c:v>84.778504832815059</c:v>
                </c:pt>
                <c:pt idx="3">
                  <c:v>16.354159830944198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3-448F-801E-AADA8874562C}"/>
            </c:ext>
          </c:extLst>
        </c:ser>
        <c:ser>
          <c:idx val="1"/>
          <c:order val="1"/>
          <c:tx>
            <c:strRef>
              <c:f>Data!$O$36</c:f>
              <c:strCache>
                <c:ptCount val="1"/>
                <c:pt idx="0">
                  <c:v>WB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strRef>
              <c:f>Data!$M$46:$M$49</c:f>
              <c:strCache>
                <c:ptCount val="4"/>
                <c:pt idx="0">
                  <c:v>Trade openness*</c:v>
                </c:pt>
                <c:pt idx="1">
                  <c:v>GVC participation* 
(percent of GDP)</c:v>
                </c:pt>
                <c:pt idx="2">
                  <c:v>Economic sentiment correlation with EA</c:v>
                </c:pt>
                <c:pt idx="3">
                  <c:v>Remittances
(percent of GDP)</c:v>
                </c:pt>
              </c:strCache>
            </c:strRef>
          </c:cat>
          <c:val>
            <c:numRef>
              <c:f>Data!$O$46:$O$49</c:f>
              <c:numCache>
                <c:formatCode>0.0</c:formatCode>
                <c:ptCount val="4"/>
                <c:pt idx="0">
                  <c:v>23.5</c:v>
                </c:pt>
                <c:pt idx="1">
                  <c:v>32.5</c:v>
                </c:pt>
                <c:pt idx="2">
                  <c:v>64.36294616060502</c:v>
                </c:pt>
                <c:pt idx="3">
                  <c:v>64.438734204874777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3-448F-801E-AADA88745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5772464"/>
        <c:axId val="1486534960"/>
      </c:radarChart>
      <c:catAx>
        <c:axId val="145577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86534960"/>
        <c:crosses val="autoZero"/>
        <c:auto val="1"/>
        <c:lblAlgn val="ctr"/>
        <c:lblOffset val="100"/>
        <c:noMultiLvlLbl val="0"/>
      </c:catAx>
      <c:valAx>
        <c:axId val="148653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cross"/>
        <c:minorTickMark val="cross"/>
        <c:tickLblPos val="none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55772464"/>
        <c:crosses val="autoZero"/>
        <c:crossBetween val="between"/>
        <c:min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98742BA5-0EC5-43BB-A4E7-29315864F84C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0C228B2F-95EB-4194-9B6F-B7872F405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90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833978B8-040D-4D8D-84A5-67B9E86350D4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5" rIns="91567" bIns="457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67" tIns="45785" rIns="91567" bIns="457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312FC1C7-E985-4C9C-A2CD-D0601106C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FC1C7-E985-4C9C-A2CD-D0601106CC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1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FC1C7-E985-4C9C-A2CD-D0601106CC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43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/>
          </p:cNvSpPr>
          <p:nvPr userDrawn="1"/>
        </p:nvSpPr>
        <p:spPr bwMode="hidden">
          <a:xfrm>
            <a:off x="5257800" y="2133600"/>
            <a:ext cx="2897188" cy="2439987"/>
          </a:xfrm>
          <a:custGeom>
            <a:avLst/>
            <a:gdLst/>
            <a:ahLst/>
            <a:cxnLst>
              <a:cxn ang="0">
                <a:pos x="982" y="1061"/>
              </a:cxn>
              <a:cxn ang="0">
                <a:pos x="1357" y="1012"/>
              </a:cxn>
              <a:cxn ang="0">
                <a:pos x="1666" y="957"/>
              </a:cxn>
              <a:cxn ang="0">
                <a:pos x="1916" y="897"/>
              </a:cxn>
              <a:cxn ang="0">
                <a:pos x="2100" y="832"/>
              </a:cxn>
              <a:cxn ang="0">
                <a:pos x="2220" y="756"/>
              </a:cxn>
              <a:cxn ang="0">
                <a:pos x="2285" y="669"/>
              </a:cxn>
              <a:cxn ang="0">
                <a:pos x="2290" y="560"/>
              </a:cxn>
              <a:cxn ang="0">
                <a:pos x="2241" y="457"/>
              </a:cxn>
              <a:cxn ang="0">
                <a:pos x="2144" y="364"/>
              </a:cxn>
              <a:cxn ang="0">
                <a:pos x="2008" y="277"/>
              </a:cxn>
              <a:cxn ang="0">
                <a:pos x="1769" y="157"/>
              </a:cxn>
              <a:cxn ang="0">
                <a:pos x="1612" y="92"/>
              </a:cxn>
              <a:cxn ang="0">
                <a:pos x="1476" y="43"/>
              </a:cxn>
              <a:cxn ang="0">
                <a:pos x="1384" y="10"/>
              </a:cxn>
              <a:cxn ang="0">
                <a:pos x="1346" y="0"/>
              </a:cxn>
              <a:cxn ang="0">
                <a:pos x="1655" y="119"/>
              </a:cxn>
              <a:cxn ang="0">
                <a:pos x="1948" y="255"/>
              </a:cxn>
              <a:cxn ang="0">
                <a:pos x="2068" y="326"/>
              </a:cxn>
              <a:cxn ang="0">
                <a:pos x="2171" y="402"/>
              </a:cxn>
              <a:cxn ang="0">
                <a:pos x="2236" y="478"/>
              </a:cxn>
              <a:cxn ang="0">
                <a:pos x="2263" y="560"/>
              </a:cxn>
              <a:cxn ang="0">
                <a:pos x="2241" y="636"/>
              </a:cxn>
              <a:cxn ang="0">
                <a:pos x="2171" y="702"/>
              </a:cxn>
              <a:cxn ang="0">
                <a:pos x="2062" y="756"/>
              </a:cxn>
              <a:cxn ang="0">
                <a:pos x="1921" y="800"/>
              </a:cxn>
              <a:cxn ang="0">
                <a:pos x="1748" y="843"/>
              </a:cxn>
              <a:cxn ang="0">
                <a:pos x="1351" y="908"/>
              </a:cxn>
              <a:cxn ang="0">
                <a:pos x="923" y="968"/>
              </a:cxn>
              <a:cxn ang="0">
                <a:pos x="521" y="1028"/>
              </a:cxn>
              <a:cxn ang="0">
                <a:pos x="353" y="1066"/>
              </a:cxn>
              <a:cxn ang="0">
                <a:pos x="206" y="1104"/>
              </a:cxn>
              <a:cxn ang="0">
                <a:pos x="92" y="1148"/>
              </a:cxn>
              <a:cxn ang="0">
                <a:pos x="22" y="1202"/>
              </a:cxn>
              <a:cxn ang="0">
                <a:pos x="0" y="1262"/>
              </a:cxn>
              <a:cxn ang="0">
                <a:pos x="27" y="1327"/>
              </a:cxn>
              <a:cxn ang="0">
                <a:pos x="98" y="1382"/>
              </a:cxn>
              <a:cxn ang="0">
                <a:pos x="196" y="1425"/>
              </a:cxn>
              <a:cxn ang="0">
                <a:pos x="326" y="1469"/>
              </a:cxn>
              <a:cxn ang="0">
                <a:pos x="217" y="1414"/>
              </a:cxn>
              <a:cxn ang="0">
                <a:pos x="147" y="1360"/>
              </a:cxn>
              <a:cxn ang="0">
                <a:pos x="120" y="1306"/>
              </a:cxn>
              <a:cxn ang="0">
                <a:pos x="141" y="1257"/>
              </a:cxn>
              <a:cxn ang="0">
                <a:pos x="212" y="1208"/>
              </a:cxn>
              <a:cxn ang="0">
                <a:pos x="342" y="1164"/>
              </a:cxn>
              <a:cxn ang="0">
                <a:pos x="527" y="1121"/>
              </a:cxn>
              <a:cxn ang="0">
                <a:pos x="771" y="1088"/>
              </a:cxn>
            </a:cxnLst>
            <a:rect l="0" t="0" r="r" b="b"/>
            <a:pathLst>
              <a:path w="2296" h="1469">
                <a:moveTo>
                  <a:pt x="771" y="1088"/>
                </a:moveTo>
                <a:lnTo>
                  <a:pt x="982" y="1061"/>
                </a:lnTo>
                <a:lnTo>
                  <a:pt x="1178" y="1034"/>
                </a:lnTo>
                <a:lnTo>
                  <a:pt x="1357" y="1012"/>
                </a:lnTo>
                <a:lnTo>
                  <a:pt x="1520" y="985"/>
                </a:lnTo>
                <a:lnTo>
                  <a:pt x="1666" y="957"/>
                </a:lnTo>
                <a:lnTo>
                  <a:pt x="1796" y="930"/>
                </a:lnTo>
                <a:lnTo>
                  <a:pt x="1916" y="897"/>
                </a:lnTo>
                <a:lnTo>
                  <a:pt x="2013" y="870"/>
                </a:lnTo>
                <a:lnTo>
                  <a:pt x="2100" y="832"/>
                </a:lnTo>
                <a:lnTo>
                  <a:pt x="2171" y="800"/>
                </a:lnTo>
                <a:lnTo>
                  <a:pt x="2220" y="756"/>
                </a:lnTo>
                <a:lnTo>
                  <a:pt x="2263" y="712"/>
                </a:lnTo>
                <a:lnTo>
                  <a:pt x="2285" y="669"/>
                </a:lnTo>
                <a:lnTo>
                  <a:pt x="2296" y="614"/>
                </a:lnTo>
                <a:lnTo>
                  <a:pt x="2290" y="560"/>
                </a:lnTo>
                <a:lnTo>
                  <a:pt x="2269" y="500"/>
                </a:lnTo>
                <a:lnTo>
                  <a:pt x="2241" y="457"/>
                </a:lnTo>
                <a:lnTo>
                  <a:pt x="2198" y="408"/>
                </a:lnTo>
                <a:lnTo>
                  <a:pt x="2144" y="364"/>
                </a:lnTo>
                <a:lnTo>
                  <a:pt x="2079" y="321"/>
                </a:lnTo>
                <a:lnTo>
                  <a:pt x="2008" y="277"/>
                </a:lnTo>
                <a:lnTo>
                  <a:pt x="1927" y="234"/>
                </a:lnTo>
                <a:lnTo>
                  <a:pt x="1769" y="157"/>
                </a:lnTo>
                <a:lnTo>
                  <a:pt x="1688" y="125"/>
                </a:lnTo>
                <a:lnTo>
                  <a:pt x="1612" y="92"/>
                </a:lnTo>
                <a:lnTo>
                  <a:pt x="1536" y="65"/>
                </a:lnTo>
                <a:lnTo>
                  <a:pt x="1476" y="43"/>
                </a:lnTo>
                <a:lnTo>
                  <a:pt x="1422" y="27"/>
                </a:lnTo>
                <a:lnTo>
                  <a:pt x="1384" y="10"/>
                </a:lnTo>
                <a:lnTo>
                  <a:pt x="1357" y="5"/>
                </a:lnTo>
                <a:lnTo>
                  <a:pt x="1346" y="0"/>
                </a:lnTo>
                <a:lnTo>
                  <a:pt x="1498" y="54"/>
                </a:lnTo>
                <a:lnTo>
                  <a:pt x="1655" y="119"/>
                </a:lnTo>
                <a:lnTo>
                  <a:pt x="1807" y="185"/>
                </a:lnTo>
                <a:lnTo>
                  <a:pt x="1948" y="255"/>
                </a:lnTo>
                <a:lnTo>
                  <a:pt x="2013" y="288"/>
                </a:lnTo>
                <a:lnTo>
                  <a:pt x="2068" y="326"/>
                </a:lnTo>
                <a:lnTo>
                  <a:pt x="2122" y="364"/>
                </a:lnTo>
                <a:lnTo>
                  <a:pt x="2171" y="402"/>
                </a:lnTo>
                <a:lnTo>
                  <a:pt x="2209" y="440"/>
                </a:lnTo>
                <a:lnTo>
                  <a:pt x="2236" y="478"/>
                </a:lnTo>
                <a:lnTo>
                  <a:pt x="2252" y="522"/>
                </a:lnTo>
                <a:lnTo>
                  <a:pt x="2263" y="560"/>
                </a:lnTo>
                <a:lnTo>
                  <a:pt x="2258" y="598"/>
                </a:lnTo>
                <a:lnTo>
                  <a:pt x="2241" y="636"/>
                </a:lnTo>
                <a:lnTo>
                  <a:pt x="2214" y="669"/>
                </a:lnTo>
                <a:lnTo>
                  <a:pt x="2171" y="702"/>
                </a:lnTo>
                <a:lnTo>
                  <a:pt x="2122" y="729"/>
                </a:lnTo>
                <a:lnTo>
                  <a:pt x="2062" y="756"/>
                </a:lnTo>
                <a:lnTo>
                  <a:pt x="1997" y="778"/>
                </a:lnTo>
                <a:lnTo>
                  <a:pt x="1921" y="800"/>
                </a:lnTo>
                <a:lnTo>
                  <a:pt x="1834" y="821"/>
                </a:lnTo>
                <a:lnTo>
                  <a:pt x="1748" y="843"/>
                </a:lnTo>
                <a:lnTo>
                  <a:pt x="1552" y="876"/>
                </a:lnTo>
                <a:lnTo>
                  <a:pt x="1351" y="908"/>
                </a:lnTo>
                <a:lnTo>
                  <a:pt x="1134" y="941"/>
                </a:lnTo>
                <a:lnTo>
                  <a:pt x="923" y="968"/>
                </a:lnTo>
                <a:lnTo>
                  <a:pt x="716" y="995"/>
                </a:lnTo>
                <a:lnTo>
                  <a:pt x="521" y="1028"/>
                </a:lnTo>
                <a:lnTo>
                  <a:pt x="434" y="1044"/>
                </a:lnTo>
                <a:lnTo>
                  <a:pt x="353" y="1066"/>
                </a:lnTo>
                <a:lnTo>
                  <a:pt x="277" y="1082"/>
                </a:lnTo>
                <a:lnTo>
                  <a:pt x="206" y="1104"/>
                </a:lnTo>
                <a:lnTo>
                  <a:pt x="147" y="1126"/>
                </a:lnTo>
                <a:lnTo>
                  <a:pt x="92" y="1148"/>
                </a:lnTo>
                <a:lnTo>
                  <a:pt x="54" y="1175"/>
                </a:lnTo>
                <a:lnTo>
                  <a:pt x="22" y="1202"/>
                </a:lnTo>
                <a:lnTo>
                  <a:pt x="6" y="1229"/>
                </a:lnTo>
                <a:lnTo>
                  <a:pt x="0" y="1262"/>
                </a:lnTo>
                <a:lnTo>
                  <a:pt x="11" y="1295"/>
                </a:lnTo>
                <a:lnTo>
                  <a:pt x="27" y="1327"/>
                </a:lnTo>
                <a:lnTo>
                  <a:pt x="54" y="1355"/>
                </a:lnTo>
                <a:lnTo>
                  <a:pt x="98" y="1382"/>
                </a:lnTo>
                <a:lnTo>
                  <a:pt x="141" y="1404"/>
                </a:lnTo>
                <a:lnTo>
                  <a:pt x="196" y="1425"/>
                </a:lnTo>
                <a:lnTo>
                  <a:pt x="261" y="1447"/>
                </a:lnTo>
                <a:lnTo>
                  <a:pt x="326" y="1469"/>
                </a:lnTo>
                <a:lnTo>
                  <a:pt x="266" y="1442"/>
                </a:lnTo>
                <a:lnTo>
                  <a:pt x="217" y="1414"/>
                </a:lnTo>
                <a:lnTo>
                  <a:pt x="174" y="1387"/>
                </a:lnTo>
                <a:lnTo>
                  <a:pt x="147" y="1360"/>
                </a:lnTo>
                <a:lnTo>
                  <a:pt x="125" y="1333"/>
                </a:lnTo>
                <a:lnTo>
                  <a:pt x="120" y="1306"/>
                </a:lnTo>
                <a:lnTo>
                  <a:pt x="125" y="1278"/>
                </a:lnTo>
                <a:lnTo>
                  <a:pt x="141" y="1257"/>
                </a:lnTo>
                <a:lnTo>
                  <a:pt x="174" y="1229"/>
                </a:lnTo>
                <a:lnTo>
                  <a:pt x="212" y="1208"/>
                </a:lnTo>
                <a:lnTo>
                  <a:pt x="272" y="1186"/>
                </a:lnTo>
                <a:lnTo>
                  <a:pt x="342" y="1164"/>
                </a:lnTo>
                <a:lnTo>
                  <a:pt x="423" y="1142"/>
                </a:lnTo>
                <a:lnTo>
                  <a:pt x="527" y="1121"/>
                </a:lnTo>
                <a:lnTo>
                  <a:pt x="641" y="1104"/>
                </a:lnTo>
                <a:lnTo>
                  <a:pt x="771" y="1088"/>
                </a:lnTo>
                <a:lnTo>
                  <a:pt x="771" y="1088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shade val="84706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42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914401"/>
            <a:ext cx="9144000" cy="2743200"/>
          </a:xfrm>
        </p:spPr>
        <p:txBody>
          <a:bodyPr/>
          <a:lstStyle>
            <a:lvl1pPr algn="ctr">
              <a:defRPr sz="3200">
                <a:solidFill>
                  <a:srgbClr val="A2BEE6"/>
                </a:solidFill>
                <a:effectLst/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4220" name="Rectangle 12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0" y="4724400"/>
            <a:ext cx="9144000" cy="213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effectLst/>
              </a:defRPr>
            </a:lvl1pPr>
          </a:lstStyle>
          <a:p>
            <a:r>
              <a:rPr lang="en-US" dirty="0"/>
              <a:t>Subtitle</a:t>
            </a:r>
          </a:p>
          <a:p>
            <a:endParaRPr lang="en-US" dirty="0"/>
          </a:p>
          <a:p>
            <a:r>
              <a:rPr lang="en-US" dirty="0"/>
              <a:t>Date</a:t>
            </a: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3581400" y="2895600"/>
            <a:ext cx="1981200" cy="1295400"/>
            <a:chOff x="2350" y="96"/>
            <a:chExt cx="3026" cy="2160"/>
          </a:xfrm>
        </p:grpSpPr>
        <p:pic>
          <p:nvPicPr>
            <p:cNvPr id="10" name="Picture 3" descr="imflog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FF"/>
                </a:clrFrom>
                <a:clrTo>
                  <a:srgbClr val="0000FF">
                    <a:alpha val="0"/>
                  </a:srgbClr>
                </a:clrTo>
              </a:clrChange>
              <a:lum bright="12000" contrast="12000"/>
              <a:grayscl/>
              <a:biLevel thresh="50000"/>
            </a:blip>
            <a:srcRect b="51111"/>
            <a:stretch>
              <a:fillRect/>
            </a:stretch>
          </p:blipFill>
          <p:spPr bwMode="auto">
            <a:xfrm>
              <a:off x="2352" y="96"/>
              <a:ext cx="3024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 descr="imflog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FF"/>
                </a:clrFrom>
                <a:clrTo>
                  <a:srgbClr val="0000FF">
                    <a:alpha val="0"/>
                  </a:srgbClr>
                </a:clrTo>
              </a:clrChange>
              <a:lum bright="12000" contrast="12000"/>
              <a:grayscl/>
              <a:biLevel thresh="50000"/>
            </a:blip>
            <a:srcRect t="48801"/>
            <a:stretch>
              <a:fillRect/>
            </a:stretch>
          </p:blipFill>
          <p:spPr bwMode="auto">
            <a:xfrm>
              <a:off x="2350" y="1150"/>
              <a:ext cx="302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 descr="Q:\DATA\TUR\DBASE\Other\PPTTemplate\PPTbannerEUR_FINA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66C87-6A01-4A50-8AFD-644B1784CD0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A9D7C-70E4-4CE3-9308-E5600617AEB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ABE3C-68BC-4CAE-B2DB-2947939A9E5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3F2FEB-4EF7-4B84-A746-67C0621503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001000" cy="4419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3F2FEB-4EF7-4B84-A746-67C0621503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001000" cy="4419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606DD-D066-4020-99B8-4F9D94E94E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5D4BE-2933-4CE8-8E29-AECF8666D4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C5875-91E3-41CE-AE6F-33116157EA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453-BFAC-4E54-B0B9-C6047A30AF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37AB-6DD5-47B3-B0EF-A3A6059CEE7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BA8A3-BC96-40DE-9D65-5DB28ABA68B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BEBE1-7BD2-4AFA-85AF-7487A2E15D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4C5B9-4005-4BE6-8555-D9E02B5C16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54EDE-4260-453E-9D56-AF2237FF82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3F2FEB-4EF7-4B84-A746-67C0621503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001000" cy="4419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0418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606DD-D066-4020-99B8-4F9D94E94EA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45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5D4BE-2933-4CE8-8E29-AECF8666D4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65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C5875-91E3-41CE-AE6F-33116157EA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33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453-BFAC-4E54-B0B9-C6047A30AF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19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37AB-6DD5-47B3-B0EF-A3A6059CEE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22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BEBE1-7BD2-4AFA-85AF-7487A2E15D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4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A927C-783D-4FF6-BC1F-3E8D8ED6D7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4C5B9-4005-4BE6-8555-D9E02B5C16B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15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54EDE-4260-453E-9D56-AF2237FF825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96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/>
          </p:cNvSpPr>
          <p:nvPr/>
        </p:nvSpPr>
        <p:spPr bwMode="hidden">
          <a:xfrm>
            <a:off x="5276850" y="2128838"/>
            <a:ext cx="2897188" cy="2439987"/>
          </a:xfrm>
          <a:custGeom>
            <a:avLst/>
            <a:gdLst/>
            <a:ahLst/>
            <a:cxnLst>
              <a:cxn ang="0">
                <a:pos x="982" y="1061"/>
              </a:cxn>
              <a:cxn ang="0">
                <a:pos x="1357" y="1012"/>
              </a:cxn>
              <a:cxn ang="0">
                <a:pos x="1666" y="957"/>
              </a:cxn>
              <a:cxn ang="0">
                <a:pos x="1916" y="897"/>
              </a:cxn>
              <a:cxn ang="0">
                <a:pos x="2100" y="832"/>
              </a:cxn>
              <a:cxn ang="0">
                <a:pos x="2220" y="756"/>
              </a:cxn>
              <a:cxn ang="0">
                <a:pos x="2285" y="669"/>
              </a:cxn>
              <a:cxn ang="0">
                <a:pos x="2290" y="560"/>
              </a:cxn>
              <a:cxn ang="0">
                <a:pos x="2241" y="457"/>
              </a:cxn>
              <a:cxn ang="0">
                <a:pos x="2144" y="364"/>
              </a:cxn>
              <a:cxn ang="0">
                <a:pos x="2008" y="277"/>
              </a:cxn>
              <a:cxn ang="0">
                <a:pos x="1769" y="157"/>
              </a:cxn>
              <a:cxn ang="0">
                <a:pos x="1612" y="92"/>
              </a:cxn>
              <a:cxn ang="0">
                <a:pos x="1476" y="43"/>
              </a:cxn>
              <a:cxn ang="0">
                <a:pos x="1384" y="10"/>
              </a:cxn>
              <a:cxn ang="0">
                <a:pos x="1346" y="0"/>
              </a:cxn>
              <a:cxn ang="0">
                <a:pos x="1655" y="119"/>
              </a:cxn>
              <a:cxn ang="0">
                <a:pos x="1948" y="255"/>
              </a:cxn>
              <a:cxn ang="0">
                <a:pos x="2068" y="326"/>
              </a:cxn>
              <a:cxn ang="0">
                <a:pos x="2171" y="402"/>
              </a:cxn>
              <a:cxn ang="0">
                <a:pos x="2236" y="478"/>
              </a:cxn>
              <a:cxn ang="0">
                <a:pos x="2263" y="560"/>
              </a:cxn>
              <a:cxn ang="0">
                <a:pos x="2241" y="636"/>
              </a:cxn>
              <a:cxn ang="0">
                <a:pos x="2171" y="702"/>
              </a:cxn>
              <a:cxn ang="0">
                <a:pos x="2062" y="756"/>
              </a:cxn>
              <a:cxn ang="0">
                <a:pos x="1921" y="800"/>
              </a:cxn>
              <a:cxn ang="0">
                <a:pos x="1748" y="843"/>
              </a:cxn>
              <a:cxn ang="0">
                <a:pos x="1351" y="908"/>
              </a:cxn>
              <a:cxn ang="0">
                <a:pos x="923" y="968"/>
              </a:cxn>
              <a:cxn ang="0">
                <a:pos x="521" y="1028"/>
              </a:cxn>
              <a:cxn ang="0">
                <a:pos x="353" y="1066"/>
              </a:cxn>
              <a:cxn ang="0">
                <a:pos x="206" y="1104"/>
              </a:cxn>
              <a:cxn ang="0">
                <a:pos x="92" y="1148"/>
              </a:cxn>
              <a:cxn ang="0">
                <a:pos x="22" y="1202"/>
              </a:cxn>
              <a:cxn ang="0">
                <a:pos x="0" y="1262"/>
              </a:cxn>
              <a:cxn ang="0">
                <a:pos x="27" y="1327"/>
              </a:cxn>
              <a:cxn ang="0">
                <a:pos x="98" y="1382"/>
              </a:cxn>
              <a:cxn ang="0">
                <a:pos x="196" y="1425"/>
              </a:cxn>
              <a:cxn ang="0">
                <a:pos x="326" y="1469"/>
              </a:cxn>
              <a:cxn ang="0">
                <a:pos x="217" y="1414"/>
              </a:cxn>
              <a:cxn ang="0">
                <a:pos x="147" y="1360"/>
              </a:cxn>
              <a:cxn ang="0">
                <a:pos x="120" y="1306"/>
              </a:cxn>
              <a:cxn ang="0">
                <a:pos x="141" y="1257"/>
              </a:cxn>
              <a:cxn ang="0">
                <a:pos x="212" y="1208"/>
              </a:cxn>
              <a:cxn ang="0">
                <a:pos x="342" y="1164"/>
              </a:cxn>
              <a:cxn ang="0">
                <a:pos x="527" y="1121"/>
              </a:cxn>
              <a:cxn ang="0">
                <a:pos x="771" y="1088"/>
              </a:cxn>
            </a:cxnLst>
            <a:rect l="0" t="0" r="r" b="b"/>
            <a:pathLst>
              <a:path w="2296" h="1469">
                <a:moveTo>
                  <a:pt x="771" y="1088"/>
                </a:moveTo>
                <a:lnTo>
                  <a:pt x="982" y="1061"/>
                </a:lnTo>
                <a:lnTo>
                  <a:pt x="1178" y="1034"/>
                </a:lnTo>
                <a:lnTo>
                  <a:pt x="1357" y="1012"/>
                </a:lnTo>
                <a:lnTo>
                  <a:pt x="1520" y="985"/>
                </a:lnTo>
                <a:lnTo>
                  <a:pt x="1666" y="957"/>
                </a:lnTo>
                <a:lnTo>
                  <a:pt x="1796" y="930"/>
                </a:lnTo>
                <a:lnTo>
                  <a:pt x="1916" y="897"/>
                </a:lnTo>
                <a:lnTo>
                  <a:pt x="2013" y="870"/>
                </a:lnTo>
                <a:lnTo>
                  <a:pt x="2100" y="832"/>
                </a:lnTo>
                <a:lnTo>
                  <a:pt x="2171" y="800"/>
                </a:lnTo>
                <a:lnTo>
                  <a:pt x="2220" y="756"/>
                </a:lnTo>
                <a:lnTo>
                  <a:pt x="2263" y="712"/>
                </a:lnTo>
                <a:lnTo>
                  <a:pt x="2285" y="669"/>
                </a:lnTo>
                <a:lnTo>
                  <a:pt x="2296" y="614"/>
                </a:lnTo>
                <a:lnTo>
                  <a:pt x="2290" y="560"/>
                </a:lnTo>
                <a:lnTo>
                  <a:pt x="2269" y="500"/>
                </a:lnTo>
                <a:lnTo>
                  <a:pt x="2241" y="457"/>
                </a:lnTo>
                <a:lnTo>
                  <a:pt x="2198" y="408"/>
                </a:lnTo>
                <a:lnTo>
                  <a:pt x="2144" y="364"/>
                </a:lnTo>
                <a:lnTo>
                  <a:pt x="2079" y="321"/>
                </a:lnTo>
                <a:lnTo>
                  <a:pt x="2008" y="277"/>
                </a:lnTo>
                <a:lnTo>
                  <a:pt x="1927" y="234"/>
                </a:lnTo>
                <a:lnTo>
                  <a:pt x="1769" y="157"/>
                </a:lnTo>
                <a:lnTo>
                  <a:pt x="1688" y="125"/>
                </a:lnTo>
                <a:lnTo>
                  <a:pt x="1612" y="92"/>
                </a:lnTo>
                <a:lnTo>
                  <a:pt x="1536" y="65"/>
                </a:lnTo>
                <a:lnTo>
                  <a:pt x="1476" y="43"/>
                </a:lnTo>
                <a:lnTo>
                  <a:pt x="1422" y="27"/>
                </a:lnTo>
                <a:lnTo>
                  <a:pt x="1384" y="10"/>
                </a:lnTo>
                <a:lnTo>
                  <a:pt x="1357" y="5"/>
                </a:lnTo>
                <a:lnTo>
                  <a:pt x="1346" y="0"/>
                </a:lnTo>
                <a:lnTo>
                  <a:pt x="1498" y="54"/>
                </a:lnTo>
                <a:lnTo>
                  <a:pt x="1655" y="119"/>
                </a:lnTo>
                <a:lnTo>
                  <a:pt x="1807" y="185"/>
                </a:lnTo>
                <a:lnTo>
                  <a:pt x="1948" y="255"/>
                </a:lnTo>
                <a:lnTo>
                  <a:pt x="2013" y="288"/>
                </a:lnTo>
                <a:lnTo>
                  <a:pt x="2068" y="326"/>
                </a:lnTo>
                <a:lnTo>
                  <a:pt x="2122" y="364"/>
                </a:lnTo>
                <a:lnTo>
                  <a:pt x="2171" y="402"/>
                </a:lnTo>
                <a:lnTo>
                  <a:pt x="2209" y="440"/>
                </a:lnTo>
                <a:lnTo>
                  <a:pt x="2236" y="478"/>
                </a:lnTo>
                <a:lnTo>
                  <a:pt x="2252" y="522"/>
                </a:lnTo>
                <a:lnTo>
                  <a:pt x="2263" y="560"/>
                </a:lnTo>
                <a:lnTo>
                  <a:pt x="2258" y="598"/>
                </a:lnTo>
                <a:lnTo>
                  <a:pt x="2241" y="636"/>
                </a:lnTo>
                <a:lnTo>
                  <a:pt x="2214" y="669"/>
                </a:lnTo>
                <a:lnTo>
                  <a:pt x="2171" y="702"/>
                </a:lnTo>
                <a:lnTo>
                  <a:pt x="2122" y="729"/>
                </a:lnTo>
                <a:lnTo>
                  <a:pt x="2062" y="756"/>
                </a:lnTo>
                <a:lnTo>
                  <a:pt x="1997" y="778"/>
                </a:lnTo>
                <a:lnTo>
                  <a:pt x="1921" y="800"/>
                </a:lnTo>
                <a:lnTo>
                  <a:pt x="1834" y="821"/>
                </a:lnTo>
                <a:lnTo>
                  <a:pt x="1748" y="843"/>
                </a:lnTo>
                <a:lnTo>
                  <a:pt x="1552" y="876"/>
                </a:lnTo>
                <a:lnTo>
                  <a:pt x="1351" y="908"/>
                </a:lnTo>
                <a:lnTo>
                  <a:pt x="1134" y="941"/>
                </a:lnTo>
                <a:lnTo>
                  <a:pt x="923" y="968"/>
                </a:lnTo>
                <a:lnTo>
                  <a:pt x="716" y="995"/>
                </a:lnTo>
                <a:lnTo>
                  <a:pt x="521" y="1028"/>
                </a:lnTo>
                <a:lnTo>
                  <a:pt x="434" y="1044"/>
                </a:lnTo>
                <a:lnTo>
                  <a:pt x="353" y="1066"/>
                </a:lnTo>
                <a:lnTo>
                  <a:pt x="277" y="1082"/>
                </a:lnTo>
                <a:lnTo>
                  <a:pt x="206" y="1104"/>
                </a:lnTo>
                <a:lnTo>
                  <a:pt x="147" y="1126"/>
                </a:lnTo>
                <a:lnTo>
                  <a:pt x="92" y="1148"/>
                </a:lnTo>
                <a:lnTo>
                  <a:pt x="54" y="1175"/>
                </a:lnTo>
                <a:lnTo>
                  <a:pt x="22" y="1202"/>
                </a:lnTo>
                <a:lnTo>
                  <a:pt x="6" y="1229"/>
                </a:lnTo>
                <a:lnTo>
                  <a:pt x="0" y="1262"/>
                </a:lnTo>
                <a:lnTo>
                  <a:pt x="11" y="1295"/>
                </a:lnTo>
                <a:lnTo>
                  <a:pt x="27" y="1327"/>
                </a:lnTo>
                <a:lnTo>
                  <a:pt x="54" y="1355"/>
                </a:lnTo>
                <a:lnTo>
                  <a:pt x="98" y="1382"/>
                </a:lnTo>
                <a:lnTo>
                  <a:pt x="141" y="1404"/>
                </a:lnTo>
                <a:lnTo>
                  <a:pt x="196" y="1425"/>
                </a:lnTo>
                <a:lnTo>
                  <a:pt x="261" y="1447"/>
                </a:lnTo>
                <a:lnTo>
                  <a:pt x="326" y="1469"/>
                </a:lnTo>
                <a:lnTo>
                  <a:pt x="266" y="1442"/>
                </a:lnTo>
                <a:lnTo>
                  <a:pt x="217" y="1414"/>
                </a:lnTo>
                <a:lnTo>
                  <a:pt x="174" y="1387"/>
                </a:lnTo>
                <a:lnTo>
                  <a:pt x="147" y="1360"/>
                </a:lnTo>
                <a:lnTo>
                  <a:pt x="125" y="1333"/>
                </a:lnTo>
                <a:lnTo>
                  <a:pt x="120" y="1306"/>
                </a:lnTo>
                <a:lnTo>
                  <a:pt x="125" y="1278"/>
                </a:lnTo>
                <a:lnTo>
                  <a:pt x="141" y="1257"/>
                </a:lnTo>
                <a:lnTo>
                  <a:pt x="174" y="1229"/>
                </a:lnTo>
                <a:lnTo>
                  <a:pt x="212" y="1208"/>
                </a:lnTo>
                <a:lnTo>
                  <a:pt x="272" y="1186"/>
                </a:lnTo>
                <a:lnTo>
                  <a:pt x="342" y="1164"/>
                </a:lnTo>
                <a:lnTo>
                  <a:pt x="423" y="1142"/>
                </a:lnTo>
                <a:lnTo>
                  <a:pt x="527" y="1121"/>
                </a:lnTo>
                <a:lnTo>
                  <a:pt x="641" y="1104"/>
                </a:lnTo>
                <a:lnTo>
                  <a:pt x="771" y="1088"/>
                </a:lnTo>
                <a:lnTo>
                  <a:pt x="771" y="1088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shade val="84706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42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  <a:effectLst/>
                <a:latin typeface="Franklin Gothic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42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B1653C-6F9D-4FA6-A18A-8E7644E2015E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5EA9F9-4B5F-480F-A3F8-83B3BD49CB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\\data3\users1\ahoffmaister\My Documents\Front Office\Data Information Management\PowerPoint templates\EUR template\PPTbannerEUR_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14471"/>
      </p:ext>
    </p:extLst>
  </p:cSld>
  <p:clrMapOvr>
    <a:masterClrMapping/>
  </p:clrMapOvr>
  <p:transition spd="med">
    <p:pull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1653C-6F9D-4FA6-A18A-8E7644E2015E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EA9F9-4B5F-480F-A3F8-83B3BD49C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43904"/>
      </p:ext>
    </p:extLst>
  </p:cSld>
  <p:clrMapOvr>
    <a:masterClrMapping/>
  </p:clrMapOvr>
  <p:transition spd="med">
    <p:pull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1653C-6F9D-4FA6-A18A-8E7644E2015E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EA9F9-4B5F-480F-A3F8-83B3BD49C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24188"/>
      </p:ext>
    </p:extLst>
  </p:cSld>
  <p:clrMapOvr>
    <a:masterClrMapping/>
  </p:clrMapOvr>
  <p:transition spd="med">
    <p:pull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1653C-6F9D-4FA6-A18A-8E7644E2015E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EA9F9-4B5F-480F-A3F8-83B3BD49C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80330"/>
      </p:ext>
    </p:extLst>
  </p:cSld>
  <p:clrMapOvr>
    <a:masterClrMapping/>
  </p:clrMapOvr>
  <p:transition spd="med">
    <p:pull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1653C-6F9D-4FA6-A18A-8E7644E2015E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EA9F9-4B5F-480F-A3F8-83B3BD49C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83816"/>
      </p:ext>
    </p:extLst>
  </p:cSld>
  <p:clrMapOvr>
    <a:masterClrMapping/>
  </p:clrMapOvr>
  <p:transition spd="med">
    <p:pull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1653C-6F9D-4FA6-A18A-8E7644E2015E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EA9F9-4B5F-480F-A3F8-83B3BD49C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99026"/>
      </p:ext>
    </p:extLst>
  </p:cSld>
  <p:clrMapOvr>
    <a:masterClrMapping/>
  </p:clrMapOvr>
  <p:transition spd="med">
    <p:pull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1653C-6F9D-4FA6-A18A-8E7644E2015E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EA9F9-4B5F-480F-A3F8-83B3BD49C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68921"/>
      </p:ext>
    </p:extLst>
  </p:cSld>
  <p:clrMapOvr>
    <a:masterClrMapping/>
  </p:clrMapOvr>
  <p:transition spd="med">
    <p:pull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1653C-6F9D-4FA6-A18A-8E7644E2015E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EA9F9-4B5F-480F-A3F8-83B3BD49C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8854"/>
      </p:ext>
    </p:extLst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91CFD-5E3C-495F-AFDA-B94F85D8511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1653C-6F9D-4FA6-A18A-8E7644E2015E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EA9F9-4B5F-480F-A3F8-83B3BD49C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75998"/>
      </p:ext>
    </p:extLst>
  </p:cSld>
  <p:clrMapOvr>
    <a:masterClrMapping/>
  </p:clrMapOvr>
  <p:transition spd="med">
    <p:pull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1653C-6F9D-4FA6-A18A-8E7644E2015E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EA9F9-4B5F-480F-A3F8-83B3BD49C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95478"/>
      </p:ext>
    </p:extLst>
  </p:cSld>
  <p:clrMapOvr>
    <a:masterClrMapping/>
  </p:clrMapOvr>
  <p:transition spd="med">
    <p:pull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1653C-6F9D-4FA6-A18A-8E7644E2015E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EA9F9-4B5F-480F-A3F8-83B3BD49C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3476"/>
      </p:ext>
    </p:extLst>
  </p:cSld>
  <p:clrMapOvr>
    <a:masterClrMapping/>
  </p:clrMapOvr>
  <p:transition spd="med">
    <p:pull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1653C-6F9D-4FA6-A18A-8E7644E2015E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EA9F9-4B5F-480F-A3F8-83B3BD49C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79983"/>
      </p:ext>
    </p:extLst>
  </p:cSld>
  <p:clrMapOvr>
    <a:masterClrMapping/>
  </p:clrMapOvr>
  <p:transition spd="med">
    <p:pull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3F2FEB-4EF7-4B84-A746-67C0621503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001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30557"/>
      </p:ext>
    </p:extLst>
  </p:cSld>
  <p:clrMapOvr>
    <a:masterClrMapping/>
  </p:clrMapOvr>
  <p:transition spd="med">
    <p:pull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606DD-D066-4020-99B8-4F9D94E94EA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046263"/>
      </p:ext>
    </p:extLst>
  </p:cSld>
  <p:clrMapOvr>
    <a:masterClrMapping/>
  </p:clrMapOvr>
  <p:transition spd="med">
    <p:pull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5D4BE-2933-4CE8-8E29-AECF8666D4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73953"/>
      </p:ext>
    </p:extLst>
  </p:cSld>
  <p:clrMapOvr>
    <a:masterClrMapping/>
  </p:clrMapOvr>
  <p:transition spd="med">
    <p:pull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C5875-91E3-41CE-AE6F-33116157EA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93000"/>
      </p:ext>
    </p:extLst>
  </p:cSld>
  <p:clrMapOvr>
    <a:masterClrMapping/>
  </p:clrMapOvr>
  <p:transition spd="med">
    <p:pull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453-BFAC-4E54-B0B9-C6047A30AF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73641"/>
      </p:ext>
    </p:extLst>
  </p:cSld>
  <p:clrMapOvr>
    <a:masterClrMapping/>
  </p:clrMapOvr>
  <p:transition spd="med">
    <p:pull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37AB-6DD5-47B3-B0EF-A3A6059CEE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10118"/>
      </p:ext>
    </p:extLst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56C46-C688-4E8A-B3D5-8BB004B31E7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BEBE1-7BD2-4AFA-85AF-7487A2E15D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76117"/>
      </p:ext>
    </p:extLst>
  </p:cSld>
  <p:clrMapOvr>
    <a:masterClrMapping/>
  </p:clrMapOvr>
  <p:transition spd="med">
    <p:pull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4C5B9-4005-4BE6-8555-D9E02B5C16B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68111"/>
      </p:ext>
    </p:extLst>
  </p:cSld>
  <p:clrMapOvr>
    <a:masterClrMapping/>
  </p:clrMapOvr>
  <p:transition spd="med">
    <p:pull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54EDE-4260-453E-9D56-AF2237FF825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47828"/>
      </p:ext>
    </p:extLst>
  </p:cSld>
  <p:clrMapOvr>
    <a:masterClrMapping/>
  </p:clrMapOvr>
  <p:transition spd="med">
    <p:pull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/>
          </p:cNvSpPr>
          <p:nvPr userDrawn="1"/>
        </p:nvSpPr>
        <p:spPr bwMode="hidden">
          <a:xfrm>
            <a:off x="5257800" y="2133600"/>
            <a:ext cx="2897188" cy="2439987"/>
          </a:xfrm>
          <a:custGeom>
            <a:avLst/>
            <a:gdLst/>
            <a:ahLst/>
            <a:cxnLst>
              <a:cxn ang="0">
                <a:pos x="982" y="1061"/>
              </a:cxn>
              <a:cxn ang="0">
                <a:pos x="1357" y="1012"/>
              </a:cxn>
              <a:cxn ang="0">
                <a:pos x="1666" y="957"/>
              </a:cxn>
              <a:cxn ang="0">
                <a:pos x="1916" y="897"/>
              </a:cxn>
              <a:cxn ang="0">
                <a:pos x="2100" y="832"/>
              </a:cxn>
              <a:cxn ang="0">
                <a:pos x="2220" y="756"/>
              </a:cxn>
              <a:cxn ang="0">
                <a:pos x="2285" y="669"/>
              </a:cxn>
              <a:cxn ang="0">
                <a:pos x="2290" y="560"/>
              </a:cxn>
              <a:cxn ang="0">
                <a:pos x="2241" y="457"/>
              </a:cxn>
              <a:cxn ang="0">
                <a:pos x="2144" y="364"/>
              </a:cxn>
              <a:cxn ang="0">
                <a:pos x="2008" y="277"/>
              </a:cxn>
              <a:cxn ang="0">
                <a:pos x="1769" y="157"/>
              </a:cxn>
              <a:cxn ang="0">
                <a:pos x="1612" y="92"/>
              </a:cxn>
              <a:cxn ang="0">
                <a:pos x="1476" y="43"/>
              </a:cxn>
              <a:cxn ang="0">
                <a:pos x="1384" y="10"/>
              </a:cxn>
              <a:cxn ang="0">
                <a:pos x="1346" y="0"/>
              </a:cxn>
              <a:cxn ang="0">
                <a:pos x="1655" y="119"/>
              </a:cxn>
              <a:cxn ang="0">
                <a:pos x="1948" y="255"/>
              </a:cxn>
              <a:cxn ang="0">
                <a:pos x="2068" y="326"/>
              </a:cxn>
              <a:cxn ang="0">
                <a:pos x="2171" y="402"/>
              </a:cxn>
              <a:cxn ang="0">
                <a:pos x="2236" y="478"/>
              </a:cxn>
              <a:cxn ang="0">
                <a:pos x="2263" y="560"/>
              </a:cxn>
              <a:cxn ang="0">
                <a:pos x="2241" y="636"/>
              </a:cxn>
              <a:cxn ang="0">
                <a:pos x="2171" y="702"/>
              </a:cxn>
              <a:cxn ang="0">
                <a:pos x="2062" y="756"/>
              </a:cxn>
              <a:cxn ang="0">
                <a:pos x="1921" y="800"/>
              </a:cxn>
              <a:cxn ang="0">
                <a:pos x="1748" y="843"/>
              </a:cxn>
              <a:cxn ang="0">
                <a:pos x="1351" y="908"/>
              </a:cxn>
              <a:cxn ang="0">
                <a:pos x="923" y="968"/>
              </a:cxn>
              <a:cxn ang="0">
                <a:pos x="521" y="1028"/>
              </a:cxn>
              <a:cxn ang="0">
                <a:pos x="353" y="1066"/>
              </a:cxn>
              <a:cxn ang="0">
                <a:pos x="206" y="1104"/>
              </a:cxn>
              <a:cxn ang="0">
                <a:pos x="92" y="1148"/>
              </a:cxn>
              <a:cxn ang="0">
                <a:pos x="22" y="1202"/>
              </a:cxn>
              <a:cxn ang="0">
                <a:pos x="0" y="1262"/>
              </a:cxn>
              <a:cxn ang="0">
                <a:pos x="27" y="1327"/>
              </a:cxn>
              <a:cxn ang="0">
                <a:pos x="98" y="1382"/>
              </a:cxn>
              <a:cxn ang="0">
                <a:pos x="196" y="1425"/>
              </a:cxn>
              <a:cxn ang="0">
                <a:pos x="326" y="1469"/>
              </a:cxn>
              <a:cxn ang="0">
                <a:pos x="217" y="1414"/>
              </a:cxn>
              <a:cxn ang="0">
                <a:pos x="147" y="1360"/>
              </a:cxn>
              <a:cxn ang="0">
                <a:pos x="120" y="1306"/>
              </a:cxn>
              <a:cxn ang="0">
                <a:pos x="141" y="1257"/>
              </a:cxn>
              <a:cxn ang="0">
                <a:pos x="212" y="1208"/>
              </a:cxn>
              <a:cxn ang="0">
                <a:pos x="342" y="1164"/>
              </a:cxn>
              <a:cxn ang="0">
                <a:pos x="527" y="1121"/>
              </a:cxn>
              <a:cxn ang="0">
                <a:pos x="771" y="1088"/>
              </a:cxn>
            </a:cxnLst>
            <a:rect l="0" t="0" r="r" b="b"/>
            <a:pathLst>
              <a:path w="2296" h="1469">
                <a:moveTo>
                  <a:pt x="771" y="1088"/>
                </a:moveTo>
                <a:lnTo>
                  <a:pt x="982" y="1061"/>
                </a:lnTo>
                <a:lnTo>
                  <a:pt x="1178" y="1034"/>
                </a:lnTo>
                <a:lnTo>
                  <a:pt x="1357" y="1012"/>
                </a:lnTo>
                <a:lnTo>
                  <a:pt x="1520" y="985"/>
                </a:lnTo>
                <a:lnTo>
                  <a:pt x="1666" y="957"/>
                </a:lnTo>
                <a:lnTo>
                  <a:pt x="1796" y="930"/>
                </a:lnTo>
                <a:lnTo>
                  <a:pt x="1916" y="897"/>
                </a:lnTo>
                <a:lnTo>
                  <a:pt x="2013" y="870"/>
                </a:lnTo>
                <a:lnTo>
                  <a:pt x="2100" y="832"/>
                </a:lnTo>
                <a:lnTo>
                  <a:pt x="2171" y="800"/>
                </a:lnTo>
                <a:lnTo>
                  <a:pt x="2220" y="756"/>
                </a:lnTo>
                <a:lnTo>
                  <a:pt x="2263" y="712"/>
                </a:lnTo>
                <a:lnTo>
                  <a:pt x="2285" y="669"/>
                </a:lnTo>
                <a:lnTo>
                  <a:pt x="2296" y="614"/>
                </a:lnTo>
                <a:lnTo>
                  <a:pt x="2290" y="560"/>
                </a:lnTo>
                <a:lnTo>
                  <a:pt x="2269" y="500"/>
                </a:lnTo>
                <a:lnTo>
                  <a:pt x="2241" y="457"/>
                </a:lnTo>
                <a:lnTo>
                  <a:pt x="2198" y="408"/>
                </a:lnTo>
                <a:lnTo>
                  <a:pt x="2144" y="364"/>
                </a:lnTo>
                <a:lnTo>
                  <a:pt x="2079" y="321"/>
                </a:lnTo>
                <a:lnTo>
                  <a:pt x="2008" y="277"/>
                </a:lnTo>
                <a:lnTo>
                  <a:pt x="1927" y="234"/>
                </a:lnTo>
                <a:lnTo>
                  <a:pt x="1769" y="157"/>
                </a:lnTo>
                <a:lnTo>
                  <a:pt x="1688" y="125"/>
                </a:lnTo>
                <a:lnTo>
                  <a:pt x="1612" y="92"/>
                </a:lnTo>
                <a:lnTo>
                  <a:pt x="1536" y="65"/>
                </a:lnTo>
                <a:lnTo>
                  <a:pt x="1476" y="43"/>
                </a:lnTo>
                <a:lnTo>
                  <a:pt x="1422" y="27"/>
                </a:lnTo>
                <a:lnTo>
                  <a:pt x="1384" y="10"/>
                </a:lnTo>
                <a:lnTo>
                  <a:pt x="1357" y="5"/>
                </a:lnTo>
                <a:lnTo>
                  <a:pt x="1346" y="0"/>
                </a:lnTo>
                <a:lnTo>
                  <a:pt x="1498" y="54"/>
                </a:lnTo>
                <a:lnTo>
                  <a:pt x="1655" y="119"/>
                </a:lnTo>
                <a:lnTo>
                  <a:pt x="1807" y="185"/>
                </a:lnTo>
                <a:lnTo>
                  <a:pt x="1948" y="255"/>
                </a:lnTo>
                <a:lnTo>
                  <a:pt x="2013" y="288"/>
                </a:lnTo>
                <a:lnTo>
                  <a:pt x="2068" y="326"/>
                </a:lnTo>
                <a:lnTo>
                  <a:pt x="2122" y="364"/>
                </a:lnTo>
                <a:lnTo>
                  <a:pt x="2171" y="402"/>
                </a:lnTo>
                <a:lnTo>
                  <a:pt x="2209" y="440"/>
                </a:lnTo>
                <a:lnTo>
                  <a:pt x="2236" y="478"/>
                </a:lnTo>
                <a:lnTo>
                  <a:pt x="2252" y="522"/>
                </a:lnTo>
                <a:lnTo>
                  <a:pt x="2263" y="560"/>
                </a:lnTo>
                <a:lnTo>
                  <a:pt x="2258" y="598"/>
                </a:lnTo>
                <a:lnTo>
                  <a:pt x="2241" y="636"/>
                </a:lnTo>
                <a:lnTo>
                  <a:pt x="2214" y="669"/>
                </a:lnTo>
                <a:lnTo>
                  <a:pt x="2171" y="702"/>
                </a:lnTo>
                <a:lnTo>
                  <a:pt x="2122" y="729"/>
                </a:lnTo>
                <a:lnTo>
                  <a:pt x="2062" y="756"/>
                </a:lnTo>
                <a:lnTo>
                  <a:pt x="1997" y="778"/>
                </a:lnTo>
                <a:lnTo>
                  <a:pt x="1921" y="800"/>
                </a:lnTo>
                <a:lnTo>
                  <a:pt x="1834" y="821"/>
                </a:lnTo>
                <a:lnTo>
                  <a:pt x="1748" y="843"/>
                </a:lnTo>
                <a:lnTo>
                  <a:pt x="1552" y="876"/>
                </a:lnTo>
                <a:lnTo>
                  <a:pt x="1351" y="908"/>
                </a:lnTo>
                <a:lnTo>
                  <a:pt x="1134" y="941"/>
                </a:lnTo>
                <a:lnTo>
                  <a:pt x="923" y="968"/>
                </a:lnTo>
                <a:lnTo>
                  <a:pt x="716" y="995"/>
                </a:lnTo>
                <a:lnTo>
                  <a:pt x="521" y="1028"/>
                </a:lnTo>
                <a:lnTo>
                  <a:pt x="434" y="1044"/>
                </a:lnTo>
                <a:lnTo>
                  <a:pt x="353" y="1066"/>
                </a:lnTo>
                <a:lnTo>
                  <a:pt x="277" y="1082"/>
                </a:lnTo>
                <a:lnTo>
                  <a:pt x="206" y="1104"/>
                </a:lnTo>
                <a:lnTo>
                  <a:pt x="147" y="1126"/>
                </a:lnTo>
                <a:lnTo>
                  <a:pt x="92" y="1148"/>
                </a:lnTo>
                <a:lnTo>
                  <a:pt x="54" y="1175"/>
                </a:lnTo>
                <a:lnTo>
                  <a:pt x="22" y="1202"/>
                </a:lnTo>
                <a:lnTo>
                  <a:pt x="6" y="1229"/>
                </a:lnTo>
                <a:lnTo>
                  <a:pt x="0" y="1262"/>
                </a:lnTo>
                <a:lnTo>
                  <a:pt x="11" y="1295"/>
                </a:lnTo>
                <a:lnTo>
                  <a:pt x="27" y="1327"/>
                </a:lnTo>
                <a:lnTo>
                  <a:pt x="54" y="1355"/>
                </a:lnTo>
                <a:lnTo>
                  <a:pt x="98" y="1382"/>
                </a:lnTo>
                <a:lnTo>
                  <a:pt x="141" y="1404"/>
                </a:lnTo>
                <a:lnTo>
                  <a:pt x="196" y="1425"/>
                </a:lnTo>
                <a:lnTo>
                  <a:pt x="261" y="1447"/>
                </a:lnTo>
                <a:lnTo>
                  <a:pt x="326" y="1469"/>
                </a:lnTo>
                <a:lnTo>
                  <a:pt x="266" y="1442"/>
                </a:lnTo>
                <a:lnTo>
                  <a:pt x="217" y="1414"/>
                </a:lnTo>
                <a:lnTo>
                  <a:pt x="174" y="1387"/>
                </a:lnTo>
                <a:lnTo>
                  <a:pt x="147" y="1360"/>
                </a:lnTo>
                <a:lnTo>
                  <a:pt x="125" y="1333"/>
                </a:lnTo>
                <a:lnTo>
                  <a:pt x="120" y="1306"/>
                </a:lnTo>
                <a:lnTo>
                  <a:pt x="125" y="1278"/>
                </a:lnTo>
                <a:lnTo>
                  <a:pt x="141" y="1257"/>
                </a:lnTo>
                <a:lnTo>
                  <a:pt x="174" y="1229"/>
                </a:lnTo>
                <a:lnTo>
                  <a:pt x="212" y="1208"/>
                </a:lnTo>
                <a:lnTo>
                  <a:pt x="272" y="1186"/>
                </a:lnTo>
                <a:lnTo>
                  <a:pt x="342" y="1164"/>
                </a:lnTo>
                <a:lnTo>
                  <a:pt x="423" y="1142"/>
                </a:lnTo>
                <a:lnTo>
                  <a:pt x="527" y="1121"/>
                </a:lnTo>
                <a:lnTo>
                  <a:pt x="641" y="1104"/>
                </a:lnTo>
                <a:lnTo>
                  <a:pt x="771" y="1088"/>
                </a:lnTo>
                <a:lnTo>
                  <a:pt x="771" y="1088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shade val="84706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42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914401"/>
            <a:ext cx="9144000" cy="2743200"/>
          </a:xfrm>
        </p:spPr>
        <p:txBody>
          <a:bodyPr/>
          <a:lstStyle>
            <a:lvl1pPr algn="ctr">
              <a:defRPr sz="3200">
                <a:solidFill>
                  <a:srgbClr val="A2BEE6"/>
                </a:solidFill>
                <a:effectLst/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4220" name="Rectangle 12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0" y="4724400"/>
            <a:ext cx="9144000" cy="213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effectLst/>
              </a:defRPr>
            </a:lvl1pPr>
          </a:lstStyle>
          <a:p>
            <a:r>
              <a:rPr lang="en-US" dirty="0"/>
              <a:t>Subtitle</a:t>
            </a:r>
          </a:p>
          <a:p>
            <a:endParaRPr lang="en-US" dirty="0"/>
          </a:p>
          <a:p>
            <a:r>
              <a:rPr lang="en-US" dirty="0"/>
              <a:t>Date</a:t>
            </a: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3581400" y="2895600"/>
            <a:ext cx="1981200" cy="1295400"/>
            <a:chOff x="2350" y="96"/>
            <a:chExt cx="3026" cy="2160"/>
          </a:xfrm>
        </p:grpSpPr>
        <p:pic>
          <p:nvPicPr>
            <p:cNvPr id="10" name="Picture 3" descr="imflog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FF"/>
                </a:clrFrom>
                <a:clrTo>
                  <a:srgbClr val="0000FF">
                    <a:alpha val="0"/>
                  </a:srgbClr>
                </a:clrTo>
              </a:clrChange>
              <a:lum bright="12000" contrast="12000"/>
              <a:grayscl/>
              <a:biLevel thresh="50000"/>
            </a:blip>
            <a:srcRect b="51111"/>
            <a:stretch>
              <a:fillRect/>
            </a:stretch>
          </p:blipFill>
          <p:spPr bwMode="auto">
            <a:xfrm>
              <a:off x="2352" y="96"/>
              <a:ext cx="3024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 descr="imflog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FF"/>
                </a:clrFrom>
                <a:clrTo>
                  <a:srgbClr val="0000FF">
                    <a:alpha val="0"/>
                  </a:srgbClr>
                </a:clrTo>
              </a:clrChange>
              <a:lum bright="12000" contrast="12000"/>
              <a:grayscl/>
              <a:biLevel thresh="50000"/>
            </a:blip>
            <a:srcRect t="48801"/>
            <a:stretch>
              <a:fillRect/>
            </a:stretch>
          </p:blipFill>
          <p:spPr bwMode="auto">
            <a:xfrm>
              <a:off x="2350" y="1150"/>
              <a:ext cx="302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 descr="Q:\DATA\TUR\DBASE\Other\PPTTemplate\PPTbannerEUR_FINA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47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BA8A3-BC96-40DE-9D65-5DB28ABA68B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15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A927C-783D-4FF6-BC1F-3E8D8ED6D7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39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91CFD-5E3C-495F-AFDA-B94F85D8511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911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56C46-C688-4E8A-B3D5-8BB004B31E7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951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DA9BD-E621-4779-A62E-44AC89A47BC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99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D1DDE-B66D-4A0A-9982-7AA64D949E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4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DA9BD-E621-4779-A62E-44AC89A47BC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B389D-F8F3-4593-B7F7-07F3FFE267A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001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20C98-0787-46B2-96EA-1EB008A1C02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315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66C87-6A01-4A50-8AFD-644B1784CD0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7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A9D7C-70E4-4CE3-9308-E5600617AEB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50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ABE3C-68BC-4CAE-B2DB-2947939A9E5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1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D1DDE-B66D-4A0A-9982-7AA64D949E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B389D-F8F3-4593-B7F7-07F3FFE267A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20C98-0787-46B2-96EA-1EB008A1C02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0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EAE95B9E-4D84-4D7B-B67E-D1D5590E9C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31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286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31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C:\Users\JMANNING\AppData\Local\Microsoft\Windows\Temporary Internet Files\Content.Outlook\ZGDFZDR7\PPT_EUR_icon_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228600"/>
            <a:ext cx="1143000" cy="11430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7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/>
          <a:latin typeface="Segoe UI Light" pitchFamily="34" charset="0"/>
          <a:ea typeface="+mj-ea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Segoe UI" pitchFamily="34" charset="0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Segoe UI" pitchFamily="34" charset="0"/>
          <a:cs typeface="Segoe U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228600"/>
            <a:ext cx="7239000" cy="1143000"/>
          </a:xfrm>
          <a:prstGeom prst="rect">
            <a:avLst/>
          </a:prstGeom>
          <a:solidFill>
            <a:srgbClr val="1B23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BB3F2FEB-4EF7-4B84-A746-67C06215032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endParaRPr lang="en-US" sz="1800" kern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2" descr="C:\Users\JMANNING\AppData\Local\Microsoft\Windows\Temporary Internet Files\Content.Outlook\ZGDFZDR7\PPT_EUR_icon_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228600"/>
            <a:ext cx="1143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Segoe UI Ligh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70000"/>
        <a:buFont typeface="Wingdings" pitchFamily="2" charset="2"/>
        <a:buChar char="n"/>
        <a:defRPr lang="en-US" sz="2800" dirty="0" smtClean="0">
          <a:solidFill>
            <a:schemeClr val="tx1"/>
          </a:solidFill>
          <a:effectLst/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lang="en-US" sz="2800" dirty="0" smtClean="0">
          <a:solidFill>
            <a:schemeClr val="tx1"/>
          </a:solidFill>
          <a:effectLst/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SzPct val="70000"/>
        <a:buFont typeface="Wingdings" pitchFamily="2" charset="2"/>
        <a:buChar char="n"/>
        <a:defRPr lang="en-US" sz="2800" dirty="0" smtClean="0">
          <a:solidFill>
            <a:schemeClr val="tx1"/>
          </a:solidFill>
          <a:effectLst/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lang="en-US" sz="2800" dirty="0" smtClean="0">
          <a:solidFill>
            <a:schemeClr val="tx1"/>
          </a:solidFill>
          <a:effectLst/>
          <a:latin typeface="Segoe UI" pitchFamily="34" charset="0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lang="en-US" sz="2800" dirty="0" smtClean="0">
          <a:solidFill>
            <a:schemeClr val="tx1"/>
          </a:solidFill>
          <a:effectLst/>
          <a:latin typeface="Segoe UI" pitchFamily="34" charset="0"/>
          <a:ea typeface="+mn-ea"/>
          <a:cs typeface="Segoe U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228600"/>
            <a:ext cx="7239000" cy="1143000"/>
          </a:xfrm>
          <a:prstGeom prst="rect">
            <a:avLst/>
          </a:prstGeom>
          <a:solidFill>
            <a:srgbClr val="1B23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en-US" kern="0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BB3F2FEB-4EF7-4B84-A746-67C06215032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2" descr="C:\Users\JMANNING\AppData\Local\Microsoft\Windows\Temporary Internet Files\Content.Outlook\ZGDFZDR7\PPT_EUR_icon_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228600"/>
            <a:ext cx="1143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82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Segoe UI Ligh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70000"/>
        <a:buFont typeface="Wingdings" pitchFamily="2" charset="2"/>
        <a:buChar char="n"/>
        <a:defRPr lang="en-US" sz="2800" dirty="0" smtClean="0">
          <a:solidFill>
            <a:schemeClr val="tx1"/>
          </a:solidFill>
          <a:effectLst/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lang="en-US" sz="2800" dirty="0" smtClean="0">
          <a:solidFill>
            <a:schemeClr val="tx1"/>
          </a:solidFill>
          <a:effectLst/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SzPct val="70000"/>
        <a:buFont typeface="Wingdings" pitchFamily="2" charset="2"/>
        <a:buChar char="n"/>
        <a:defRPr lang="en-US" sz="2800" dirty="0" smtClean="0">
          <a:solidFill>
            <a:schemeClr val="tx1"/>
          </a:solidFill>
          <a:effectLst/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lang="en-US" sz="2800" dirty="0" smtClean="0">
          <a:solidFill>
            <a:schemeClr val="tx1"/>
          </a:solidFill>
          <a:effectLst/>
          <a:latin typeface="Segoe UI" pitchFamily="34" charset="0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lang="en-US" sz="2800" dirty="0" smtClean="0">
          <a:solidFill>
            <a:schemeClr val="tx1"/>
          </a:solidFill>
          <a:effectLst/>
          <a:latin typeface="Segoe UI" pitchFamily="34" charset="0"/>
          <a:ea typeface="+mn-ea"/>
          <a:cs typeface="Segoe U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2000">
              <a:schemeClr val="bg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fld id="{ABB1653C-6F9D-4FA6-A18A-8E7644E2015E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0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C95EA9F9-4B5F-480F-A3F8-83B3BD49C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31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31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22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3812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 spd="med">
    <p:pull dir="r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/>
          <a:latin typeface="Franklin Gothic Medium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2000">
              <a:schemeClr val="bg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228600"/>
            <a:ext cx="7239000" cy="1143000"/>
          </a:xfrm>
          <a:prstGeom prst="rect">
            <a:avLst/>
          </a:prstGeom>
          <a:solidFill>
            <a:srgbClr val="1B23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BB3F2FEB-4EF7-4B84-A746-67C06215032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endParaRPr lang="en-US" sz="1800" kern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22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205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transition spd="med">
    <p:pull dir="rd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SzPct val="70000"/>
        <a:buFont typeface="Wingdings" pitchFamily="2" charset="2"/>
        <a:buChar char="n"/>
        <a:defRPr lang="en-US" sz="2800" dirty="0" smtClean="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lang="en-US" sz="2800" dirty="0" smtClean="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0000"/>
        <a:buFont typeface="Wingdings" pitchFamily="2" charset="2"/>
        <a:buChar char="n"/>
        <a:defRPr lang="en-US" sz="2800" dirty="0" smtClean="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lang="en-US" sz="2800" dirty="0" smtClean="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lang="en-US" sz="2800" dirty="0" smtClean="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0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EAE95B9E-4D84-4D7B-B67E-D1D5590E9C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31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286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31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C:\Users\JMANNING\AppData\Local\Microsoft\Windows\Temporary Internet Files\Content.Outlook\ZGDFZDR7\PPT_EUR_icon_A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228600"/>
            <a:ext cx="1143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2843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/>
          <a:latin typeface="Segoe UI" pitchFamily="34" charset="0"/>
          <a:ea typeface="+mj-ea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Segoe UI" pitchFamily="34" charset="0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Segoe UI" pitchFamily="34" charset="0"/>
          <a:cs typeface="Segoe U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l-PL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Economic Outlook and Banking Sector Challenges </a:t>
            </a:r>
            <a:b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pl-PL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 </a:t>
            </a:r>
            <a:r>
              <a:rPr lang="pl-PL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Western Balkans 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</a:t>
            </a:r>
            <a:r>
              <a:rPr lang="pl-PL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ountries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808" y="4419600"/>
            <a:ext cx="91440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200" dirty="0"/>
              <a:t>by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Nadeem ILAHI</a:t>
            </a:r>
          </a:p>
          <a:p>
            <a:pPr>
              <a:lnSpc>
                <a:spcPct val="90000"/>
              </a:lnSpc>
            </a:pPr>
            <a:r>
              <a:rPr lang="en-US" sz="1400" i="1" dirty="0"/>
              <a:t>Senior Regional Resident Representative</a:t>
            </a:r>
          </a:p>
          <a:p>
            <a:pPr>
              <a:lnSpc>
                <a:spcPct val="90000"/>
              </a:lnSpc>
            </a:pPr>
            <a:r>
              <a:rPr lang="en-US" sz="1400" i="1" dirty="0">
                <a:effectLst/>
              </a:rPr>
              <a:t>for Central, Eastern and Southeastern Europe, IMF</a:t>
            </a:r>
          </a:p>
          <a:p>
            <a:pPr>
              <a:lnSpc>
                <a:spcPct val="90000"/>
              </a:lnSpc>
            </a:pPr>
            <a:endParaRPr lang="en-US" sz="1800" dirty="0">
              <a:effectLst/>
            </a:endParaRPr>
          </a:p>
          <a:p>
            <a:pPr>
              <a:lnSpc>
                <a:spcPct val="90000"/>
              </a:lnSpc>
            </a:pPr>
            <a:endParaRPr lang="en-US" sz="16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pl-PL" sz="1600" i="1" dirty="0"/>
              <a:t>Bank of Albania – LSE IGA AnnualConference</a:t>
            </a:r>
          </a:p>
          <a:p>
            <a:pPr>
              <a:lnSpc>
                <a:spcPct val="90000"/>
              </a:lnSpc>
            </a:pPr>
            <a:r>
              <a:rPr lang="pl-PL" sz="1600" dirty="0"/>
              <a:t>October 1</a:t>
            </a:r>
            <a:r>
              <a:rPr lang="en-US" sz="1600" dirty="0"/>
              <a:t>0, 2019</a:t>
            </a:r>
            <a:endParaRPr lang="en-US" dirty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4E78D-3043-4854-B1B6-93BA6E79DA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606DD-D066-4020-99B8-4F9D94E94EA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F5A0A4-91D8-4E51-9E7B-255451AC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2400" b="0" dirty="0"/>
              <a:t>Western Balkans continue to do well, but it will be </a:t>
            </a:r>
            <a:r>
              <a:rPr lang="en-US" sz="2400" b="0" dirty="0"/>
              <a:t>increasingly difficult to defy gravity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8F26EB-7A24-46E3-806F-C1E392CB4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163749"/>
              </p:ext>
            </p:extLst>
          </p:nvPr>
        </p:nvGraphicFramePr>
        <p:xfrm>
          <a:off x="-13855" y="1905000"/>
          <a:ext cx="9144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B7877ABD-9094-4A52-89C5-65195F11347A}"/>
              </a:ext>
            </a:extLst>
          </p:cNvPr>
          <p:cNvSpPr txBox="1"/>
          <p:nvPr/>
        </p:nvSpPr>
        <p:spPr>
          <a:xfrm>
            <a:off x="1043354" y="1922180"/>
            <a:ext cx="7086599" cy="58398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Real GDP growth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(Percent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877C1-10BD-43A2-9F65-35EEAA0CE500}"/>
              </a:ext>
            </a:extLst>
          </p:cNvPr>
          <p:cNvSpPr txBox="1"/>
          <p:nvPr/>
        </p:nvSpPr>
        <p:spPr>
          <a:xfrm>
            <a:off x="7645924" y="43434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Consensus forecast (September 2019)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480AC-E082-424D-96BB-517E1506311E}"/>
              </a:ext>
            </a:extLst>
          </p:cNvPr>
          <p:cNvSpPr txBox="1"/>
          <p:nvPr/>
        </p:nvSpPr>
        <p:spPr>
          <a:xfrm>
            <a:off x="5105400" y="4504238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Euro area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57286-F583-4A2E-B6C9-401DD57217C5}"/>
              </a:ext>
            </a:extLst>
          </p:cNvPr>
          <p:cNvSpPr txBox="1"/>
          <p:nvPr/>
        </p:nvSpPr>
        <p:spPr>
          <a:xfrm>
            <a:off x="5905500" y="3154233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Western Balkans (median)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65F244-F4CA-4A3F-9EA1-302AE1BB2287}"/>
              </a:ext>
            </a:extLst>
          </p:cNvPr>
          <p:cNvSpPr txBox="1"/>
          <p:nvPr/>
        </p:nvSpPr>
        <p:spPr>
          <a:xfrm>
            <a:off x="5791200" y="5486649"/>
            <a:ext cx="29718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Correlation of GDP growth between Western Balkans and Euro area (2000-18) =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0.8</a:t>
            </a:r>
          </a:p>
        </p:txBody>
      </p:sp>
    </p:spTree>
    <p:extLst>
      <p:ext uri="{BB962C8B-B14F-4D97-AF65-F5344CB8AC3E}">
        <p14:creationId xmlns:p14="http://schemas.microsoft.com/office/powerpoint/2010/main" val="388828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4E78D-3043-4854-B1B6-93BA6E79DA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606DD-D066-4020-99B8-4F9D94E94EA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F5A0A4-91D8-4E51-9E7B-255451AC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b="0" dirty="0"/>
              <a:t>I</a:t>
            </a:r>
            <a:r>
              <a:rPr lang="pl-PL" sz="2400" b="0" dirty="0"/>
              <a:t>mpact on </a:t>
            </a:r>
            <a:r>
              <a:rPr lang="en-US" sz="2400" b="0" dirty="0"/>
              <a:t>Western Balkans</a:t>
            </a:r>
            <a:r>
              <a:rPr lang="pl-PL" sz="2400" b="0" dirty="0"/>
              <a:t> </a:t>
            </a:r>
            <a:r>
              <a:rPr lang="en-US" sz="2400" b="0" dirty="0"/>
              <a:t>so far </a:t>
            </a:r>
            <a:r>
              <a:rPr lang="pl-PL" sz="2400" b="0" dirty="0"/>
              <a:t>has been </a:t>
            </a:r>
            <a:r>
              <a:rPr lang="en-US" sz="2400" b="0" dirty="0"/>
              <a:t>mixed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7877ABD-9094-4A52-89C5-65195F11347A}"/>
              </a:ext>
            </a:extLst>
          </p:cNvPr>
          <p:cNvSpPr txBox="1"/>
          <p:nvPr/>
        </p:nvSpPr>
        <p:spPr>
          <a:xfrm>
            <a:off x="1043354" y="1922180"/>
            <a:ext cx="7086599" cy="58398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Revisions of </a:t>
            </a:r>
            <a:r>
              <a:rPr lang="pl-PL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consensus forecasts for 2019 GDP growth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</a:t>
            </a:r>
            <a:r>
              <a:rPr lang="pl-PL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March to October’2019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9E71C0-82BF-44FA-8663-3B6963005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590800"/>
            <a:ext cx="5791200" cy="4214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44EBD2-DFC0-485F-B1C7-9069F673D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88" y="2614128"/>
            <a:ext cx="1984791" cy="11919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379B8B-64EE-411E-94ED-1E01704D5CE8}"/>
              </a:ext>
            </a:extLst>
          </p:cNvPr>
          <p:cNvSpPr txBox="1"/>
          <p:nvPr/>
        </p:nvSpPr>
        <p:spPr>
          <a:xfrm>
            <a:off x="-1078" y="6597139"/>
            <a:ext cx="2364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Segoe UI" panose="020B0502040204020203" pitchFamily="34" charset="0"/>
                <a:cs typeface="Segoe UI" panose="020B0502040204020203" pitchFamily="34" charset="0"/>
              </a:rPr>
              <a:t>Source: Consensus Economics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2C4948-EF34-42B4-875C-B569EF3691D2}"/>
              </a:ext>
            </a:extLst>
          </p:cNvPr>
          <p:cNvSpPr/>
          <p:nvPr/>
        </p:nvSpPr>
        <p:spPr>
          <a:xfrm>
            <a:off x="4953000" y="4724400"/>
            <a:ext cx="1295400" cy="121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9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022444-67F7-4070-97E9-812B2F20CB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606DD-D066-4020-99B8-4F9D94E94EA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5FD4BEAC-DFEA-4075-9694-11B6BBD9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/>
              <a:t>Spillovers from </a:t>
            </a:r>
            <a:r>
              <a:rPr lang="pl-PL" sz="2400" b="0" dirty="0"/>
              <a:t>European </a:t>
            </a:r>
            <a:r>
              <a:rPr lang="en-US" sz="2400" b="0" dirty="0"/>
              <a:t>slowdown </a:t>
            </a:r>
            <a:r>
              <a:rPr lang="pl-PL" sz="2400" b="0" dirty="0"/>
              <a:t>to Western Balkans </a:t>
            </a:r>
            <a:r>
              <a:rPr lang="en-US" sz="2400" b="0" dirty="0"/>
              <a:t>would be </a:t>
            </a:r>
            <a:r>
              <a:rPr lang="pl-PL" sz="2400" b="0" dirty="0"/>
              <a:t>less through trade and more through other channels</a:t>
            </a:r>
            <a:endParaRPr lang="en-US" sz="2400" b="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35C896B-3F34-41B7-98B0-07FA35FC2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267127"/>
              </p:ext>
            </p:extLst>
          </p:nvPr>
        </p:nvGraphicFramePr>
        <p:xfrm>
          <a:off x="152400" y="1600200"/>
          <a:ext cx="8991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6E0FB15-97D0-48DE-BA35-B202B9D3CA8E}"/>
              </a:ext>
            </a:extLst>
          </p:cNvPr>
          <p:cNvSpPr txBox="1"/>
          <p:nvPr/>
        </p:nvSpPr>
        <p:spPr>
          <a:xfrm>
            <a:off x="4635260" y="2133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5EA05-A399-43F4-885D-22C00EDCC174}"/>
              </a:ext>
            </a:extLst>
          </p:cNvPr>
          <p:cNvSpPr txBox="1"/>
          <p:nvPr/>
        </p:nvSpPr>
        <p:spPr>
          <a:xfrm>
            <a:off x="6324600" y="393292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1C86C4-9287-434C-A00B-A0F60A4D9755}"/>
              </a:ext>
            </a:extLst>
          </p:cNvPr>
          <p:cNvSpPr txBox="1"/>
          <p:nvPr/>
        </p:nvSpPr>
        <p:spPr>
          <a:xfrm>
            <a:off x="2485844" y="393292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3CA1D-7975-4857-896B-6C56A6137CFC}"/>
              </a:ext>
            </a:extLst>
          </p:cNvPr>
          <p:cNvSpPr txBox="1"/>
          <p:nvPr/>
        </p:nvSpPr>
        <p:spPr>
          <a:xfrm>
            <a:off x="4635260" y="60068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34CAB9-C84F-414D-9D3A-C70BC10F5C86}"/>
              </a:ext>
            </a:extLst>
          </p:cNvPr>
          <p:cNvSpPr txBox="1"/>
          <p:nvPr/>
        </p:nvSpPr>
        <p:spPr>
          <a:xfrm>
            <a:off x="0" y="5912390"/>
            <a:ext cx="28251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* Trade openness index corrected for country size and price level. </a:t>
            </a:r>
          </a:p>
          <a:p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Source: IMF, 2019, “Lifting Growth in the Western Balkans: The Role of Global Value Chains and Services Exports”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8E934-59A7-4578-8E0A-947F6F750C72}"/>
              </a:ext>
            </a:extLst>
          </p:cNvPr>
          <p:cNvSpPr txBox="1"/>
          <p:nvPr/>
        </p:nvSpPr>
        <p:spPr>
          <a:xfrm>
            <a:off x="2971800" y="3671317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Western Balkans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2DCF59-CC02-4FD3-8925-36FAEEA1CC81}"/>
              </a:ext>
            </a:extLst>
          </p:cNvPr>
          <p:cNvSpPr txBox="1"/>
          <p:nvPr/>
        </p:nvSpPr>
        <p:spPr>
          <a:xfrm>
            <a:off x="5105400" y="3389564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CEE</a:t>
            </a:r>
            <a:endParaRPr kumimoji="0" lang="en-US" sz="1100" b="1" i="0" u="none" strike="noStrike" kern="1200" cap="none" spc="0" normalizeH="0" baseline="0" noProof="0" dirty="0">
              <a:solidFill>
                <a:schemeClr val="accent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F12C74E-8042-4790-920A-86ACC13C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Risks and Preparadness in the Western Balkans</a:t>
            </a:r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D65C8A-DC07-4935-B0C8-9C89886F71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54EDE-4260-453E-9D56-AF2237FF82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7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FDD7A67-FC0D-4B17-8611-95580C6E6D63}"/>
              </a:ext>
            </a:extLst>
          </p:cNvPr>
          <p:cNvSpPr/>
          <p:nvPr/>
        </p:nvSpPr>
        <p:spPr>
          <a:xfrm>
            <a:off x="867747" y="4343400"/>
            <a:ext cx="3377682" cy="1600200"/>
          </a:xfrm>
          <a:custGeom>
            <a:avLst/>
            <a:gdLst>
              <a:gd name="connsiteX0" fmla="*/ 0 w 3377682"/>
              <a:gd name="connsiteY0" fmla="*/ 0 h 1875453"/>
              <a:gd name="connsiteX1" fmla="*/ 0 w 3377682"/>
              <a:gd name="connsiteY1" fmla="*/ 1474237 h 1875453"/>
              <a:gd name="connsiteX2" fmla="*/ 83975 w 3377682"/>
              <a:gd name="connsiteY2" fmla="*/ 1399592 h 1875453"/>
              <a:gd name="connsiteX3" fmla="*/ 223935 w 3377682"/>
              <a:gd name="connsiteY3" fmla="*/ 1782147 h 1875453"/>
              <a:gd name="connsiteX4" fmla="*/ 475861 w 3377682"/>
              <a:gd name="connsiteY4" fmla="*/ 1772816 h 1875453"/>
              <a:gd name="connsiteX5" fmla="*/ 671804 w 3377682"/>
              <a:gd name="connsiteY5" fmla="*/ 1250302 h 1875453"/>
              <a:gd name="connsiteX6" fmla="*/ 821094 w 3377682"/>
              <a:gd name="connsiteY6" fmla="*/ 811763 h 1875453"/>
              <a:gd name="connsiteX7" fmla="*/ 905069 w 3377682"/>
              <a:gd name="connsiteY7" fmla="*/ 774441 h 1875453"/>
              <a:gd name="connsiteX8" fmla="*/ 970384 w 3377682"/>
              <a:gd name="connsiteY8" fmla="*/ 765110 h 1875453"/>
              <a:gd name="connsiteX9" fmla="*/ 1119673 w 3377682"/>
              <a:gd name="connsiteY9" fmla="*/ 1240971 h 1875453"/>
              <a:gd name="connsiteX10" fmla="*/ 1520890 w 3377682"/>
              <a:gd name="connsiteY10" fmla="*/ 1101012 h 1875453"/>
              <a:gd name="connsiteX11" fmla="*/ 1614196 w 3377682"/>
              <a:gd name="connsiteY11" fmla="*/ 1156996 h 1875453"/>
              <a:gd name="connsiteX12" fmla="*/ 1772816 w 3377682"/>
              <a:gd name="connsiteY12" fmla="*/ 989045 h 1875453"/>
              <a:gd name="connsiteX13" fmla="*/ 1987420 w 3377682"/>
              <a:gd name="connsiteY13" fmla="*/ 979714 h 1875453"/>
              <a:gd name="connsiteX14" fmla="*/ 2034073 w 3377682"/>
              <a:gd name="connsiteY14" fmla="*/ 1073020 h 1875453"/>
              <a:gd name="connsiteX15" fmla="*/ 2220686 w 3377682"/>
              <a:gd name="connsiteY15" fmla="*/ 1474237 h 1875453"/>
              <a:gd name="connsiteX16" fmla="*/ 2444620 w 3377682"/>
              <a:gd name="connsiteY16" fmla="*/ 1782147 h 1875453"/>
              <a:gd name="connsiteX17" fmla="*/ 2705877 w 3377682"/>
              <a:gd name="connsiteY17" fmla="*/ 1875453 h 1875453"/>
              <a:gd name="connsiteX18" fmla="*/ 3377682 w 3377682"/>
              <a:gd name="connsiteY18" fmla="*/ 1166326 h 1875453"/>
              <a:gd name="connsiteX19" fmla="*/ 3377682 w 3377682"/>
              <a:gd name="connsiteY19" fmla="*/ 914400 h 1875453"/>
              <a:gd name="connsiteX20" fmla="*/ 3135086 w 3377682"/>
              <a:gd name="connsiteY20" fmla="*/ 1073020 h 1875453"/>
              <a:gd name="connsiteX21" fmla="*/ 2705877 w 3377682"/>
              <a:gd name="connsiteY21" fmla="*/ 1138335 h 1875453"/>
              <a:gd name="connsiteX22" fmla="*/ 2444620 w 3377682"/>
              <a:gd name="connsiteY22" fmla="*/ 1073020 h 1875453"/>
              <a:gd name="connsiteX23" fmla="*/ 2258008 w 3377682"/>
              <a:gd name="connsiteY23" fmla="*/ 1063690 h 1875453"/>
              <a:gd name="connsiteX24" fmla="*/ 1996751 w 3377682"/>
              <a:gd name="connsiteY24" fmla="*/ 494522 h 1875453"/>
              <a:gd name="connsiteX25" fmla="*/ 1791477 w 3377682"/>
              <a:gd name="connsiteY25" fmla="*/ 326571 h 1875453"/>
              <a:gd name="connsiteX26" fmla="*/ 1614196 w 3377682"/>
              <a:gd name="connsiteY26" fmla="*/ 699796 h 1875453"/>
              <a:gd name="connsiteX27" fmla="*/ 1502229 w 3377682"/>
              <a:gd name="connsiteY27" fmla="*/ 690465 h 1875453"/>
              <a:gd name="connsiteX28" fmla="*/ 1334277 w 3377682"/>
              <a:gd name="connsiteY28" fmla="*/ 354563 h 1875453"/>
              <a:gd name="connsiteX29" fmla="*/ 1110343 w 3377682"/>
              <a:gd name="connsiteY29" fmla="*/ 65314 h 1875453"/>
              <a:gd name="connsiteX30" fmla="*/ 905069 w 3377682"/>
              <a:gd name="connsiteY30" fmla="*/ 214604 h 1875453"/>
              <a:gd name="connsiteX31" fmla="*/ 765110 w 3377682"/>
              <a:gd name="connsiteY31" fmla="*/ 541175 h 1875453"/>
              <a:gd name="connsiteX32" fmla="*/ 681135 w 3377682"/>
              <a:gd name="connsiteY32" fmla="*/ 513184 h 1875453"/>
              <a:gd name="connsiteX33" fmla="*/ 438539 w 3377682"/>
              <a:gd name="connsiteY33" fmla="*/ 643812 h 1875453"/>
              <a:gd name="connsiteX34" fmla="*/ 429208 w 3377682"/>
              <a:gd name="connsiteY34" fmla="*/ 718457 h 1875453"/>
              <a:gd name="connsiteX35" fmla="*/ 214604 w 3377682"/>
              <a:gd name="connsiteY35" fmla="*/ 233265 h 1875453"/>
              <a:gd name="connsiteX36" fmla="*/ 0 w 3377682"/>
              <a:gd name="connsiteY36" fmla="*/ 0 h 187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377682" h="1875453">
                <a:moveTo>
                  <a:pt x="0" y="0"/>
                </a:moveTo>
                <a:lnTo>
                  <a:pt x="0" y="1474237"/>
                </a:lnTo>
                <a:lnTo>
                  <a:pt x="83975" y="1399592"/>
                </a:lnTo>
                <a:lnTo>
                  <a:pt x="223935" y="1782147"/>
                </a:lnTo>
                <a:lnTo>
                  <a:pt x="475861" y="1772816"/>
                </a:lnTo>
                <a:lnTo>
                  <a:pt x="671804" y="1250302"/>
                </a:lnTo>
                <a:lnTo>
                  <a:pt x="821094" y="811763"/>
                </a:lnTo>
                <a:lnTo>
                  <a:pt x="905069" y="774441"/>
                </a:lnTo>
                <a:lnTo>
                  <a:pt x="970384" y="765110"/>
                </a:lnTo>
                <a:lnTo>
                  <a:pt x="1119673" y="1240971"/>
                </a:lnTo>
                <a:lnTo>
                  <a:pt x="1520890" y="1101012"/>
                </a:lnTo>
                <a:lnTo>
                  <a:pt x="1614196" y="1156996"/>
                </a:lnTo>
                <a:lnTo>
                  <a:pt x="1772816" y="989045"/>
                </a:lnTo>
                <a:lnTo>
                  <a:pt x="1987420" y="979714"/>
                </a:lnTo>
                <a:lnTo>
                  <a:pt x="2034073" y="1073020"/>
                </a:lnTo>
                <a:lnTo>
                  <a:pt x="2220686" y="1474237"/>
                </a:lnTo>
                <a:lnTo>
                  <a:pt x="2444620" y="1782147"/>
                </a:lnTo>
                <a:lnTo>
                  <a:pt x="2705877" y="1875453"/>
                </a:lnTo>
                <a:lnTo>
                  <a:pt x="3377682" y="1166326"/>
                </a:lnTo>
                <a:lnTo>
                  <a:pt x="3377682" y="914400"/>
                </a:lnTo>
                <a:lnTo>
                  <a:pt x="3135086" y="1073020"/>
                </a:lnTo>
                <a:lnTo>
                  <a:pt x="2705877" y="1138335"/>
                </a:lnTo>
                <a:lnTo>
                  <a:pt x="2444620" y="1073020"/>
                </a:lnTo>
                <a:lnTo>
                  <a:pt x="2258008" y="1063690"/>
                </a:lnTo>
                <a:lnTo>
                  <a:pt x="1996751" y="494522"/>
                </a:lnTo>
                <a:lnTo>
                  <a:pt x="1791477" y="326571"/>
                </a:lnTo>
                <a:lnTo>
                  <a:pt x="1614196" y="699796"/>
                </a:lnTo>
                <a:lnTo>
                  <a:pt x="1502229" y="690465"/>
                </a:lnTo>
                <a:lnTo>
                  <a:pt x="1334277" y="354563"/>
                </a:lnTo>
                <a:lnTo>
                  <a:pt x="1110343" y="65314"/>
                </a:lnTo>
                <a:lnTo>
                  <a:pt x="905069" y="214604"/>
                </a:lnTo>
                <a:lnTo>
                  <a:pt x="765110" y="541175"/>
                </a:lnTo>
                <a:lnTo>
                  <a:pt x="681135" y="513184"/>
                </a:lnTo>
                <a:lnTo>
                  <a:pt x="438539" y="643812"/>
                </a:lnTo>
                <a:lnTo>
                  <a:pt x="429208" y="718457"/>
                </a:lnTo>
                <a:lnTo>
                  <a:pt x="214604" y="23326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98157-515A-449C-857A-B7390DF7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606DD-D066-4020-99B8-4F9D94E94EA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5C5CC2-56F3-4E91-B2A4-6145C5B93235}"/>
              </a:ext>
            </a:extLst>
          </p:cNvPr>
          <p:cNvSpPr/>
          <p:nvPr/>
        </p:nvSpPr>
        <p:spPr>
          <a:xfrm>
            <a:off x="381000" y="374568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Western Balkans have made substantial progress towards macroeconomic stability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E49C9DC-7E2B-410C-B2FB-0E18B36D0DD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0" y="1769926"/>
          <a:ext cx="4572000" cy="485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2C56B0-7D29-4382-BD65-491E0D157112}"/>
              </a:ext>
            </a:extLst>
          </p:cNvPr>
          <p:cNvSpPr txBox="1"/>
          <p:nvPr/>
        </p:nvSpPr>
        <p:spPr>
          <a:xfrm>
            <a:off x="3048000" y="3962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SRB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9582DB-7F20-4BF5-AF56-3331F4143357}"/>
              </a:ext>
            </a:extLst>
          </p:cNvPr>
          <p:cNvSpPr txBox="1"/>
          <p:nvPr/>
        </p:nvSpPr>
        <p:spPr>
          <a:xfrm>
            <a:off x="1918996" y="5334000"/>
            <a:ext cx="1486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Min-max range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28CEDEC-F7DD-4318-BE52-8044F11E0D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743460"/>
              </p:ext>
            </p:extLst>
          </p:nvPr>
        </p:nvGraphicFramePr>
        <p:xfrm>
          <a:off x="4876800" y="1769926"/>
          <a:ext cx="4267200" cy="508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CC5FEEC-69F0-4F46-9880-A4C8AFA60EFB}"/>
              </a:ext>
            </a:extLst>
          </p:cNvPr>
          <p:cNvSpPr txBox="1"/>
          <p:nvPr/>
        </p:nvSpPr>
        <p:spPr>
          <a:xfrm>
            <a:off x="5220477" y="567022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-50</a:t>
            </a:r>
          </a:p>
        </p:txBody>
      </p:sp>
    </p:spTree>
    <p:extLst>
      <p:ext uri="{BB962C8B-B14F-4D97-AF65-F5344CB8AC3E}">
        <p14:creationId xmlns:p14="http://schemas.microsoft.com/office/powerpoint/2010/main" val="402702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98157-515A-449C-857A-B7390DF7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606DD-D066-4020-99B8-4F9D94E94EA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5C5CC2-56F3-4E91-B2A4-6145C5B93235}"/>
              </a:ext>
            </a:extLst>
          </p:cNvPr>
          <p:cNvSpPr/>
          <p:nvPr/>
        </p:nvSpPr>
        <p:spPr>
          <a:xfrm>
            <a:off x="381000" y="374568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Fiscal buffers have been partly rebuilt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;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and may be neede</a:t>
            </a:r>
            <a:r>
              <a:rPr lang="pl-PL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d </a:t>
            </a:r>
            <a:r>
              <a:rPr lang="pl-PL" sz="2400" dirty="0" err="1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again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75DB10B-CEAD-44DD-9E3B-7B6E326D4E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980703"/>
              </p:ext>
            </p:extLst>
          </p:nvPr>
        </p:nvGraphicFramePr>
        <p:xfrm>
          <a:off x="0" y="1447800"/>
          <a:ext cx="487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8A68BDC-478C-44D4-A229-2F3904D69C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016746"/>
              </p:ext>
            </p:extLst>
          </p:nvPr>
        </p:nvGraphicFramePr>
        <p:xfrm>
          <a:off x="4038600" y="1447800"/>
          <a:ext cx="487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61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E004-864F-40FC-94E6-EA6F9354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Business environment</a:t>
            </a:r>
            <a:r>
              <a:rPr lang="pl-PL" sz="2400" dirty="0"/>
              <a:t> has improved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808D0-4110-4B03-AE4D-9FC9DF5B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4EDE-4260-453E-9D56-AF2237FF825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7DB8B4-9DAF-454B-A9C1-75017D0B7C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325805"/>
              </p:ext>
            </p:extLst>
          </p:nvPr>
        </p:nvGraphicFramePr>
        <p:xfrm>
          <a:off x="381000" y="1600200"/>
          <a:ext cx="441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0596A7-4411-49AD-A98C-E806DF0EC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36379"/>
              </p:ext>
            </p:extLst>
          </p:nvPr>
        </p:nvGraphicFramePr>
        <p:xfrm>
          <a:off x="4343400" y="1600200"/>
          <a:ext cx="4648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318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7E22B-6605-498C-B045-945F6D74F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With the slowdown in Advanced Europe, there are some downside risks for the Western Balkans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46548-0B00-46FC-9789-26FF8A828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Downside</a:t>
            </a:r>
          </a:p>
          <a:p>
            <a:r>
              <a:rPr lang="en-US" sz="2000" dirty="0"/>
              <a:t>If weakness in Advanced Europe spreads to other sectors then spillovers to Western Balkans could increase</a:t>
            </a:r>
          </a:p>
          <a:p>
            <a:pPr marL="0" indent="0">
              <a:buNone/>
            </a:pPr>
            <a:r>
              <a:rPr lang="en-US" sz="2000" dirty="0"/>
              <a:t>Neutral</a:t>
            </a:r>
          </a:p>
          <a:p>
            <a:r>
              <a:rPr lang="en-US" sz="2000" dirty="0"/>
              <a:t>No-deal Brexit risks are elevated, but spillovers to Western Balkans are not expected to be significant</a:t>
            </a:r>
          </a:p>
          <a:p>
            <a:r>
              <a:rPr lang="en-US" sz="2000" dirty="0"/>
              <a:t>With a narrow trade channel, Western Balkans are less likely to be affected by spillovers from rising protectionism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1B10-2A6D-4FA1-B006-75E5E0F4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4EDE-4260-453E-9D56-AF2237FF82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2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F12C74E-8042-4790-920A-86ACC13C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Banking </a:t>
            </a:r>
            <a:r>
              <a:rPr lang="pl-PL" dirty="0" err="1"/>
              <a:t>sector</a:t>
            </a:r>
            <a:r>
              <a:rPr lang="pl-PL" dirty="0"/>
              <a:t> </a:t>
            </a:r>
            <a:r>
              <a:rPr lang="pl-PL" dirty="0" err="1"/>
              <a:t>developments</a:t>
            </a:r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D65C8A-DC07-4935-B0C8-9C89886F71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54EDE-4260-453E-9D56-AF2237FF82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1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00CAE-6DEA-4E04-B5B4-3557E594C1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606DD-D066-4020-99B8-4F9D94E94EA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5F7AC2-25B4-4A62-8718-77D7093D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/>
              <a:t>Parent banks exposure </a:t>
            </a:r>
            <a:r>
              <a:rPr lang="en-US" sz="2400" b="0" dirty="0"/>
              <a:t>reduction </a:t>
            </a:r>
            <a:r>
              <a:rPr lang="pl-PL" sz="2400" b="0" dirty="0"/>
              <a:t>to the region</a:t>
            </a:r>
            <a:r>
              <a:rPr lang="en-US" sz="2400" b="0" dirty="0"/>
              <a:t> </a:t>
            </a:r>
            <a:r>
              <a:rPr lang="en-US" sz="2400" b="0"/>
              <a:t>has levelled off</a:t>
            </a:r>
            <a:endParaRPr lang="en-US" sz="2400" b="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BD763A-D624-4F60-9006-0E8BE80264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101650"/>
              </p:ext>
            </p:extLst>
          </p:nvPr>
        </p:nvGraphicFramePr>
        <p:xfrm>
          <a:off x="381000" y="1676400"/>
          <a:ext cx="4800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75D6EA85-FC4B-4596-8795-37A26998E237}"/>
              </a:ext>
            </a:extLst>
          </p:cNvPr>
          <p:cNvSpPr txBox="1"/>
          <p:nvPr/>
        </p:nvSpPr>
        <p:spPr>
          <a:xfrm>
            <a:off x="762000" y="1783644"/>
            <a:ext cx="79248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pl-PL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Foreign Banks’ External Positions in the Region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FB1A0C-E960-4443-9A65-BD4039BDF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505728"/>
              </p:ext>
            </p:extLst>
          </p:nvPr>
        </p:nvGraphicFramePr>
        <p:xfrm>
          <a:off x="4572000" y="2057400"/>
          <a:ext cx="457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6AFE4AC-2599-42F7-B9A7-5BF0F7BAF979}"/>
              </a:ext>
            </a:extLst>
          </p:cNvPr>
          <p:cNvSpPr/>
          <p:nvPr/>
        </p:nvSpPr>
        <p:spPr>
          <a:xfrm>
            <a:off x="1492773" y="2240844"/>
            <a:ext cx="2079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l-PL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Index in USD, 2008=100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87E206-DD2A-4325-80B9-2BAF0272F0F4}"/>
              </a:ext>
            </a:extLst>
          </p:cNvPr>
          <p:cNvSpPr/>
          <p:nvPr/>
        </p:nvSpPr>
        <p:spPr>
          <a:xfrm>
            <a:off x="6160951" y="2240844"/>
            <a:ext cx="1394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l-PL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percent of GDP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9C6C3-CC3C-4EBB-AAE9-65EF904264AE}"/>
              </a:ext>
            </a:extLst>
          </p:cNvPr>
          <p:cNvSpPr/>
          <p:nvPr/>
        </p:nvSpPr>
        <p:spPr>
          <a:xfrm>
            <a:off x="5668193" y="6565194"/>
            <a:ext cx="3109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pl-PL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IMF, Financial Soundness Indicators</a:t>
            </a:r>
          </a:p>
        </p:txBody>
      </p:sp>
    </p:spTree>
    <p:extLst>
      <p:ext uri="{BB962C8B-B14F-4D97-AF65-F5344CB8AC3E}">
        <p14:creationId xmlns:p14="http://schemas.microsoft.com/office/powerpoint/2010/main" val="79807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158534D-7BA8-49FC-A99D-CC0A7BE1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Economic</a:t>
            </a:r>
            <a:r>
              <a:rPr lang="pl-PL" dirty="0"/>
              <a:t> Outlook</a:t>
            </a:r>
            <a:endParaRPr lang="en-US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28E584F-6D59-4C33-934B-62E260190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5170F37-C23C-4307-B084-6C292179E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8BA8A3-BC96-40DE-9D65-5DB28ABA68B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94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27CC1-1A90-4E38-A723-8B988C8BA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606DD-D066-4020-99B8-4F9D94E94EA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F933B6-A50E-4AAE-8EA7-7869CE46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/>
              <a:t>And banks </a:t>
            </a:r>
            <a:r>
              <a:rPr lang="en-US" sz="2400" b="0" dirty="0"/>
              <a:t>have been </a:t>
            </a:r>
            <a:r>
              <a:rPr lang="pl-PL" sz="2400" b="0" dirty="0"/>
              <a:t>increasingly rely</a:t>
            </a:r>
            <a:r>
              <a:rPr lang="en-US" sz="2400" b="0" dirty="0" err="1"/>
              <a:t>ing</a:t>
            </a:r>
            <a:r>
              <a:rPr lang="pl-PL" sz="2400" b="0" dirty="0"/>
              <a:t> on domestic deposits</a:t>
            </a:r>
            <a:endParaRPr lang="en-US" sz="2400" b="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BA61AB9-8FF0-4E66-B981-A1EEBB802D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094463"/>
              </p:ext>
            </p:extLst>
          </p:nvPr>
        </p:nvGraphicFramePr>
        <p:xfrm>
          <a:off x="381000" y="17526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CD1F111-8399-455A-9DF4-2C23A230EE63}"/>
              </a:ext>
            </a:extLst>
          </p:cNvPr>
          <p:cNvSpPr/>
          <p:nvPr/>
        </p:nvSpPr>
        <p:spPr>
          <a:xfrm>
            <a:off x="5375292" y="6565194"/>
            <a:ext cx="34020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pl-PL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CESEE Deleveraging and Credit Monitor</a:t>
            </a:r>
          </a:p>
        </p:txBody>
      </p:sp>
    </p:spTree>
    <p:extLst>
      <p:ext uri="{BB962C8B-B14F-4D97-AF65-F5344CB8AC3E}">
        <p14:creationId xmlns:p14="http://schemas.microsoft.com/office/powerpoint/2010/main" val="406825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F0B24A-12E1-4526-86EA-03F00CC0A4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254888"/>
              </p:ext>
            </p:extLst>
          </p:nvPr>
        </p:nvGraphicFramePr>
        <p:xfrm>
          <a:off x="4572000" y="1889193"/>
          <a:ext cx="44958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27CD98-23CF-4F76-BBEE-FA567A0D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NPLs reduction is progressing, and </a:t>
            </a:r>
            <a:r>
              <a:rPr lang="pl-PL" sz="2400" dirty="0" err="1"/>
              <a:t>credit</a:t>
            </a:r>
            <a:r>
              <a:rPr lang="pl-PL" sz="2400" dirty="0"/>
              <a:t> </a:t>
            </a:r>
            <a:r>
              <a:rPr lang="pl-PL" sz="2400" dirty="0" err="1"/>
              <a:t>has</a:t>
            </a:r>
            <a:r>
              <a:rPr lang="pl-PL" sz="2400" dirty="0"/>
              <a:t> </a:t>
            </a:r>
            <a:r>
              <a:rPr lang="pl-PL" sz="2400" dirty="0" err="1"/>
              <a:t>been</a:t>
            </a:r>
            <a:r>
              <a:rPr lang="pl-PL" sz="2400" dirty="0"/>
              <a:t> </a:t>
            </a:r>
            <a:r>
              <a:rPr lang="pl-PL" sz="2400" dirty="0" err="1"/>
              <a:t>growing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AC78B-4866-43F2-88B3-2D168A61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4EDE-4260-453E-9D56-AF2237FF825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46C7C7-E284-4DD7-AE35-89161AEF3689}"/>
              </a:ext>
            </a:extLst>
          </p:cNvPr>
          <p:cNvSpPr/>
          <p:nvPr/>
        </p:nvSpPr>
        <p:spPr>
          <a:xfrm>
            <a:off x="990600" y="6596808"/>
            <a:ext cx="3109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pl-PL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IMF, Financial Soundness Indicators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518929-1218-43FB-BDEB-221B939B6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384412"/>
              </p:ext>
            </p:extLst>
          </p:nvPr>
        </p:nvGraphicFramePr>
        <p:xfrm>
          <a:off x="0" y="1905000"/>
          <a:ext cx="530157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1455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EC1D3-06B9-427E-8099-BD40A225E8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606DD-D066-4020-99B8-4F9D94E94EA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920F84-17E1-4FF2-A944-4A8C0C25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/>
              <a:t>Profitability </a:t>
            </a:r>
            <a:r>
              <a:rPr lang="en-US" sz="2400" b="0" dirty="0"/>
              <a:t>has </a:t>
            </a:r>
            <a:r>
              <a:rPr lang="pl-PL" sz="2400" b="0" dirty="0"/>
              <a:t>recovered from post-crisis lows</a:t>
            </a:r>
            <a:endParaRPr lang="en-US" sz="2400" b="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6B7CF67-62FB-4E00-B1AD-E99B33462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535837"/>
              </p:ext>
            </p:extLst>
          </p:nvPr>
        </p:nvGraphicFramePr>
        <p:xfrm>
          <a:off x="304800" y="1600200"/>
          <a:ext cx="441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9FCDE6C-7A2B-4820-B445-B8C9EBB58E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263859"/>
              </p:ext>
            </p:extLst>
          </p:nvPr>
        </p:nvGraphicFramePr>
        <p:xfrm>
          <a:off x="3886200" y="1371600"/>
          <a:ext cx="5257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C6BA2F-E4FA-4E1C-B250-0819F90BBF37}"/>
              </a:ext>
            </a:extLst>
          </p:cNvPr>
          <p:cNvSpPr/>
          <p:nvPr/>
        </p:nvSpPr>
        <p:spPr>
          <a:xfrm>
            <a:off x="5668193" y="6565194"/>
            <a:ext cx="3109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pl-PL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IMF, Financial Soundness Indicators</a:t>
            </a:r>
          </a:p>
        </p:txBody>
      </p:sp>
    </p:spTree>
    <p:extLst>
      <p:ext uri="{BB962C8B-B14F-4D97-AF65-F5344CB8AC3E}">
        <p14:creationId xmlns:p14="http://schemas.microsoft.com/office/powerpoint/2010/main" val="556596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69839-F564-4453-84F9-A745FB4C8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606DD-D066-4020-99B8-4F9D94E94EA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5E2F5C-A945-40AA-AAB2-03FBA16E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/>
              <a:t>Capital adequacy continues to improve</a:t>
            </a:r>
            <a:endParaRPr lang="en-US" sz="2400" b="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DF01D28-40A6-4279-88E3-62BB5BC0A42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3400" y="18288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F548FD5-7F81-46B7-94E4-904D4081D4B7}"/>
              </a:ext>
            </a:extLst>
          </p:cNvPr>
          <p:cNvSpPr/>
          <p:nvPr/>
        </p:nvSpPr>
        <p:spPr>
          <a:xfrm>
            <a:off x="5668193" y="6565194"/>
            <a:ext cx="3109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pl-PL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IMF, Financial Soundness Indicators</a:t>
            </a:r>
          </a:p>
        </p:txBody>
      </p:sp>
    </p:spTree>
    <p:extLst>
      <p:ext uri="{BB962C8B-B14F-4D97-AF65-F5344CB8AC3E}">
        <p14:creationId xmlns:p14="http://schemas.microsoft.com/office/powerpoint/2010/main" val="2231586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A0F8397-7B7B-4219-9191-A2DE403B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2F6512-AFA7-4CB5-A17B-EE694A7AE9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606DD-D066-4020-99B8-4F9D94E94EA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0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5D0363C-6E1E-4599-9C73-F9A42AC4E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775449"/>
              </p:ext>
            </p:extLst>
          </p:nvPr>
        </p:nvGraphicFramePr>
        <p:xfrm>
          <a:off x="152400" y="1716962"/>
          <a:ext cx="8915400" cy="491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98157-515A-449C-857A-B7390DF7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606DD-D066-4020-99B8-4F9D94E94EA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2018_title">
            <a:extLst>
              <a:ext uri="{FF2B5EF4-FFF2-40B4-BE49-F238E27FC236}">
                <a16:creationId xmlns:a16="http://schemas.microsoft.com/office/drawing/2014/main" id="{4A585313-D5D2-4387-951D-B62E1AABE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1904999"/>
            <a:ext cx="7010401" cy="3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864" tIns="4114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Real GDP Growth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(Quarter-over-quarter percent change, annualized)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5C5CC2-56F3-4E91-B2A4-6145C5B93235}"/>
              </a:ext>
            </a:extLst>
          </p:cNvPr>
          <p:cNvSpPr/>
          <p:nvPr/>
        </p:nvSpPr>
        <p:spPr>
          <a:xfrm>
            <a:off x="381000" y="374568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Slowing growth in Western Europe; Emerging Europe no longer immune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32AC481-B6EF-4940-A0E2-5B88100C0377}"/>
              </a:ext>
            </a:extLst>
          </p:cNvPr>
          <p:cNvSpPr txBox="1"/>
          <p:nvPr/>
        </p:nvSpPr>
        <p:spPr>
          <a:xfrm>
            <a:off x="5486400" y="3103863"/>
            <a:ext cx="3048000" cy="45497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Emerging Europe excl. TUR and RUS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84E5173-FB94-4AE0-873A-175843FEB69F}"/>
              </a:ext>
            </a:extLst>
          </p:cNvPr>
          <p:cNvSpPr txBox="1"/>
          <p:nvPr/>
        </p:nvSpPr>
        <p:spPr>
          <a:xfrm>
            <a:off x="6019800" y="4639143"/>
            <a:ext cx="1705179" cy="45497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Advanced Europe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022444-67F7-4070-97E9-812B2F20CB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606DD-D066-4020-99B8-4F9D94E94EA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5FD4BEAC-DFEA-4075-9694-11B6BBD9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/>
              <a:t>Europe’s export</a:t>
            </a:r>
            <a:r>
              <a:rPr lang="en-US" sz="2400" b="0" dirty="0"/>
              <a:t>s</a:t>
            </a:r>
            <a:r>
              <a:rPr lang="pl-PL" sz="2400" b="0" dirty="0"/>
              <a:t> have weakened considerably</a:t>
            </a:r>
            <a:endParaRPr lang="en-US" sz="2400" b="0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5B871108-2EA9-4A05-BC4C-04DABBFA0D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857757"/>
              </p:ext>
            </p:extLst>
          </p:nvPr>
        </p:nvGraphicFramePr>
        <p:xfrm>
          <a:off x="304800" y="1676400"/>
          <a:ext cx="8763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2018_title">
            <a:extLst>
              <a:ext uri="{FF2B5EF4-FFF2-40B4-BE49-F238E27FC236}">
                <a16:creationId xmlns:a16="http://schemas.microsoft.com/office/drawing/2014/main" id="{6BFAACF5-DC31-4826-A0F0-1D7440204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1904999"/>
            <a:ext cx="7010401" cy="3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864" tIns="4114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pl-PL" sz="1600" dirty="0" err="1">
                <a:solidFill>
                  <a:srgbClr val="000000"/>
                </a:solidFill>
                <a:latin typeface="Segoe UI"/>
                <a:cs typeface="Arial"/>
              </a:rPr>
              <a:t>Exports</a:t>
            </a:r>
            <a:r>
              <a:rPr lang="pl-PL" sz="1600" dirty="0">
                <a:solidFill>
                  <a:srgbClr val="000000"/>
                </a:solidFill>
                <a:latin typeface="Segoe UI"/>
                <a:cs typeface="Arial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Segoe UI"/>
                <a:cs typeface="Arial"/>
              </a:rPr>
              <a:t>volumes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(Quarter-over-quarter percent change) 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33FBAA7-99AD-4793-AB1C-874CD32D82DE}"/>
              </a:ext>
            </a:extLst>
          </p:cNvPr>
          <p:cNvSpPr txBox="1"/>
          <p:nvPr/>
        </p:nvSpPr>
        <p:spPr>
          <a:xfrm>
            <a:off x="7224610" y="5068821"/>
            <a:ext cx="1705179" cy="45497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B6B19D2-E401-4C2C-9DF4-FA7E39333A94}"/>
              </a:ext>
            </a:extLst>
          </p:cNvPr>
          <p:cNvSpPr txBox="1"/>
          <p:nvPr/>
        </p:nvSpPr>
        <p:spPr>
          <a:xfrm>
            <a:off x="7543800" y="3755893"/>
            <a:ext cx="1705179" cy="45497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Euro area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3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022444-67F7-4070-97E9-812B2F20CB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606DD-D066-4020-99B8-4F9D94E94EA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6D74F7BE-6374-4FD3-8032-5EE1FF9A2CC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5154182"/>
              </p:ext>
            </p:extLst>
          </p:nvPr>
        </p:nvGraphicFramePr>
        <p:xfrm>
          <a:off x="0" y="1752600"/>
          <a:ext cx="9296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4">
            <a:extLst>
              <a:ext uri="{FF2B5EF4-FFF2-40B4-BE49-F238E27FC236}">
                <a16:creationId xmlns:a16="http://schemas.microsoft.com/office/drawing/2014/main" id="{5FD4BEAC-DFEA-4075-9694-11B6BBD9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/>
              <a:t>Production slump is evident in vehicle production </a:t>
            </a:r>
            <a:endParaRPr lang="en-US" sz="2400" b="0" dirty="0"/>
          </a:p>
        </p:txBody>
      </p:sp>
      <p:sp>
        <p:nvSpPr>
          <p:cNvPr id="8" name="2018_title">
            <a:extLst>
              <a:ext uri="{FF2B5EF4-FFF2-40B4-BE49-F238E27FC236}">
                <a16:creationId xmlns:a16="http://schemas.microsoft.com/office/drawing/2014/main" id="{09C67B40-F5AC-40F4-9770-285B3973A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1904999"/>
            <a:ext cx="7010401" cy="3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864" tIns="4114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pl-PL" sz="1600" dirty="0">
                <a:solidFill>
                  <a:srgbClr val="000000"/>
                </a:solidFill>
                <a:latin typeface="Segoe UI"/>
                <a:cs typeface="Arial"/>
              </a:rPr>
              <a:t>Europe</a:t>
            </a:r>
            <a:r>
              <a:rPr lang="en-US" sz="1600" dirty="0">
                <a:solidFill>
                  <a:srgbClr val="000000"/>
                </a:solidFill>
                <a:latin typeface="Segoe UI"/>
                <a:cs typeface="Arial"/>
              </a:rPr>
              <a:t>:</a:t>
            </a:r>
            <a:r>
              <a:rPr lang="pl-PL" sz="1600" dirty="0">
                <a:solidFill>
                  <a:srgbClr val="000000"/>
                </a:solidFill>
                <a:latin typeface="Segoe UI"/>
                <a:cs typeface="Arial"/>
              </a:rPr>
              <a:t> Vehicle Production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(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ercent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y/y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5748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022444-67F7-4070-97E9-812B2F20CB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606DD-D066-4020-99B8-4F9D94E94EA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5FD4BEAC-DFEA-4075-9694-11B6BBD9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/>
              <a:t>Slowdown is mainly </a:t>
            </a:r>
            <a:r>
              <a:rPr lang="en-US" sz="2400" b="0" dirty="0"/>
              <a:t>in </a:t>
            </a:r>
            <a:r>
              <a:rPr lang="pl-PL" sz="2400" b="0" dirty="0"/>
              <a:t>industry, but services have started to soften as well</a:t>
            </a:r>
            <a:endParaRPr lang="en-US" sz="2400" b="0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47098652-088F-406F-A770-3BD62EA12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459491"/>
              </p:ext>
            </p:extLst>
          </p:nvPr>
        </p:nvGraphicFramePr>
        <p:xfrm>
          <a:off x="152400" y="1676400"/>
          <a:ext cx="8915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2018_title">
            <a:extLst>
              <a:ext uri="{FF2B5EF4-FFF2-40B4-BE49-F238E27FC236}">
                <a16:creationId xmlns:a16="http://schemas.microsoft.com/office/drawing/2014/main" id="{989F75EB-DED7-4B31-9B31-A9E1F4A9A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1904999"/>
            <a:ext cx="7010401" cy="3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864" tIns="4114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pl-PL" sz="1600" dirty="0" err="1">
                <a:solidFill>
                  <a:srgbClr val="000000"/>
                </a:solidFill>
                <a:latin typeface="Segoe UI"/>
                <a:cs typeface="Arial"/>
              </a:rPr>
              <a:t>Contributions</a:t>
            </a:r>
            <a:r>
              <a:rPr lang="pl-PL" sz="1600" dirty="0">
                <a:solidFill>
                  <a:srgbClr val="000000"/>
                </a:solidFill>
                <a:latin typeface="Segoe UI"/>
                <a:cs typeface="Arial"/>
              </a:rPr>
              <a:t> to GVA </a:t>
            </a:r>
            <a:r>
              <a:rPr lang="pl-PL" sz="1600" dirty="0" err="1">
                <a:solidFill>
                  <a:srgbClr val="000000"/>
                </a:solidFill>
                <a:latin typeface="Segoe UI"/>
                <a:cs typeface="Arial"/>
              </a:rPr>
              <a:t>growth</a:t>
            </a:r>
            <a:r>
              <a:rPr lang="pl-PL" sz="1600" dirty="0">
                <a:solidFill>
                  <a:srgbClr val="000000"/>
                </a:solidFill>
                <a:latin typeface="Segoe UI"/>
                <a:cs typeface="Arial"/>
              </a:rPr>
              <a:t> in EU28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(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pp.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6697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022444-67F7-4070-97E9-812B2F20CB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606DD-D066-4020-99B8-4F9D94E94EA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5FD4BEAC-DFEA-4075-9694-11B6BBD9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/>
              <a:t>Services </a:t>
            </a:r>
            <a:r>
              <a:rPr lang="pl-PL" sz="2400" b="0" dirty="0" err="1"/>
              <a:t>PMIs</a:t>
            </a:r>
            <a:r>
              <a:rPr lang="pl-PL" sz="2400" b="0" dirty="0"/>
              <a:t> </a:t>
            </a:r>
            <a:r>
              <a:rPr lang="pl-PL" sz="2400" b="0" dirty="0" err="1"/>
              <a:t>have</a:t>
            </a:r>
            <a:r>
              <a:rPr lang="pl-PL" sz="2400" b="0" dirty="0"/>
              <a:t> </a:t>
            </a:r>
            <a:r>
              <a:rPr lang="pl-PL" sz="2400" b="0" dirty="0" err="1"/>
              <a:t>dropped</a:t>
            </a:r>
            <a:r>
              <a:rPr lang="pl-PL" sz="2400" b="0" dirty="0"/>
              <a:t>, but </a:t>
            </a:r>
            <a:r>
              <a:rPr lang="pl-PL" sz="2400" b="0" dirty="0" err="1"/>
              <a:t>remain</a:t>
            </a:r>
            <a:r>
              <a:rPr lang="pl-PL" sz="2400" b="0" dirty="0"/>
              <a:t> in </a:t>
            </a:r>
            <a:r>
              <a:rPr lang="pl-PL" sz="2400" b="0" dirty="0" err="1"/>
              <a:t>expansionary</a:t>
            </a:r>
            <a:r>
              <a:rPr lang="pl-PL" sz="2400" b="0" dirty="0"/>
              <a:t> </a:t>
            </a:r>
            <a:r>
              <a:rPr lang="pl-PL" sz="2400" b="0" dirty="0" err="1"/>
              <a:t>territory</a:t>
            </a:r>
            <a:endParaRPr lang="en-US" sz="2400" b="0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370CFD98-2057-4B22-9718-02EB7E40F7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954217"/>
              </p:ext>
            </p:extLst>
          </p:nvPr>
        </p:nvGraphicFramePr>
        <p:xfrm>
          <a:off x="152400" y="1524000"/>
          <a:ext cx="8915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2018_title">
            <a:extLst>
              <a:ext uri="{FF2B5EF4-FFF2-40B4-BE49-F238E27FC236}">
                <a16:creationId xmlns:a16="http://schemas.microsoft.com/office/drawing/2014/main" id="{BAA45939-DAD2-4F33-B07A-74B00A3B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1904999"/>
            <a:ext cx="7010401" cy="3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864" tIns="4114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pl-PL" sz="1600" dirty="0" err="1">
                <a:solidFill>
                  <a:srgbClr val="000000"/>
                </a:solidFill>
                <a:latin typeface="Segoe UI"/>
                <a:cs typeface="Arial"/>
              </a:rPr>
              <a:t>European</a:t>
            </a:r>
            <a:r>
              <a:rPr lang="pl-PL" sz="1600" dirty="0">
                <a:solidFill>
                  <a:srgbClr val="000000"/>
                </a:solidFill>
                <a:latin typeface="Segoe UI"/>
                <a:cs typeface="Arial"/>
              </a:rPr>
              <a:t> Union PMI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(</a:t>
            </a:r>
            <a:r>
              <a:rPr lang="pl-PL" sz="1600" dirty="0">
                <a:solidFill>
                  <a:srgbClr val="000000"/>
                </a:solidFill>
                <a:latin typeface="Segoe UI"/>
                <a:cs typeface="Arial"/>
              </a:rPr>
              <a:t>SA, 50</a:t>
            </a:r>
            <a:r>
              <a:rPr lang="en-US" sz="1600" dirty="0">
                <a:solidFill>
                  <a:srgbClr val="000000"/>
                </a:solidFill>
                <a:latin typeface="Segoe UI"/>
                <a:cs typeface="Arial"/>
              </a:rPr>
              <a:t>+: </a:t>
            </a:r>
            <a:r>
              <a:rPr lang="pl-PL" sz="1600" dirty="0">
                <a:solidFill>
                  <a:srgbClr val="000000"/>
                </a:solidFill>
                <a:latin typeface="Segoe UI"/>
                <a:cs typeface="Arial"/>
              </a:rPr>
              <a:t>expansion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) 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D99CA4E-1470-489B-8416-D6B682E2BD9D}"/>
              </a:ext>
            </a:extLst>
          </p:cNvPr>
          <p:cNvSpPr txBox="1"/>
          <p:nvPr/>
        </p:nvSpPr>
        <p:spPr>
          <a:xfrm>
            <a:off x="7224610" y="5068821"/>
            <a:ext cx="1705179" cy="45497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Manufacturing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F2FF9E4-6C8D-403A-B52B-74319C10EF9E}"/>
              </a:ext>
            </a:extLst>
          </p:cNvPr>
          <p:cNvSpPr txBox="1"/>
          <p:nvPr/>
        </p:nvSpPr>
        <p:spPr>
          <a:xfrm>
            <a:off x="7772400" y="3876136"/>
            <a:ext cx="1705179" cy="45497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5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022444-67F7-4070-97E9-812B2F20CB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606DD-D066-4020-99B8-4F9D94E94EA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5FD4BEAC-DFEA-4075-9694-11B6BBD9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/>
              <a:t>This </a:t>
            </a:r>
            <a:r>
              <a:rPr lang="en-US" sz="2400" b="0" dirty="0"/>
              <a:t>has </a:t>
            </a:r>
            <a:r>
              <a:rPr lang="pl-PL" sz="2400" b="0" dirty="0"/>
              <a:t>helped sustain consumer confidence</a:t>
            </a:r>
            <a:endParaRPr lang="en-US" sz="2400" b="0" dirty="0"/>
          </a:p>
        </p:txBody>
      </p:sp>
      <p:graphicFrame>
        <p:nvGraphicFramePr>
          <p:cNvPr id="7" name="Wykres 2">
            <a:extLst>
              <a:ext uri="{FF2B5EF4-FFF2-40B4-BE49-F238E27FC236}">
                <a16:creationId xmlns:a16="http://schemas.microsoft.com/office/drawing/2014/main" id="{5E1504D3-3396-42EF-9837-C3588E1F50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253544"/>
              </p:ext>
            </p:extLst>
          </p:nvPr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2018_title">
            <a:extLst>
              <a:ext uri="{FF2B5EF4-FFF2-40B4-BE49-F238E27FC236}">
                <a16:creationId xmlns:a16="http://schemas.microsoft.com/office/drawing/2014/main" id="{358D9442-A945-444D-A7B3-ED528921C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1904999"/>
            <a:ext cx="7010401" cy="3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864" tIns="4114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pl-PL" sz="1600" dirty="0">
                <a:solidFill>
                  <a:srgbClr val="000000"/>
                </a:solidFill>
                <a:latin typeface="Segoe UI"/>
                <a:cs typeface="Arial"/>
              </a:rPr>
              <a:t>European Union Sentiment Indicators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(</a:t>
            </a:r>
            <a:r>
              <a:rPr lang="pl-PL" sz="1600" dirty="0">
                <a:solidFill>
                  <a:srgbClr val="000000"/>
                </a:solidFill>
                <a:latin typeface="Segoe UI"/>
                <a:cs typeface="Arial"/>
              </a:rPr>
              <a:t>Balance of answers, deviations from L-T average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) 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A65B4700-A22E-4B08-B742-B8C59E94D6C0}"/>
              </a:ext>
            </a:extLst>
          </p:cNvPr>
          <p:cNvSpPr txBox="1"/>
          <p:nvPr/>
        </p:nvSpPr>
        <p:spPr>
          <a:xfrm>
            <a:off x="7162800" y="3942238"/>
            <a:ext cx="1705179" cy="45497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confidence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FD1D806-E132-45CA-BCCA-7B788561CF1A}"/>
              </a:ext>
            </a:extLst>
          </p:cNvPr>
          <p:cNvSpPr txBox="1"/>
          <p:nvPr/>
        </p:nvSpPr>
        <p:spPr>
          <a:xfrm>
            <a:off x="6462610" y="5172631"/>
            <a:ext cx="1705179" cy="45497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Business sentiment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0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022444-67F7-4070-97E9-812B2F20CB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606DD-D066-4020-99B8-4F9D94E94EA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5FD4BEAC-DFEA-4075-9694-11B6BBD9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/>
              <a:t>E</a:t>
            </a:r>
            <a:r>
              <a:rPr lang="en-US" sz="2400" b="0" dirty="0"/>
              <a:t>merging </a:t>
            </a:r>
            <a:r>
              <a:rPr lang="pl-PL" sz="2400" b="0" dirty="0"/>
              <a:t>E</a:t>
            </a:r>
            <a:r>
              <a:rPr lang="en-US" sz="2400" b="0" dirty="0" err="1"/>
              <a:t>urope’s</a:t>
            </a:r>
            <a:r>
              <a:rPr lang="pl-PL" sz="2400" b="0" dirty="0"/>
              <a:t> fixed investment </a:t>
            </a:r>
            <a:r>
              <a:rPr lang="en-US" sz="2400" b="0" dirty="0"/>
              <a:t>remains </a:t>
            </a:r>
            <a:r>
              <a:rPr lang="pl-PL" sz="2400" b="0" dirty="0"/>
              <a:t>robust</a:t>
            </a:r>
            <a:r>
              <a:rPr lang="en-US" sz="2400" b="0" dirty="0"/>
              <a:t>, despite slowdown in Advanced Europe</a:t>
            </a:r>
          </a:p>
        </p:txBody>
      </p:sp>
      <p:graphicFrame>
        <p:nvGraphicFramePr>
          <p:cNvPr id="7" name="Wykres 4">
            <a:extLst>
              <a:ext uri="{FF2B5EF4-FFF2-40B4-BE49-F238E27FC236}">
                <a16:creationId xmlns:a16="http://schemas.microsoft.com/office/drawing/2014/main" id="{379EC4CB-61BE-41D6-894D-6A799AEE8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186158"/>
              </p:ext>
            </p:extLst>
          </p:nvPr>
        </p:nvGraphicFramePr>
        <p:xfrm>
          <a:off x="228600" y="1600200"/>
          <a:ext cx="883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58738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heme/theme1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Custom 2">
      <a:dk1>
        <a:srgbClr val="000000"/>
      </a:dk1>
      <a:lt1>
        <a:srgbClr val="FFFFFF"/>
      </a:lt1>
      <a:dk2>
        <a:srgbClr val="7F7F7F"/>
      </a:dk2>
      <a:lt2>
        <a:srgbClr val="FFFFFF"/>
      </a:lt2>
      <a:accent1>
        <a:srgbClr val="FFC000"/>
      </a:accent1>
      <a:accent2>
        <a:srgbClr val="006BD6"/>
      </a:accent2>
      <a:accent3>
        <a:srgbClr val="00800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EUR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Custom 2">
      <a:dk1>
        <a:srgbClr val="000000"/>
      </a:dk1>
      <a:lt1>
        <a:srgbClr val="FFFFFF"/>
      </a:lt1>
      <a:dk2>
        <a:srgbClr val="7F7F7F"/>
      </a:dk2>
      <a:lt2>
        <a:srgbClr val="FFFFFF"/>
      </a:lt2>
      <a:accent1>
        <a:srgbClr val="FFC000"/>
      </a:accent1>
      <a:accent2>
        <a:srgbClr val="006BD6"/>
      </a:accent2>
      <a:accent3>
        <a:srgbClr val="00800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653</Words>
  <Application>Microsoft Office PowerPoint</Application>
  <PresentationFormat>On-screen Show (4:3)</PresentationFormat>
  <Paragraphs>134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Franklin Gothic Medium</vt:lpstr>
      <vt:lpstr>Garamond</vt:lpstr>
      <vt:lpstr>Segoe UI</vt:lpstr>
      <vt:lpstr>Segoe UI Light</vt:lpstr>
      <vt:lpstr>Wingdings</vt:lpstr>
      <vt:lpstr>1_Stream</vt:lpstr>
      <vt:lpstr>6_Default Design</vt:lpstr>
      <vt:lpstr>7_Default Design</vt:lpstr>
      <vt:lpstr>ThemeEUR</vt:lpstr>
      <vt:lpstr>9_Default Design</vt:lpstr>
      <vt:lpstr>2_Stream</vt:lpstr>
      <vt:lpstr>Economic Outlook and Banking Sector Challenges  in the Western Balkans Countries</vt:lpstr>
      <vt:lpstr>Economic Outlook</vt:lpstr>
      <vt:lpstr>PowerPoint Presentation</vt:lpstr>
      <vt:lpstr>Europe’s exports have weakened considerably</vt:lpstr>
      <vt:lpstr>Production slump is evident in vehicle production </vt:lpstr>
      <vt:lpstr>Slowdown is mainly in industry, but services have started to soften as well</vt:lpstr>
      <vt:lpstr>Services PMIs have dropped, but remain in expansionary territory</vt:lpstr>
      <vt:lpstr>This has helped sustain consumer confidence</vt:lpstr>
      <vt:lpstr>Emerging Europe’s fixed investment remains robust, despite slowdown in Advanced Europe</vt:lpstr>
      <vt:lpstr>Western Balkans continue to do well, but it will be increasingly difficult to defy gravity</vt:lpstr>
      <vt:lpstr>Impact on Western Balkans so far has been mixed</vt:lpstr>
      <vt:lpstr>Spillovers from European slowdown to Western Balkans would be less through trade and more through other channels</vt:lpstr>
      <vt:lpstr>Risks and Preparadness in the Western Balkans</vt:lpstr>
      <vt:lpstr>PowerPoint Presentation</vt:lpstr>
      <vt:lpstr>PowerPoint Presentation</vt:lpstr>
      <vt:lpstr>Business environment has improved</vt:lpstr>
      <vt:lpstr>With the slowdown in Advanced Europe, there are some downside risks for the Western Balkans</vt:lpstr>
      <vt:lpstr>Banking sector developments</vt:lpstr>
      <vt:lpstr>Parent banks exposure reduction to the region has levelled off</vt:lpstr>
      <vt:lpstr>And banks have been increasingly relying on domestic deposits</vt:lpstr>
      <vt:lpstr>NPLs reduction is progressing, and credit has been growing</vt:lpstr>
      <vt:lpstr>Profitability has recovered from post-crisis lows</vt:lpstr>
      <vt:lpstr>Capital adequacy continues to improve</vt:lpstr>
      <vt:lpstr>Thank you</vt:lpstr>
    </vt:vector>
  </TitlesOfParts>
  <Company>International Monetary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Kkrogulskilocal</dc:creator>
  <cp:lastModifiedBy>Ilahi, Nadeem</cp:lastModifiedBy>
  <cp:revision>3835</cp:revision>
  <cp:lastPrinted>2019-06-10T08:18:09Z</cp:lastPrinted>
  <dcterms:created xsi:type="dcterms:W3CDTF">2013-09-12T15:34:37Z</dcterms:created>
  <dcterms:modified xsi:type="dcterms:W3CDTF">2019-10-24T16:24:05Z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