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8" r:id="rId3"/>
    <p:sldId id="764" r:id="rId4"/>
    <p:sldId id="767" r:id="rId5"/>
    <p:sldId id="765" r:id="rId6"/>
    <p:sldId id="768" r:id="rId7"/>
    <p:sldId id="769" r:id="rId8"/>
    <p:sldId id="770" r:id="rId9"/>
    <p:sldId id="772" r:id="rId10"/>
    <p:sldId id="776" r:id="rId11"/>
    <p:sldId id="771" r:id="rId12"/>
    <p:sldId id="778" r:id="rId13"/>
    <p:sldId id="766" r:id="rId14"/>
    <p:sldId id="779" r:id="rId15"/>
    <p:sldId id="7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yeya\Downloads\rg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yeya\Downloads\rg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yeya\Downloads\dataset_EM%20(1)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yeya\Downloads\dataset_EM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yeya\Downloads\dataset_EM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yeya\Downloads\dataset_EM%2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yeya\Downloads\dataset_EM%20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U.S.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nominal GDP growth</c:v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US!$A$13:$A$25</c:f>
              <c:numCache>
                <c:formatCode>0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US!$C$13:$C$25</c:f>
              <c:numCache>
                <c:formatCode>_(* #,##0.00_);_(* \(#,##0.00\);_(* "-"??_);_(@_)</c:formatCode>
                <c:ptCount val="13"/>
                <c:pt idx="0">
                  <c:v>3.9432284700579912</c:v>
                </c:pt>
                <c:pt idx="1">
                  <c:v>3.6597969827835586</c:v>
                </c:pt>
                <c:pt idx="2">
                  <c:v>4.1939070522799105</c:v>
                </c:pt>
                <c:pt idx="3">
                  <c:v>3.6251189709344933</c:v>
                </c:pt>
                <c:pt idx="4">
                  <c:v>4.2004617799445976</c:v>
                </c:pt>
                <c:pt idx="5">
                  <c:v>3.733960511034673</c:v>
                </c:pt>
                <c:pt idx="6">
                  <c:v>2.6863760227487266</c:v>
                </c:pt>
                <c:pt idx="7">
                  <c:v>4.1841472332939444</c:v>
                </c:pt>
                <c:pt idx="8">
                  <c:v>5.4202534314689244</c:v>
                </c:pt>
                <c:pt idx="9">
                  <c:v>4.1295286880680182</c:v>
                </c:pt>
                <c:pt idx="10">
                  <c:v>-1.4990043017680699</c:v>
                </c:pt>
                <c:pt idx="11">
                  <c:v>10.705395202579538</c:v>
                </c:pt>
                <c:pt idx="12">
                  <c:v>7.3982961135938607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60-49E8-B4F1-7F23C7E31E81}"/>
            </c:ext>
          </c:extLst>
        </c:ser>
        <c:ser>
          <c:idx val="1"/>
          <c:order val="1"/>
          <c:tx>
            <c:v>nominal interest rate</c:v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US!$A$13:$A$25</c:f>
              <c:numCache>
                <c:formatCode>0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US!$D$13:$D$25</c:f>
              <c:numCache>
                <c:formatCode>0.00</c:formatCode>
                <c:ptCount val="13"/>
                <c:pt idx="0">
                  <c:v>3.2150597609561755</c:v>
                </c:pt>
                <c:pt idx="1">
                  <c:v>2.7816399999999999</c:v>
                </c:pt>
                <c:pt idx="2">
                  <c:v>1.8034399999999999</c:v>
                </c:pt>
                <c:pt idx="3">
                  <c:v>2.3501599999999998</c:v>
                </c:pt>
                <c:pt idx="4">
                  <c:v>2.5395599999999998</c:v>
                </c:pt>
                <c:pt idx="5">
                  <c:v>2.1382868525896415</c:v>
                </c:pt>
                <c:pt idx="6">
                  <c:v>1.83744</c:v>
                </c:pt>
                <c:pt idx="7">
                  <c:v>2.3294800000000002</c:v>
                </c:pt>
                <c:pt idx="8">
                  <c:v>2.9112449799196787</c:v>
                </c:pt>
                <c:pt idx="9">
                  <c:v>2.1414</c:v>
                </c:pt>
                <c:pt idx="10">
                  <c:v>0.88920318725099601</c:v>
                </c:pt>
                <c:pt idx="11">
                  <c:v>1.4468525896414344</c:v>
                </c:pt>
                <c:pt idx="12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60-49E8-B4F1-7F23C7E31E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364918351"/>
        <c:axId val="364910863"/>
      </c:lineChart>
      <c:catAx>
        <c:axId val="364918351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910863"/>
        <c:crosses val="autoZero"/>
        <c:auto val="1"/>
        <c:lblAlgn val="ctr"/>
        <c:lblOffset val="100"/>
        <c:noMultiLvlLbl val="0"/>
      </c:catAx>
      <c:valAx>
        <c:axId val="364910863"/>
        <c:scaling>
          <c:orientation val="minMax"/>
        </c:scaling>
        <c:delete val="0"/>
        <c:axPos val="l"/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918351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Brazil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nominal GDP growth</c:v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BR!$A$27:$A$39</c:f>
              <c:numCache>
                <c:formatCode>0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BR!$F$27:$F$39</c:f>
              <c:numCache>
                <c:formatCode>_(* #,##0.00_);_(* \(#,##0.00\);_(* "-"??_);_(@_)</c:formatCode>
                <c:ptCount val="13"/>
                <c:pt idx="0">
                  <c:v>16.585697521949339</c:v>
                </c:pt>
                <c:pt idx="1">
                  <c:v>12.623631347297003</c:v>
                </c:pt>
                <c:pt idx="2">
                  <c:v>10.01690437443532</c:v>
                </c:pt>
                <c:pt idx="3">
                  <c:v>10.734888135649534</c:v>
                </c:pt>
                <c:pt idx="4">
                  <c:v>8.3902073949731371</c:v>
                </c:pt>
                <c:pt idx="5">
                  <c:v>3.7521329555717076</c:v>
                </c:pt>
                <c:pt idx="6">
                  <c:v>4.5622201055507849</c:v>
                </c:pt>
                <c:pt idx="7">
                  <c:v>5.0428195813012167</c:v>
                </c:pt>
                <c:pt idx="8">
                  <c:v>6.3573539048162431</c:v>
                </c:pt>
                <c:pt idx="9">
                  <c:v>5.4966040018811224</c:v>
                </c:pt>
                <c:pt idx="10">
                  <c:v>1.0621722635584696</c:v>
                </c:pt>
                <c:pt idx="11">
                  <c:v>16.228382007254449</c:v>
                </c:pt>
                <c:pt idx="12">
                  <c:v>12.3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AB-4E52-B419-8F215C348E28}"/>
            </c:ext>
          </c:extLst>
        </c:ser>
        <c:ser>
          <c:idx val="1"/>
          <c:order val="1"/>
          <c:tx>
            <c:v>nominal interest rate (selic)</c:v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BR!$A$27:$A$39</c:f>
              <c:numCache>
                <c:formatCode>0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BR!$G$27:$G$39</c:f>
              <c:numCache>
                <c:formatCode>_(* #,##0.00_);_(* \(#,##0.00\);_(* "-"??_);_(@_)</c:formatCode>
                <c:ptCount val="13"/>
                <c:pt idx="0">
                  <c:v>10.930833333333334</c:v>
                </c:pt>
                <c:pt idx="1">
                  <c:v>11.662433333333333</c:v>
                </c:pt>
                <c:pt idx="2">
                  <c:v>8.0674333333333337</c:v>
                </c:pt>
                <c:pt idx="3">
                  <c:v>8.9895083333333332</c:v>
                </c:pt>
                <c:pt idx="4">
                  <c:v>11.54025</c:v>
                </c:pt>
                <c:pt idx="5">
                  <c:v>14.15995</c:v>
                </c:pt>
                <c:pt idx="6">
                  <c:v>13.462108333333333</c:v>
                </c:pt>
                <c:pt idx="7">
                  <c:v>9.0574499999999993</c:v>
                </c:pt>
                <c:pt idx="8">
                  <c:v>7.3093000000000004</c:v>
                </c:pt>
                <c:pt idx="9">
                  <c:v>6.1790750000000001</c:v>
                </c:pt>
                <c:pt idx="10">
                  <c:v>2.7603666666666666</c:v>
                </c:pt>
                <c:pt idx="11">
                  <c:v>7.1135166666666665</c:v>
                </c:pt>
                <c:pt idx="12">
                  <c:v>13.75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AB-4E52-B419-8F215C348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586565535"/>
        <c:axId val="586575103"/>
      </c:lineChart>
      <c:catAx>
        <c:axId val="586565535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575103"/>
        <c:crosses val="autoZero"/>
        <c:auto val="1"/>
        <c:lblAlgn val="ctr"/>
        <c:lblOffset val="100"/>
        <c:noMultiLvlLbl val="0"/>
      </c:catAx>
      <c:valAx>
        <c:axId val="586575103"/>
        <c:scaling>
          <c:orientation val="minMax"/>
        </c:scaling>
        <c:delete val="0"/>
        <c:axPos val="l"/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565535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spPr>
            <a:ln w="9525" cap="rnd">
              <a:solidFill>
                <a:schemeClr val="bg2">
                  <a:lumMod val="9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Hoja1!$A$1:$A$37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-10</c:v>
                </c:pt>
              </c:numCache>
            </c:numRef>
          </c:xVal>
          <c:yVal>
            <c:numRef>
              <c:f>Hoja1!$B$1:$B$37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-10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566-42C0-B6F0-81452C346CA7}"/>
            </c:ext>
          </c:extLst>
        </c:ser>
        <c:ser>
          <c:idx val="2"/>
          <c:order val="1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Pt>
            <c:idx val="3"/>
            <c:marker>
              <c:symbol val="circle"/>
              <c:size val="9"/>
              <c:spPr>
                <a:gradFill rotWithShape="1">
                  <a:gsLst>
                    <a:gs pos="0">
                      <a:schemeClr val="accent3">
                        <a:shade val="51000"/>
                        <a:satMod val="130000"/>
                      </a:schemeClr>
                    </a:gs>
                    <a:gs pos="80000">
                      <a:schemeClr val="accent3">
                        <a:shade val="93000"/>
                        <a:satMod val="130000"/>
                      </a:schemeClr>
                    </a:gs>
                    <a:gs pos="100000">
                      <a:schemeClr val="accent3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tx1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</c:marker>
            <c:bubble3D val="0"/>
            <c:spPr>
              <a:ln w="25400" cap="rnd">
                <a:solidFill>
                  <a:schemeClr val="tx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566-42C0-B6F0-81452C346CA7}"/>
              </c:ext>
            </c:extLst>
          </c:dPt>
          <c:dPt>
            <c:idx val="5"/>
            <c:marker>
              <c:symbol val="circle"/>
              <c:size val="9"/>
              <c:spPr>
                <a:gradFill rotWithShape="1">
                  <a:gsLst>
                    <a:gs pos="0">
                      <a:schemeClr val="accent3">
                        <a:shade val="51000"/>
                        <a:satMod val="130000"/>
                      </a:schemeClr>
                    </a:gs>
                    <a:gs pos="80000">
                      <a:schemeClr val="accent3">
                        <a:shade val="93000"/>
                        <a:satMod val="130000"/>
                      </a:schemeClr>
                    </a:gs>
                    <a:gs pos="100000">
                      <a:schemeClr val="accent3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3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E566-42C0-B6F0-81452C346CA7}"/>
              </c:ext>
            </c:extLst>
          </c:dPt>
          <c:trendline>
            <c:spPr>
              <a:ln w="9525" cap="rnd">
                <a:solidFill>
                  <a:schemeClr val="accent3"/>
                </a:solidFill>
              </a:ln>
              <a:effectLst/>
            </c:spPr>
            <c:trendlineType val="linear"/>
            <c:dispRSqr val="0"/>
            <c:dispEq val="0"/>
          </c:trendline>
          <c:xVal>
            <c:numRef>
              <c:f>'Sheet 1'!$M$32:$M$1631</c:f>
              <c:numCache>
                <c:formatCode>_(* #,##0.00_);_(* \(#,##0.00\);_(* "-"??_);_(@_)</c:formatCode>
                <c:ptCount val="40"/>
                <c:pt idx="0">
                  <c:v>7.095251477067265</c:v>
                </c:pt>
                <c:pt idx="1">
                  <c:v>4.8070730860748911</c:v>
                </c:pt>
                <c:pt idx="2" formatCode="0.00">
                  <c:v>5.0299999999999994</c:v>
                </c:pt>
                <c:pt idx="3">
                  <c:v>5.5102052045481109</c:v>
                </c:pt>
                <c:pt idx="4">
                  <c:v>6.5662076249419599</c:v>
                </c:pt>
                <c:pt idx="5">
                  <c:v>10.001728462462721</c:v>
                </c:pt>
                <c:pt idx="6">
                  <c:v>8.608617167745539</c:v>
                </c:pt>
                <c:pt idx="7">
                  <c:v>15.363611033714131</c:v>
                </c:pt>
                <c:pt idx="8">
                  <c:v>3.1729515916452007</c:v>
                </c:pt>
                <c:pt idx="9">
                  <c:v>8.7175457862090902</c:v>
                </c:pt>
                <c:pt idx="10" formatCode="0.00">
                  <c:v>21.861142485308278</c:v>
                </c:pt>
                <c:pt idx="11">
                  <c:v>3.1182791833384691</c:v>
                </c:pt>
                <c:pt idx="12">
                  <c:v>11.0096769280796</c:v>
                </c:pt>
                <c:pt idx="13">
                  <c:v>5.6304562697477811</c:v>
                </c:pt>
                <c:pt idx="14">
                  <c:v>2.6464406432448895</c:v>
                </c:pt>
                <c:pt idx="15">
                  <c:v>3.3832060945406797</c:v>
                </c:pt>
                <c:pt idx="16">
                  <c:v>5.6058872365355512</c:v>
                </c:pt>
                <c:pt idx="17">
                  <c:v>3.3043408833465562</c:v>
                </c:pt>
                <c:pt idx="18">
                  <c:v>7.4345395201809303</c:v>
                </c:pt>
                <c:pt idx="19">
                  <c:v>5.3876428093260849</c:v>
                </c:pt>
                <c:pt idx="20">
                  <c:v>4.6157140547703808</c:v>
                </c:pt>
                <c:pt idx="21">
                  <c:v>33.330973969776288</c:v>
                </c:pt>
                <c:pt idx="22" formatCode="0.00">
                  <c:v>5.7799999999999994</c:v>
                </c:pt>
                <c:pt idx="23">
                  <c:v>4.2770540296457398</c:v>
                </c:pt>
                <c:pt idx="24">
                  <c:v>8.4609802073515397</c:v>
                </c:pt>
                <c:pt idx="25">
                  <c:v>5.8184172084437202</c:v>
                </c:pt>
                <c:pt idx="26">
                  <c:v>2.6679425837320503</c:v>
                </c:pt>
                <c:pt idx="27">
                  <c:v>13.0116840048673</c:v>
                </c:pt>
                <c:pt idx="28">
                  <c:v>11.96001009192387</c:v>
                </c:pt>
                <c:pt idx="29" formatCode="0.00">
                  <c:v>9.8953758338927198</c:v>
                </c:pt>
                <c:pt idx="30">
                  <c:v>11.59995026096191</c:v>
                </c:pt>
                <c:pt idx="31">
                  <c:v>4.7850332793668002</c:v>
                </c:pt>
                <c:pt idx="32">
                  <c:v>6.9050049491844305</c:v>
                </c:pt>
                <c:pt idx="33">
                  <c:v>7.9507465342610706</c:v>
                </c:pt>
                <c:pt idx="34" formatCode="0.00">
                  <c:v>60.650370785036301</c:v>
                </c:pt>
                <c:pt idx="35">
                  <c:v>4.2435916634006405</c:v>
                </c:pt>
                <c:pt idx="36">
                  <c:v>7.8737664344173321</c:v>
                </c:pt>
                <c:pt idx="37">
                  <c:v>0.67268183323287012</c:v>
                </c:pt>
                <c:pt idx="38">
                  <c:v>7.1199999999999992</c:v>
                </c:pt>
                <c:pt idx="39">
                  <c:v>7.9599999999999991</c:v>
                </c:pt>
              </c:numCache>
            </c:numRef>
          </c:xVal>
          <c:yVal>
            <c:numRef>
              <c:f>'Sheet 1'!$R$32:$R$1631</c:f>
              <c:numCache>
                <c:formatCode>_(* #,##0.00_);_(* \(#,##0.00\);_(* "-"??_);_(@_)</c:formatCode>
                <c:ptCount val="40"/>
                <c:pt idx="0">
                  <c:v>1.25</c:v>
                </c:pt>
                <c:pt idx="1">
                  <c:v>4</c:v>
                </c:pt>
                <c:pt idx="3">
                  <c:v>11.25</c:v>
                </c:pt>
                <c:pt idx="5">
                  <c:v>9.25</c:v>
                </c:pt>
                <c:pt idx="6">
                  <c:v>5.75</c:v>
                </c:pt>
                <c:pt idx="7">
                  <c:v>6.75</c:v>
                </c:pt>
                <c:pt idx="8">
                  <c:v>4.25</c:v>
                </c:pt>
                <c:pt idx="9">
                  <c:v>3</c:v>
                </c:pt>
                <c:pt idx="10">
                  <c:v>4.5</c:v>
                </c:pt>
                <c:pt idx="11">
                  <c:v>0.5</c:v>
                </c:pt>
                <c:pt idx="12">
                  <c:v>10.15</c:v>
                </c:pt>
                <c:pt idx="14">
                  <c:v>0.90000000000000036</c:v>
                </c:pt>
                <c:pt idx="15">
                  <c:v>-0.25</c:v>
                </c:pt>
                <c:pt idx="18">
                  <c:v>5.5</c:v>
                </c:pt>
                <c:pt idx="19">
                  <c:v>1.75</c:v>
                </c:pt>
                <c:pt idx="20">
                  <c:v>3.5</c:v>
                </c:pt>
                <c:pt idx="21">
                  <c:v>15.85</c:v>
                </c:pt>
                <c:pt idx="24">
                  <c:v>7.25</c:v>
                </c:pt>
                <c:pt idx="25">
                  <c:v>5.75</c:v>
                </c:pt>
                <c:pt idx="26">
                  <c:v>1.25</c:v>
                </c:pt>
                <c:pt idx="27">
                  <c:v>6.4</c:v>
                </c:pt>
                <c:pt idx="28">
                  <c:v>3.5</c:v>
                </c:pt>
                <c:pt idx="29">
                  <c:v>3.75</c:v>
                </c:pt>
                <c:pt idx="30">
                  <c:v>1.75</c:v>
                </c:pt>
                <c:pt idx="31">
                  <c:v>2</c:v>
                </c:pt>
                <c:pt idx="33">
                  <c:v>0</c:v>
                </c:pt>
                <c:pt idx="34">
                  <c:v>-3</c:v>
                </c:pt>
                <c:pt idx="35">
                  <c:v>1.5</c:v>
                </c:pt>
                <c:pt idx="37">
                  <c:v>5.25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566-42C0-B6F0-81452C346CA7}"/>
            </c:ext>
          </c:extLst>
        </c:ser>
        <c:ser>
          <c:idx val="0"/>
          <c:order val="2"/>
          <c:tx>
            <c:strRef>
              <c:f>'Sheet 1'!$O$1651</c:f>
              <c:strCache>
                <c:ptCount val="1"/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trendline>
            <c:spPr>
              <a:ln w="9525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xVal>
            <c:numRef>
              <c:f>'Sheet 1'!$M$32:$M$1631</c:f>
              <c:numCache>
                <c:formatCode>_(* #,##0.00_);_(* \(#,##0.00\);_(* "-"??_);_(@_)</c:formatCode>
                <c:ptCount val="40"/>
                <c:pt idx="0">
                  <c:v>7.095251477067265</c:v>
                </c:pt>
                <c:pt idx="1">
                  <c:v>4.8070730860748911</c:v>
                </c:pt>
                <c:pt idx="2" formatCode="0.00">
                  <c:v>5.0299999999999994</c:v>
                </c:pt>
                <c:pt idx="3">
                  <c:v>5.5102052045481109</c:v>
                </c:pt>
                <c:pt idx="4">
                  <c:v>6.5662076249419599</c:v>
                </c:pt>
                <c:pt idx="5">
                  <c:v>10.001728462462721</c:v>
                </c:pt>
                <c:pt idx="6">
                  <c:v>8.608617167745539</c:v>
                </c:pt>
                <c:pt idx="7">
                  <c:v>15.363611033714131</c:v>
                </c:pt>
                <c:pt idx="8">
                  <c:v>3.1729515916452007</c:v>
                </c:pt>
                <c:pt idx="9">
                  <c:v>8.7175457862090902</c:v>
                </c:pt>
                <c:pt idx="10" formatCode="0.00">
                  <c:v>21.861142485308278</c:v>
                </c:pt>
                <c:pt idx="11">
                  <c:v>3.1182791833384691</c:v>
                </c:pt>
                <c:pt idx="12">
                  <c:v>11.0096769280796</c:v>
                </c:pt>
                <c:pt idx="13">
                  <c:v>5.6304562697477811</c:v>
                </c:pt>
                <c:pt idx="14">
                  <c:v>2.6464406432448895</c:v>
                </c:pt>
                <c:pt idx="15">
                  <c:v>3.3832060945406797</c:v>
                </c:pt>
                <c:pt idx="16">
                  <c:v>5.6058872365355512</c:v>
                </c:pt>
                <c:pt idx="17">
                  <c:v>3.3043408833465562</c:v>
                </c:pt>
                <c:pt idx="18">
                  <c:v>7.4345395201809303</c:v>
                </c:pt>
                <c:pt idx="19">
                  <c:v>5.3876428093260849</c:v>
                </c:pt>
                <c:pt idx="20">
                  <c:v>4.6157140547703808</c:v>
                </c:pt>
                <c:pt idx="21">
                  <c:v>33.330973969776288</c:v>
                </c:pt>
                <c:pt idx="22" formatCode="0.00">
                  <c:v>5.7799999999999994</c:v>
                </c:pt>
                <c:pt idx="23">
                  <c:v>4.2770540296457398</c:v>
                </c:pt>
                <c:pt idx="24">
                  <c:v>8.4609802073515397</c:v>
                </c:pt>
                <c:pt idx="25">
                  <c:v>5.8184172084437202</c:v>
                </c:pt>
                <c:pt idx="26">
                  <c:v>2.6679425837320503</c:v>
                </c:pt>
                <c:pt idx="27">
                  <c:v>13.0116840048673</c:v>
                </c:pt>
                <c:pt idx="28">
                  <c:v>11.96001009192387</c:v>
                </c:pt>
                <c:pt idx="29" formatCode="0.00">
                  <c:v>9.8953758338927198</c:v>
                </c:pt>
                <c:pt idx="30">
                  <c:v>11.59995026096191</c:v>
                </c:pt>
                <c:pt idx="31">
                  <c:v>4.7850332793668002</c:v>
                </c:pt>
                <c:pt idx="32">
                  <c:v>6.9050049491844305</c:v>
                </c:pt>
                <c:pt idx="33">
                  <c:v>7.9507465342610706</c:v>
                </c:pt>
                <c:pt idx="34" formatCode="0.00">
                  <c:v>60.650370785036301</c:v>
                </c:pt>
                <c:pt idx="35">
                  <c:v>4.2435916634006405</c:v>
                </c:pt>
                <c:pt idx="36">
                  <c:v>7.8737664344173321</c:v>
                </c:pt>
                <c:pt idx="37">
                  <c:v>0.67268183323287012</c:v>
                </c:pt>
                <c:pt idx="38">
                  <c:v>7.1199999999999992</c:v>
                </c:pt>
                <c:pt idx="39">
                  <c:v>7.9599999999999991</c:v>
                </c:pt>
              </c:numCache>
            </c:numRef>
          </c:xVal>
          <c:yVal>
            <c:numRef>
              <c:f>'Sheet 1'!$T$32:$T$1631</c:f>
              <c:numCache>
                <c:formatCode>_(* #,##0.00_);_(* \(#,##0.00\);_(* "-"??_);_(@_)</c:formatCode>
                <c:ptCount val="40"/>
                <c:pt idx="2">
                  <c:v>1.25</c:v>
                </c:pt>
                <c:pt idx="4">
                  <c:v>2.25</c:v>
                </c:pt>
                <c:pt idx="13">
                  <c:v>4</c:v>
                </c:pt>
                <c:pt idx="16">
                  <c:v>1.1499999999999999</c:v>
                </c:pt>
                <c:pt idx="17">
                  <c:v>0</c:v>
                </c:pt>
                <c:pt idx="19">
                  <c:v>0</c:v>
                </c:pt>
                <c:pt idx="22">
                  <c:v>2.25</c:v>
                </c:pt>
                <c:pt idx="23">
                  <c:v>1.25</c:v>
                </c:pt>
                <c:pt idx="32">
                  <c:v>0.75</c:v>
                </c:pt>
                <c:pt idx="36">
                  <c:v>1.1499999999999999</c:v>
                </c:pt>
                <c:pt idx="38">
                  <c:v>2.25</c:v>
                </c:pt>
                <c:pt idx="39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E566-42C0-B6F0-81452C346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6697071"/>
        <c:axId val="1846697487"/>
      </c:scatterChart>
      <c:valAx>
        <c:axId val="1846697071"/>
        <c:scaling>
          <c:orientation val="minMax"/>
          <c:max val="35"/>
          <c:min val="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change in inflation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6697487"/>
        <c:crosses val="autoZero"/>
        <c:crossBetween val="midCat"/>
      </c:valAx>
      <c:valAx>
        <c:axId val="1846697487"/>
        <c:scaling>
          <c:orientation val="minMax"/>
          <c:max val="35"/>
          <c:min val="-5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change in interest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66970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noFill/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trendline>
            <c:spPr>
              <a:ln w="9525" cap="rnd">
                <a:solidFill>
                  <a:schemeClr val="accent3"/>
                </a:solidFill>
              </a:ln>
              <a:effectLst/>
            </c:spPr>
            <c:trendlineType val="linear"/>
            <c:dispRSqr val="0"/>
            <c:dispEq val="0"/>
          </c:trendline>
          <c:xVal>
            <c:numRef>
              <c:f>'Sheet 1'!$M$32:$M$1590</c:f>
              <c:numCache>
                <c:formatCode>_(* #,##0.00_);_(* \(#,##0.00\);_(* "-"??_);_(@_)</c:formatCode>
                <c:ptCount val="39"/>
                <c:pt idx="0">
                  <c:v>7.095251477067265</c:v>
                </c:pt>
                <c:pt idx="1">
                  <c:v>4.8070730860748911</c:v>
                </c:pt>
                <c:pt idx="2" formatCode="0.00">
                  <c:v>5.0299999999999994</c:v>
                </c:pt>
                <c:pt idx="3">
                  <c:v>5.5102052045481109</c:v>
                </c:pt>
                <c:pt idx="4">
                  <c:v>6.5662076249419599</c:v>
                </c:pt>
                <c:pt idx="5">
                  <c:v>10.001728462462721</c:v>
                </c:pt>
                <c:pt idx="6">
                  <c:v>8.608617167745539</c:v>
                </c:pt>
                <c:pt idx="7">
                  <c:v>15.363611033714131</c:v>
                </c:pt>
                <c:pt idx="8">
                  <c:v>3.1729515916452007</c:v>
                </c:pt>
                <c:pt idx="9">
                  <c:v>8.7175457862090902</c:v>
                </c:pt>
                <c:pt idx="10" formatCode="0.00">
                  <c:v>21.861142485308278</c:v>
                </c:pt>
                <c:pt idx="11">
                  <c:v>3.1182791833384691</c:v>
                </c:pt>
                <c:pt idx="12">
                  <c:v>11.0096769280796</c:v>
                </c:pt>
                <c:pt idx="13">
                  <c:v>5.6304562697477811</c:v>
                </c:pt>
                <c:pt idx="14">
                  <c:v>2.6464406432448895</c:v>
                </c:pt>
                <c:pt idx="15">
                  <c:v>3.3832060945406797</c:v>
                </c:pt>
                <c:pt idx="16">
                  <c:v>5.6058872365355512</c:v>
                </c:pt>
                <c:pt idx="17">
                  <c:v>3.3043408833465562</c:v>
                </c:pt>
                <c:pt idx="18">
                  <c:v>7.4345395201809303</c:v>
                </c:pt>
                <c:pt idx="19">
                  <c:v>5.3876428093260849</c:v>
                </c:pt>
                <c:pt idx="20">
                  <c:v>4.6157140547703808</c:v>
                </c:pt>
                <c:pt idx="21">
                  <c:v>33.330973969776288</c:v>
                </c:pt>
                <c:pt idx="22" formatCode="0.00">
                  <c:v>5.7799999999999994</c:v>
                </c:pt>
                <c:pt idx="23">
                  <c:v>4.2770540296457398</c:v>
                </c:pt>
                <c:pt idx="24">
                  <c:v>8.4609802073515397</c:v>
                </c:pt>
                <c:pt idx="25">
                  <c:v>5.8184172084437202</c:v>
                </c:pt>
                <c:pt idx="26">
                  <c:v>2.6679425837320503</c:v>
                </c:pt>
                <c:pt idx="27">
                  <c:v>13.0116840048673</c:v>
                </c:pt>
                <c:pt idx="28">
                  <c:v>11.96001009192387</c:v>
                </c:pt>
                <c:pt idx="29" formatCode="0.00">
                  <c:v>9.8953758338927198</c:v>
                </c:pt>
                <c:pt idx="30">
                  <c:v>11.59995026096191</c:v>
                </c:pt>
                <c:pt idx="31">
                  <c:v>4.7850332793668002</c:v>
                </c:pt>
                <c:pt idx="32">
                  <c:v>6.9050049491844305</c:v>
                </c:pt>
                <c:pt idx="33">
                  <c:v>7.9507465342610706</c:v>
                </c:pt>
                <c:pt idx="34" formatCode="0.00">
                  <c:v>60.650370785036301</c:v>
                </c:pt>
                <c:pt idx="35">
                  <c:v>4.2435916634006405</c:v>
                </c:pt>
                <c:pt idx="36">
                  <c:v>7.8737664344173321</c:v>
                </c:pt>
                <c:pt idx="37">
                  <c:v>0.67268183323287012</c:v>
                </c:pt>
                <c:pt idx="38">
                  <c:v>7.1199999999999992</c:v>
                </c:pt>
              </c:numCache>
            </c:numRef>
          </c:xVal>
          <c:yVal>
            <c:numRef>
              <c:f>'Sheet 1'!$S$32:$S$1590</c:f>
              <c:numCache>
                <c:formatCode>_(* #,##0.00_);_(* \(#,##0.00\);_(* "-"??_);_(@_)</c:formatCode>
                <c:ptCount val="39"/>
                <c:pt idx="0">
                  <c:v>0.76100000000000012</c:v>
                </c:pt>
                <c:pt idx="1">
                  <c:v>2.5460000000000003</c:v>
                </c:pt>
                <c:pt idx="3">
                  <c:v>2.4000000000000021E-2</c:v>
                </c:pt>
                <c:pt idx="5">
                  <c:v>7.9619999999999997</c:v>
                </c:pt>
                <c:pt idx="6">
                  <c:v>0.88400000000000034</c:v>
                </c:pt>
                <c:pt idx="7">
                  <c:v>1.9170000000000003</c:v>
                </c:pt>
                <c:pt idx="8">
                  <c:v>-0.628</c:v>
                </c:pt>
                <c:pt idx="9">
                  <c:v>2.7429999999999994</c:v>
                </c:pt>
                <c:pt idx="10">
                  <c:v>2.0779999999999998</c:v>
                </c:pt>
                <c:pt idx="11">
                  <c:v>-0.66300000000000003</c:v>
                </c:pt>
                <c:pt idx="12">
                  <c:v>1.8620000000000001</c:v>
                </c:pt>
                <c:pt idx="14">
                  <c:v>0.28399999999999981</c:v>
                </c:pt>
                <c:pt idx="15">
                  <c:v>0.86999999999999988</c:v>
                </c:pt>
                <c:pt idx="18">
                  <c:v>3.0279999999999996</c:v>
                </c:pt>
                <c:pt idx="19">
                  <c:v>-1.649</c:v>
                </c:pt>
                <c:pt idx="20">
                  <c:v>0.78600000000000003</c:v>
                </c:pt>
                <c:pt idx="21">
                  <c:v>-3.3449999999999998</c:v>
                </c:pt>
                <c:pt idx="24">
                  <c:v>1.0100000000000002</c:v>
                </c:pt>
                <c:pt idx="25">
                  <c:v>0.29600000000000004</c:v>
                </c:pt>
                <c:pt idx="26">
                  <c:v>1.1590000000000003</c:v>
                </c:pt>
                <c:pt idx="27">
                  <c:v>-2.181</c:v>
                </c:pt>
                <c:pt idx="28">
                  <c:v>0.65500000000000025</c:v>
                </c:pt>
                <c:pt idx="29">
                  <c:v>-3.1849999999999996</c:v>
                </c:pt>
                <c:pt idx="30">
                  <c:v>0.51300000000000012</c:v>
                </c:pt>
                <c:pt idx="31">
                  <c:v>1.54</c:v>
                </c:pt>
                <c:pt idx="33">
                  <c:v>1.8380000000000001</c:v>
                </c:pt>
                <c:pt idx="34">
                  <c:v>0</c:v>
                </c:pt>
                <c:pt idx="35">
                  <c:v>2.4930000000000003</c:v>
                </c:pt>
                <c:pt idx="37">
                  <c:v>-1.7000000000000015E-2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D0D-417F-92B2-048620846254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trendline>
            <c:spPr>
              <a:ln w="9525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xVal>
            <c:numRef>
              <c:f>'Sheet 1'!$M$32:$M$1631</c:f>
              <c:numCache>
                <c:formatCode>_(* #,##0.00_);_(* \(#,##0.00\);_(* "-"??_);_(@_)</c:formatCode>
                <c:ptCount val="40"/>
                <c:pt idx="0">
                  <c:v>7.095251477067265</c:v>
                </c:pt>
                <c:pt idx="1">
                  <c:v>4.8070730860748911</c:v>
                </c:pt>
                <c:pt idx="2" formatCode="0.00">
                  <c:v>5.0299999999999994</c:v>
                </c:pt>
                <c:pt idx="3">
                  <c:v>5.5102052045481109</c:v>
                </c:pt>
                <c:pt idx="4">
                  <c:v>6.5662076249419599</c:v>
                </c:pt>
                <c:pt idx="5">
                  <c:v>10.001728462462721</c:v>
                </c:pt>
                <c:pt idx="6">
                  <c:v>8.608617167745539</c:v>
                </c:pt>
                <c:pt idx="7">
                  <c:v>15.363611033714131</c:v>
                </c:pt>
                <c:pt idx="8">
                  <c:v>3.1729515916452007</c:v>
                </c:pt>
                <c:pt idx="9">
                  <c:v>8.7175457862090902</c:v>
                </c:pt>
                <c:pt idx="10" formatCode="0.00">
                  <c:v>21.861142485308278</c:v>
                </c:pt>
                <c:pt idx="11">
                  <c:v>3.1182791833384691</c:v>
                </c:pt>
                <c:pt idx="12">
                  <c:v>11.0096769280796</c:v>
                </c:pt>
                <c:pt idx="13">
                  <c:v>5.6304562697477811</c:v>
                </c:pt>
                <c:pt idx="14">
                  <c:v>2.6464406432448895</c:v>
                </c:pt>
                <c:pt idx="15">
                  <c:v>3.3832060945406797</c:v>
                </c:pt>
                <c:pt idx="16">
                  <c:v>5.6058872365355512</c:v>
                </c:pt>
                <c:pt idx="17">
                  <c:v>3.3043408833465562</c:v>
                </c:pt>
                <c:pt idx="18">
                  <c:v>7.4345395201809303</c:v>
                </c:pt>
                <c:pt idx="19">
                  <c:v>5.3876428093260849</c:v>
                </c:pt>
                <c:pt idx="20">
                  <c:v>4.6157140547703808</c:v>
                </c:pt>
                <c:pt idx="21">
                  <c:v>33.330973969776288</c:v>
                </c:pt>
                <c:pt idx="22" formatCode="0.00">
                  <c:v>5.7799999999999994</c:v>
                </c:pt>
                <c:pt idx="23">
                  <c:v>4.2770540296457398</c:v>
                </c:pt>
                <c:pt idx="24">
                  <c:v>8.4609802073515397</c:v>
                </c:pt>
                <c:pt idx="25">
                  <c:v>5.8184172084437202</c:v>
                </c:pt>
                <c:pt idx="26">
                  <c:v>2.6679425837320503</c:v>
                </c:pt>
                <c:pt idx="27">
                  <c:v>13.0116840048673</c:v>
                </c:pt>
                <c:pt idx="28">
                  <c:v>11.96001009192387</c:v>
                </c:pt>
                <c:pt idx="29" formatCode="0.00">
                  <c:v>9.8953758338927198</c:v>
                </c:pt>
                <c:pt idx="30">
                  <c:v>11.59995026096191</c:v>
                </c:pt>
                <c:pt idx="31">
                  <c:v>4.7850332793668002</c:v>
                </c:pt>
                <c:pt idx="32">
                  <c:v>6.9050049491844305</c:v>
                </c:pt>
                <c:pt idx="33">
                  <c:v>7.9507465342610706</c:v>
                </c:pt>
                <c:pt idx="34" formatCode="0.00">
                  <c:v>60.650370785036301</c:v>
                </c:pt>
                <c:pt idx="35">
                  <c:v>4.2435916634006405</c:v>
                </c:pt>
                <c:pt idx="36">
                  <c:v>7.8737664344173321</c:v>
                </c:pt>
                <c:pt idx="37">
                  <c:v>0.67268183323287012</c:v>
                </c:pt>
                <c:pt idx="38">
                  <c:v>7.1199999999999992</c:v>
                </c:pt>
                <c:pt idx="39">
                  <c:v>7.9599999999999991</c:v>
                </c:pt>
              </c:numCache>
            </c:numRef>
          </c:xVal>
          <c:yVal>
            <c:numRef>
              <c:f>'Sheet 1'!$W$32:$W$1631</c:f>
              <c:numCache>
                <c:formatCode>_(* #,##0.00_);_(* \(#,##0.00\);_(* "-"??_);_(@_)</c:formatCode>
                <c:ptCount val="40"/>
                <c:pt idx="2">
                  <c:v>3.2179999999999995</c:v>
                </c:pt>
                <c:pt idx="4">
                  <c:v>2.8959999999999999</c:v>
                </c:pt>
                <c:pt idx="13">
                  <c:v>6.0140000000000002</c:v>
                </c:pt>
                <c:pt idx="16">
                  <c:v>4.1970000000000001</c:v>
                </c:pt>
                <c:pt idx="17">
                  <c:v>-1.4630000000000001</c:v>
                </c:pt>
                <c:pt idx="22">
                  <c:v>0.23799999999999999</c:v>
                </c:pt>
                <c:pt idx="23">
                  <c:v>10.673999999999999</c:v>
                </c:pt>
                <c:pt idx="32">
                  <c:v>0.33999999999999997</c:v>
                </c:pt>
                <c:pt idx="36">
                  <c:v>4.266</c:v>
                </c:pt>
                <c:pt idx="38">
                  <c:v>6.1989999999999998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D0D-417F-92B2-048620846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6697071"/>
        <c:axId val="1846697487"/>
      </c:scatterChart>
      <c:valAx>
        <c:axId val="1846697071"/>
        <c:scaling>
          <c:orientation val="minMax"/>
          <c:max val="35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change in inflation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6697487"/>
        <c:crosses val="autoZero"/>
        <c:crossBetween val="midCat"/>
      </c:valAx>
      <c:valAx>
        <c:axId val="1846697487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change in primary balance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66970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rate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'Sheet 1'!$C$1572:$C$1595</c:f>
              <c:numCache>
                <c:formatCode>m/d/yyyy</c:formatCode>
                <c:ptCount val="24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</c:numCache>
            </c:numRef>
          </c:cat>
          <c:val>
            <c:numRef>
              <c:f>'Sheet 1'!$E$1572:$E$1592</c:f>
              <c:numCache>
                <c:formatCode>0.00</c:formatCode>
                <c:ptCount val="21"/>
                <c:pt idx="0">
                  <c:v>0.13</c:v>
                </c:pt>
                <c:pt idx="1">
                  <c:v>0.13</c:v>
                </c:pt>
                <c:pt idx="2">
                  <c:v>0.13</c:v>
                </c:pt>
                <c:pt idx="3">
                  <c:v>0.13</c:v>
                </c:pt>
                <c:pt idx="4">
                  <c:v>0.13</c:v>
                </c:pt>
                <c:pt idx="5">
                  <c:v>0.13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0.38</c:v>
                </c:pt>
                <c:pt idx="15">
                  <c:v>0.38</c:v>
                </c:pt>
                <c:pt idx="16">
                  <c:v>0.38</c:v>
                </c:pt>
                <c:pt idx="17">
                  <c:v>1.63</c:v>
                </c:pt>
                <c:pt idx="18">
                  <c:v>2.38</c:v>
                </c:pt>
                <c:pt idx="19">
                  <c:v>2.38</c:v>
                </c:pt>
                <c:pt idx="20">
                  <c:v>2.38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93-4A40-B48F-6CE25B232527}"/>
            </c:ext>
          </c:extLst>
        </c:ser>
        <c:ser>
          <c:idx val="1"/>
          <c:order val="1"/>
          <c:tx>
            <c:v>inflation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'Sheet 1'!$C$1572:$C$1595</c:f>
              <c:numCache>
                <c:formatCode>m/d/yyyy</c:formatCode>
                <c:ptCount val="24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</c:numCache>
            </c:numRef>
          </c:cat>
          <c:val>
            <c:numRef>
              <c:f>'Sheet 1'!$F$1572:$F$1592</c:f>
              <c:numCache>
                <c:formatCode>0.00</c:formatCode>
                <c:ptCount val="21"/>
                <c:pt idx="0">
                  <c:v>1.4</c:v>
                </c:pt>
                <c:pt idx="1">
                  <c:v>1.68</c:v>
                </c:pt>
                <c:pt idx="2">
                  <c:v>2.62</c:v>
                </c:pt>
                <c:pt idx="3">
                  <c:v>4.16</c:v>
                </c:pt>
                <c:pt idx="4">
                  <c:v>4.99</c:v>
                </c:pt>
                <c:pt idx="5">
                  <c:v>5.39</c:v>
                </c:pt>
                <c:pt idx="6">
                  <c:v>5.37</c:v>
                </c:pt>
                <c:pt idx="7">
                  <c:v>5.25</c:v>
                </c:pt>
                <c:pt idx="8">
                  <c:v>5.39</c:v>
                </c:pt>
                <c:pt idx="9">
                  <c:v>6.22</c:v>
                </c:pt>
                <c:pt idx="10">
                  <c:v>6.81</c:v>
                </c:pt>
                <c:pt idx="11">
                  <c:v>7.04</c:v>
                </c:pt>
                <c:pt idx="12">
                  <c:v>7.48</c:v>
                </c:pt>
                <c:pt idx="13">
                  <c:v>7.87</c:v>
                </c:pt>
                <c:pt idx="14">
                  <c:v>8.5399999999999991</c:v>
                </c:pt>
                <c:pt idx="15">
                  <c:v>8.26</c:v>
                </c:pt>
                <c:pt idx="16">
                  <c:v>8.58</c:v>
                </c:pt>
                <c:pt idx="17">
                  <c:v>9.06</c:v>
                </c:pt>
                <c:pt idx="18">
                  <c:v>8.52</c:v>
                </c:pt>
                <c:pt idx="19">
                  <c:v>8.26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93-4A40-B48F-6CE25B232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1692015"/>
        <c:axId val="1251688687"/>
      </c:lineChart>
      <c:dateAx>
        <c:axId val="1251692015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688687"/>
        <c:crosses val="autoZero"/>
        <c:auto val="1"/>
        <c:lblOffset val="100"/>
        <c:baseTimeUnit val="months"/>
      </c:dateAx>
      <c:valAx>
        <c:axId val="1251688687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692015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Chile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4967849816916816E-2"/>
          <c:y val="0.2061720797581135"/>
          <c:w val="0.96357381590992586"/>
          <c:h val="0.6826539759128955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'Sheet 1'!$E$219:$E$238</c:f>
              <c:numCache>
                <c:formatCode>0.00</c:formatCode>
                <c:ptCount val="20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0.75</c:v>
                </c:pt>
                <c:pt idx="7">
                  <c:v>0.75</c:v>
                </c:pt>
                <c:pt idx="8">
                  <c:v>1.5</c:v>
                </c:pt>
                <c:pt idx="9">
                  <c:v>2.75</c:v>
                </c:pt>
                <c:pt idx="10">
                  <c:v>2.75</c:v>
                </c:pt>
                <c:pt idx="11">
                  <c:v>4</c:v>
                </c:pt>
                <c:pt idx="12">
                  <c:v>5.5</c:v>
                </c:pt>
                <c:pt idx="13">
                  <c:v>5.5</c:v>
                </c:pt>
                <c:pt idx="14">
                  <c:v>7</c:v>
                </c:pt>
                <c:pt idx="15">
                  <c:v>7</c:v>
                </c:pt>
                <c:pt idx="16">
                  <c:v>8.25</c:v>
                </c:pt>
                <c:pt idx="17">
                  <c:v>9</c:v>
                </c:pt>
                <c:pt idx="18">
                  <c:v>9.75</c:v>
                </c:pt>
                <c:pt idx="19">
                  <c:v>9.75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0C-462E-A051-BA331E6A7EB1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'Sheet 1'!$F$219:$F$238</c:f>
              <c:numCache>
                <c:formatCode>0.00</c:formatCode>
                <c:ptCount val="20"/>
                <c:pt idx="0">
                  <c:v>3.1178050652340801</c:v>
                </c:pt>
                <c:pt idx="1">
                  <c:v>2.8459554961321798</c:v>
                </c:pt>
                <c:pt idx="2">
                  <c:v>2.8840662478583701</c:v>
                </c:pt>
                <c:pt idx="3">
                  <c:v>3.3234930006666001</c:v>
                </c:pt>
                <c:pt idx="4">
                  <c:v>3.64900914634147</c:v>
                </c:pt>
                <c:pt idx="5">
                  <c:v>3.80398512727619</c:v>
                </c:pt>
                <c:pt idx="6">
                  <c:v>4.54328983712736</c:v>
                </c:pt>
                <c:pt idx="7">
                  <c:v>4.7750404261390802</c:v>
                </c:pt>
                <c:pt idx="8">
                  <c:v>5.3402646502835598</c:v>
                </c:pt>
                <c:pt idx="9">
                  <c:v>6.0270371761171599</c:v>
                </c:pt>
                <c:pt idx="10">
                  <c:v>6.7023876668546798</c:v>
                </c:pt>
                <c:pt idx="11">
                  <c:v>7.1669477234401402</c:v>
                </c:pt>
                <c:pt idx="12">
                  <c:v>7.7030421434552103</c:v>
                </c:pt>
                <c:pt idx="13">
                  <c:v>7.80945305970842</c:v>
                </c:pt>
                <c:pt idx="14">
                  <c:v>9.4088259783513806</c:v>
                </c:pt>
                <c:pt idx="15">
                  <c:v>10.5161290322581</c:v>
                </c:pt>
                <c:pt idx="16">
                  <c:v>11.5451787848148</c:v>
                </c:pt>
                <c:pt idx="17">
                  <c:v>12.490815576781801</c:v>
                </c:pt>
                <c:pt idx="18">
                  <c:v>13.119533527696801</c:v>
                </c:pt>
                <c:pt idx="19">
                  <c:v>14.0898774398547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0C-462E-A051-BA331E6A7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1672463"/>
        <c:axId val="1251667887"/>
      </c:lineChart>
      <c:catAx>
        <c:axId val="1251672463"/>
        <c:scaling>
          <c:orientation val="minMax"/>
        </c:scaling>
        <c:delete val="1"/>
        <c:axPos val="b"/>
        <c:majorTickMark val="none"/>
        <c:minorTickMark val="none"/>
        <c:tickLblPos val="nextTo"/>
        <c:crossAx val="1251667887"/>
        <c:crosses val="autoZero"/>
        <c:auto val="1"/>
        <c:lblAlgn val="ctr"/>
        <c:lblOffset val="100"/>
        <c:noMultiLvlLbl val="0"/>
      </c:catAx>
      <c:valAx>
        <c:axId val="1251667887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672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Brazil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'Sheet 1'!$E$137:$E$155</c:f>
              <c:numCache>
                <c:formatCode>0.00</c:formatCode>
                <c:ptCount val="19"/>
                <c:pt idx="0">
                  <c:v>2</c:v>
                </c:pt>
                <c:pt idx="1">
                  <c:v>2</c:v>
                </c:pt>
                <c:pt idx="2">
                  <c:v>2.75</c:v>
                </c:pt>
                <c:pt idx="3">
                  <c:v>2.75</c:v>
                </c:pt>
                <c:pt idx="4">
                  <c:v>3.5</c:v>
                </c:pt>
                <c:pt idx="5">
                  <c:v>4.25</c:v>
                </c:pt>
                <c:pt idx="6">
                  <c:v>4.25</c:v>
                </c:pt>
                <c:pt idx="7">
                  <c:v>5.25</c:v>
                </c:pt>
                <c:pt idx="8">
                  <c:v>6.25</c:v>
                </c:pt>
                <c:pt idx="9">
                  <c:v>7.75</c:v>
                </c:pt>
                <c:pt idx="10">
                  <c:v>7.75</c:v>
                </c:pt>
                <c:pt idx="11">
                  <c:v>9.25</c:v>
                </c:pt>
                <c:pt idx="12">
                  <c:v>9.25</c:v>
                </c:pt>
                <c:pt idx="13">
                  <c:v>10.75</c:v>
                </c:pt>
                <c:pt idx="14">
                  <c:v>11.75</c:v>
                </c:pt>
                <c:pt idx="15">
                  <c:v>11.75</c:v>
                </c:pt>
                <c:pt idx="16">
                  <c:v>12.75</c:v>
                </c:pt>
                <c:pt idx="17">
                  <c:v>13.25</c:v>
                </c:pt>
                <c:pt idx="18">
                  <c:v>13.25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47-4833-A953-00B73A7BD0D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'Sheet 1'!$F$137:$F$155</c:f>
              <c:numCache>
                <c:formatCode>0.00</c:formatCode>
                <c:ptCount val="19"/>
                <c:pt idx="0">
                  <c:v>4.5591981123227896</c:v>
                </c:pt>
                <c:pt idx="1">
                  <c:v>5.1953786425931998</c:v>
                </c:pt>
                <c:pt idx="2">
                  <c:v>6.0994785444116104</c:v>
                </c:pt>
                <c:pt idx="3">
                  <c:v>6.7593038892254498</c:v>
                </c:pt>
                <c:pt idx="4">
                  <c:v>8.0560654410588199</c:v>
                </c:pt>
                <c:pt idx="5">
                  <c:v>8.3470723655796792</c:v>
                </c:pt>
                <c:pt idx="6">
                  <c:v>8.9948228408701798</c:v>
                </c:pt>
                <c:pt idx="7">
                  <c:v>9.6797736240681207</c:v>
                </c:pt>
                <c:pt idx="8">
                  <c:v>10.246394955255701</c:v>
                </c:pt>
                <c:pt idx="9">
                  <c:v>10.6726221561863</c:v>
                </c:pt>
                <c:pt idx="10">
                  <c:v>10.7385009076792</c:v>
                </c:pt>
                <c:pt idx="11">
                  <c:v>10.0609827374433</c:v>
                </c:pt>
                <c:pt idx="12">
                  <c:v>10.3794248442459</c:v>
                </c:pt>
                <c:pt idx="13">
                  <c:v>10.543661726335401</c:v>
                </c:pt>
                <c:pt idx="14">
                  <c:v>11.2994121295852</c:v>
                </c:pt>
                <c:pt idx="15">
                  <c:v>12.1316302169067</c:v>
                </c:pt>
                <c:pt idx="16">
                  <c:v>11.731212845584</c:v>
                </c:pt>
                <c:pt idx="17">
                  <c:v>11.886869625198001</c:v>
                </c:pt>
                <c:pt idx="18">
                  <c:v>10.069403316870901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47-4833-A953-00B73A7BD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5886543"/>
        <c:axId val="1245882383"/>
      </c:lineChart>
      <c:catAx>
        <c:axId val="1245886543"/>
        <c:scaling>
          <c:orientation val="minMax"/>
        </c:scaling>
        <c:delete val="1"/>
        <c:axPos val="b"/>
        <c:majorTickMark val="none"/>
        <c:minorTickMark val="none"/>
        <c:tickLblPos val="nextTo"/>
        <c:crossAx val="1245882383"/>
        <c:crosses val="autoZero"/>
        <c:auto val="1"/>
        <c:lblAlgn val="ctr"/>
        <c:lblOffset val="100"/>
        <c:noMultiLvlLbl val="0"/>
      </c:catAx>
      <c:valAx>
        <c:axId val="124588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886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0.23884</cdr:x>
      <cdr:y>0.47745</cdr:y>
    </cdr:from>
    <cdr:to>
      <cdr:x>0.38512</cdr:x>
      <cdr:y>0.54347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296C38F-FC17-C857-3482-94402CC3192A}"/>
            </a:ext>
          </a:extLst>
        </cdr:cNvPr>
        <cdr:cNvSpPr txBox="1"/>
      </cdr:nvSpPr>
      <cdr:spPr>
        <a:xfrm xmlns:a="http://schemas.openxmlformats.org/drawingml/2006/main">
          <a:off x="1493003" y="2204375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Brazil</a:t>
          </a:r>
        </a:p>
      </cdr:txBody>
    </cdr:sp>
  </cdr:relSizeAnchor>
  <cdr:relSizeAnchor xmlns:cdr="http://schemas.openxmlformats.org/drawingml/2006/chartDrawing">
    <cdr:from>
      <cdr:x>0.37837</cdr:x>
      <cdr:y>0.58133</cdr:y>
    </cdr:from>
    <cdr:to>
      <cdr:x>0.52466</cdr:x>
      <cdr:y>0.64735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7C971F0-5669-AD48-AA9B-FCBCDE85055F}"/>
            </a:ext>
          </a:extLst>
        </cdr:cNvPr>
        <cdr:cNvSpPr txBox="1"/>
      </cdr:nvSpPr>
      <cdr:spPr>
        <a:xfrm xmlns:a="http://schemas.openxmlformats.org/drawingml/2006/main">
          <a:off x="2365213" y="2683962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Chile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44F56-526E-4711-9C6C-0454B01C9A5D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1D512-4038-4441-A300-8FCF05BE4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20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4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2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38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5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4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7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2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3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4A6AB6-3CE5-458D-BE8A-34FC4A6639F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5CE82C-3706-4023-9911-872144886AF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04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CEA6-4AC3-467F-AA44-76509776B3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inflation comeback: </a:t>
            </a:r>
            <a:br>
              <a:rPr lang="en-US" sz="5400" dirty="0"/>
            </a:br>
            <a:r>
              <a:rPr lang="en-US" sz="5400" dirty="0"/>
              <a:t>Global sources, local therapies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723D85-96C0-40BB-9528-E252DB7C85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 of Albania / LSE conference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27</a:t>
            </a:r>
          </a:p>
          <a:p>
            <a:r>
              <a:rPr lang="en-US" dirty="0"/>
              <a:t>Eduardo levy Yeyati, UTDT</a:t>
            </a:r>
          </a:p>
        </p:txBody>
      </p:sp>
    </p:spTree>
    <p:extLst>
      <p:ext uri="{BB962C8B-B14F-4D97-AF65-F5344CB8AC3E}">
        <p14:creationId xmlns:p14="http://schemas.microsoft.com/office/powerpoint/2010/main" val="340125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BBC8C-BDA8-F29C-4120-96179733A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487653-8569-FCE8-4BD8-79B85931F4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85" y="15415"/>
            <a:ext cx="10606007" cy="6333724"/>
          </a:xfrm>
        </p:spPr>
      </p:pic>
    </p:spTree>
    <p:extLst>
      <p:ext uri="{BB962C8B-B14F-4D97-AF65-F5344CB8AC3E}">
        <p14:creationId xmlns:p14="http://schemas.microsoft.com/office/powerpoint/2010/main" val="215691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B93C-1267-13E5-B31E-0902DBB7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CBs started earlier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4E9602-4495-7E2C-B61C-1069DC512F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17" y="33819"/>
            <a:ext cx="10750658" cy="6239036"/>
          </a:xfrm>
        </p:spPr>
      </p:pic>
    </p:spTree>
    <p:extLst>
      <p:ext uri="{BB962C8B-B14F-4D97-AF65-F5344CB8AC3E}">
        <p14:creationId xmlns:p14="http://schemas.microsoft.com/office/powerpoint/2010/main" val="824882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60029-DB78-CEF1-B9AD-A7517EFC1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Inflation, rates &amp; fiscal balance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957900"/>
              </p:ext>
            </p:extLst>
          </p:nvPr>
        </p:nvGraphicFramePr>
        <p:xfrm>
          <a:off x="0" y="1737360"/>
          <a:ext cx="6250983" cy="461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5BC1751-7C6E-1924-7B9D-AE7E35D64C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679149"/>
              </p:ext>
            </p:extLst>
          </p:nvPr>
        </p:nvGraphicFramePr>
        <p:xfrm>
          <a:off x="5941016" y="1737360"/>
          <a:ext cx="6250983" cy="461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7405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94197-090B-0427-2DA7-A1D9387A6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Persistent supply shocks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481EB-0FE8-FF41-391A-C205BDD22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94310" marR="0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policy response to the multiple supply shocks is more problematic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Macro policy is ill-designed to address them.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Structural adjustments require time.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Food subsidies and energy caps are limited by the lack of fiscal space.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appreciation card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(better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in the case of commodity exporters &amp; monetary tightening in general) is ruled out by the dollar strength.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that why the early movers are not getting much in return?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61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FB3C1B-A7BC-78D0-8C02-E83D11D62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558294"/>
              </p:ext>
            </p:extLst>
          </p:nvPr>
        </p:nvGraphicFramePr>
        <p:xfrm>
          <a:off x="0" y="4391186"/>
          <a:ext cx="12192000" cy="246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76DA913-B0B7-F338-21CC-DE5BD68B44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206957"/>
              </p:ext>
            </p:extLst>
          </p:nvPr>
        </p:nvGraphicFramePr>
        <p:xfrm>
          <a:off x="0" y="2195594"/>
          <a:ext cx="12191999" cy="2195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7DA664D-B77F-55CE-C3E6-765BD38294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195112"/>
              </p:ext>
            </p:extLst>
          </p:nvPr>
        </p:nvGraphicFramePr>
        <p:xfrm>
          <a:off x="-1" y="1"/>
          <a:ext cx="12191999" cy="2195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19490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CEA6-4AC3-467F-AA44-76509776B3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inflation comeback: </a:t>
            </a:r>
            <a:br>
              <a:rPr lang="en-US" sz="5400" dirty="0"/>
            </a:br>
            <a:r>
              <a:rPr lang="en-US" sz="5400" dirty="0"/>
              <a:t>Global sources, local therapies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723D85-96C0-40BB-9528-E252DB7C85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 of Albania / LSE conference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27</a:t>
            </a:r>
          </a:p>
          <a:p>
            <a:r>
              <a:rPr lang="en-US" dirty="0"/>
              <a:t>Eduardo levy Yeyati, UTDT</a:t>
            </a:r>
          </a:p>
        </p:txBody>
      </p:sp>
    </p:spTree>
    <p:extLst>
      <p:ext uri="{BB962C8B-B14F-4D97-AF65-F5344CB8AC3E}">
        <p14:creationId xmlns:p14="http://schemas.microsoft.com/office/powerpoint/2010/main" val="47641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4067-97C8-4249-9C37-F30F3FCB7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/>
              <a:t>Latin</a:t>
            </a:r>
            <a:r>
              <a:rPr lang="es-AR" dirty="0"/>
              <a:t> </a:t>
            </a:r>
            <a:r>
              <a:rPr lang="es-AR" dirty="0" err="1"/>
              <a:t>America’s</a:t>
            </a:r>
            <a:r>
              <a:rPr lang="es-AR" dirty="0"/>
              <a:t> </a:t>
            </a:r>
            <a:r>
              <a:rPr lang="es-AR" dirty="0" err="1"/>
              <a:t>trilemma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1E90D19-63A7-F72E-66A3-0209D7838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Macroeconomic: Adjust to contain inflation &amp; reduce fiscal deficits and indebtedness.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Social: Improve social indicators after years of subpar growth and rising poverty and inequality.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Political:  Rebuild the social contract to revert the discontent with liberal democracy and the mistrust in the political system.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3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62240B8-6F18-4EBA-597F-7CE90E670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s-AR" dirty="0"/>
              <a:t>Visto de otro modo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2F56F2-3327-6678-7E72-B546237AF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165" y="123985"/>
            <a:ext cx="10394601" cy="618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28E0-DC3F-F161-1131-1756C56B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F45FE-F096-FBFA-2430-200098044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69588A-2853-CA47-B9A3-782CB0EB0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41" y="91401"/>
            <a:ext cx="11268470" cy="613375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B322E01-1E05-8A6D-35D1-F735EDC1E200}"/>
              </a:ext>
            </a:extLst>
          </p:cNvPr>
          <p:cNvSpPr/>
          <p:nvPr/>
        </p:nvSpPr>
        <p:spPr>
          <a:xfrm>
            <a:off x="9820759" y="3067375"/>
            <a:ext cx="681925" cy="28478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313DD-B53E-0D81-26DA-22B298681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</a:t>
            </a:r>
            <a:r>
              <a:rPr lang="es-AR" dirty="0"/>
              <a:t>: </a:t>
            </a:r>
            <a:r>
              <a:rPr lang="es-AR" dirty="0" err="1"/>
              <a:t>The</a:t>
            </a:r>
            <a:r>
              <a:rPr lang="es-AR" dirty="0"/>
              <a:t> litmus 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24C1-FC59-7497-D5BE-261DBA0BA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emand side: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Fiscal stimuli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 pandemic transfers financed by money issuance or debt).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 bank passivity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(persistence of liquidity conditions that brought rates to historic lows).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Complacency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(spend now, bring the receipts later)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r &lt; 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419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9B6148B-CA15-950C-454F-7395AD509B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4222679"/>
              </p:ext>
            </p:extLst>
          </p:nvPr>
        </p:nvGraphicFramePr>
        <p:xfrm>
          <a:off x="0" y="0"/>
          <a:ext cx="12192000" cy="6323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714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A6C02-D004-F09E-5E72-F71E6B5F6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3F60CDF-8DB4-44D7-B9E4-8B93B1FD86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7675483"/>
              </p:ext>
            </p:extLst>
          </p:nvPr>
        </p:nvGraphicFramePr>
        <p:xfrm>
          <a:off x="0" y="-1"/>
          <a:ext cx="12192000" cy="632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04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313DD-B53E-0D81-26DA-22B298681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</a:t>
            </a:r>
            <a:r>
              <a:rPr lang="es-AR" dirty="0"/>
              <a:t>: </a:t>
            </a:r>
            <a:r>
              <a:rPr lang="es-AR" dirty="0" err="1"/>
              <a:t>The</a:t>
            </a:r>
            <a:r>
              <a:rPr lang="es-AR" dirty="0"/>
              <a:t> litmus 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24C1-FC59-7497-D5BE-261DBA0B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491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supply side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86918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Supply chain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disruptions and rearrangements in GVC that created input supply deficits and higher prices for goods and services.</a:t>
            </a:r>
          </a:p>
          <a:p>
            <a:pPr marL="486918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Labor shortages due to long covid, greater quit rates, weaker participation and labor supply changes that are still unclear.</a:t>
            </a:r>
          </a:p>
          <a:p>
            <a:pPr marL="486918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Greater sensitivity to imported inflation: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Impact of Russia's invasion of Ukraine on prices of food, energy and fertilizers.</a:t>
            </a:r>
          </a:p>
          <a:p>
            <a:pPr marL="486918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GFC: pass-through of dollar strength to prices (the flipside of the US)</a:t>
            </a:r>
          </a:p>
          <a:p>
            <a:pPr marL="486918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Inflation inertia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(rents in the US, partial wage indexation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Chile or Uruguay, de-anchoring of expectations, etc.)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087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9C8C8-703E-082D-C73F-E1B2BD51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Unbalanced macro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98675-7867-0ED1-74B1-4ACB902C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Demand shocks are typically addressed with a mix of fiscal and monetary policies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but…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countries coming from years of growth underperformance, social unrest, and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weakening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political representation limit the social and political space for fiscal consolidation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main burden falls on the central banks.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Monetary overtightening and fiscal under-adjusting.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43252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1614</TotalTime>
  <Words>456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Retrospect</vt:lpstr>
      <vt:lpstr>The inflation comeback:  Global sources, local therapies</vt:lpstr>
      <vt:lpstr>Latin America’s trilemma</vt:lpstr>
      <vt:lpstr>Visto de otro modo</vt:lpstr>
      <vt:lpstr>PowerPoint Presentation</vt:lpstr>
      <vt:lpstr>Inflation: The litmus test</vt:lpstr>
      <vt:lpstr>PowerPoint Presentation</vt:lpstr>
      <vt:lpstr>PowerPoint Presentation</vt:lpstr>
      <vt:lpstr>Inflation: The litmus test</vt:lpstr>
      <vt:lpstr>Unbalanced macro policies</vt:lpstr>
      <vt:lpstr>PowerPoint Presentation</vt:lpstr>
      <vt:lpstr>EM CBs started earlier</vt:lpstr>
      <vt:lpstr>Inflation, rates &amp; fiscal balance</vt:lpstr>
      <vt:lpstr>Persistent supply shocks</vt:lpstr>
      <vt:lpstr>PowerPoint Presentation</vt:lpstr>
      <vt:lpstr>The inflation comeback:  Global sources, local therapies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FX: The tree &amp; the forest</dc:title>
  <dc:creator>Eduardo Yeyati</dc:creator>
  <cp:lastModifiedBy>Eduardo Yeyati</cp:lastModifiedBy>
  <cp:revision>27</cp:revision>
  <dcterms:created xsi:type="dcterms:W3CDTF">2021-12-10T21:51:45Z</dcterms:created>
  <dcterms:modified xsi:type="dcterms:W3CDTF">2022-10-25T14:42:45Z</dcterms:modified>
</cp:coreProperties>
</file>