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701" r:id="rId3"/>
    <p:sldMasterId id="2147483681" r:id="rId4"/>
    <p:sldMasterId id="2147483708" r:id="rId5"/>
    <p:sldMasterId id="2147483719" r:id="rId6"/>
  </p:sldMasterIdLst>
  <p:notesMasterIdLst>
    <p:notesMasterId r:id="rId28"/>
  </p:notesMasterIdLst>
  <p:handoutMasterIdLst>
    <p:handoutMasterId r:id="rId29"/>
  </p:handoutMasterIdLst>
  <p:sldIdLst>
    <p:sldId id="280" r:id="rId7"/>
    <p:sldId id="282" r:id="rId8"/>
    <p:sldId id="290" r:id="rId9"/>
    <p:sldId id="283" r:id="rId10"/>
    <p:sldId id="263" r:id="rId11"/>
    <p:sldId id="278" r:id="rId12"/>
    <p:sldId id="284" r:id="rId13"/>
    <p:sldId id="285" r:id="rId14"/>
    <p:sldId id="264" r:id="rId15"/>
    <p:sldId id="286" r:id="rId16"/>
    <p:sldId id="266" r:id="rId17"/>
    <p:sldId id="277" r:id="rId18"/>
    <p:sldId id="274" r:id="rId19"/>
    <p:sldId id="275" r:id="rId20"/>
    <p:sldId id="287" r:id="rId21"/>
    <p:sldId id="272" r:id="rId22"/>
    <p:sldId id="288" r:id="rId23"/>
    <p:sldId id="273" r:id="rId24"/>
    <p:sldId id="281" r:id="rId25"/>
    <p:sldId id="265" r:id="rId26"/>
    <p:sldId id="289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ővári Zsombor Áron" initials="KZÁ" lastIdx="1" clrIdx="0">
    <p:extLst>
      <p:ext uri="{19B8F6BF-5375-455C-9EA6-DF929625EA0E}">
        <p15:presenceInfo xmlns:p15="http://schemas.microsoft.com/office/powerpoint/2012/main" userId="S::zsombor.kovari@uni-corvinus.hu::2e12e52c-1c53-4e3e-9093-8540364265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BBF"/>
    <a:srgbClr val="E3CFB5"/>
    <a:srgbClr val="F5C832"/>
    <a:srgbClr val="FF4B4B"/>
    <a:srgbClr val="0666C6"/>
    <a:srgbClr val="4D4B66"/>
    <a:srgbClr val="BF8F55"/>
    <a:srgbClr val="1B213E"/>
    <a:srgbClr val="E2E5F2"/>
    <a:srgbClr val="E0A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C8A0C-64A4-4D17-B5BC-7CA179229EE9}" v="6" dt="2022-10-18T05:08:01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1294" autoAdjust="0"/>
  </p:normalViewPr>
  <p:slideViewPr>
    <p:cSldViewPr snapToGrid="0" snapToObjects="1">
      <p:cViewPr varScale="1">
        <p:scale>
          <a:sx n="104" d="100"/>
          <a:sy n="104" d="100"/>
        </p:scale>
        <p:origin x="10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2574" y="102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áts Előd" userId="44187529-a7d0-45c0-9f9c-2e8666c61795" providerId="ADAL" clId="{7E6C8A0C-64A4-4D17-B5BC-7CA179229EE9}"/>
    <pc:docChg chg="modSld">
      <pc:chgData name="Takáts Előd" userId="44187529-a7d0-45c0-9f9c-2e8666c61795" providerId="ADAL" clId="{7E6C8A0C-64A4-4D17-B5BC-7CA179229EE9}" dt="2022-10-20T07:14:00.960" v="29" actId="14100"/>
      <pc:docMkLst>
        <pc:docMk/>
      </pc:docMkLst>
      <pc:sldChg chg="modSp mod">
        <pc:chgData name="Takáts Előd" userId="44187529-a7d0-45c0-9f9c-2e8666c61795" providerId="ADAL" clId="{7E6C8A0C-64A4-4D17-B5BC-7CA179229EE9}" dt="2022-10-20T07:10:52.124" v="19" actId="20577"/>
        <pc:sldMkLst>
          <pc:docMk/>
          <pc:sldMk cId="2959970180" sldId="282"/>
        </pc:sldMkLst>
        <pc:spChg chg="mod">
          <ac:chgData name="Takáts Előd" userId="44187529-a7d0-45c0-9f9c-2e8666c61795" providerId="ADAL" clId="{7E6C8A0C-64A4-4D17-B5BC-7CA179229EE9}" dt="2022-10-20T07:10:52.124" v="19" actId="20577"/>
          <ac:spMkLst>
            <pc:docMk/>
            <pc:sldMk cId="2959970180" sldId="282"/>
            <ac:spMk id="4" creationId="{00000000-0000-0000-0000-000000000000}"/>
          </ac:spMkLst>
        </pc:spChg>
      </pc:sldChg>
      <pc:sldChg chg="modSp mod">
        <pc:chgData name="Takáts Előd" userId="44187529-a7d0-45c0-9f9c-2e8666c61795" providerId="ADAL" clId="{7E6C8A0C-64A4-4D17-B5BC-7CA179229EE9}" dt="2022-10-20T07:14:00.960" v="29" actId="14100"/>
        <pc:sldMkLst>
          <pc:docMk/>
          <pc:sldMk cId="2163183604" sldId="289"/>
        </pc:sldMkLst>
        <pc:spChg chg="mod">
          <ac:chgData name="Takáts Előd" userId="44187529-a7d0-45c0-9f9c-2e8666c61795" providerId="ADAL" clId="{7E6C8A0C-64A4-4D17-B5BC-7CA179229EE9}" dt="2022-10-20T07:14:00.960" v="29" actId="14100"/>
          <ac:spMkLst>
            <pc:docMk/>
            <pc:sldMk cId="2163183604" sldId="289"/>
            <ac:spMk id="3" creationId="{68B4870D-4E1D-4BF1-9642-B95949312946}"/>
          </ac:spMkLst>
        </pc:spChg>
      </pc:sldChg>
      <pc:sldChg chg="modSp mod">
        <pc:chgData name="Takáts Előd" userId="44187529-a7d0-45c0-9f9c-2e8666c61795" providerId="ADAL" clId="{7E6C8A0C-64A4-4D17-B5BC-7CA179229EE9}" dt="2022-10-20T07:11:18.065" v="25" actId="20577"/>
        <pc:sldMkLst>
          <pc:docMk/>
          <pc:sldMk cId="741241590" sldId="290"/>
        </pc:sldMkLst>
        <pc:spChg chg="mod">
          <ac:chgData name="Takáts Előd" userId="44187529-a7d0-45c0-9f9c-2e8666c61795" providerId="ADAL" clId="{7E6C8A0C-64A4-4D17-B5BC-7CA179229EE9}" dt="2022-10-20T07:11:18.065" v="25" actId="20577"/>
          <ac:spMkLst>
            <pc:docMk/>
            <pc:sldMk cId="741241590" sldId="290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F6E208D-158E-468E-9C24-D662B92BE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475ED88-349A-4682-B8CD-A573756E2F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573D-56A2-4FA9-8037-418CB95CA259}" type="datetimeFigureOut">
              <a:rPr lang="hu-HU" smtClean="0"/>
              <a:t>2022. 10. 20.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D3AA1DA-CBB1-4B16-941B-0DE59B3F95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28A9F0-43C4-4CAF-97D4-EE8ECB529B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AA2A3-65F5-4D35-8232-6947BAD325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59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49B13-56BB-2B46-B8BB-04CAC3B295EA}" type="datetimeFigureOut">
              <a:rPr lang="hu-HU" smtClean="0"/>
              <a:t>2022. 10. 20.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C8CC-496F-EF43-AB3E-71738872D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77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68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21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83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72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56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20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19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7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54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95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03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hyperlink" Target="mailto:xy.z@uni-corvinus.hu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21EF57-C42D-4AD7-96B5-BBCD9FF22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612223" y="3585940"/>
            <a:ext cx="2544996" cy="254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709738"/>
            <a:ext cx="11096623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2A0EB8-6C6A-462B-B007-E47F92C71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724805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89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9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  <a:endParaRPr lang="hu-HU" sz="100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3C3C09F-494C-4C4A-87C7-06D59574ABA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48187" y="192462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2.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5F7311C-818D-429E-9FE8-E815ACC801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58174" y="1924758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3.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8D9C35-95E5-4C9D-BB6E-FEA1DBC34C68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3D426C7-51E6-498F-9AA3-565CAD337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5511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20" name="Szöveg helye 7">
            <a:extLst>
              <a:ext uri="{FF2B5EF4-FFF2-40B4-BE49-F238E27FC236}">
                <a16:creationId xmlns:a16="http://schemas.microsoft.com/office/drawing/2014/main" id="{D10499E3-B38D-4B7E-A710-D3D3EF8642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0735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7A76968-F434-47A8-8BB4-B0BB3F8973E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548187" y="3405190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5.</a:t>
            </a:r>
            <a:endParaRPr lang="en-US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1635D96A-64C0-4E8D-9137-7FF86566B7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8174" y="3405320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6.</a:t>
            </a:r>
            <a:endParaRPr lang="en-US" dirty="0"/>
          </a:p>
        </p:txBody>
      </p:sp>
      <p:sp>
        <p:nvSpPr>
          <p:cNvPr id="48" name="Szöveg helye 7">
            <a:extLst>
              <a:ext uri="{FF2B5EF4-FFF2-40B4-BE49-F238E27FC236}">
                <a16:creationId xmlns:a16="http://schemas.microsoft.com/office/drawing/2014/main" id="{64F77A26-4ED9-4455-B129-C8D7B145A3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5511" y="4040381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9" name="Szöveg helye 7">
            <a:extLst>
              <a:ext uri="{FF2B5EF4-FFF2-40B4-BE49-F238E27FC236}">
                <a16:creationId xmlns:a16="http://schemas.microsoft.com/office/drawing/2014/main" id="{AA6FEF02-C14A-42B2-A7F7-7E2EF53664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40735" y="4040381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4A7CA19-808C-4698-9E2B-CC4AA37D1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9788" y="192462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53" name="Szöveg helye 7">
            <a:extLst>
              <a:ext uri="{FF2B5EF4-FFF2-40B4-BE49-F238E27FC236}">
                <a16:creationId xmlns:a16="http://schemas.microsoft.com/office/drawing/2014/main" id="{A515265E-C569-4028-B881-B903372F3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112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C80332-AF2D-4C3C-BC8B-023D61E37BC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9788" y="341065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4.</a:t>
            </a:r>
            <a:endParaRPr lang="en-US" dirty="0"/>
          </a:p>
        </p:txBody>
      </p:sp>
      <p:sp>
        <p:nvSpPr>
          <p:cNvPr id="55" name="Szöveg helye 7">
            <a:extLst>
              <a:ext uri="{FF2B5EF4-FFF2-40B4-BE49-F238E27FC236}">
                <a16:creationId xmlns:a16="http://schemas.microsoft.com/office/drawing/2014/main" id="{67A16235-2C88-4A3C-A4C4-9704FE1739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7112" y="40458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95ADD3A0-CF71-4C37-A730-D3DCE9DD9D3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548187" y="489655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8.</a:t>
            </a:r>
            <a:endParaRPr lang="en-US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2102ECB2-0CE8-475E-AB24-6EF66AA576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8174" y="4896688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9.</a:t>
            </a:r>
            <a:endParaRPr lang="en-US" dirty="0"/>
          </a:p>
        </p:txBody>
      </p:sp>
      <p:sp>
        <p:nvSpPr>
          <p:cNvPr id="58" name="Szöveg helye 7">
            <a:extLst>
              <a:ext uri="{FF2B5EF4-FFF2-40B4-BE49-F238E27FC236}">
                <a16:creationId xmlns:a16="http://schemas.microsoft.com/office/drawing/2014/main" id="{50E77551-B0EB-4BC4-B794-3BAC2CFC6B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5511" y="55317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9" name="Szöveg helye 7">
            <a:extLst>
              <a:ext uri="{FF2B5EF4-FFF2-40B4-BE49-F238E27FC236}">
                <a16:creationId xmlns:a16="http://schemas.microsoft.com/office/drawing/2014/main" id="{4ED558E9-7431-413D-8B88-E274D0FB1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40735" y="55317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6774B50-35EA-4A39-A25B-D785EABAD0F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39788" y="4902026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7.</a:t>
            </a:r>
            <a:endParaRPr lang="en-US" dirty="0"/>
          </a:p>
        </p:txBody>
      </p:sp>
      <p:sp>
        <p:nvSpPr>
          <p:cNvPr id="61" name="Szöveg helye 7">
            <a:extLst>
              <a:ext uri="{FF2B5EF4-FFF2-40B4-BE49-F238E27FC236}">
                <a16:creationId xmlns:a16="http://schemas.microsoft.com/office/drawing/2014/main" id="{08E55F04-8235-4020-86FF-65B4ED7672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112" y="5537217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</p:spTree>
    <p:extLst>
      <p:ext uri="{BB962C8B-B14F-4D97-AF65-F5344CB8AC3E}">
        <p14:creationId xmlns:p14="http://schemas.microsoft.com/office/powerpoint/2010/main" val="268023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2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  <a:endParaRPr lang="hu-HU" sz="100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8D9C35-95E5-4C9D-BB6E-FEA1DBC34C68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4A7CA19-808C-4698-9E2B-CC4AA37D1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9789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53" name="Szöveg helye 7">
            <a:extLst>
              <a:ext uri="{FF2B5EF4-FFF2-40B4-BE49-F238E27FC236}">
                <a16:creationId xmlns:a16="http://schemas.microsoft.com/office/drawing/2014/main" id="{A515265E-C569-4028-B881-B903372F3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112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C80332-AF2D-4C3C-BC8B-023D61E37BC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9788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5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55" name="Szöveg helye 7">
            <a:extLst>
              <a:ext uri="{FF2B5EF4-FFF2-40B4-BE49-F238E27FC236}">
                <a16:creationId xmlns:a16="http://schemas.microsoft.com/office/drawing/2014/main" id="{67A16235-2C88-4A3C-A4C4-9704FE1739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7112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6774B50-35EA-4A39-A25B-D785EABAD0F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39788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9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1" name="Szöveg helye 7">
            <a:extLst>
              <a:ext uri="{FF2B5EF4-FFF2-40B4-BE49-F238E27FC236}">
                <a16:creationId xmlns:a16="http://schemas.microsoft.com/office/drawing/2014/main" id="{08E55F04-8235-4020-86FF-65B4ED7672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113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10E4259-543E-4A93-937C-8F3BE929663C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538942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4" name="Szöveg helye 7">
            <a:extLst>
              <a:ext uri="{FF2B5EF4-FFF2-40B4-BE49-F238E27FC236}">
                <a16:creationId xmlns:a16="http://schemas.microsoft.com/office/drawing/2014/main" id="{6FB36674-3D7B-42C5-AF5A-9314E988F1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26265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CE212E-F20F-4499-89D7-86D4C4E7D1E9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538941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6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6" name="Szöveg helye 7">
            <a:extLst>
              <a:ext uri="{FF2B5EF4-FFF2-40B4-BE49-F238E27FC236}">
                <a16:creationId xmlns:a16="http://schemas.microsoft.com/office/drawing/2014/main" id="{FEDC2FF6-2588-4BAF-AE2B-2070717E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26265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3D50EC9-20EB-45A9-98E9-A3F14EF703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538941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10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8" name="Szöveg helye 7">
            <a:extLst>
              <a:ext uri="{FF2B5EF4-FFF2-40B4-BE49-F238E27FC236}">
                <a16:creationId xmlns:a16="http://schemas.microsoft.com/office/drawing/2014/main" id="{A8D26A1E-F5BB-4E3F-828B-E1578DDE87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26266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02A1312-6C1A-4CE9-A2E9-A98AF4DDABF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38877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3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0" name="Szöveg helye 7">
            <a:extLst>
              <a:ext uri="{FF2B5EF4-FFF2-40B4-BE49-F238E27FC236}">
                <a16:creationId xmlns:a16="http://schemas.microsoft.com/office/drawing/2014/main" id="{9E0A49DA-46ED-44E8-B956-91F1CDA145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26200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E2CE87C-8CDA-4590-A371-B750E8A8754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38876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7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2" name="Szöveg helye 7">
            <a:extLst>
              <a:ext uri="{FF2B5EF4-FFF2-40B4-BE49-F238E27FC236}">
                <a16:creationId xmlns:a16="http://schemas.microsoft.com/office/drawing/2014/main" id="{EF6839CE-4F4B-4E11-8626-B03D0743E4F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26200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A1FABDD-5F73-475C-9EA1-48839B2B6EB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238876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11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4" name="Szöveg helye 7">
            <a:extLst>
              <a:ext uri="{FF2B5EF4-FFF2-40B4-BE49-F238E27FC236}">
                <a16:creationId xmlns:a16="http://schemas.microsoft.com/office/drawing/2014/main" id="{228766A5-45FE-4958-92EB-13C4A3226D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6201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ED8F4B0-953B-4461-A021-83A737793170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938812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4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50" name="Szöveg helye 7">
            <a:extLst>
              <a:ext uri="{FF2B5EF4-FFF2-40B4-BE49-F238E27FC236}">
                <a16:creationId xmlns:a16="http://schemas.microsoft.com/office/drawing/2014/main" id="{E719BC40-A81D-4DAA-8BDD-905B247031F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26135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0C540B8-AB66-459A-9FED-56B6427B3857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8938811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8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2" name="Szöveg helye 7">
            <a:extLst>
              <a:ext uri="{FF2B5EF4-FFF2-40B4-BE49-F238E27FC236}">
                <a16:creationId xmlns:a16="http://schemas.microsoft.com/office/drawing/2014/main" id="{CCA87FC6-0856-40E8-973F-0EDD740C633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26135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FB456CF-7DB8-423B-978A-5CB78B60EFF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938811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4" name="Szöveg helye 7">
            <a:extLst>
              <a:ext uri="{FF2B5EF4-FFF2-40B4-BE49-F238E27FC236}">
                <a16:creationId xmlns:a16="http://schemas.microsoft.com/office/drawing/2014/main" id="{353B2232-3170-4619-9C6C-AC027D49BD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126136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</p:spTree>
    <p:extLst>
      <p:ext uri="{BB962C8B-B14F-4D97-AF65-F5344CB8AC3E}">
        <p14:creationId xmlns:p14="http://schemas.microsoft.com/office/powerpoint/2010/main" val="151433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E09E4E-E483-4CCF-AFE7-2F1C6D23C1F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1388" y="3428999"/>
            <a:ext cx="7442199" cy="3429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B5AAF3D-FE31-4EBB-BCDD-F85DE83B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92C4-B4C9-4F65-868C-AFAA06339537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562CC1-1312-4F98-982B-FD100F59C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912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lló kép négyz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498346"/>
            <a:ext cx="4797426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1112" y="1709739"/>
            <a:ext cx="5832475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949274-021F-4647-9062-BDE0BEC650FA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4BD3BE-3373-40A1-874F-55870EB5C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5299076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9626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498346"/>
            <a:ext cx="4797426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1112" y="1709739"/>
            <a:ext cx="5832475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949274-021F-4647-9062-BDE0BEC650FA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4BD3BE-3373-40A1-874F-55870EB5C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5299076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008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 +1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1709738"/>
            <a:ext cx="3167063" cy="4564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1388" y="1709739"/>
            <a:ext cx="7442199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CE964D-FA2C-4A96-A47D-E6FF60851FBE}" type="datetime1">
              <a:rPr lang="hu-HU" smtClean="0"/>
              <a:t>2022. 10. 20.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25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lló kép kesk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458200" y="1709739"/>
            <a:ext cx="3735387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2E0BD6-D3F1-4A95-825A-173841C67E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49800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74BC0A-6323-4C63-B490-C82A994A5D76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47F4E8-8179-405C-9906-237A0462A4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7385050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79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zöveg +2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458201" y="1709739"/>
            <a:ext cx="3165474" cy="2137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2E0BD6-D3F1-4A95-825A-173841C67E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49800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5C56BD-EB6C-4913-B01B-F13354E37812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653E774-FD06-465B-ADA8-2C5BAE50D75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458201" y="4136545"/>
            <a:ext cx="3165474" cy="2137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14809A-985C-4A99-9278-487857624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7385050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85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 +2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976" y="3429000"/>
            <a:ext cx="3165474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653E774-FD06-465B-ADA8-2C5BAE50D75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458200" y="3428999"/>
            <a:ext cx="3165474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246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sor +1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283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21EF57-C42D-4AD7-96B5-BBCD9FF22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612223" y="3585940"/>
            <a:ext cx="2544996" cy="254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2A0EB8-6C6A-462B-B007-E47F92C71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68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sor +1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785E47-8640-445E-ADE0-B4AF3857840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</p:spTree>
    <p:extLst>
      <p:ext uri="{BB962C8B-B14F-4D97-AF65-F5344CB8AC3E}">
        <p14:creationId xmlns:p14="http://schemas.microsoft.com/office/powerpoint/2010/main" val="406865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sor +1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9310858-AF79-471D-985B-9A695D29D0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30245"/>
            <a:ext cx="11072812" cy="9986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39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sor +1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785E47-8640-445E-ADE0-B4AF3857840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7EC366-DC86-467D-BFCE-A95B7C0BB9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30245"/>
            <a:ext cx="11072812" cy="9986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5512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címso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5180B-C2D7-4CE8-ABB9-458381B5B077}" type="datetime1">
              <a:rPr lang="hu-HU" smtClean="0"/>
              <a:t>2022. 10. 20.</a:t>
            </a:fld>
            <a:endParaRPr lang="hu-HU" sz="9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A8CFB2-0A32-4B7E-B213-8848076C9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C17FD9B-1798-49C4-9CA2-B35C8CC15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596563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88AF4310-F95F-4C93-9067-63014549323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42989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áblázat helye 4">
            <a:extLst>
              <a:ext uri="{FF2B5EF4-FFF2-40B4-BE49-F238E27FC236}">
                <a16:creationId xmlns:a16="http://schemas.microsoft.com/office/drawing/2014/main" id="{56DF7C02-8FD7-40FB-879A-A227E0F83B6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50594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áblázat helye 4">
            <a:extLst>
              <a:ext uri="{FF2B5EF4-FFF2-40B4-BE49-F238E27FC236}">
                <a16:creationId xmlns:a16="http://schemas.microsoft.com/office/drawing/2014/main" id="{1CF11DCE-B672-4869-B6C0-0AB8B8F546E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458200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36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címsor</a:t>
            </a:r>
            <a:endParaRPr lang="hu-HU" sz="12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D4DDD8-3A38-4487-8BFB-DF810BE84E0A}" type="datetime1">
              <a:rPr lang="hu-HU" smtClean="0"/>
              <a:t>2022. 10. 20.</a:t>
            </a:fld>
            <a:endParaRPr lang="hu-HU" sz="900" dirty="0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56A17600-A856-4B9E-AF11-ED721008296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42988" y="1709738"/>
            <a:ext cx="10580687" cy="45640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22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címsor</a:t>
            </a:r>
            <a:endParaRPr lang="hu-HU" sz="12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5E1CB6-0A1D-423F-AF53-DA44156DDDBB}" type="datetime1">
              <a:rPr lang="hu-HU" smtClean="0"/>
              <a:t>2022. 10. 20.</a:t>
            </a:fld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1950769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öm a figyelmet!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Ábra 1">
            <a:extLst>
              <a:ext uri="{FF2B5EF4-FFF2-40B4-BE49-F238E27FC236}">
                <a16:creationId xmlns:a16="http://schemas.microsoft.com/office/drawing/2014/main" id="{58CF40DE-3488-4F28-8E08-884CD08AA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514" y="1114422"/>
            <a:ext cx="5694362" cy="813480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A7147B-719B-4B06-ABCB-908B8A704C37}"/>
              </a:ext>
            </a:extLst>
          </p:cNvPr>
          <p:cNvSpPr txBox="1">
            <a:spLocks/>
          </p:cNvSpPr>
          <p:nvPr userDrawn="1"/>
        </p:nvSpPr>
        <p:spPr>
          <a:xfrm>
            <a:off x="6365876" y="2141693"/>
            <a:ext cx="5841204" cy="7619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6600" baseline="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4400" dirty="0"/>
              <a:t>Köszönöm a figyelmet!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CFD0DF1-4EF7-40CF-BC06-82D22A305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65876" y="5910442"/>
            <a:ext cx="5257799" cy="41823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>
                <a:latin typeface="Muli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xy.z@uni-corvinus.hu</a:t>
            </a:r>
            <a:endParaRPr lang="hu-HU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2068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vinus színséma 9 szí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9">
            <a:extLst>
              <a:ext uri="{FF2B5EF4-FFF2-40B4-BE49-F238E27FC236}">
                <a16:creationId xmlns:a16="http://schemas.microsoft.com/office/drawing/2014/main" id="{B3A51A6E-BA40-41E4-9035-49E0B32CB6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"/>
              </a:defRPr>
            </a:lvl1pPr>
          </a:lstStyle>
          <a:p>
            <a:pPr marL="0" indent="0"/>
            <a:r>
              <a:rPr lang="hu-HU" dirty="0"/>
              <a:t>A sablonban létrehoztunk egy </a:t>
            </a:r>
            <a:r>
              <a:rPr lang="hu-HU" b="1" dirty="0"/>
              <a:t>Corvinus színsémát</a:t>
            </a:r>
            <a:r>
              <a:rPr lang="hu-HU" dirty="0"/>
              <a:t> ezekből a színekből +a fehér szín.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B4926A-3EFF-4F82-820B-8307E7A1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Corvinus színséma alapszínek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80B1670-A207-42E0-A0EA-8162AB0A2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7468" y="1709738"/>
            <a:ext cx="1344612" cy="1235075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#1B213E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33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62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D087F051-8D62-46DA-8A60-143D810D7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3868" y="1709738"/>
            <a:ext cx="1344612" cy="1235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FC50CF5B-2B5D-414B-9A11-E1D39A7F4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60268" y="1709738"/>
            <a:ext cx="1344612" cy="1235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22" name="Szöveg helye 2">
            <a:extLst>
              <a:ext uri="{FF2B5EF4-FFF2-40B4-BE49-F238E27FC236}">
                <a16:creationId xmlns:a16="http://schemas.microsoft.com/office/drawing/2014/main" id="{0FB9DD1C-8102-4716-8A65-5FF01DF5B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8" y="2944813"/>
            <a:ext cx="1344612" cy="1235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#4D4B66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77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102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238E8D38-897A-4349-BBF1-1C79C4C05D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3868" y="2944813"/>
            <a:ext cx="1344612" cy="123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#D1AF84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209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132</a:t>
            </a:r>
          </a:p>
        </p:txBody>
      </p:sp>
      <p:sp>
        <p:nvSpPr>
          <p:cNvPr id="24" name="Szöveg helye 2">
            <a:extLst>
              <a:ext uri="{FF2B5EF4-FFF2-40B4-BE49-F238E27FC236}">
                <a16:creationId xmlns:a16="http://schemas.microsoft.com/office/drawing/2014/main" id="{4DEC37BB-C2FE-4FD2-8C4E-91ED114AFF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60268" y="2944813"/>
            <a:ext cx="1344612" cy="1235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#898E97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151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CBE297A6-B32D-4207-A0C9-CF1D10149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7468" y="4179888"/>
            <a:ext cx="1344612" cy="1235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#78748A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120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138</a:t>
            </a:r>
          </a:p>
        </p:txBody>
      </p:sp>
      <p:sp>
        <p:nvSpPr>
          <p:cNvPr id="26" name="Szöveg helye 2">
            <a:extLst>
              <a:ext uri="{FF2B5EF4-FFF2-40B4-BE49-F238E27FC236}">
                <a16:creationId xmlns:a16="http://schemas.microsoft.com/office/drawing/2014/main" id="{B1D8978E-EEE7-4B49-B5E2-CF5A31D454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3868" y="4179888"/>
            <a:ext cx="1344612" cy="1235075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#DEC5A6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D8D0C5F9-8300-4FB0-87E8-52C68B9D90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60268" y="4179888"/>
            <a:ext cx="1344612" cy="1235075"/>
          </a:xfrm>
          <a:prstGeom prst="rect">
            <a:avLst/>
          </a:prstGeom>
          <a:solidFill>
            <a:srgbClr val="A9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#A9ABB2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178</a:t>
            </a:r>
          </a:p>
        </p:txBody>
      </p:sp>
    </p:spTree>
    <p:extLst>
      <p:ext uri="{BB962C8B-B14F-4D97-AF65-F5344CB8AC3E}">
        <p14:creationId xmlns:p14="http://schemas.microsoft.com/office/powerpoint/2010/main" val="2819905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vinus alapsz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zöveg helye 2">
            <a:extLst>
              <a:ext uri="{FF2B5EF4-FFF2-40B4-BE49-F238E27FC236}">
                <a16:creationId xmlns:a16="http://schemas.microsoft.com/office/drawing/2014/main" id="{10D7E271-1A65-407D-9591-D44BF31B7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08149" y="1720930"/>
            <a:ext cx="1344612" cy="1137920"/>
          </a:xfrm>
          <a:prstGeom prst="rect">
            <a:avLst/>
          </a:prstGeom>
          <a:solidFill>
            <a:srgbClr val="855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#855C24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92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36</a:t>
            </a:r>
          </a:p>
        </p:txBody>
      </p:sp>
      <p:sp>
        <p:nvSpPr>
          <p:cNvPr id="68" name="Szöveg helye 2">
            <a:extLst>
              <a:ext uri="{FF2B5EF4-FFF2-40B4-BE49-F238E27FC236}">
                <a16:creationId xmlns:a16="http://schemas.microsoft.com/office/drawing/2014/main" id="{2468F37F-BCD9-47B7-BE94-BE8C06A3ED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54549" y="1720930"/>
            <a:ext cx="1344612" cy="1137920"/>
          </a:xfrm>
          <a:prstGeom prst="rect">
            <a:avLst/>
          </a:prstGeom>
          <a:solidFill>
            <a:srgbClr val="3D4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#3D454C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61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69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76</a:t>
            </a:r>
          </a:p>
        </p:txBody>
      </p:sp>
      <p:sp>
        <p:nvSpPr>
          <p:cNvPr id="64" name="Szöveg helye 2">
            <a:extLst>
              <a:ext uri="{FF2B5EF4-FFF2-40B4-BE49-F238E27FC236}">
                <a16:creationId xmlns:a16="http://schemas.microsoft.com/office/drawing/2014/main" id="{878F7897-9F84-4AB7-858B-6A9E5AF522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08809" y="2860041"/>
            <a:ext cx="1344612" cy="1137920"/>
          </a:xfrm>
          <a:prstGeom prst="rect">
            <a:avLst/>
          </a:prstGeom>
          <a:solidFill>
            <a:srgbClr val="F9D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#F9D97C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249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217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124</a:t>
            </a:r>
          </a:p>
        </p:txBody>
      </p:sp>
      <p:sp>
        <p:nvSpPr>
          <p:cNvPr id="66" name="Szöveg helye 2">
            <a:extLst>
              <a:ext uri="{FF2B5EF4-FFF2-40B4-BE49-F238E27FC236}">
                <a16:creationId xmlns:a16="http://schemas.microsoft.com/office/drawing/2014/main" id="{426B2BCB-6125-4E17-8B8D-161AB62D21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4877" y="3994107"/>
            <a:ext cx="1344612" cy="1137920"/>
          </a:xfrm>
          <a:prstGeom prst="rect">
            <a:avLst/>
          </a:prstGeom>
          <a:solidFill>
            <a:srgbClr val="FBE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#FBE3A5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251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227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165</a:t>
            </a:r>
          </a:p>
        </p:txBody>
      </p:sp>
      <p:sp>
        <p:nvSpPr>
          <p:cNvPr id="61" name="Szöveg helye 2">
            <a:extLst>
              <a:ext uri="{FF2B5EF4-FFF2-40B4-BE49-F238E27FC236}">
                <a16:creationId xmlns:a16="http://schemas.microsoft.com/office/drawing/2014/main" id="{CDBD1D9F-BD5C-4E04-8B3B-438A032E78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537" y="2860041"/>
            <a:ext cx="1344612" cy="1137920"/>
          </a:xfrm>
          <a:prstGeom prst="rect">
            <a:avLst/>
          </a:prstGeom>
          <a:solidFill>
            <a:srgbClr val="100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#101226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18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38</a:t>
            </a:r>
          </a:p>
        </p:txBody>
      </p:sp>
      <p:sp>
        <p:nvSpPr>
          <p:cNvPr id="60" name="Szöveg helye 2">
            <a:extLst>
              <a:ext uri="{FF2B5EF4-FFF2-40B4-BE49-F238E27FC236}">
                <a16:creationId xmlns:a16="http://schemas.microsoft.com/office/drawing/2014/main" id="{687B8954-55AE-4BD3-9F4A-CE25883E44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150" y="1722119"/>
            <a:ext cx="1344612" cy="1137920"/>
          </a:xfrm>
          <a:prstGeom prst="rect">
            <a:avLst/>
          </a:prstGeom>
          <a:solidFill>
            <a:srgbClr val="100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#100C08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</a:t>
            </a:r>
          </a:p>
        </p:txBody>
      </p:sp>
      <p:sp>
        <p:nvSpPr>
          <p:cNvPr id="59" name="Szöveg helye 2">
            <a:extLst>
              <a:ext uri="{FF2B5EF4-FFF2-40B4-BE49-F238E27FC236}">
                <a16:creationId xmlns:a16="http://schemas.microsoft.com/office/drawing/2014/main" id="{7A177879-779E-4D62-897E-FD27AD7BF0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99160" y="1722120"/>
            <a:ext cx="1344612" cy="1137920"/>
          </a:xfrm>
          <a:prstGeom prst="rect">
            <a:avLst/>
          </a:prstGeom>
          <a:solidFill>
            <a:srgbClr val="E0A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#E0AA26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38</a:t>
            </a:r>
          </a:p>
        </p:txBody>
      </p:sp>
      <p:sp>
        <p:nvSpPr>
          <p:cNvPr id="4" name="Szöveg helye 29">
            <a:extLst>
              <a:ext uri="{FF2B5EF4-FFF2-40B4-BE49-F238E27FC236}">
                <a16:creationId xmlns:a16="http://schemas.microsoft.com/office/drawing/2014/main" id="{B3A51A6E-BA40-41E4-9035-49E0B32CB6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852738"/>
            <a:ext cx="4781551" cy="342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800">
                <a:latin typeface="Arial "/>
              </a:defRPr>
            </a:lvl1pPr>
          </a:lstStyle>
          <a:p>
            <a:r>
              <a:rPr lang="hu-HU" dirty="0"/>
              <a:t>A Corvinus arculati rendszeréhez használt színek listája </a:t>
            </a:r>
            <a:r>
              <a:rPr lang="hu-HU" dirty="0" err="1"/>
              <a:t>hexa</a:t>
            </a:r>
            <a:r>
              <a:rPr lang="hu-HU" dirty="0"/>
              <a:t> kódokkal.</a:t>
            </a:r>
          </a:p>
          <a:p>
            <a:r>
              <a:rPr lang="hu-HU" dirty="0"/>
              <a:t>A sablonban létrehoztunk egy </a:t>
            </a:r>
            <a:r>
              <a:rPr lang="hu-HU" b="1" dirty="0"/>
              <a:t>Corvinus színsémát </a:t>
            </a:r>
            <a:r>
              <a:rPr lang="hu-HU" dirty="0"/>
              <a:t>ezekből a színekből. </a:t>
            </a:r>
            <a:endParaRPr lang="en-US" dirty="0"/>
          </a:p>
          <a:p>
            <a:pPr marL="0" indent="0"/>
            <a:r>
              <a:rPr lang="hu-HU" dirty="0"/>
              <a:t>A PPT nem enged 10 színnél többet előre definiálni. </a:t>
            </a:r>
          </a:p>
          <a:p>
            <a:pPr marL="0" indent="0"/>
            <a:r>
              <a:rPr lang="hu-HU" dirty="0"/>
              <a:t>A</a:t>
            </a:r>
            <a:r>
              <a:rPr lang="en-US" dirty="0"/>
              <a:t> </a:t>
            </a:r>
            <a:r>
              <a:rPr lang="hu-HU" dirty="0"/>
              <a:t>színpalettáról kimaradt színeket</a:t>
            </a:r>
            <a:r>
              <a:rPr lang="en-US" dirty="0"/>
              <a:t> (</a:t>
            </a:r>
            <a:r>
              <a:rPr lang="hu-HU" dirty="0"/>
              <a:t>pirossal) megjelöltük, a megadott </a:t>
            </a:r>
            <a:r>
              <a:rPr lang="hu-HU" dirty="0" err="1"/>
              <a:t>hexa</a:t>
            </a:r>
            <a:r>
              <a:rPr lang="hu-HU" dirty="0"/>
              <a:t> kódokkal lehet egyedileg létrehozni.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B4926A-3EFF-4F82-820B-8307E7A1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Corvinus alapszínek</a:t>
            </a:r>
          </a:p>
        </p:txBody>
      </p:sp>
      <p:sp>
        <p:nvSpPr>
          <p:cNvPr id="44" name="Szöveg helye 2">
            <a:extLst>
              <a:ext uri="{FF2B5EF4-FFF2-40B4-BE49-F238E27FC236}">
                <a16:creationId xmlns:a16="http://schemas.microsoft.com/office/drawing/2014/main" id="{34928A2B-8328-42BF-B432-75DE15CC9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749" y="584200"/>
            <a:ext cx="1344612" cy="1137920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#1B213E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33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62</a:t>
            </a:r>
          </a:p>
        </p:txBody>
      </p:sp>
      <p:sp>
        <p:nvSpPr>
          <p:cNvPr id="45" name="Szöveg helye 2">
            <a:extLst>
              <a:ext uri="{FF2B5EF4-FFF2-40B4-BE49-F238E27FC236}">
                <a16:creationId xmlns:a16="http://schemas.microsoft.com/office/drawing/2014/main" id="{AE594D56-5E9E-454C-AF51-BCBAC4D95A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8149" y="584200"/>
            <a:ext cx="1344612" cy="1137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46" name="Szöveg helye 2">
            <a:extLst>
              <a:ext uri="{FF2B5EF4-FFF2-40B4-BE49-F238E27FC236}">
                <a16:creationId xmlns:a16="http://schemas.microsoft.com/office/drawing/2014/main" id="{0179EF2A-C28E-4705-92BF-61CDF3F062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4549" y="584200"/>
            <a:ext cx="1344612" cy="1137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47" name="Szöveg helye 2">
            <a:extLst>
              <a:ext uri="{FF2B5EF4-FFF2-40B4-BE49-F238E27FC236}">
                <a16:creationId xmlns:a16="http://schemas.microsoft.com/office/drawing/2014/main" id="{032C8C9F-9460-4BC4-A828-6B97F4C1D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4877" y="584200"/>
            <a:ext cx="1344612" cy="1137920"/>
          </a:xfrm>
          <a:prstGeom prst="rect">
            <a:avLst/>
          </a:prstGeom>
          <a:solidFill>
            <a:srgbClr val="F5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#F5C832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245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200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50</a:t>
            </a:r>
          </a:p>
        </p:txBody>
      </p:sp>
      <p:sp>
        <p:nvSpPr>
          <p:cNvPr id="51" name="Szöveg helye 2">
            <a:extLst>
              <a:ext uri="{FF2B5EF4-FFF2-40B4-BE49-F238E27FC236}">
                <a16:creationId xmlns:a16="http://schemas.microsoft.com/office/drawing/2014/main" id="{1A5369DE-B5E2-4B95-8321-098791F3AC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3868" y="2860040"/>
            <a:ext cx="1344612" cy="113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#D1AF84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209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132</a:t>
            </a:r>
          </a:p>
        </p:txBody>
      </p:sp>
      <p:sp>
        <p:nvSpPr>
          <p:cNvPr id="52" name="Szöveg helye 2">
            <a:extLst>
              <a:ext uri="{FF2B5EF4-FFF2-40B4-BE49-F238E27FC236}">
                <a16:creationId xmlns:a16="http://schemas.microsoft.com/office/drawing/2014/main" id="{E7DD2753-4CCB-497D-977A-7DE1583B6B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0268" y="2860040"/>
            <a:ext cx="1344612" cy="11379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#898E97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151</a:t>
            </a:r>
          </a:p>
        </p:txBody>
      </p:sp>
      <p:sp>
        <p:nvSpPr>
          <p:cNvPr id="53" name="Szöveg helye 2">
            <a:extLst>
              <a:ext uri="{FF2B5EF4-FFF2-40B4-BE49-F238E27FC236}">
                <a16:creationId xmlns:a16="http://schemas.microsoft.com/office/drawing/2014/main" id="{80A296F0-D7BF-45CD-A43C-AA0189F9A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9256" y="3997960"/>
            <a:ext cx="1344612" cy="113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#4D4B66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77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102</a:t>
            </a:r>
          </a:p>
        </p:txBody>
      </p:sp>
      <p:sp>
        <p:nvSpPr>
          <p:cNvPr id="54" name="Szöveg helye 2">
            <a:extLst>
              <a:ext uri="{FF2B5EF4-FFF2-40B4-BE49-F238E27FC236}">
                <a16:creationId xmlns:a16="http://schemas.microsoft.com/office/drawing/2014/main" id="{0D41BC53-7223-4A98-A00F-9F1E593265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8892" y="5138262"/>
            <a:ext cx="1344612" cy="113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#78748A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120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138</a:t>
            </a:r>
          </a:p>
        </p:txBody>
      </p:sp>
      <p:sp>
        <p:nvSpPr>
          <p:cNvPr id="55" name="Szöveg helye 2">
            <a:extLst>
              <a:ext uri="{FF2B5EF4-FFF2-40B4-BE49-F238E27FC236}">
                <a16:creationId xmlns:a16="http://schemas.microsoft.com/office/drawing/2014/main" id="{57352F0C-F0D7-478A-B080-5730D1C26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3868" y="3997961"/>
            <a:ext cx="1344612" cy="1137920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#DEC5A6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56" name="Szöveg helye 2">
            <a:extLst>
              <a:ext uri="{FF2B5EF4-FFF2-40B4-BE49-F238E27FC236}">
                <a16:creationId xmlns:a16="http://schemas.microsoft.com/office/drawing/2014/main" id="{36A4607C-8FD0-479C-8C55-A9D135883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0268" y="3997961"/>
            <a:ext cx="1344612" cy="1137920"/>
          </a:xfrm>
          <a:prstGeom prst="rect">
            <a:avLst/>
          </a:prstGeom>
          <a:solidFill>
            <a:srgbClr val="A9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#A9ABB2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178</a:t>
            </a:r>
          </a:p>
        </p:txBody>
      </p:sp>
      <p:sp>
        <p:nvSpPr>
          <p:cNvPr id="69" name="Kép helye 9">
            <a:extLst>
              <a:ext uri="{FF2B5EF4-FFF2-40B4-BE49-F238E27FC236}">
                <a16:creationId xmlns:a16="http://schemas.microsoft.com/office/drawing/2014/main" id="{3CED8006-7064-4D47-AC88-2A4DA4FD734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78000" y="2549139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0" name="Kép helye 9">
            <a:extLst>
              <a:ext uri="{FF2B5EF4-FFF2-40B4-BE49-F238E27FC236}">
                <a16:creationId xmlns:a16="http://schemas.microsoft.com/office/drawing/2014/main" id="{E55F0FC3-B251-4914-840F-AB32DF5D01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26166" y="2547975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1" name="Kép helye 9">
            <a:extLst>
              <a:ext uri="{FF2B5EF4-FFF2-40B4-BE49-F238E27FC236}">
                <a16:creationId xmlns:a16="http://schemas.microsoft.com/office/drawing/2014/main" id="{96740A37-A9C3-497F-9DA7-B3F00A34D4A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056680" y="2547975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2" name="Kép helye 9">
            <a:extLst>
              <a:ext uri="{FF2B5EF4-FFF2-40B4-BE49-F238E27FC236}">
                <a16:creationId xmlns:a16="http://schemas.microsoft.com/office/drawing/2014/main" id="{23DCE503-7CE7-4213-AA31-C6F549CB04F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432463" y="2549139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3" name="Kép helye 9">
            <a:extLst>
              <a:ext uri="{FF2B5EF4-FFF2-40B4-BE49-F238E27FC236}">
                <a16:creationId xmlns:a16="http://schemas.microsoft.com/office/drawing/2014/main" id="{7C3363CE-2CB0-480E-85C6-71AECB162D3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68979" y="3655183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4" name="Kép helye 9">
            <a:extLst>
              <a:ext uri="{FF2B5EF4-FFF2-40B4-BE49-F238E27FC236}">
                <a16:creationId xmlns:a16="http://schemas.microsoft.com/office/drawing/2014/main" id="{DCC4C18F-0246-403B-BF6C-D0E8CAEFCAF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1421846" y="3687059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5" name="Kép helye 9">
            <a:extLst>
              <a:ext uri="{FF2B5EF4-FFF2-40B4-BE49-F238E27FC236}">
                <a16:creationId xmlns:a16="http://schemas.microsoft.com/office/drawing/2014/main" id="{FD1C4E20-6A28-4E8B-AB29-303C1CCDEA2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1432463" y="4829115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40" name="Ellipszis 39">
            <a:extLst>
              <a:ext uri="{FF2B5EF4-FFF2-40B4-BE49-F238E27FC236}">
                <a16:creationId xmlns:a16="http://schemas.microsoft.com/office/drawing/2014/main" id="{3314827D-1C74-46C0-AF99-F4B2A5263CF1}"/>
              </a:ext>
            </a:extLst>
          </p:cNvPr>
          <p:cNvSpPr/>
          <p:nvPr userDrawn="1"/>
        </p:nvSpPr>
        <p:spPr>
          <a:xfrm>
            <a:off x="11441166" y="1410963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603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kafelü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569BC797-6F34-45E1-B3B7-7A81BDF20EEB}"/>
              </a:ext>
            </a:extLst>
          </p:cNvPr>
          <p:cNvSpPr/>
          <p:nvPr userDrawn="1"/>
        </p:nvSpPr>
        <p:spPr>
          <a:xfrm>
            <a:off x="0" y="1709738"/>
            <a:ext cx="12192000" cy="5148262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tIns="0" rIns="576000" bIns="0" rtlCol="0" anchor="ctr"/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 a felület, amin belül kell mindent megoldani!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felette lévő terület mindig szabadon marad, ott csak a Corvinus logó, a dátum és a vetítés/dia címe szerepel.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Adódhat olyan helyzet, amikor grafikon esetleg belenyúlik ebbe a zónába, de az is csak a második harmadban történhet, és nem zavarhat bele a „Dia címsor” szövegébe. </a:t>
            </a: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dián szereplő szövegek 18 pontos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szimpla sortávolsággal. Mindig balra rendezett, szabadsoros, soha nem sorkizárt!!!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betűk méretét csak abban az esetben csökkentsük 1 ponttal, ha ezen 1 sor beférése múlik.</a:t>
            </a: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A795C05-B2F8-41AF-841C-265ED6476F67}"/>
              </a:ext>
            </a:extLst>
          </p:cNvPr>
          <p:cNvSpPr/>
          <p:nvPr userDrawn="1"/>
        </p:nvSpPr>
        <p:spPr>
          <a:xfrm>
            <a:off x="4210050" y="0"/>
            <a:ext cx="4081463" cy="1709738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AB4A51A-34AC-4B17-AA02-C76BF89718F9}"/>
              </a:ext>
            </a:extLst>
          </p:cNvPr>
          <p:cNvSpPr/>
          <p:nvPr userDrawn="1"/>
        </p:nvSpPr>
        <p:spPr>
          <a:xfrm>
            <a:off x="0" y="1709738"/>
            <a:ext cx="550863" cy="566737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F131E2F-739E-4FB6-8334-6BBAE8D79216}"/>
              </a:ext>
            </a:extLst>
          </p:cNvPr>
          <p:cNvSpPr/>
          <p:nvPr userDrawn="1"/>
        </p:nvSpPr>
        <p:spPr>
          <a:xfrm>
            <a:off x="0" y="6273801"/>
            <a:ext cx="550863" cy="58420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AF687B6-45A5-4957-8ADF-EB3322021C23}"/>
              </a:ext>
            </a:extLst>
          </p:cNvPr>
          <p:cNvSpPr/>
          <p:nvPr userDrawn="1"/>
        </p:nvSpPr>
        <p:spPr>
          <a:xfrm>
            <a:off x="11623674" y="6273800"/>
            <a:ext cx="568326" cy="58420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7467B71B-FECD-40B3-9EF3-5D6B82D4E009}"/>
              </a:ext>
            </a:extLst>
          </p:cNvPr>
          <p:cNvCxnSpPr>
            <a:cxnSpLocks/>
          </p:cNvCxnSpPr>
          <p:nvPr userDrawn="1"/>
        </p:nvCxnSpPr>
        <p:spPr>
          <a:xfrm>
            <a:off x="1042988" y="1093304"/>
            <a:ext cx="0" cy="576469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1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724805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1709738"/>
            <a:ext cx="11096622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9E48E4C-EDD7-4446-AE58-5628F6DED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38" y="3301340"/>
            <a:ext cx="3107796" cy="310779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C7FF27-DF77-481A-8C40-FFD9276E7D56}" type="datetime1">
              <a:rPr lang="hu-HU" smtClean="0"/>
              <a:t>2022. 10. 20.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503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öm a figyelmet!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974488C6-1BF6-46F1-9432-34AC08BF8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341" y="3301375"/>
            <a:ext cx="2839260" cy="2839261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25252A8F-1937-4613-8EFA-9D346E05C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0952" y="1343871"/>
            <a:ext cx="1379721" cy="1619177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87E42343-1EC1-4912-B195-8897B8606F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9976" y="2870270"/>
            <a:ext cx="558730" cy="558730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CD5B022D-3CB7-4C29-9EB1-2944CD07FE6B}"/>
              </a:ext>
            </a:extLst>
          </p:cNvPr>
          <p:cNvGrpSpPr/>
          <p:nvPr userDrawn="1"/>
        </p:nvGrpSpPr>
        <p:grpSpPr>
          <a:xfrm>
            <a:off x="6102376" y="3586442"/>
            <a:ext cx="2269127" cy="2269128"/>
            <a:chOff x="5239584" y="2481262"/>
            <a:chExt cx="1895475" cy="1895475"/>
          </a:xfrm>
        </p:grpSpPr>
        <p:pic>
          <p:nvPicPr>
            <p:cNvPr id="10" name="Ábra 9">
              <a:extLst>
                <a:ext uri="{FF2B5EF4-FFF2-40B4-BE49-F238E27FC236}">
                  <a16:creationId xmlns:a16="http://schemas.microsoft.com/office/drawing/2014/main" id="{7FCD9CC9-B31A-430F-BF86-4F9F056CF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39584" y="2481262"/>
              <a:ext cx="1895475" cy="1895475"/>
            </a:xfrm>
            <a:prstGeom prst="rect">
              <a:avLst/>
            </a:prstGeom>
          </p:spPr>
        </p:pic>
        <p:pic>
          <p:nvPicPr>
            <p:cNvPr id="11" name="Ábra 10">
              <a:extLst>
                <a:ext uri="{FF2B5EF4-FFF2-40B4-BE49-F238E27FC236}">
                  <a16:creationId xmlns:a16="http://schemas.microsoft.com/office/drawing/2014/main" id="{7F84FB8B-8B81-41A8-AB56-04098A1A0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68250" y="3209925"/>
              <a:ext cx="438150" cy="438150"/>
            </a:xfrm>
            <a:prstGeom prst="rect">
              <a:avLst/>
            </a:prstGeom>
          </p:spPr>
        </p:pic>
      </p:grpSp>
      <p:sp>
        <p:nvSpPr>
          <p:cNvPr id="13" name="Szöveg helye 29">
            <a:extLst>
              <a:ext uri="{FF2B5EF4-FFF2-40B4-BE49-F238E27FC236}">
                <a16:creationId xmlns:a16="http://schemas.microsoft.com/office/drawing/2014/main" id="{6863C8A6-7D07-4239-910C-77D3E79A0CBF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42987" y="2852738"/>
            <a:ext cx="4781551" cy="342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800" b="0" i="0" baseline="0">
                <a:latin typeface="Arial "/>
              </a:defRPr>
            </a:lvl1pPr>
          </a:lstStyle>
          <a:p>
            <a:r>
              <a:rPr lang="hu-HU" dirty="0"/>
              <a:t>Az itt található grafikai elemek szabadon felhasználhatók díszitő elemként.</a:t>
            </a:r>
          </a:p>
          <a:p>
            <a:r>
              <a:rPr lang="hu-HU" dirty="0"/>
              <a:t>A Corvinus színpalettájából átszínezhetők.</a:t>
            </a:r>
          </a:p>
          <a:p>
            <a:r>
              <a:rPr lang="hu-HU" dirty="0"/>
              <a:t>Fehérre színezve és képre ráhelyezve mutatós dia készíthető.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9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kafelü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E0CD8A8D-2A37-49C6-8210-82146D3BBB5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165057"/>
              </p:ext>
            </p:extLst>
          </p:nvPr>
        </p:nvGraphicFramePr>
        <p:xfrm>
          <a:off x="4751388" y="2852738"/>
          <a:ext cx="6872292" cy="3451576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1145382">
                  <a:extLst>
                    <a:ext uri="{9D8B030D-6E8A-4147-A177-3AD203B41FA5}">
                      <a16:colId xmlns:a16="http://schemas.microsoft.com/office/drawing/2014/main" val="25465378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4252401850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2691314751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1416183067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3641331892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2820213842"/>
                    </a:ext>
                  </a:extLst>
                </a:gridCol>
              </a:tblGrid>
              <a:tr h="532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  <a:cs typeface="Arial Narrow" panose="020B0604020202020204" pitchFamily="34" charset="0"/>
                        </a:rPr>
                        <a:t>Fejléc</a:t>
                      </a:r>
                    </a:p>
                  </a:txBody>
                  <a:tcPr marL="72000" marR="72000" marT="72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  <a:cs typeface="Arial Narrow" panose="020B0604020202020204" pitchFamily="34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  <a:p>
                      <a:endParaRPr lang="hu-HU" sz="900" dirty="0">
                        <a:solidFill>
                          <a:srgbClr val="1B213E"/>
                        </a:solidFill>
                      </a:endParaRP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98621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81467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188170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99051"/>
                  </a:ext>
                </a:extLst>
              </a:tr>
              <a:tr h="365226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35829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790493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648282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929519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479274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E2FA13-E2E8-477F-A01D-4CEE2C6AB77C}"/>
              </a:ext>
            </a:extLst>
          </p:cNvPr>
          <p:cNvSpPr txBox="1">
            <a:spLocks/>
          </p:cNvSpPr>
          <p:nvPr userDrawn="1"/>
        </p:nvSpPr>
        <p:spPr>
          <a:xfrm>
            <a:off x="1042988" y="2852738"/>
            <a:ext cx="3167062" cy="34210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Ezen az oldalon egy táblázat mintát mutatunk be, amit lehet bővíteni, szűkíteni, átszínezni.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ppt</a:t>
            </a:r>
            <a:r>
              <a:rPr lang="hu-HU" dirty="0"/>
              <a:t>-be beépített táblázatok a </a:t>
            </a:r>
            <a:r>
              <a:rPr lang="en-US" dirty="0"/>
              <a:t>Corvinus </a:t>
            </a:r>
            <a:r>
              <a:rPr lang="en-US" dirty="0" err="1"/>
              <a:t>színséma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vesz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árnyalatokat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828C34-E8A6-4A47-AFBC-17911EEF0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Táblázat minta</a:t>
            </a:r>
          </a:p>
        </p:txBody>
      </p:sp>
    </p:spTree>
    <p:extLst>
      <p:ext uri="{BB962C8B-B14F-4D97-AF65-F5344CB8AC3E}">
        <p14:creationId xmlns:p14="http://schemas.microsoft.com/office/powerpoint/2010/main" val="403820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9E48E4C-EDD7-4446-AE58-5628F6DED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38" y="3301340"/>
            <a:ext cx="3107796" cy="310779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C7FF27-DF77-481A-8C40-FFD9276E7D56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8C49F5-362A-46CE-8366-5C4FC5BD3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928E63-DE49-46D7-BADE-590FC65B3F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2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+1 nagy ké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C0AF2DE-309C-459E-8C51-5E6FFE071A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718643"/>
            <a:ext cx="12193587" cy="51393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105796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2090729"/>
            <a:ext cx="11096622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E7CC9B-6FBC-4B11-8C2D-F339BA646A5F}" type="datetime1">
              <a:rPr lang="hu-HU" smtClean="0"/>
              <a:t>2022. 10. 20.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823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+1 nagy ké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C0AF2DE-309C-459E-8C51-5E6FFE071A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718643"/>
            <a:ext cx="12193587" cy="51393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105796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2090729"/>
            <a:ext cx="11096622" cy="7619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44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E7CC9B-6FBC-4B11-8C2D-F339BA646A5F}" type="datetime1">
              <a:rPr lang="hu-HU" smtClean="0"/>
              <a:t>2022. 10. 20.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85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4994868-AE02-42BD-B69E-E49EAF9CA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988599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D4B3219-6FCD-411D-9948-787F78A1E5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801091"/>
            <a:ext cx="11090275" cy="45504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07057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B4D056B-5CB7-473E-9616-97918C58958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744243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BD5047B-66CA-4D9B-AE1B-83209A84A2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456613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9CD1C0-0619-4287-A2C5-A2D517E4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ABB1D6-3122-4641-B82A-B9B523060DDD}" type="datetime1">
              <a:rPr lang="hu-HU" smtClean="0"/>
              <a:t>2022. 10. 20.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081EA5-C5A5-4D02-9F0C-B3A5E1336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549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DF7B45-FD6C-4F89-833D-97E6BFA2FD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685928"/>
            <a:ext cx="3370263" cy="697690"/>
          </a:xfrm>
          <a:prstGeom prst="rect">
            <a:avLst/>
          </a:prstGeom>
        </p:spPr>
        <p:txBody>
          <a:bodyPr lIns="0" tIns="0" rIns="0" bIns="0" anchor="b" anchorCtr="0"/>
          <a:lstStyle>
            <a:lvl1pPr indent="0"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Sorszám.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F6DA57-7950-4A56-A6BF-61257C57B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Alcímsor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3705370-5C6F-47CD-9ECF-A263981214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A2D2297-A5F6-44D7-8815-20565F1DB4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513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04C9DB-6D5B-4565-9317-BD816C05319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461375" y="3429000"/>
            <a:ext cx="3162300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  <a:endParaRPr lang="hu-HU" sz="100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3C3C09F-494C-4C4A-87C7-06D59574ABA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48187" y="1685928"/>
            <a:ext cx="3370263" cy="6973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Sorszám.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5F7311C-818D-429E-9FE8-E815ACC801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58174" y="1685928"/>
            <a:ext cx="3370263" cy="69769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Sorszám.</a:t>
            </a:r>
            <a:endParaRPr lang="en-US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464ABEAD-6F60-4C32-81D7-5DC68F532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5511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 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24" name="Szöveg helye 6">
            <a:extLst>
              <a:ext uri="{FF2B5EF4-FFF2-40B4-BE49-F238E27FC236}">
                <a16:creationId xmlns:a16="http://schemas.microsoft.com/office/drawing/2014/main" id="{5EA4D16E-EA05-4897-8C66-E432AA9028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0736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 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FF196-86E0-45F3-9FE5-6A58ABFD1B56}" type="datetime1">
              <a:rPr lang="hu-HU" smtClean="0"/>
              <a:t>2022. 10. 20.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441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07580F5-7CF3-47D5-BBD0-B7367FFEF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6279" t="30645" r="17492" b="30852"/>
          <a:stretch/>
        </p:blipFill>
        <p:spPr>
          <a:xfrm>
            <a:off x="10165560" y="262338"/>
            <a:ext cx="1872372" cy="65262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B5A48AB-7AB2-4E1A-9362-E7D9ABAAA04D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92C06C-28B6-4F43-AB79-91595177BC78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70991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4" r:id="rId2"/>
    <p:sldLayoutId id="2147483675" r:id="rId3"/>
    <p:sldLayoutId id="2147483706" r:id="rId4"/>
    <p:sldLayoutId id="2147483700" r:id="rId5"/>
    <p:sldLayoutId id="214748370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F54969-221F-493A-B1C0-EC56FB046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16279" t="30645" r="17492" b="30852"/>
          <a:stretch/>
        </p:blipFill>
        <p:spPr>
          <a:xfrm>
            <a:off x="10165560" y="262338"/>
            <a:ext cx="1872372" cy="65262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E4F2EDA-D901-4835-8C80-7FFCFE8FDE37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A5128C-8080-4D6C-ACC9-4612070BD095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761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07" r:id="rId5"/>
    <p:sldLayoutId id="2147483694" r:id="rId6"/>
    <p:sldLayoutId id="2147483695" r:id="rId7"/>
    <p:sldLayoutId id="2147483714" r:id="rId8"/>
    <p:sldLayoutId id="2147483696" r:id="rId9"/>
    <p:sldLayoutId id="2147483697" r:id="rId10"/>
    <p:sldLayoutId id="2147483698" r:id="rId11"/>
    <p:sldLayoutId id="2147483699" r:id="rId12"/>
    <p:sldLayoutId id="2147483724" r:id="rId13"/>
    <p:sldLayoutId id="2147483725" r:id="rId14"/>
    <p:sldLayoutId id="2147483726" r:id="rId15"/>
    <p:sldLayoutId id="2147483727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1AB12F1-7B1E-4602-813F-4AFDA13D5FCC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3CB45F-117B-466B-B5D1-428FF2F57857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F7219C-298C-485E-9732-5DCFA723F33A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42877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1AB12F1-7B1E-4602-813F-4AFDA13D5FCC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C671295-1985-440E-8295-57CD40F32BA2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4AFC445-D57E-4A85-B85C-0198C2FFBF76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164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5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1AB12F1-7B1E-4602-813F-4AFDA13D5FCC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8" r:id="rId2"/>
    <p:sldLayoutId id="2147483722" r:id="rId3"/>
    <p:sldLayoutId id="2147483712" r:id="rId4"/>
    <p:sldLayoutId id="2147483723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lod@uni-corvinus.hu" TargetMode="External"/><Relationship Id="rId2" Type="http://schemas.openxmlformats.org/officeDocument/2006/relationships/hyperlink" Target="mailto:flora.budianto@tuwien.ac.a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68B4870D-4E1D-4BF1-9642-B95949312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689" y="4618182"/>
            <a:ext cx="7801984" cy="1697237"/>
          </a:xfrm>
        </p:spPr>
        <p:txBody>
          <a:bodyPr anchor="ctr"/>
          <a:lstStyle/>
          <a:p>
            <a:r>
              <a:rPr lang="en-GB" sz="2000" dirty="0">
                <a:latin typeface="+mj-lt"/>
              </a:rPr>
              <a:t>Inflation is back: how to deal with it under heightened uncertainties</a:t>
            </a:r>
          </a:p>
          <a:p>
            <a:endParaRPr lang="en-GB" sz="2000" dirty="0">
              <a:latin typeface="+mj-lt"/>
            </a:endParaRPr>
          </a:p>
          <a:p>
            <a:r>
              <a:rPr lang="hu-HU" sz="2000" dirty="0">
                <a:latin typeface="+mj-lt"/>
              </a:rPr>
              <a:t>Bank of </a:t>
            </a:r>
            <a:r>
              <a:rPr lang="hu-HU" sz="2000" dirty="0" err="1">
                <a:latin typeface="+mj-lt"/>
              </a:rPr>
              <a:t>Albania</a:t>
            </a:r>
            <a:r>
              <a:rPr lang="en-GB" sz="2000" dirty="0">
                <a:latin typeface="+mj-lt"/>
              </a:rPr>
              <a:t> – London School of Economics conference</a:t>
            </a:r>
          </a:p>
          <a:p>
            <a:r>
              <a:rPr lang="en-GB" sz="2000" dirty="0">
                <a:latin typeface="+mj-lt"/>
              </a:rPr>
              <a:t>Tirana</a:t>
            </a:r>
            <a:r>
              <a:rPr lang="hu-HU" sz="2000" dirty="0">
                <a:latin typeface="+mj-lt"/>
              </a:rPr>
              <a:t> | </a:t>
            </a:r>
            <a:r>
              <a:rPr lang="en-GB" sz="2000" dirty="0">
                <a:latin typeface="+mj-lt"/>
              </a:rPr>
              <a:t>26-</a:t>
            </a:r>
            <a:r>
              <a:rPr lang="hu-HU" sz="2000" dirty="0">
                <a:latin typeface="+mj-lt"/>
              </a:rPr>
              <a:t>27 </a:t>
            </a:r>
            <a:r>
              <a:rPr lang="hu-HU" sz="2000" dirty="0" err="1">
                <a:latin typeface="+mj-lt"/>
              </a:rPr>
              <a:t>October</a:t>
            </a:r>
            <a:r>
              <a:rPr lang="hu-HU" sz="2000" dirty="0">
                <a:latin typeface="+mj-lt"/>
              </a:rPr>
              <a:t> 2022</a:t>
            </a:r>
            <a:endParaRPr lang="hu-HU" sz="2000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9" y="3163219"/>
            <a:ext cx="11096622" cy="761982"/>
          </a:xfrm>
        </p:spPr>
        <p:txBody>
          <a:bodyPr anchor="b"/>
          <a:lstStyle/>
          <a:p>
            <a:r>
              <a:rPr lang="hu-HU" sz="4800" dirty="0" err="1"/>
              <a:t>Energy</a:t>
            </a:r>
            <a:r>
              <a:rPr lang="hu-HU" sz="4800" dirty="0"/>
              <a:t> </a:t>
            </a:r>
            <a:r>
              <a:rPr lang="hu-HU" sz="4800" dirty="0" err="1"/>
              <a:t>transition</a:t>
            </a:r>
            <a:r>
              <a:rPr lang="hu-HU" sz="4800" dirty="0"/>
              <a:t>, </a:t>
            </a:r>
            <a:r>
              <a:rPr lang="hu-HU" sz="4800" dirty="0" err="1"/>
              <a:t>climate</a:t>
            </a:r>
            <a:r>
              <a:rPr lang="hu-HU" sz="4800" dirty="0"/>
              <a:t> </a:t>
            </a:r>
            <a:r>
              <a:rPr lang="hu-HU" sz="4800" dirty="0" err="1"/>
              <a:t>change</a:t>
            </a:r>
            <a:r>
              <a:rPr lang="hu-HU" sz="4800" dirty="0"/>
              <a:t> and </a:t>
            </a:r>
            <a:r>
              <a:rPr lang="hu-HU" sz="4800" dirty="0" err="1"/>
              <a:t>monetary</a:t>
            </a:r>
            <a:r>
              <a:rPr lang="hu-HU" sz="4800" dirty="0"/>
              <a:t> policy</a:t>
            </a:r>
            <a:br>
              <a:rPr lang="hu-HU" sz="3600" b="0" dirty="0"/>
            </a:br>
            <a:br>
              <a:rPr lang="hu-HU" sz="3600" b="0" dirty="0"/>
            </a:br>
            <a:r>
              <a:rPr lang="en-GB" sz="2400" b="0" dirty="0"/>
              <a:t>E</a:t>
            </a:r>
            <a:r>
              <a:rPr lang="hu-HU" sz="2400" b="0" dirty="0" err="1"/>
              <a:t>lőd</a:t>
            </a:r>
            <a:r>
              <a:rPr lang="hu-HU" sz="2400" b="0" dirty="0"/>
              <a:t> TAKÁTS | </a:t>
            </a:r>
            <a:r>
              <a:rPr lang="en-GB" sz="2400" b="0" dirty="0"/>
              <a:t>Flora BUDIANTO</a:t>
            </a:r>
            <a:endParaRPr lang="hu-HU" sz="48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0E876-9D9B-4C94-BCE1-61658D9E92DC}"/>
              </a:ext>
            </a:extLst>
          </p:cNvPr>
          <p:cNvSpPr txBox="1"/>
          <p:nvPr/>
        </p:nvSpPr>
        <p:spPr>
          <a:xfrm>
            <a:off x="357188" y="6470678"/>
            <a:ext cx="114776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40" algn="ctr"/>
            <a:r>
              <a:rPr lang="en-GB" sz="1050" i="1" dirty="0"/>
              <a:t>This presentation reflects the views of its authors, not necessarily the views of the </a:t>
            </a:r>
            <a:r>
              <a:rPr lang="hu-HU" sz="1050" i="1" dirty="0"/>
              <a:t>Corvinus University of Budapest</a:t>
            </a:r>
            <a:r>
              <a:rPr lang="en-GB" sz="1050" i="1" dirty="0"/>
              <a:t> or the Vienna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94635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be the price for the technology. Given perfect competition and free entry, the zero-profit condition of the innovators is: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pPr algn="l"/>
                <a:endParaRPr lang="en-US" sz="1800" b="0" i="0" u="none" strike="noStrike" baseline="0" dirty="0"/>
              </a:p>
              <a:p>
                <a:pPr algn="l"/>
                <a:r>
                  <a:rPr lang="en-US" sz="1800" b="0" i="0" u="none" strike="noStrike" baseline="0" dirty="0"/>
                  <a:t>Note that R&amp;D spending in period t will be converted into innovation in t + 1 so that it can be sold only with a one period lag. </a:t>
                </a:r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algn="l"/>
                <a:r>
                  <a:rPr lang="en-US" sz="1800" dirty="0"/>
                  <a:t>The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determined by firms:</a:t>
                </a:r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800" dirty="0"/>
                  <a:t> is the firm’s profit. Recall that green input firms operate under monopolistic   competition and, hence, receive positive profits.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440" t="-1205" r="-3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FFC5FE5D-C7D7-4202-8DFC-781FE535B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5" y="4877340"/>
            <a:ext cx="7143750" cy="8235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28C6392-5E79-435F-AB2A-1752EC8AE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2295525"/>
            <a:ext cx="7924800" cy="9847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Green innovation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91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2067791"/>
            <a:ext cx="11090275" cy="4550497"/>
          </a:xfrm>
        </p:spPr>
        <p:txBody>
          <a:bodyPr/>
          <a:lstStyle/>
          <a:p>
            <a:r>
              <a:rPr lang="en-US" sz="2000" dirty="0"/>
              <a:t>Based on </a:t>
            </a:r>
            <a:r>
              <a:rPr lang="en-US" sz="2000" dirty="0" err="1"/>
              <a:t>Smets</a:t>
            </a:r>
            <a:r>
              <a:rPr lang="en-US" sz="2000" dirty="0"/>
              <a:t> and </a:t>
            </a:r>
            <a:r>
              <a:rPr lang="en-US" sz="2000" dirty="0" err="1"/>
              <a:t>Wouters</a:t>
            </a:r>
            <a:r>
              <a:rPr lang="en-US" sz="2000" dirty="0"/>
              <a:t> (2007):</a:t>
            </a:r>
          </a:p>
          <a:p>
            <a:pPr lvl="1"/>
            <a:r>
              <a:rPr lang="en-US" sz="1800" dirty="0"/>
              <a:t>Households: </a:t>
            </a:r>
          </a:p>
          <a:p>
            <a:pPr lvl="2"/>
            <a:r>
              <a:rPr lang="en-US" sz="1600" dirty="0"/>
              <a:t>Representative household maximizes utility from consumption and leisure under complete capital markets.</a:t>
            </a:r>
          </a:p>
          <a:p>
            <a:pPr lvl="1"/>
            <a:r>
              <a:rPr lang="en-US" sz="1800" dirty="0"/>
              <a:t>Firms:</a:t>
            </a:r>
          </a:p>
          <a:p>
            <a:pPr lvl="2"/>
            <a:r>
              <a:rPr lang="en-US" sz="1600" dirty="0"/>
              <a:t>Final good production: homogeneous final good, produced with a continuum of imperfectly substitutable intermediate goods</a:t>
            </a:r>
          </a:p>
          <a:p>
            <a:pPr lvl="2"/>
            <a:r>
              <a:rPr lang="en-US" sz="1600" dirty="0"/>
              <a:t>Intermediate goods production: monopolistically competitive firms produce with capital, labor and energy and face Calvo-price rigidities</a:t>
            </a:r>
          </a:p>
          <a:p>
            <a:pPr lvl="1"/>
            <a:r>
              <a:rPr lang="en-US" sz="1800" dirty="0"/>
              <a:t>Central bank</a:t>
            </a:r>
          </a:p>
          <a:p>
            <a:pPr lvl="2"/>
            <a:r>
              <a:rPr lang="en-US" sz="1600" dirty="0"/>
              <a:t>Monetary policy follows a standard Taylor-type rule to stabilize inflation and output</a:t>
            </a:r>
          </a:p>
          <a:p>
            <a:pPr marL="914400" lvl="2" indent="0">
              <a:buNone/>
            </a:pPr>
            <a:endParaRPr lang="en-US" sz="1600" dirty="0"/>
          </a:p>
          <a:p>
            <a:r>
              <a:rPr lang="en-US" sz="2000" dirty="0"/>
              <a:t>We use standard model parametrization to calibrate</a:t>
            </a:r>
            <a:endParaRPr lang="en-GB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7E09DF-B481-4B01-91BF-79A333029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24" y="5607926"/>
            <a:ext cx="8686800" cy="10103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Rest of model: medium-scale DSGE as in </a:t>
            </a:r>
            <a:r>
              <a:rPr lang="en-US" sz="3200" dirty="0" err="1"/>
              <a:t>Smets</a:t>
            </a:r>
            <a:r>
              <a:rPr lang="en-US" sz="3200" dirty="0"/>
              <a:t> and </a:t>
            </a:r>
            <a:r>
              <a:rPr lang="en-US" sz="3200" dirty="0" err="1"/>
              <a:t>Wouters</a:t>
            </a:r>
            <a:r>
              <a:rPr lang="en-US" sz="3200" dirty="0"/>
              <a:t> (2007)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5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87D9D5A-6E1A-42A6-9406-8C3C6759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859EB710-1D6C-43CC-8FF6-F35638553B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Macroeconomic implications of monetary policy	</a:t>
                </a:r>
              </a:p>
              <a:p>
                <a:pPr lvl="1"/>
                <a:r>
                  <a:rPr lang="en-US" dirty="0"/>
                  <a:t>Transition dynamics</a:t>
                </a:r>
              </a:p>
              <a:p>
                <a:pPr lvl="2"/>
                <a:r>
                  <a:rPr lang="en-US" dirty="0"/>
                  <a:t>The experiment: A permanent 10% increase in tax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in period 0.</a:t>
                </a:r>
              </a:p>
              <a:p>
                <a:pPr lvl="3"/>
                <a:r>
                  <a:rPr lang="en-US" dirty="0"/>
                  <a:t>This works like a cost-push shock:</a:t>
                </a:r>
                <a:br>
                  <a:rPr lang="en-US" dirty="0"/>
                </a:br>
                <a:r>
                  <a:rPr lang="en-US" dirty="0"/>
                  <a:t>higher energy prices cause inflation to increase and output to fall</a:t>
                </a:r>
              </a:p>
              <a:p>
                <a:pPr lvl="2"/>
                <a:r>
                  <a:rPr lang="en-US" dirty="0"/>
                  <a:t>A comparison of different monetary policy regimes</a:t>
                </a:r>
              </a:p>
              <a:p>
                <a:pPr lvl="3"/>
                <a:r>
                  <a:rPr lang="en-US" dirty="0"/>
                  <a:t>We vary the weight on inflation stabilization in the monetary policy rule.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Transition dynamics and business cycle shocks</a:t>
                </a:r>
              </a:p>
              <a:p>
                <a:pPr lvl="2"/>
                <a:r>
                  <a:rPr lang="en-US" dirty="0"/>
                  <a:t>The experiment: simulations of the model subject to permanent tax increase and business cycle shocks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859EB710-1D6C-43CC-8FF6-F35638553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989" t="-22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4894D5-7E1B-4047-A667-A0154457D9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28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E18A05-4D2F-48F7-A8B1-DF9062F13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8" y="1449664"/>
            <a:ext cx="8240485" cy="4806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Transition dynamics: macroeconomic implications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31224" y="1732299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ea typeface="Segoe UI" pitchFamily="34" charset="0"/>
                <a:cs typeface="Segoe UI" pitchFamily="34" charset="0"/>
              </a:rPr>
              <a:t>More accommodative policy helps to preserve output and energy demand – at the cost of higher inflation.</a:t>
            </a:r>
          </a:p>
          <a:p>
            <a:endParaRPr lang="en-US" sz="1800" dirty="0"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ea typeface="Segoe UI" pitchFamily="34" charset="0"/>
                <a:cs typeface="Segoe UI" pitchFamily="34" charset="0"/>
              </a:rPr>
              <a:t>This fosters investment in green innovation which helps to speed up the transition to a greener energy mix.</a:t>
            </a:r>
          </a:p>
          <a:p>
            <a:endParaRPr lang="en-US" sz="1800" dirty="0"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ea typeface="Segoe UI" pitchFamily="34" charset="0"/>
                <a:cs typeface="Segoe UI" pitchFamily="34" charset="0"/>
              </a:rPr>
              <a:t>Factor reallocation to the </a:t>
            </a:r>
            <a:r>
              <a:rPr lang="en-US" sz="1800" dirty="0">
                <a:ea typeface="Segoe UI" pitchFamily="34" charset="0"/>
                <a:cs typeface="Segoe UI" pitchFamily="34" charset="0"/>
              </a:rPr>
              <a:t>green sector requires investment. Hence, households consume less in first periods after carbon tax shock.</a:t>
            </a:r>
            <a:endParaRPr lang="en-GB" sz="18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EBDBC9-92C5-46AA-994C-933FE2A7F290}"/>
              </a:ext>
            </a:extLst>
          </p:cNvPr>
          <p:cNvSpPr txBox="1"/>
          <p:nvPr/>
        </p:nvSpPr>
        <p:spPr>
          <a:xfrm>
            <a:off x="971550" y="6230124"/>
            <a:ext cx="2607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ea typeface="Segoe UI" pitchFamily="34" charset="0"/>
                <a:cs typeface="Segoe UI" pitchFamily="34" charset="0"/>
              </a:rPr>
              <a:t>Note: inflation has been annualized.</a:t>
            </a:r>
          </a:p>
        </p:txBody>
      </p:sp>
    </p:spTree>
    <p:extLst>
      <p:ext uri="{BB962C8B-B14F-4D97-AF65-F5344CB8AC3E}">
        <p14:creationId xmlns:p14="http://schemas.microsoft.com/office/powerpoint/2010/main" val="348708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5ADEB57-525D-404C-8AE4-037998217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46" y="1538341"/>
            <a:ext cx="8387600" cy="48927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dynamics: energy sector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83624" y="16764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ea typeface="Segoe UI" pitchFamily="34" charset="0"/>
                <a:cs typeface="Segoe UI" pitchFamily="34" charset="0"/>
              </a:rPr>
              <a:t>Accommodative policy pushes up energy prices and profits in the R&amp;D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a typeface="Segoe UI" pitchFamily="34" charset="0"/>
                <a:cs typeface="Segoe UI" pitchFamily="34" charset="0"/>
              </a:rPr>
              <a:t>Innovation in the green sector raises to a permanently higher level. </a:t>
            </a:r>
            <a:endParaRPr lang="en-GB" sz="1800" b="0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1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DF79AE-EB43-4654-B296-B24A3F7C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6" y="1528945"/>
            <a:ext cx="8360228" cy="487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dynamics: investment and capital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18288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 (Body)"/>
                <a:ea typeface="Segoe UI" pitchFamily="34" charset="0"/>
                <a:cs typeface="Segoe UI" pitchFamily="34" charset="0"/>
              </a:rPr>
              <a:t>Under the accommodative policy, the real interest rate rises first but then falls, consistent with investment/</a:t>
            </a:r>
            <a:r>
              <a:rPr lang="hu-HU" sz="1800" dirty="0">
                <a:latin typeface="Arial (Body)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>
                <a:latin typeface="Arial (Body)"/>
                <a:ea typeface="Segoe UI" pitchFamily="34" charset="0"/>
                <a:cs typeface="Segoe UI" pitchFamily="34" charset="0"/>
              </a:rPr>
              <a:t>consumption dynamics.</a:t>
            </a:r>
            <a:endParaRPr lang="en-GB" sz="1800" b="0" dirty="0">
              <a:latin typeface="Arial (Body)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1744D4-4AEA-4471-94AB-47553E8CB30A}"/>
              </a:ext>
            </a:extLst>
          </p:cNvPr>
          <p:cNvSpPr txBox="1"/>
          <p:nvPr/>
        </p:nvSpPr>
        <p:spPr>
          <a:xfrm>
            <a:off x="1054840" y="6267245"/>
            <a:ext cx="3459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ea typeface="Segoe UI" pitchFamily="34" charset="0"/>
                <a:cs typeface="Segoe UI" pitchFamily="34" charset="0"/>
              </a:rPr>
              <a:t>Note: the real interest rate has been annualized.</a:t>
            </a:r>
          </a:p>
        </p:txBody>
      </p:sp>
    </p:spTree>
    <p:extLst>
      <p:ext uri="{BB962C8B-B14F-4D97-AF65-F5344CB8AC3E}">
        <p14:creationId xmlns:p14="http://schemas.microsoft.com/office/powerpoint/2010/main" val="99522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4B4CB94-4FE0-41D5-BC8E-751F01D5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1" y="2695292"/>
            <a:ext cx="4816979" cy="361135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5B1401F-F1C0-421B-8D59-811FE14A3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0" y="2695292"/>
            <a:ext cx="5673883" cy="37922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Welfare under different monetary policy strategies 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15670" y="2252564"/>
            <a:ext cx="368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a typeface="Segoe UI" pitchFamily="34" charset="0"/>
                <a:cs typeface="Segoe UI" pitchFamily="34" charset="0"/>
              </a:rPr>
              <a:t>Present value of consumption-equivalent loss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1271" y="2252564"/>
            <a:ext cx="507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Period-by-period consumption-equivalent         losses and gains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F18D2-458D-48FE-9E73-0E780B48C569}"/>
                  </a:ext>
                </a:extLst>
              </p:cNvPr>
              <p:cNvSpPr txBox="1"/>
              <p:nvPr/>
            </p:nvSpPr>
            <p:spPr>
              <a:xfrm>
                <a:off x="567811" y="1521337"/>
                <a:ext cx="110934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Segoe UI" pitchFamily="34" charset="0"/>
                    <a:cs typeface="Segoe UI" pitchFamily="34" charset="0"/>
                  </a:rPr>
                  <a:t>We compute consumption equivalents: how much (in terms of st.st. consumption) is the household willing to give up to stay with the accommodative policy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itchFamily="34" charset="0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itchFamily="34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" pitchFamily="34" charset="0"/>
                      </a:rPr>
                      <m:t>=1.5</m:t>
                    </m:r>
                  </m:oMath>
                </a14:m>
                <a:r>
                  <a:rPr lang="en-US" dirty="0">
                    <a:ea typeface="Segoe UI" pitchFamily="34" charset="0"/>
                    <a:cs typeface="Segoe UI" pitchFamily="34" charset="0"/>
                  </a:rPr>
                  <a:t>)?</a:t>
                </a:r>
                <a:endParaRPr lang="en-US" sz="20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F18D2-458D-48FE-9E73-0E780B48C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1" y="1521337"/>
                <a:ext cx="11093448" cy="646331"/>
              </a:xfrm>
              <a:prstGeom prst="rect">
                <a:avLst/>
              </a:prstGeom>
              <a:blipFill>
                <a:blip r:embed="rId5"/>
                <a:stretch>
                  <a:fillRect l="-330" t="-5660" r="-495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7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4B4CB94-4FE0-41D5-BC8E-751F01D5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616" y="3020548"/>
            <a:ext cx="4160709" cy="33448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5B1401F-F1C0-421B-8D59-811FE14A3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257" y="3028949"/>
            <a:ext cx="3528835" cy="28404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The role of green innovation for welfare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05844" y="2374217"/>
            <a:ext cx="356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a typeface="Segoe UI" pitchFamily="34" charset="0"/>
                <a:cs typeface="Segoe UI" pitchFamily="34" charset="0"/>
              </a:rPr>
              <a:t>Present value of consumption-equivalent loss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1271" y="2382618"/>
            <a:ext cx="507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a typeface="Segoe UI" pitchFamily="34" charset="0"/>
                <a:cs typeface="Segoe UI" pitchFamily="34" charset="0"/>
              </a:rPr>
              <a:t>    Period-by-period consumption-equivalent            </a:t>
            </a:r>
          </a:p>
          <a:p>
            <a:r>
              <a:rPr lang="en-US" sz="1800" b="1" dirty="0">
                <a:ea typeface="Segoe UI" pitchFamily="34" charset="0"/>
                <a:cs typeface="Segoe UI" pitchFamily="34" charset="0"/>
              </a:rPr>
              <a:t>                           losses and gains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D8F18D2-458D-48FE-9E73-0E780B48C569}"/>
              </a:ext>
            </a:extLst>
          </p:cNvPr>
          <p:cNvSpPr txBox="1"/>
          <p:nvPr/>
        </p:nvSpPr>
        <p:spPr>
          <a:xfrm>
            <a:off x="550863" y="1518680"/>
            <a:ext cx="1030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Segoe UI" pitchFamily="34" charset="0"/>
                <a:cs typeface="Segoe UI" pitchFamily="34" charset="0"/>
              </a:rPr>
              <a:t>Assume there is no innovation in the green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Segoe UI" pitchFamily="34" charset="0"/>
                <a:cs typeface="Segoe UI" pitchFamily="34" charset="0"/>
              </a:rPr>
              <a:t>Implications for monetary policy would change: Higher weight on inflation stabilization desirable </a:t>
            </a:r>
          </a:p>
        </p:txBody>
      </p:sp>
    </p:spTree>
    <p:extLst>
      <p:ext uri="{BB962C8B-B14F-4D97-AF65-F5344CB8AC3E}">
        <p14:creationId xmlns:p14="http://schemas.microsoft.com/office/powerpoint/2010/main" val="42683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Transition dynamics and business cycle shocks: adding demand and supply shocks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B7BAD-82D2-4D04-A661-3BAD14AD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952625"/>
            <a:ext cx="6154683" cy="461425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E5ED371-A0C9-47EE-9E57-D9BEFBB83033}"/>
              </a:ext>
            </a:extLst>
          </p:cNvPr>
          <p:cNvSpPr txBox="1"/>
          <p:nvPr/>
        </p:nvSpPr>
        <p:spPr>
          <a:xfrm>
            <a:off x="7800974" y="2057400"/>
            <a:ext cx="3533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Consumption equivalents:</a:t>
            </a:r>
            <a:r>
              <a:rPr lang="hu-HU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ea typeface="Segoe UI" pitchFamily="34" charset="0"/>
                <a:cs typeface="Segoe UI" pitchFamily="34" charset="0"/>
              </a:rPr>
              <a:t>the trade-off between stabilizing</a:t>
            </a:r>
            <a:r>
              <a:rPr lang="hu-HU" sz="2400" dirty="0"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ea typeface="Segoe UI" pitchFamily="34" charset="0"/>
                <a:cs typeface="Segoe UI" pitchFamily="34" charset="0"/>
              </a:rPr>
              <a:t>the carbon tax shock or business</a:t>
            </a:r>
            <a:r>
              <a:rPr lang="hu-HU" sz="2400" dirty="0"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ea typeface="Segoe UI" pitchFamily="34" charset="0"/>
                <a:cs typeface="Segoe UI" pitchFamily="34" charset="0"/>
              </a:rPr>
              <a:t>c</a:t>
            </a:r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ycle shocks depend on their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ea typeface="Segoe UI" pitchFamily="34" charset="0"/>
                <a:cs typeface="Segoe UI" pitchFamily="34" charset="0"/>
              </a:rPr>
              <a:t>relative size</a:t>
            </a:r>
            <a:endParaRPr lang="en-US" sz="2400" b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6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Transition dynamics and business cycle shocks: time-varying MP rule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242C8C-51D5-4FFA-BC1D-92F3257A1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29" y="2152650"/>
            <a:ext cx="5269319" cy="3950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32B37776-F41F-4403-B4F1-D6594B62F675}"/>
                  </a:ext>
                </a:extLst>
              </p:cNvPr>
              <p:cNvSpPr txBox="1"/>
              <p:nvPr/>
            </p:nvSpPr>
            <p:spPr>
              <a:xfrm>
                <a:off x="7472219" y="2166841"/>
                <a:ext cx="4262321" cy="261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Time-varying rule: switch from </a:t>
                </a:r>
              </a:p>
              <a:p>
                <a:pPr algn="just"/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      </a:t>
                </a:r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accommodative policy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cs typeface="Segoe UI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Segoe UI" pitchFamily="34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itchFamily="34" charset="0"/>
                          </a:rPr>
                          <m:t>𝜙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itchFamily="34" charset="0"/>
                          </a:rPr>
                          <m:t>𝜋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Segoe UI" pitchFamily="34" charset="0"/>
                      </a:rPr>
                      <m:t>=1.5</m:t>
                    </m:r>
                  </m:oMath>
                </a14:m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) </a:t>
                </a:r>
              </a:p>
              <a:p>
                <a:pPr algn="just"/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      to tighter policy after a certain</a:t>
                </a:r>
              </a:p>
              <a:p>
                <a:pPr algn="just"/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      quarter</a:t>
                </a:r>
              </a:p>
              <a:p>
                <a:pPr algn="just"/>
                <a:endParaRPr lang="en-US" sz="1800" dirty="0">
                  <a:ea typeface="Segoe UI" pitchFamily="34" charset="0"/>
                  <a:cs typeface="Segoe UI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Consumption-equivalents: tighter </a:t>
                </a:r>
              </a:p>
              <a:p>
                <a:pPr algn="just"/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     policy after first phase of transition</a:t>
                </a:r>
              </a:p>
              <a:p>
                <a:pPr algn="just"/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     </a:t>
                </a:r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helps to stabilize the economy better</a:t>
                </a:r>
                <a:endParaRPr lang="en-US" sz="1800" b="0" dirty="0">
                  <a:ea typeface="Segoe UI" pitchFamily="34" charset="0"/>
                  <a:cs typeface="Segoe UI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000" b="0" dirty="0">
                  <a:ea typeface="Segoe UI" pitchFamily="34" charset="0"/>
                  <a:cs typeface="Segoe UI" pitchFamily="34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32B37776-F41F-4403-B4F1-D6594B62F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219" y="2166841"/>
                <a:ext cx="4262321" cy="2616101"/>
              </a:xfrm>
              <a:prstGeom prst="rect">
                <a:avLst/>
              </a:prstGeom>
              <a:blipFill>
                <a:blip r:embed="rId3"/>
                <a:stretch>
                  <a:fillRect l="-1001" t="-11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14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858981"/>
            <a:ext cx="11091861" cy="827307"/>
          </a:xfrm>
        </p:spPr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847273"/>
            <a:ext cx="11090275" cy="4504316"/>
          </a:xfrm>
        </p:spPr>
        <p:txBody>
          <a:bodyPr/>
          <a:lstStyle/>
          <a:p>
            <a:r>
              <a:rPr lang="en-GB" sz="2000" b="1" dirty="0"/>
              <a:t>Energy transition is critical </a:t>
            </a:r>
          </a:p>
          <a:p>
            <a:pPr lvl="1"/>
            <a:r>
              <a:rPr lang="en-GB" sz="1800" dirty="0"/>
              <a:t>Russian gas/oil    				</a:t>
            </a:r>
            <a:r>
              <a:rPr lang="hu-HU" sz="1800" dirty="0"/>
              <a:t>European</a:t>
            </a:r>
            <a:r>
              <a:rPr lang="en-GB" sz="1800" dirty="0"/>
              <a:t> renewables</a:t>
            </a:r>
          </a:p>
          <a:p>
            <a:pPr lvl="1"/>
            <a:r>
              <a:rPr lang="en-GB" sz="1800" dirty="0"/>
              <a:t>Brown energy (</a:t>
            </a:r>
            <a:r>
              <a:rPr lang="en-GB" sz="1800" dirty="0" err="1"/>
              <a:t>eg</a:t>
            </a:r>
            <a:r>
              <a:rPr lang="en-GB" sz="1800" dirty="0"/>
              <a:t> coal) 			green energy (</a:t>
            </a:r>
            <a:r>
              <a:rPr lang="en-GB" sz="1800" dirty="0" err="1"/>
              <a:t>eg</a:t>
            </a:r>
            <a:r>
              <a:rPr lang="en-GB" sz="1800" dirty="0"/>
              <a:t> solar)</a:t>
            </a:r>
          </a:p>
          <a:p>
            <a:endParaRPr lang="en-US" sz="2000" b="1" dirty="0"/>
          </a:p>
          <a:p>
            <a:r>
              <a:rPr lang="en-US" sz="2000" b="1" dirty="0"/>
              <a:t>Explicit or implicit tax drives energy </a:t>
            </a:r>
            <a:r>
              <a:rPr lang="en-US" sz="2000" b="1" dirty="0" err="1"/>
              <a:t>transiton</a:t>
            </a:r>
            <a:r>
              <a:rPr lang="en-US" sz="2000" b="1" dirty="0"/>
              <a:t> (</a:t>
            </a:r>
            <a:r>
              <a:rPr lang="en-US" sz="2000" b="1" dirty="0" err="1"/>
              <a:t>eg</a:t>
            </a:r>
            <a:r>
              <a:rPr lang="en-US" sz="2000" b="1" dirty="0"/>
              <a:t> carbon tax, sanctions)</a:t>
            </a:r>
          </a:p>
          <a:p>
            <a:pPr lvl="1"/>
            <a:endParaRPr lang="en-US" sz="1800" dirty="0"/>
          </a:p>
          <a:p>
            <a:r>
              <a:rPr lang="en-US" sz="2200" b="1" dirty="0"/>
              <a:t>Key observation: The only way is forward, we need </a:t>
            </a:r>
            <a:r>
              <a:rPr lang="hu-HU" sz="2200" b="1" i="1" dirty="0"/>
              <a:t>(g</a:t>
            </a:r>
            <a:r>
              <a:rPr lang="en-US" sz="2200" b="1" i="1" dirty="0" err="1"/>
              <a:t>reen</a:t>
            </a:r>
            <a:r>
              <a:rPr lang="hu-HU" sz="2200" b="1" i="1" dirty="0"/>
              <a:t>)</a:t>
            </a:r>
            <a:r>
              <a:rPr lang="en-US" sz="2200" b="1" i="1" dirty="0"/>
              <a:t> innovation</a:t>
            </a:r>
            <a:endParaRPr lang="hu-HU" sz="2200" b="1" i="1" dirty="0"/>
          </a:p>
          <a:p>
            <a:pPr lvl="1"/>
            <a:r>
              <a:rPr lang="en-GB" sz="1800" dirty="0"/>
              <a:t>We need to develop endogenously new green technologies</a:t>
            </a:r>
          </a:p>
          <a:p>
            <a:endParaRPr lang="en-US" sz="2000" b="1" dirty="0"/>
          </a:p>
          <a:p>
            <a:r>
              <a:rPr lang="en-US" sz="2000" b="1" dirty="0"/>
              <a:t>Question: should central banks change monetary policy in response to energy transition challenges?</a:t>
            </a:r>
          </a:p>
          <a:p>
            <a:pPr lvl="1"/>
            <a:r>
              <a:rPr lang="en-US" sz="1800" dirty="0" err="1"/>
              <a:t>eg</a:t>
            </a:r>
            <a:r>
              <a:rPr lang="en-US" sz="1800" dirty="0"/>
              <a:t> weight on inflation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9B79D5D-8542-45CD-A8F5-F71846CE01C5}"/>
              </a:ext>
            </a:extLst>
          </p:cNvPr>
          <p:cNvSpPr/>
          <p:nvPr/>
        </p:nvSpPr>
        <p:spPr>
          <a:xfrm>
            <a:off x="4230255" y="2235197"/>
            <a:ext cx="1385455" cy="2309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FC36979-E712-43AB-8451-6FED95C92E1D}"/>
              </a:ext>
            </a:extLst>
          </p:cNvPr>
          <p:cNvSpPr/>
          <p:nvPr/>
        </p:nvSpPr>
        <p:spPr>
          <a:xfrm>
            <a:off x="4230255" y="2511636"/>
            <a:ext cx="1385455" cy="2309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970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506412"/>
            <a:ext cx="11091861" cy="1179877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450109"/>
            <a:ext cx="11090275" cy="4901479"/>
          </a:xfrm>
        </p:spPr>
        <p:txBody>
          <a:bodyPr/>
          <a:lstStyle/>
          <a:p>
            <a:r>
              <a:rPr lang="en-US" sz="2400" b="1" dirty="0"/>
              <a:t>Finding: </a:t>
            </a:r>
          </a:p>
          <a:p>
            <a:pPr lvl="1"/>
            <a:r>
              <a:rPr lang="en-US" sz="2000" dirty="0"/>
              <a:t>In the face of an energy transition</a:t>
            </a:r>
          </a:p>
          <a:p>
            <a:pPr lvl="1"/>
            <a:r>
              <a:rPr lang="en-US" sz="2000" dirty="0"/>
              <a:t>even central banks focusing on core mandates of price-economic stability</a:t>
            </a:r>
          </a:p>
          <a:p>
            <a:pPr lvl="1"/>
            <a:r>
              <a:rPr lang="en-US" sz="2000" dirty="0"/>
              <a:t>might find it useful to implement more accommodating monetary policy</a:t>
            </a:r>
          </a:p>
          <a:p>
            <a:pPr lvl="1"/>
            <a:r>
              <a:rPr lang="en-US" sz="2000" dirty="0"/>
              <a:t>in order to speed up transition</a:t>
            </a:r>
          </a:p>
          <a:p>
            <a:endParaRPr lang="en-US" sz="2400" b="1" dirty="0"/>
          </a:p>
          <a:p>
            <a:r>
              <a:rPr lang="en-US" sz="2400" b="1" dirty="0"/>
              <a:t>Intuition: </a:t>
            </a:r>
          </a:p>
          <a:p>
            <a:pPr lvl="1"/>
            <a:r>
              <a:rPr lang="en-US" sz="2000" dirty="0"/>
              <a:t>Stronger output today does not only contribute to consumption, </a:t>
            </a:r>
            <a:br>
              <a:rPr lang="en-US" sz="2000" dirty="0"/>
            </a:br>
            <a:r>
              <a:rPr lang="en-US" sz="2000" dirty="0"/>
              <a:t>but stronger (energy) demand that helps green innovation</a:t>
            </a:r>
          </a:p>
          <a:p>
            <a:endParaRPr lang="en-US" sz="2400" b="1" dirty="0"/>
          </a:p>
          <a:p>
            <a:r>
              <a:rPr lang="en-US" sz="2400" b="1" dirty="0"/>
              <a:t>Contribution: </a:t>
            </a:r>
            <a:r>
              <a:rPr lang="en-US" sz="2400" dirty="0"/>
              <a:t>combine standard models consistent with energy transition to obtain new and policy relevant findings for monetary policy </a:t>
            </a:r>
          </a:p>
          <a:p>
            <a:pPr lvl="1"/>
            <a:r>
              <a:rPr lang="en-US" sz="2000" dirty="0"/>
              <a:t>Informs central banks as they review monetary policy strategies for climate change</a:t>
            </a: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9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68B4870D-4E1D-4BF1-9642-B95949312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689" y="5611224"/>
            <a:ext cx="7654202" cy="704195"/>
          </a:xfrm>
        </p:spPr>
        <p:txBody>
          <a:bodyPr anchor="ctr"/>
          <a:lstStyle/>
          <a:p>
            <a:r>
              <a:rPr lang="hu-HU" sz="2400" dirty="0">
                <a:latin typeface="+mj-lt"/>
              </a:rPr>
              <a:t>Bank of </a:t>
            </a:r>
            <a:r>
              <a:rPr lang="hu-HU" sz="2400" dirty="0" err="1">
                <a:latin typeface="+mj-lt"/>
              </a:rPr>
              <a:t>Albania</a:t>
            </a:r>
            <a:r>
              <a:rPr lang="en-GB" sz="2400" dirty="0">
                <a:latin typeface="+mj-lt"/>
              </a:rPr>
              <a:t> – LSE conference</a:t>
            </a:r>
            <a:r>
              <a:rPr lang="hu-HU" sz="2400" dirty="0">
                <a:latin typeface="+mj-lt"/>
              </a:rPr>
              <a:t> | 26-27 </a:t>
            </a:r>
            <a:r>
              <a:rPr lang="hu-HU" sz="2400" dirty="0" err="1">
                <a:latin typeface="+mj-lt"/>
              </a:rPr>
              <a:t>October</a:t>
            </a:r>
            <a:r>
              <a:rPr lang="hu-HU" sz="2400" dirty="0">
                <a:latin typeface="+mj-lt"/>
              </a:rPr>
              <a:t> 2022</a:t>
            </a:r>
            <a:endParaRPr lang="hu-HU" sz="2400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9" y="3048008"/>
            <a:ext cx="11096622" cy="1477809"/>
          </a:xfrm>
        </p:spPr>
        <p:txBody>
          <a:bodyPr anchor="b"/>
          <a:lstStyle/>
          <a:p>
            <a:r>
              <a:rPr lang="hu-HU" sz="4800" dirty="0" err="1"/>
              <a:t>Thank</a:t>
            </a:r>
            <a:r>
              <a:rPr lang="hu-HU" sz="4800" dirty="0"/>
              <a:t> </a:t>
            </a:r>
            <a:r>
              <a:rPr lang="hu-HU" sz="4800" dirty="0" err="1"/>
              <a:t>you</a:t>
            </a:r>
            <a:r>
              <a:rPr lang="hu-HU" sz="4800" dirty="0"/>
              <a:t> for </a:t>
            </a:r>
            <a:r>
              <a:rPr lang="hu-HU" sz="4800" dirty="0" err="1"/>
              <a:t>your</a:t>
            </a:r>
            <a:r>
              <a:rPr lang="hu-HU" sz="4800" dirty="0"/>
              <a:t> </a:t>
            </a:r>
            <a:r>
              <a:rPr lang="hu-HU" sz="4800" dirty="0" err="1"/>
              <a:t>attention</a:t>
            </a:r>
            <a:r>
              <a:rPr lang="hu-HU" sz="4800" dirty="0"/>
              <a:t>!</a:t>
            </a:r>
            <a:br>
              <a:rPr lang="hu-HU" sz="3600" b="0" dirty="0"/>
            </a:br>
            <a:br>
              <a:rPr lang="hu-HU" sz="3600" b="0" dirty="0"/>
            </a:br>
            <a:br>
              <a:rPr lang="en-GB" sz="3600" b="0" dirty="0"/>
            </a:br>
            <a:r>
              <a:rPr lang="hu-HU" sz="2000" b="0" dirty="0" err="1"/>
              <a:t>Flora</a:t>
            </a:r>
            <a:r>
              <a:rPr lang="hu-HU" sz="2000" b="0" dirty="0"/>
              <a:t> BUDIANTO | </a:t>
            </a:r>
            <a:r>
              <a:rPr lang="hu-HU" sz="2000" b="0" dirty="0">
                <a:hlinkClick r:id="rId2"/>
              </a:rPr>
              <a:t>flora.budianto@tuwien.ac.at</a:t>
            </a:r>
            <a:br>
              <a:rPr lang="en-GB" sz="2000" b="0" dirty="0"/>
            </a:br>
            <a:r>
              <a:rPr lang="hu-HU" sz="2000" b="0" dirty="0"/>
              <a:t>Előd TAKÁTS | </a:t>
            </a:r>
            <a:r>
              <a:rPr lang="hu-HU" sz="2000" b="0" dirty="0">
                <a:hlinkClick r:id="rId3"/>
              </a:rPr>
              <a:t>elod@uni-corvinus.hu</a:t>
            </a:r>
            <a:r>
              <a:rPr lang="hu-HU" sz="2000" b="0" dirty="0"/>
              <a:t> </a:t>
            </a:r>
            <a:br>
              <a:rPr lang="hu-HU" sz="2000" b="0" dirty="0"/>
            </a:br>
            <a:endParaRPr lang="hu-HU" sz="4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318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591127"/>
            <a:ext cx="11091861" cy="1095162"/>
          </a:xfrm>
        </p:spPr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607127"/>
            <a:ext cx="11090275" cy="4744461"/>
          </a:xfrm>
        </p:spPr>
        <p:txBody>
          <a:bodyPr/>
          <a:lstStyle/>
          <a:p>
            <a:r>
              <a:rPr lang="en-US" sz="2000" b="1" dirty="0"/>
              <a:t>Question: should central banks change monetary policy in response to energy transition challenges?</a:t>
            </a:r>
          </a:p>
          <a:p>
            <a:pPr lvl="1"/>
            <a:r>
              <a:rPr lang="en-US" sz="1800" dirty="0" err="1"/>
              <a:t>eg</a:t>
            </a:r>
            <a:r>
              <a:rPr lang="hu-HU" sz="1800" dirty="0"/>
              <a:t>.</a:t>
            </a:r>
            <a:r>
              <a:rPr lang="en-US" sz="1800" dirty="0"/>
              <a:t> weight on inflation</a:t>
            </a:r>
          </a:p>
          <a:p>
            <a:endParaRPr lang="hu-HU" sz="2000" b="1" dirty="0"/>
          </a:p>
          <a:p>
            <a:r>
              <a:rPr lang="en-US" sz="2000" b="1" dirty="0"/>
              <a:t>Framework: Monetary policy within central banks mandates</a:t>
            </a:r>
          </a:p>
          <a:p>
            <a:pPr lvl="1"/>
            <a:r>
              <a:rPr lang="en-US" sz="1800" i="1" dirty="0"/>
              <a:t>Economic stability (inflation-output trade-off)</a:t>
            </a:r>
            <a:endParaRPr lang="en-US" sz="1800" dirty="0"/>
          </a:p>
          <a:p>
            <a:endParaRPr lang="en-US" sz="2000" b="1" dirty="0"/>
          </a:p>
          <a:p>
            <a:r>
              <a:rPr lang="en-US" sz="2000" b="1" dirty="0"/>
              <a:t>We answer this question by combining three elements</a:t>
            </a:r>
          </a:p>
          <a:p>
            <a:pPr lvl="1"/>
            <a:r>
              <a:rPr lang="en-US" sz="1800" dirty="0"/>
              <a:t>We investigate the green energy transition induced by a (</a:t>
            </a:r>
            <a:r>
              <a:rPr lang="en-US" sz="1800" i="1" dirty="0"/>
              <a:t>carbon) tax</a:t>
            </a:r>
          </a:p>
          <a:p>
            <a:pPr lvl="1"/>
            <a:r>
              <a:rPr lang="en-US" sz="1800" dirty="0"/>
              <a:t>We model </a:t>
            </a:r>
            <a:r>
              <a:rPr lang="hu-HU" sz="1800" i="1" dirty="0"/>
              <a:t>(g</a:t>
            </a:r>
            <a:r>
              <a:rPr lang="en-US" sz="1800" i="1" dirty="0" err="1"/>
              <a:t>reen</a:t>
            </a:r>
            <a:r>
              <a:rPr lang="hu-HU" sz="1800" i="1" dirty="0"/>
              <a:t>)</a:t>
            </a:r>
            <a:r>
              <a:rPr lang="en-US" sz="1800" i="1" dirty="0"/>
              <a:t> innovation </a:t>
            </a:r>
            <a:r>
              <a:rPr lang="en-US" sz="1800" dirty="0"/>
              <a:t>following (</a:t>
            </a:r>
            <a:r>
              <a:rPr lang="en-US" sz="1800" dirty="0" err="1"/>
              <a:t>Anzoategui</a:t>
            </a:r>
            <a:r>
              <a:rPr lang="en-US" sz="1800" dirty="0"/>
              <a:t> et al, 2019, AEJ Macro)</a:t>
            </a:r>
          </a:p>
          <a:p>
            <a:pPr lvl="1"/>
            <a:r>
              <a:rPr lang="en-US" sz="1800" dirty="0"/>
              <a:t>In the standard </a:t>
            </a:r>
            <a:r>
              <a:rPr lang="en-US" sz="1800" dirty="0" err="1"/>
              <a:t>Smets</a:t>
            </a:r>
            <a:r>
              <a:rPr lang="en-US" sz="1800" dirty="0"/>
              <a:t> and </a:t>
            </a:r>
            <a:r>
              <a:rPr lang="en-US" sz="1800" dirty="0" err="1"/>
              <a:t>Wouters</a:t>
            </a:r>
            <a:r>
              <a:rPr lang="en-US" sz="1800" dirty="0"/>
              <a:t> (2007) monetary model focusing on </a:t>
            </a:r>
            <a:r>
              <a:rPr lang="en-US" sz="1800" i="1" dirty="0"/>
              <a:t>economic stability</a:t>
            </a:r>
          </a:p>
          <a:p>
            <a:pPr lvl="1"/>
            <a:endParaRPr lang="en-US" sz="1800" i="1" dirty="0"/>
          </a:p>
          <a:p>
            <a:r>
              <a:rPr lang="en-US" sz="2000" b="1" dirty="0"/>
              <a:t>More dovish monetary policy might improve welfare and speed up green transition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24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729673"/>
            <a:ext cx="11091861" cy="812800"/>
          </a:xfrm>
        </p:spPr>
        <p:txBody>
          <a:bodyPr/>
          <a:lstStyle/>
          <a:p>
            <a:r>
              <a:rPr lang="en-US" dirty="0"/>
              <a:t>Intuition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542473"/>
            <a:ext cx="11090275" cy="4809115"/>
          </a:xfrm>
        </p:spPr>
        <p:txBody>
          <a:bodyPr/>
          <a:lstStyle/>
          <a:p>
            <a:r>
              <a:rPr lang="en-US" sz="2000" b="1" dirty="0"/>
              <a:t>Green innovation model</a:t>
            </a:r>
          </a:p>
          <a:p>
            <a:pPr lvl="1"/>
            <a:r>
              <a:rPr lang="en-US" sz="1800" dirty="0"/>
              <a:t>You need to develop new, green energy sources</a:t>
            </a:r>
          </a:p>
          <a:p>
            <a:pPr lvl="1"/>
            <a:r>
              <a:rPr lang="en-US" sz="1800" dirty="0"/>
              <a:t>You develop green energy faster, if (energy) demand is stronger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Carbon tax is a contractionary supply shock that</a:t>
            </a:r>
          </a:p>
          <a:p>
            <a:pPr lvl="1"/>
            <a:r>
              <a:rPr lang="en-US" sz="1800" dirty="0"/>
              <a:t>Depresses use of brown energy directly through price effects</a:t>
            </a:r>
          </a:p>
          <a:p>
            <a:pPr lvl="1"/>
            <a:r>
              <a:rPr lang="en-US" sz="1800" dirty="0"/>
              <a:t>But by depressing the economy, it also depresses green energy demand, and thereby green innovation indirectly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Monetary policy can speed up the transition by more dovish policies than standard</a:t>
            </a:r>
          </a:p>
          <a:p>
            <a:pPr lvl="1"/>
            <a:r>
              <a:rPr lang="en-US" sz="1800" dirty="0"/>
              <a:t>Letting inflation run higher preserves demand</a:t>
            </a:r>
          </a:p>
          <a:p>
            <a:pPr lvl="1"/>
            <a:r>
              <a:rPr lang="en-US" sz="1800" dirty="0"/>
              <a:t>Higher output is not only useful for current consumption (as in the standard setup), but also fostering energy demand</a:t>
            </a:r>
          </a:p>
          <a:p>
            <a:pPr lvl="1"/>
            <a:r>
              <a:rPr lang="en-US" sz="1800" dirty="0"/>
              <a:t>Thus, there is a new additional reason for more accommodating monetary policy</a:t>
            </a:r>
          </a:p>
          <a:p>
            <a:pPr lvl="1"/>
            <a:r>
              <a:rPr lang="en-US" sz="1800" dirty="0"/>
              <a:t>[Stronger price rigidities imply stronger role for monetary policy]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37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424873"/>
            <a:ext cx="11091861" cy="711200"/>
          </a:xfrm>
        </p:spPr>
        <p:txBody>
          <a:bodyPr/>
          <a:lstStyle/>
          <a:p>
            <a:r>
              <a:rPr lang="en-US" dirty="0"/>
              <a:t>Roadmap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376218"/>
            <a:ext cx="11090275" cy="4975370"/>
          </a:xfrm>
        </p:spPr>
        <p:txBody>
          <a:bodyPr/>
          <a:lstStyle/>
          <a:p>
            <a:r>
              <a:rPr lang="en-US" b="1" dirty="0"/>
              <a:t>Motivation and intuition</a:t>
            </a:r>
          </a:p>
          <a:p>
            <a:r>
              <a:rPr lang="en-US" b="1" dirty="0"/>
              <a:t>Model</a:t>
            </a:r>
          </a:p>
          <a:p>
            <a:pPr lvl="1"/>
            <a:r>
              <a:rPr lang="en-US" dirty="0"/>
              <a:t>Green and brown energy sectors and R&amp;D sector as in Comin and Gertler (2006) and  </a:t>
            </a:r>
            <a:r>
              <a:rPr lang="en-US" dirty="0" err="1"/>
              <a:t>Anzoategui</a:t>
            </a:r>
            <a:r>
              <a:rPr lang="en-US" dirty="0"/>
              <a:t>, Comin, Gertler and Martinez (2019, AEJ Macro)</a:t>
            </a:r>
          </a:p>
          <a:p>
            <a:pPr lvl="1"/>
            <a:r>
              <a:rPr lang="en-US" dirty="0"/>
              <a:t>Incorporated into a medium-scale DSGE model as in </a:t>
            </a:r>
            <a:r>
              <a:rPr lang="en-US" dirty="0" err="1"/>
              <a:t>Smets</a:t>
            </a:r>
            <a:r>
              <a:rPr lang="en-US" dirty="0"/>
              <a:t> and </a:t>
            </a:r>
            <a:r>
              <a:rPr lang="en-US" dirty="0" err="1"/>
              <a:t>Wouters</a:t>
            </a:r>
            <a:r>
              <a:rPr lang="en-US" dirty="0"/>
              <a:t> (2007)</a:t>
            </a:r>
          </a:p>
          <a:p>
            <a:endParaRPr lang="en-US" b="1" dirty="0"/>
          </a:p>
          <a:p>
            <a:r>
              <a:rPr lang="en-US" b="1" dirty="0"/>
              <a:t>Results</a:t>
            </a:r>
          </a:p>
          <a:p>
            <a:r>
              <a:rPr lang="en-US" b="1" dirty="0"/>
              <a:t>Extensions</a:t>
            </a:r>
          </a:p>
          <a:p>
            <a:r>
              <a:rPr lang="en-US" b="1" dirty="0"/>
              <a:t>Conclusion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3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Consumption goods are produced using capital, labor and energy: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the energy sector, energy is produced from green energy and brown energy intermediates: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Brown and green intermediates are imperfect substitutes (</a:t>
            </a:r>
            <a:r>
              <a:rPr lang="en-US" sz="2000" dirty="0" err="1"/>
              <a:t>ie</a:t>
            </a:r>
            <a:r>
              <a:rPr lang="hu-HU" sz="2000" dirty="0"/>
              <a:t>.</a:t>
            </a:r>
            <a:r>
              <a:rPr lang="en-US" sz="2000" dirty="0"/>
              <a:t> transition to greener energy mix is costly). Profit maximization yields the demand functions: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39FFE3-6FDF-4E46-AA85-79555A51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399" y="5740782"/>
            <a:ext cx="7414202" cy="8015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75AB68-C4F6-4896-92FF-2172DB452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682" y="2265529"/>
            <a:ext cx="7194805" cy="9133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sector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8F8C7B5-2688-4882-9965-93EC9D49E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682" y="3970505"/>
            <a:ext cx="6506092" cy="97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6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0C48D7CB-6A56-4466-ABD5-906D608FA63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algn="l"/>
                <a:r>
                  <a:rPr lang="en-US" sz="1800" dirty="0"/>
                  <a:t>A </a:t>
                </a:r>
                <a:r>
                  <a:rPr lang="en-US" sz="1800" b="0" i="0" u="none" strike="noStrike" baseline="0" dirty="0"/>
                  <a:t>representative producer aggregates a continuum of brown inputs to produce the brown energy intermediate</a:t>
                </a:r>
                <a:r>
                  <a:rPr lang="en-US" sz="1800" dirty="0"/>
                  <a:t>:</a:t>
                </a:r>
              </a:p>
              <a:p>
                <a:pPr algn="l"/>
                <a:endParaRPr lang="en-US" sz="1800" dirty="0"/>
              </a:p>
              <a:p>
                <a:pPr algn="l"/>
                <a:endParaRPr lang="en-US" sz="1800" dirty="0"/>
              </a:p>
              <a:p>
                <a:r>
                  <a:rPr lang="en-US" sz="1800" b="0" i="0" u="none" strike="noStrike" baseline="0" dirty="0"/>
                  <a:t>Each input producer rents capital at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𝐵𝑅</m:t>
                        </m:r>
                      </m:sup>
                    </m:sSubSup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i="0" u="none" strike="noStrike" baseline="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𝐵𝑅</m:t>
                        </m:r>
                      </m:sup>
                    </m:sSubSup>
                  </m:oMath>
                </a14:m>
                <a:r>
                  <a:rPr lang="en-US" sz="1800" b="0" i="0" u="none" strike="noStrike" baseline="0" dirty="0"/>
                  <a:t>is the rental rate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/>
                  <a:t> a tax, to produce its variety according to a Cobb-Douglas technology: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Due to symmetry and price flexibility, it holds on aggregate: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The tax will be passed on completely to the final energy producer. Hence, it can be interpreted as a tax on brown energy consumption.</a:t>
                </a:r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0C48D7CB-6A56-4466-ABD5-906D608FA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0" t="-1205" b="-1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AC8A637F-3A13-4FF4-9933-2458F81FA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900" y="2101305"/>
            <a:ext cx="6592776" cy="89702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4116FD-17AE-4350-B9B4-49F0DD02E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59670"/>
            <a:ext cx="5476876" cy="65753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1EBE5DD-0DC4-4523-BE6A-09F75235E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brown energy sub-sector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F93CCC1-DEDD-4F92-B54A-9B1E823BC9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B70A693-8230-4247-8AEE-9A939C60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288" y="4961493"/>
            <a:ext cx="7620000" cy="6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8B99A8F4-5F26-4023-BE79-2A0ED4A5A64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A </a:t>
                </a:r>
                <a:r>
                  <a:rPr lang="en-US" sz="1800" b="0" i="0" u="none" strike="noStrike" baseline="0" dirty="0"/>
                  <a:t>representative producer aggregates a continuum of measure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800" b="0" i="0" u="none" strike="noStrike" baseline="0" dirty="0"/>
                  <a:t> of green inputs to produce the green energy intermediate: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b="0" i="0" u="none" strike="noStrike" baseline="0" dirty="0"/>
                  <a:t>Each input producer rents capital at rental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𝐺𝑅</m:t>
                        </m:r>
                      </m:sup>
                    </m:sSubSup>
                  </m:oMath>
                </a14:m>
                <a:r>
                  <a:rPr lang="en-US" sz="1800" b="0" i="0" u="none" strike="noStrike" baseline="0" dirty="0"/>
                  <a:t> to produce its variety according to a Cobb-Douglas technology: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800" b="0" i="0" u="none" strike="noStrike" baseline="0" dirty="0"/>
              </a:p>
              <a:p>
                <a:r>
                  <a:rPr lang="en-US" sz="1800" dirty="0"/>
                  <a:t>Due to symmetry and price flexibility, it holds on aggregate: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Measure </a:t>
                </a:r>
                <a:r>
                  <a:rPr lang="en-US" sz="1800" b="0" i="0" u="none" strike="noStrike" baseline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800" b="0" i="0" u="none" strike="noStrike" baseline="0" dirty="0"/>
                  <a:t> </a:t>
                </a:r>
                <a:r>
                  <a:rPr lang="en-US" sz="1800" dirty="0"/>
                  <a:t>works like aggregate productivity: due to decreasing marginal productivity, a given level of green intermediate can be produced more efficiently when there are more firms.</a:t>
                </a:r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8B99A8F4-5F26-4023-BE79-2A0ED4A5A6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0" t="-1205" b="-1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9F25445B-B5DF-4C5E-9E74-6B0E71238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83" y="4906053"/>
            <a:ext cx="7927962" cy="8002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CB4CC1-90FD-478E-9E53-793A55C91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484120"/>
            <a:ext cx="6105525" cy="9061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38558A-6094-44CB-9E7F-C3E95EE38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192175"/>
            <a:ext cx="5648325" cy="77616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9DDCA53-A473-484F-92C6-E5D57A325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green energy sub-sector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290302D-6F43-4773-8F35-30C3C017F8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61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We introduce an R&amp;D sector as in Comin and Gertler (2006) &amp; </a:t>
                </a:r>
                <a:r>
                  <a:rPr lang="en-US" sz="1800" dirty="0" err="1"/>
                  <a:t>Anzoategui</a:t>
                </a:r>
                <a:r>
                  <a:rPr lang="en-US" sz="1800" dirty="0"/>
                  <a:t> et al</a:t>
                </a:r>
                <a:r>
                  <a:rPr lang="hu-HU" sz="1800" dirty="0"/>
                  <a:t>.</a:t>
                </a:r>
                <a:r>
                  <a:rPr lang="en-US" sz="1800" dirty="0"/>
                  <a:t> (2019):  Innovation expands the set of green inputs in two steps:</a:t>
                </a:r>
              </a:p>
              <a:p>
                <a:pPr lvl="1"/>
                <a:r>
                  <a:rPr lang="en-US" sz="1600" dirty="0"/>
                  <a:t>Innovators spend resources to create a technology to produce a new green input</a:t>
                </a:r>
              </a:p>
              <a:p>
                <a:pPr lvl="1"/>
                <a:r>
                  <a:rPr lang="en-US" sz="1600" dirty="0"/>
                  <a:t>Each technology is sold to a firm that produces the new input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stock of innovation follows:</a:t>
                </a:r>
              </a:p>
              <a:p>
                <a:endParaRPr lang="en-US" sz="1800" dirty="0"/>
              </a:p>
              <a:p>
                <a:pPr marL="266700" indent="-266700">
                  <a:buNone/>
                </a:pPr>
                <a:endParaRPr lang="hu-HU" sz="1800" dirty="0"/>
              </a:p>
              <a:p>
                <a:pPr marL="266700" indent="-266700">
                  <a:buNone/>
                </a:pPr>
                <a:r>
                  <a:rPr lang="hu-HU" sz="1800" dirty="0"/>
                  <a:t>	w</a:t>
                </a:r>
                <a:r>
                  <a:rPr lang="en-US" sz="18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R&amp;D spending (as share of aggregate output),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the conversion probability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800" dirty="0"/>
                  <a:t> is the</a:t>
                </a:r>
                <a:r>
                  <a:rPr lang="hu-HU" sz="1800" dirty="0"/>
                  <a:t> </a:t>
                </a:r>
                <a:r>
                  <a:rPr lang="en-US" sz="1800" dirty="0"/>
                  <a:t>survival probability.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The endogenous conversion probability displays spill-over and congestion effects: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330" t="-12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>
            <a:extLst>
              <a:ext uri="{FF2B5EF4-FFF2-40B4-BE49-F238E27FC236}">
                <a16:creationId xmlns:a16="http://schemas.microsoft.com/office/drawing/2014/main" id="{04B9FB98-BA03-41A3-90CA-AFE94DB1E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977" y="5869401"/>
            <a:ext cx="8537346" cy="82595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E9652C9-5D78-48AF-B4BC-A6AE8DFEA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0" y="3689093"/>
            <a:ext cx="8382000" cy="7744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Green innovation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433226"/>
      </p:ext>
    </p:extLst>
  </p:cSld>
  <p:clrMapOvr>
    <a:masterClrMapping/>
  </p:clrMapOvr>
</p:sld>
</file>

<file path=ppt/theme/theme1.xml><?xml version="1.0" encoding="utf-8"?>
<a:theme xmlns:a="http://schemas.openxmlformats.org/drawingml/2006/main" name="Corvinus cím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vinus alap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vinus táblázat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rvinus üres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öszönjük a figyelmet!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gédanyagok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1512</Words>
  <Application>Microsoft Office PowerPoint</Application>
  <PresentationFormat>Widescreen</PresentationFormat>
  <Paragraphs>203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</vt:lpstr>
      <vt:lpstr>Arial (Body)</vt:lpstr>
      <vt:lpstr>Calibri</vt:lpstr>
      <vt:lpstr>Cambria Math</vt:lpstr>
      <vt:lpstr>Georgia</vt:lpstr>
      <vt:lpstr>Muli</vt:lpstr>
      <vt:lpstr>Segoe UI</vt:lpstr>
      <vt:lpstr>Wingdings</vt:lpstr>
      <vt:lpstr>Corvinus cím dia</vt:lpstr>
      <vt:lpstr>Corvinus alap dia</vt:lpstr>
      <vt:lpstr>Corvinus táblázat dia</vt:lpstr>
      <vt:lpstr>Corvinus üres dia</vt:lpstr>
      <vt:lpstr>Köszönjük a figyelmet!</vt:lpstr>
      <vt:lpstr>Segédanyagok</vt:lpstr>
      <vt:lpstr>Energy transition, climate change and monetary policy  Előd TAKÁTS | Flora BUDIANTO</vt:lpstr>
      <vt:lpstr>Motivation</vt:lpstr>
      <vt:lpstr>Results</vt:lpstr>
      <vt:lpstr>Intuition</vt:lpstr>
      <vt:lpstr>Roadmap</vt:lpstr>
      <vt:lpstr>Energy sector</vt:lpstr>
      <vt:lpstr>The brown energy sub-sector</vt:lpstr>
      <vt:lpstr>The green energy sub-sector</vt:lpstr>
      <vt:lpstr>Green innovation</vt:lpstr>
      <vt:lpstr>Green innovation</vt:lpstr>
      <vt:lpstr>Rest of model: medium-scale DSGE as in Smets and Wouters (2007) </vt:lpstr>
      <vt:lpstr>Results </vt:lpstr>
      <vt:lpstr>Transition dynamics: macroeconomic implications</vt:lpstr>
      <vt:lpstr>Transition dynamics: energy sector</vt:lpstr>
      <vt:lpstr>Transition dynamics: investment and capital</vt:lpstr>
      <vt:lpstr>Welfare under different monetary policy strategies </vt:lpstr>
      <vt:lpstr>The role of green innovation for welfare</vt:lpstr>
      <vt:lpstr>Transition dynamics and business cycle shocks: adding demand and supply shocks</vt:lpstr>
      <vt:lpstr>Transition dynamics and business cycle shocks: time-varying MP rule</vt:lpstr>
      <vt:lpstr>Conclusion</vt:lpstr>
      <vt:lpstr>Thank you for your attention!   Flora BUDIANTO | flora.budianto@tuwien.ac.at Előd TAKÁTS | elod@uni-corvinus.hu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Takáts Előd</cp:lastModifiedBy>
  <cp:revision>413</cp:revision>
  <dcterms:created xsi:type="dcterms:W3CDTF">2020-10-20T10:56:19Z</dcterms:created>
  <dcterms:modified xsi:type="dcterms:W3CDTF">2022-10-20T07:14:02Z</dcterms:modified>
</cp:coreProperties>
</file>