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sldIdLst>
    <p:sldId id="272" r:id="rId2"/>
    <p:sldId id="273" r:id="rId3"/>
    <p:sldId id="274" r:id="rId4"/>
    <p:sldId id="275"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00" y="4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bbye\Documents\Other%20folders\Book\Oct%202022\Inflation%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bbye\Documents\Other%20folders\Book\Oct%202022\Inflation%20data.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GB" sz="2000" b="1" i="0" baseline="0" dirty="0">
                <a:effectLst/>
              </a:rPr>
              <a:t>Consumer price index of selected EU countries, 2019-present</a:t>
            </a:r>
            <a:endParaRPr lang="en-GB" sz="2000" b="1" dirty="0">
              <a:effectLst/>
            </a:endParaRP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'CPI data'!$A$9</c:f>
              <c:strCache>
                <c:ptCount val="1"/>
                <c:pt idx="0">
                  <c:v>Austria</c:v>
                </c:pt>
              </c:strCache>
            </c:strRef>
          </c:tx>
          <c:spPr>
            <a:ln w="28575" cap="rnd">
              <a:solidFill>
                <a:schemeClr val="accent1"/>
              </a:solidFill>
              <a:round/>
            </a:ln>
            <a:effectLst/>
          </c:spPr>
          <c:marker>
            <c:symbol val="none"/>
          </c:marker>
          <c:cat>
            <c:strRef>
              <c:f>'CPI data'!$B$2:$AS$2</c:f>
              <c:strCache>
                <c:ptCount val="44"/>
                <c:pt idx="0">
                  <c:v>Jan 2019</c:v>
                </c:pt>
                <c:pt idx="1">
                  <c:v>Feb 2019</c:v>
                </c:pt>
                <c:pt idx="2">
                  <c:v>Mar 2019</c:v>
                </c:pt>
                <c:pt idx="3">
                  <c:v>Apr 2019</c:v>
                </c:pt>
                <c:pt idx="4">
                  <c:v>May 2019</c:v>
                </c:pt>
                <c:pt idx="5">
                  <c:v>Jun 2019</c:v>
                </c:pt>
                <c:pt idx="6">
                  <c:v>Jul 2019</c:v>
                </c:pt>
                <c:pt idx="7">
                  <c:v>Aug 2019</c:v>
                </c:pt>
                <c:pt idx="8">
                  <c:v>Sep 2019</c:v>
                </c:pt>
                <c:pt idx="9">
                  <c:v>Oct 2019</c:v>
                </c:pt>
                <c:pt idx="10">
                  <c:v>Nov 2019</c:v>
                </c:pt>
                <c:pt idx="11">
                  <c:v>Dec 2019</c:v>
                </c:pt>
                <c:pt idx="12">
                  <c:v>Jan 2020</c:v>
                </c:pt>
                <c:pt idx="13">
                  <c:v>Feb 2020</c:v>
                </c:pt>
                <c:pt idx="14">
                  <c:v>Mar 2020</c:v>
                </c:pt>
                <c:pt idx="15">
                  <c:v>Apr 2020</c:v>
                </c:pt>
                <c:pt idx="16">
                  <c:v>May 2020</c:v>
                </c:pt>
                <c:pt idx="17">
                  <c:v>Jun 2020</c:v>
                </c:pt>
                <c:pt idx="18">
                  <c:v>Jul 2020</c:v>
                </c:pt>
                <c:pt idx="19">
                  <c:v>Aug 2020</c:v>
                </c:pt>
                <c:pt idx="20">
                  <c:v>Sep 2020</c:v>
                </c:pt>
                <c:pt idx="21">
                  <c:v>Oct 2020</c:v>
                </c:pt>
                <c:pt idx="22">
                  <c:v>Nov 2020</c:v>
                </c:pt>
                <c:pt idx="23">
                  <c:v>Dec 2020</c:v>
                </c:pt>
                <c:pt idx="24">
                  <c:v>Jan 2021</c:v>
                </c:pt>
                <c:pt idx="25">
                  <c:v>Feb 2021</c:v>
                </c:pt>
                <c:pt idx="26">
                  <c:v>Mar 2021</c:v>
                </c:pt>
                <c:pt idx="27">
                  <c:v>Apr 2021</c:v>
                </c:pt>
                <c:pt idx="28">
                  <c:v>May 2021</c:v>
                </c:pt>
                <c:pt idx="29">
                  <c:v>Jun 2021</c:v>
                </c:pt>
                <c:pt idx="30">
                  <c:v>Jul 2021</c:v>
                </c:pt>
                <c:pt idx="31">
                  <c:v>Aug 2021</c:v>
                </c:pt>
                <c:pt idx="32">
                  <c:v>Sep 2021</c:v>
                </c:pt>
                <c:pt idx="33">
                  <c:v>Oct 2021</c:v>
                </c:pt>
                <c:pt idx="34">
                  <c:v>Nov 2021</c:v>
                </c:pt>
                <c:pt idx="35">
                  <c:v>Dec 2021</c:v>
                </c:pt>
                <c:pt idx="36">
                  <c:v>Jan 2022</c:v>
                </c:pt>
                <c:pt idx="37">
                  <c:v>Feb 2022</c:v>
                </c:pt>
                <c:pt idx="38">
                  <c:v>Mar 2022</c:v>
                </c:pt>
                <c:pt idx="39">
                  <c:v>Apr 2022</c:v>
                </c:pt>
                <c:pt idx="40">
                  <c:v>May 2022</c:v>
                </c:pt>
                <c:pt idx="41">
                  <c:v>Jun 2022</c:v>
                </c:pt>
                <c:pt idx="42">
                  <c:v>Jul 2022</c:v>
                </c:pt>
                <c:pt idx="43">
                  <c:v>Aug 2022</c:v>
                </c:pt>
              </c:strCache>
            </c:strRef>
          </c:cat>
          <c:val>
            <c:numRef>
              <c:f>'CPI data'!$B$9:$AS$9</c:f>
              <c:numCache>
                <c:formatCode>#,##0.00</c:formatCode>
                <c:ptCount val="44"/>
                <c:pt idx="0">
                  <c:v>116.766715564788</c:v>
                </c:pt>
                <c:pt idx="1">
                  <c:v>116.766715564788</c:v>
                </c:pt>
                <c:pt idx="2">
                  <c:v>117.76284286348</c:v>
                </c:pt>
                <c:pt idx="3">
                  <c:v>117.873507715854</c:v>
                </c:pt>
                <c:pt idx="4">
                  <c:v>118.094873327434</c:v>
                </c:pt>
                <c:pt idx="5">
                  <c:v>118.205550148752</c:v>
                </c:pt>
                <c:pt idx="6">
                  <c:v>117.76284286348</c:v>
                </c:pt>
                <c:pt idx="7">
                  <c:v>117.873507715854</c:v>
                </c:pt>
                <c:pt idx="8">
                  <c:v>118.426915760331</c:v>
                </c:pt>
                <c:pt idx="9">
                  <c:v>118.648269402967</c:v>
                </c:pt>
                <c:pt idx="10">
                  <c:v>118.86963501454601</c:v>
                </c:pt>
                <c:pt idx="11">
                  <c:v>119.644384732715</c:v>
                </c:pt>
                <c:pt idx="12">
                  <c:v>119.090988657182</c:v>
                </c:pt>
                <c:pt idx="13">
                  <c:v>119.210678093018</c:v>
                </c:pt>
                <c:pt idx="14">
                  <c:v>119.56974640052699</c:v>
                </c:pt>
                <c:pt idx="15">
                  <c:v>119.56974640052699</c:v>
                </c:pt>
                <c:pt idx="16">
                  <c:v>118.851609785509</c:v>
                </c:pt>
                <c:pt idx="17">
                  <c:v>119.450056964691</c:v>
                </c:pt>
                <c:pt idx="18">
                  <c:v>119.689435836364</c:v>
                </c:pt>
                <c:pt idx="19">
                  <c:v>119.450056964691</c:v>
                </c:pt>
                <c:pt idx="20">
                  <c:v>119.928814708036</c:v>
                </c:pt>
                <c:pt idx="21">
                  <c:v>120.168193579709</c:v>
                </c:pt>
                <c:pt idx="22">
                  <c:v>120.28788301554501</c:v>
                </c:pt>
                <c:pt idx="23">
                  <c:v>121.006019630564</c:v>
                </c:pt>
                <c:pt idx="24">
                  <c:v>120.048504143873</c:v>
                </c:pt>
                <c:pt idx="25">
                  <c:v>120.64695132305501</c:v>
                </c:pt>
                <c:pt idx="26">
                  <c:v>121.96353511725501</c:v>
                </c:pt>
                <c:pt idx="27">
                  <c:v>121.843845681418</c:v>
                </c:pt>
                <c:pt idx="28">
                  <c:v>122.20291398892699</c:v>
                </c:pt>
                <c:pt idx="29">
                  <c:v>122.801361168109</c:v>
                </c:pt>
                <c:pt idx="30">
                  <c:v>123.160429475618</c:v>
                </c:pt>
                <c:pt idx="31">
                  <c:v>123.28011891145501</c:v>
                </c:pt>
                <c:pt idx="32">
                  <c:v>123.878566090636</c:v>
                </c:pt>
                <c:pt idx="33">
                  <c:v>124.59670270565501</c:v>
                </c:pt>
                <c:pt idx="34">
                  <c:v>125.434528756509</c:v>
                </c:pt>
                <c:pt idx="35">
                  <c:v>126.15266537152699</c:v>
                </c:pt>
                <c:pt idx="36">
                  <c:v>126.032975935691</c:v>
                </c:pt>
                <c:pt idx="37">
                  <c:v>127.588938601564</c:v>
                </c:pt>
                <c:pt idx="38">
                  <c:v>130.22210618996399</c:v>
                </c:pt>
                <c:pt idx="39">
                  <c:v>130.581174497473</c:v>
                </c:pt>
                <c:pt idx="40">
                  <c:v>131.65837941999999</c:v>
                </c:pt>
                <c:pt idx="41">
                  <c:v>133.45372095754499</c:v>
                </c:pt>
                <c:pt idx="42">
                  <c:v>134.77030475174499</c:v>
                </c:pt>
                <c:pt idx="43">
                  <c:v>134.77030475174499</c:v>
                </c:pt>
              </c:numCache>
            </c:numRef>
          </c:val>
          <c:smooth val="0"/>
          <c:extLst>
            <c:ext xmlns:c16="http://schemas.microsoft.com/office/drawing/2014/chart" uri="{C3380CC4-5D6E-409C-BE32-E72D297353CC}">
              <c16:uniqueId val="{00000000-41F8-4D85-9998-0726A6B183D0}"/>
            </c:ext>
          </c:extLst>
        </c:ser>
        <c:ser>
          <c:idx val="1"/>
          <c:order val="1"/>
          <c:tx>
            <c:strRef>
              <c:f>'CPI data'!$A$10</c:f>
              <c:strCache>
                <c:ptCount val="1"/>
                <c:pt idx="0">
                  <c:v>France</c:v>
                </c:pt>
              </c:strCache>
            </c:strRef>
          </c:tx>
          <c:spPr>
            <a:ln w="28575" cap="rnd">
              <a:solidFill>
                <a:schemeClr val="accent2"/>
              </a:solidFill>
              <a:round/>
            </a:ln>
            <a:effectLst/>
          </c:spPr>
          <c:marker>
            <c:symbol val="none"/>
          </c:marker>
          <c:cat>
            <c:strRef>
              <c:f>'CPI data'!$B$2:$AS$2</c:f>
              <c:strCache>
                <c:ptCount val="44"/>
                <c:pt idx="0">
                  <c:v>Jan 2019</c:v>
                </c:pt>
                <c:pt idx="1">
                  <c:v>Feb 2019</c:v>
                </c:pt>
                <c:pt idx="2">
                  <c:v>Mar 2019</c:v>
                </c:pt>
                <c:pt idx="3">
                  <c:v>Apr 2019</c:v>
                </c:pt>
                <c:pt idx="4">
                  <c:v>May 2019</c:v>
                </c:pt>
                <c:pt idx="5">
                  <c:v>Jun 2019</c:v>
                </c:pt>
                <c:pt idx="6">
                  <c:v>Jul 2019</c:v>
                </c:pt>
                <c:pt idx="7">
                  <c:v>Aug 2019</c:v>
                </c:pt>
                <c:pt idx="8">
                  <c:v>Sep 2019</c:v>
                </c:pt>
                <c:pt idx="9">
                  <c:v>Oct 2019</c:v>
                </c:pt>
                <c:pt idx="10">
                  <c:v>Nov 2019</c:v>
                </c:pt>
                <c:pt idx="11">
                  <c:v>Dec 2019</c:v>
                </c:pt>
                <c:pt idx="12">
                  <c:v>Jan 2020</c:v>
                </c:pt>
                <c:pt idx="13">
                  <c:v>Feb 2020</c:v>
                </c:pt>
                <c:pt idx="14">
                  <c:v>Mar 2020</c:v>
                </c:pt>
                <c:pt idx="15">
                  <c:v>Apr 2020</c:v>
                </c:pt>
                <c:pt idx="16">
                  <c:v>May 2020</c:v>
                </c:pt>
                <c:pt idx="17">
                  <c:v>Jun 2020</c:v>
                </c:pt>
                <c:pt idx="18">
                  <c:v>Jul 2020</c:v>
                </c:pt>
                <c:pt idx="19">
                  <c:v>Aug 2020</c:v>
                </c:pt>
                <c:pt idx="20">
                  <c:v>Sep 2020</c:v>
                </c:pt>
                <c:pt idx="21">
                  <c:v>Oct 2020</c:v>
                </c:pt>
                <c:pt idx="22">
                  <c:v>Nov 2020</c:v>
                </c:pt>
                <c:pt idx="23">
                  <c:v>Dec 2020</c:v>
                </c:pt>
                <c:pt idx="24">
                  <c:v>Jan 2021</c:v>
                </c:pt>
                <c:pt idx="25">
                  <c:v>Feb 2021</c:v>
                </c:pt>
                <c:pt idx="26">
                  <c:v>Mar 2021</c:v>
                </c:pt>
                <c:pt idx="27">
                  <c:v>Apr 2021</c:v>
                </c:pt>
                <c:pt idx="28">
                  <c:v>May 2021</c:v>
                </c:pt>
                <c:pt idx="29">
                  <c:v>Jun 2021</c:v>
                </c:pt>
                <c:pt idx="30">
                  <c:v>Jul 2021</c:v>
                </c:pt>
                <c:pt idx="31">
                  <c:v>Aug 2021</c:v>
                </c:pt>
                <c:pt idx="32">
                  <c:v>Sep 2021</c:v>
                </c:pt>
                <c:pt idx="33">
                  <c:v>Oct 2021</c:v>
                </c:pt>
                <c:pt idx="34">
                  <c:v>Nov 2021</c:v>
                </c:pt>
                <c:pt idx="35">
                  <c:v>Dec 2021</c:v>
                </c:pt>
                <c:pt idx="36">
                  <c:v>Jan 2022</c:v>
                </c:pt>
                <c:pt idx="37">
                  <c:v>Feb 2022</c:v>
                </c:pt>
                <c:pt idx="38">
                  <c:v>Mar 2022</c:v>
                </c:pt>
                <c:pt idx="39">
                  <c:v>Apr 2022</c:v>
                </c:pt>
                <c:pt idx="40">
                  <c:v>May 2022</c:v>
                </c:pt>
                <c:pt idx="41">
                  <c:v>Jun 2022</c:v>
                </c:pt>
                <c:pt idx="42">
                  <c:v>Jul 2022</c:v>
                </c:pt>
                <c:pt idx="43">
                  <c:v>Aug 2022</c:v>
                </c:pt>
              </c:strCache>
            </c:strRef>
          </c:cat>
          <c:val>
            <c:numRef>
              <c:f>'CPI data'!$B$10:$AS$10</c:f>
              <c:numCache>
                <c:formatCode>#,##0.00</c:formatCode>
                <c:ptCount val="44"/>
                <c:pt idx="0">
                  <c:v>108.757852504883</c:v>
                </c:pt>
                <c:pt idx="1">
                  <c:v>108.810642453677</c:v>
                </c:pt>
                <c:pt idx="2">
                  <c:v>109.686955603653</c:v>
                </c:pt>
                <c:pt idx="3">
                  <c:v>110.035369265692</c:v>
                </c:pt>
                <c:pt idx="4">
                  <c:v>110.151507153038</c:v>
                </c:pt>
                <c:pt idx="5">
                  <c:v>110.415456897007</c:v>
                </c:pt>
                <c:pt idx="6">
                  <c:v>110.204297101832</c:v>
                </c:pt>
                <c:pt idx="7">
                  <c:v>110.711080610252</c:v>
                </c:pt>
                <c:pt idx="8">
                  <c:v>110.330992978937</c:v>
                </c:pt>
                <c:pt idx="9">
                  <c:v>110.288761019902</c:v>
                </c:pt>
                <c:pt idx="10">
                  <c:v>110.352108958454</c:v>
                </c:pt>
                <c:pt idx="11">
                  <c:v>110.837776487357</c:v>
                </c:pt>
                <c:pt idx="12">
                  <c:v>110.373224937972</c:v>
                </c:pt>
                <c:pt idx="13">
                  <c:v>110.362666948213</c:v>
                </c:pt>
                <c:pt idx="14">
                  <c:v>110.426014886766</c:v>
                </c:pt>
                <c:pt idx="15">
                  <c:v>110.394340917489</c:v>
                </c:pt>
                <c:pt idx="16">
                  <c:v>110.552710763871</c:v>
                </c:pt>
                <c:pt idx="17">
                  <c:v>110.637174681941</c:v>
                </c:pt>
                <c:pt idx="18">
                  <c:v>111.059494272291</c:v>
                </c:pt>
                <c:pt idx="19">
                  <c:v>110.953914374703</c:v>
                </c:pt>
                <c:pt idx="20">
                  <c:v>110.383782927731</c:v>
                </c:pt>
                <c:pt idx="21">
                  <c:v>110.341550968696</c:v>
                </c:pt>
                <c:pt idx="22">
                  <c:v>110.573826743388</c:v>
                </c:pt>
                <c:pt idx="23">
                  <c:v>110.816660507839</c:v>
                </c:pt>
                <c:pt idx="24">
                  <c:v>110.985588343979</c:v>
                </c:pt>
                <c:pt idx="25">
                  <c:v>110.985588343979</c:v>
                </c:pt>
                <c:pt idx="26">
                  <c:v>111.650741698781</c:v>
                </c:pt>
                <c:pt idx="27">
                  <c:v>111.766879586127</c:v>
                </c:pt>
                <c:pt idx="28">
                  <c:v>112.125851237924</c:v>
                </c:pt>
                <c:pt idx="29">
                  <c:v>112.273663094547</c:v>
                </c:pt>
                <c:pt idx="30">
                  <c:v>112.337011033099</c:v>
                </c:pt>
                <c:pt idx="31">
                  <c:v>113.023280367418</c:v>
                </c:pt>
                <c:pt idx="32">
                  <c:v>112.769888613208</c:v>
                </c:pt>
                <c:pt idx="33">
                  <c:v>113.234440162593</c:v>
                </c:pt>
                <c:pt idx="34">
                  <c:v>113.646201763184</c:v>
                </c:pt>
                <c:pt idx="35">
                  <c:v>113.867919548118</c:v>
                </c:pt>
                <c:pt idx="36">
                  <c:v>114.152985271604</c:v>
                </c:pt>
                <c:pt idx="37">
                  <c:v>115.018740431822</c:v>
                </c:pt>
                <c:pt idx="38">
                  <c:v>116.655228844428</c:v>
                </c:pt>
                <c:pt idx="39">
                  <c:v>117.162012352848</c:v>
                </c:pt>
                <c:pt idx="40">
                  <c:v>117.95386158475399</c:v>
                </c:pt>
                <c:pt idx="41">
                  <c:v>118.830174734731</c:v>
                </c:pt>
                <c:pt idx="42">
                  <c:v>119.168030407011</c:v>
                </c:pt>
                <c:pt idx="43">
                  <c:v>119.61146597687799</c:v>
                </c:pt>
              </c:numCache>
            </c:numRef>
          </c:val>
          <c:smooth val="0"/>
          <c:extLst>
            <c:ext xmlns:c16="http://schemas.microsoft.com/office/drawing/2014/chart" uri="{C3380CC4-5D6E-409C-BE32-E72D297353CC}">
              <c16:uniqueId val="{00000001-41F8-4D85-9998-0726A6B183D0}"/>
            </c:ext>
          </c:extLst>
        </c:ser>
        <c:ser>
          <c:idx val="2"/>
          <c:order val="2"/>
          <c:tx>
            <c:strRef>
              <c:f>'CPI data'!$A$11</c:f>
              <c:strCache>
                <c:ptCount val="1"/>
                <c:pt idx="0">
                  <c:v>Germany</c:v>
                </c:pt>
              </c:strCache>
            </c:strRef>
          </c:tx>
          <c:spPr>
            <a:ln w="28575" cap="rnd">
              <a:solidFill>
                <a:schemeClr val="accent3"/>
              </a:solidFill>
              <a:round/>
            </a:ln>
            <a:effectLst/>
          </c:spPr>
          <c:marker>
            <c:symbol val="none"/>
          </c:marker>
          <c:cat>
            <c:strRef>
              <c:f>'CPI data'!$B$2:$AS$2</c:f>
              <c:strCache>
                <c:ptCount val="44"/>
                <c:pt idx="0">
                  <c:v>Jan 2019</c:v>
                </c:pt>
                <c:pt idx="1">
                  <c:v>Feb 2019</c:v>
                </c:pt>
                <c:pt idx="2">
                  <c:v>Mar 2019</c:v>
                </c:pt>
                <c:pt idx="3">
                  <c:v>Apr 2019</c:v>
                </c:pt>
                <c:pt idx="4">
                  <c:v>May 2019</c:v>
                </c:pt>
                <c:pt idx="5">
                  <c:v>Jun 2019</c:v>
                </c:pt>
                <c:pt idx="6">
                  <c:v>Jul 2019</c:v>
                </c:pt>
                <c:pt idx="7">
                  <c:v>Aug 2019</c:v>
                </c:pt>
                <c:pt idx="8">
                  <c:v>Sep 2019</c:v>
                </c:pt>
                <c:pt idx="9">
                  <c:v>Oct 2019</c:v>
                </c:pt>
                <c:pt idx="10">
                  <c:v>Nov 2019</c:v>
                </c:pt>
                <c:pt idx="11">
                  <c:v>Dec 2019</c:v>
                </c:pt>
                <c:pt idx="12">
                  <c:v>Jan 2020</c:v>
                </c:pt>
                <c:pt idx="13">
                  <c:v>Feb 2020</c:v>
                </c:pt>
                <c:pt idx="14">
                  <c:v>Mar 2020</c:v>
                </c:pt>
                <c:pt idx="15">
                  <c:v>Apr 2020</c:v>
                </c:pt>
                <c:pt idx="16">
                  <c:v>May 2020</c:v>
                </c:pt>
                <c:pt idx="17">
                  <c:v>Jun 2020</c:v>
                </c:pt>
                <c:pt idx="18">
                  <c:v>Jul 2020</c:v>
                </c:pt>
                <c:pt idx="19">
                  <c:v>Aug 2020</c:v>
                </c:pt>
                <c:pt idx="20">
                  <c:v>Sep 2020</c:v>
                </c:pt>
                <c:pt idx="21">
                  <c:v>Oct 2020</c:v>
                </c:pt>
                <c:pt idx="22">
                  <c:v>Nov 2020</c:v>
                </c:pt>
                <c:pt idx="23">
                  <c:v>Dec 2020</c:v>
                </c:pt>
                <c:pt idx="24">
                  <c:v>Jan 2021</c:v>
                </c:pt>
                <c:pt idx="25">
                  <c:v>Feb 2021</c:v>
                </c:pt>
                <c:pt idx="26">
                  <c:v>Mar 2021</c:v>
                </c:pt>
                <c:pt idx="27">
                  <c:v>Apr 2021</c:v>
                </c:pt>
                <c:pt idx="28">
                  <c:v>May 2021</c:v>
                </c:pt>
                <c:pt idx="29">
                  <c:v>Jun 2021</c:v>
                </c:pt>
                <c:pt idx="30">
                  <c:v>Jul 2021</c:v>
                </c:pt>
                <c:pt idx="31">
                  <c:v>Aug 2021</c:v>
                </c:pt>
                <c:pt idx="32">
                  <c:v>Sep 2021</c:v>
                </c:pt>
                <c:pt idx="33">
                  <c:v>Oct 2021</c:v>
                </c:pt>
                <c:pt idx="34">
                  <c:v>Nov 2021</c:v>
                </c:pt>
                <c:pt idx="35">
                  <c:v>Dec 2021</c:v>
                </c:pt>
                <c:pt idx="36">
                  <c:v>Jan 2022</c:v>
                </c:pt>
                <c:pt idx="37">
                  <c:v>Feb 2022</c:v>
                </c:pt>
                <c:pt idx="38">
                  <c:v>Mar 2022</c:v>
                </c:pt>
                <c:pt idx="39">
                  <c:v>Apr 2022</c:v>
                </c:pt>
                <c:pt idx="40">
                  <c:v>May 2022</c:v>
                </c:pt>
                <c:pt idx="41">
                  <c:v>Jun 2022</c:v>
                </c:pt>
                <c:pt idx="42">
                  <c:v>Jul 2022</c:v>
                </c:pt>
                <c:pt idx="43">
                  <c:v>Aug 2022</c:v>
                </c:pt>
              </c:strCache>
            </c:strRef>
          </c:cat>
          <c:val>
            <c:numRef>
              <c:f>'CPI data'!$B$11:$AS$11</c:f>
              <c:numCache>
                <c:formatCode>#,##0.00</c:formatCode>
                <c:ptCount val="44"/>
                <c:pt idx="0">
                  <c:v>110.86243703119899</c:v>
                </c:pt>
                <c:pt idx="1">
                  <c:v>111.29130525956</c:v>
                </c:pt>
                <c:pt idx="2">
                  <c:v>111.72017348791999</c:v>
                </c:pt>
                <c:pt idx="3">
                  <c:v>112.792344058821</c:v>
                </c:pt>
                <c:pt idx="4">
                  <c:v>113.006778173002</c:v>
                </c:pt>
                <c:pt idx="5">
                  <c:v>113.328429344272</c:v>
                </c:pt>
                <c:pt idx="6">
                  <c:v>113.864514629723</c:v>
                </c:pt>
                <c:pt idx="7">
                  <c:v>113.650080515543</c:v>
                </c:pt>
                <c:pt idx="8">
                  <c:v>113.650080515543</c:v>
                </c:pt>
                <c:pt idx="9">
                  <c:v>113.75729757263299</c:v>
                </c:pt>
                <c:pt idx="10">
                  <c:v>112.89956111591199</c:v>
                </c:pt>
                <c:pt idx="11">
                  <c:v>113.43564640136201</c:v>
                </c:pt>
                <c:pt idx="12">
                  <c:v>112.792344058821</c:v>
                </c:pt>
                <c:pt idx="13">
                  <c:v>113.221212287182</c:v>
                </c:pt>
                <c:pt idx="14">
                  <c:v>113.328429344272</c:v>
                </c:pt>
                <c:pt idx="15">
                  <c:v>113.75729757263299</c:v>
                </c:pt>
                <c:pt idx="16">
                  <c:v>113.650080515543</c:v>
                </c:pt>
                <c:pt idx="17">
                  <c:v>114.29338285808301</c:v>
                </c:pt>
                <c:pt idx="18">
                  <c:v>113.75729757263299</c:v>
                </c:pt>
                <c:pt idx="19">
                  <c:v>113.650080515543</c:v>
                </c:pt>
                <c:pt idx="20">
                  <c:v>113.43564640136201</c:v>
                </c:pt>
                <c:pt idx="21">
                  <c:v>113.542863458452</c:v>
                </c:pt>
                <c:pt idx="22">
                  <c:v>112.57790994464099</c:v>
                </c:pt>
                <c:pt idx="23">
                  <c:v>113.113995230092</c:v>
                </c:pt>
                <c:pt idx="24">
                  <c:v>113.971731686813</c:v>
                </c:pt>
                <c:pt idx="25">
                  <c:v>114.722251086444</c:v>
                </c:pt>
                <c:pt idx="26">
                  <c:v>115.258336371895</c:v>
                </c:pt>
                <c:pt idx="27">
                  <c:v>116.00885577152501</c:v>
                </c:pt>
                <c:pt idx="28">
                  <c:v>116.544941056976</c:v>
                </c:pt>
                <c:pt idx="29">
                  <c:v>116.973809285337</c:v>
                </c:pt>
                <c:pt idx="30">
                  <c:v>118.04597985623801</c:v>
                </c:pt>
                <c:pt idx="31">
                  <c:v>118.04597985623801</c:v>
                </c:pt>
                <c:pt idx="32">
                  <c:v>118.04597985623801</c:v>
                </c:pt>
                <c:pt idx="33">
                  <c:v>118.689282198779</c:v>
                </c:pt>
                <c:pt idx="34">
                  <c:v>118.474848084599</c:v>
                </c:pt>
                <c:pt idx="35">
                  <c:v>119.118150427139</c:v>
                </c:pt>
                <c:pt idx="36">
                  <c:v>119.5470186555</c:v>
                </c:pt>
                <c:pt idx="37">
                  <c:v>120.61918922640101</c:v>
                </c:pt>
                <c:pt idx="38">
                  <c:v>123.621266824925</c:v>
                </c:pt>
                <c:pt idx="39">
                  <c:v>124.586220338736</c:v>
                </c:pt>
                <c:pt idx="40">
                  <c:v>125.765607966728</c:v>
                </c:pt>
                <c:pt idx="41">
                  <c:v>125.872825023818</c:v>
                </c:pt>
                <c:pt idx="42">
                  <c:v>126.944995594719</c:v>
                </c:pt>
                <c:pt idx="43">
                  <c:v>127.37386382308</c:v>
                </c:pt>
              </c:numCache>
            </c:numRef>
          </c:val>
          <c:smooth val="0"/>
          <c:extLst>
            <c:ext xmlns:c16="http://schemas.microsoft.com/office/drawing/2014/chart" uri="{C3380CC4-5D6E-409C-BE32-E72D297353CC}">
              <c16:uniqueId val="{00000002-41F8-4D85-9998-0726A6B183D0}"/>
            </c:ext>
          </c:extLst>
        </c:ser>
        <c:ser>
          <c:idx val="3"/>
          <c:order val="3"/>
          <c:tx>
            <c:strRef>
              <c:f>'CPI data'!$A$12</c:f>
              <c:strCache>
                <c:ptCount val="1"/>
                <c:pt idx="0">
                  <c:v>Italy</c:v>
                </c:pt>
              </c:strCache>
            </c:strRef>
          </c:tx>
          <c:spPr>
            <a:ln w="28575" cap="rnd">
              <a:solidFill>
                <a:schemeClr val="accent4"/>
              </a:solidFill>
              <a:round/>
            </a:ln>
            <a:effectLst/>
          </c:spPr>
          <c:marker>
            <c:symbol val="none"/>
          </c:marker>
          <c:cat>
            <c:strRef>
              <c:f>'CPI data'!$B$2:$AS$2</c:f>
              <c:strCache>
                <c:ptCount val="44"/>
                <c:pt idx="0">
                  <c:v>Jan 2019</c:v>
                </c:pt>
                <c:pt idx="1">
                  <c:v>Feb 2019</c:v>
                </c:pt>
                <c:pt idx="2">
                  <c:v>Mar 2019</c:v>
                </c:pt>
                <c:pt idx="3">
                  <c:v>Apr 2019</c:v>
                </c:pt>
                <c:pt idx="4">
                  <c:v>May 2019</c:v>
                </c:pt>
                <c:pt idx="5">
                  <c:v>Jun 2019</c:v>
                </c:pt>
                <c:pt idx="6">
                  <c:v>Jul 2019</c:v>
                </c:pt>
                <c:pt idx="7">
                  <c:v>Aug 2019</c:v>
                </c:pt>
                <c:pt idx="8">
                  <c:v>Sep 2019</c:v>
                </c:pt>
                <c:pt idx="9">
                  <c:v>Oct 2019</c:v>
                </c:pt>
                <c:pt idx="10">
                  <c:v>Nov 2019</c:v>
                </c:pt>
                <c:pt idx="11">
                  <c:v>Dec 2019</c:v>
                </c:pt>
                <c:pt idx="12">
                  <c:v>Jan 2020</c:v>
                </c:pt>
                <c:pt idx="13">
                  <c:v>Feb 2020</c:v>
                </c:pt>
                <c:pt idx="14">
                  <c:v>Mar 2020</c:v>
                </c:pt>
                <c:pt idx="15">
                  <c:v>Apr 2020</c:v>
                </c:pt>
                <c:pt idx="16">
                  <c:v>May 2020</c:v>
                </c:pt>
                <c:pt idx="17">
                  <c:v>Jun 2020</c:v>
                </c:pt>
                <c:pt idx="18">
                  <c:v>Jul 2020</c:v>
                </c:pt>
                <c:pt idx="19">
                  <c:v>Aug 2020</c:v>
                </c:pt>
                <c:pt idx="20">
                  <c:v>Sep 2020</c:v>
                </c:pt>
                <c:pt idx="21">
                  <c:v>Oct 2020</c:v>
                </c:pt>
                <c:pt idx="22">
                  <c:v>Nov 2020</c:v>
                </c:pt>
                <c:pt idx="23">
                  <c:v>Dec 2020</c:v>
                </c:pt>
                <c:pt idx="24">
                  <c:v>Jan 2021</c:v>
                </c:pt>
                <c:pt idx="25">
                  <c:v>Feb 2021</c:v>
                </c:pt>
                <c:pt idx="26">
                  <c:v>Mar 2021</c:v>
                </c:pt>
                <c:pt idx="27">
                  <c:v>Apr 2021</c:v>
                </c:pt>
                <c:pt idx="28">
                  <c:v>May 2021</c:v>
                </c:pt>
                <c:pt idx="29">
                  <c:v>Jun 2021</c:v>
                </c:pt>
                <c:pt idx="30">
                  <c:v>Jul 2021</c:v>
                </c:pt>
                <c:pt idx="31">
                  <c:v>Aug 2021</c:v>
                </c:pt>
                <c:pt idx="32">
                  <c:v>Sep 2021</c:v>
                </c:pt>
                <c:pt idx="33">
                  <c:v>Oct 2021</c:v>
                </c:pt>
                <c:pt idx="34">
                  <c:v>Nov 2021</c:v>
                </c:pt>
                <c:pt idx="35">
                  <c:v>Dec 2021</c:v>
                </c:pt>
                <c:pt idx="36">
                  <c:v>Jan 2022</c:v>
                </c:pt>
                <c:pt idx="37">
                  <c:v>Feb 2022</c:v>
                </c:pt>
                <c:pt idx="38">
                  <c:v>Mar 2022</c:v>
                </c:pt>
                <c:pt idx="39">
                  <c:v>Apr 2022</c:v>
                </c:pt>
                <c:pt idx="40">
                  <c:v>May 2022</c:v>
                </c:pt>
                <c:pt idx="41">
                  <c:v>Jun 2022</c:v>
                </c:pt>
                <c:pt idx="42">
                  <c:v>Jul 2022</c:v>
                </c:pt>
                <c:pt idx="43">
                  <c:v>Aug 2022</c:v>
                </c:pt>
              </c:strCache>
            </c:strRef>
          </c:cat>
          <c:val>
            <c:numRef>
              <c:f>'CPI data'!$B$12:$AS$12</c:f>
              <c:numCache>
                <c:formatCode>#,##0.00</c:formatCode>
                <c:ptCount val="44"/>
                <c:pt idx="0">
                  <c:v>110.112818414383</c:v>
                </c:pt>
                <c:pt idx="1">
                  <c:v>110.220350463616</c:v>
                </c:pt>
                <c:pt idx="2">
                  <c:v>110.54294661131399</c:v>
                </c:pt>
                <c:pt idx="3">
                  <c:v>110.75801070978</c:v>
                </c:pt>
                <c:pt idx="4">
                  <c:v>110.75801070978</c:v>
                </c:pt>
                <c:pt idx="5">
                  <c:v>110.865542759013</c:v>
                </c:pt>
                <c:pt idx="6">
                  <c:v>110.865542759013</c:v>
                </c:pt>
                <c:pt idx="7">
                  <c:v>111.295670955944</c:v>
                </c:pt>
                <c:pt idx="8">
                  <c:v>110.65047866054699</c:v>
                </c:pt>
                <c:pt idx="9">
                  <c:v>110.54294661131399</c:v>
                </c:pt>
                <c:pt idx="10">
                  <c:v>110.327882512849</c:v>
                </c:pt>
                <c:pt idx="11">
                  <c:v>110.54294661131399</c:v>
                </c:pt>
                <c:pt idx="12">
                  <c:v>110.65047866054699</c:v>
                </c:pt>
                <c:pt idx="13">
                  <c:v>110.54294661131399</c:v>
                </c:pt>
                <c:pt idx="14">
                  <c:v>110.65047866054699</c:v>
                </c:pt>
                <c:pt idx="15">
                  <c:v>110.75801070978</c:v>
                </c:pt>
                <c:pt idx="16">
                  <c:v>110.54294661131399</c:v>
                </c:pt>
                <c:pt idx="17">
                  <c:v>110.65047866054699</c:v>
                </c:pt>
                <c:pt idx="18">
                  <c:v>110.435414562082</c:v>
                </c:pt>
                <c:pt idx="19">
                  <c:v>110.75801070978</c:v>
                </c:pt>
                <c:pt idx="20">
                  <c:v>110.00528636515</c:v>
                </c:pt>
                <c:pt idx="21">
                  <c:v>110.220350463616</c:v>
                </c:pt>
                <c:pt idx="22">
                  <c:v>110.112818414383</c:v>
                </c:pt>
                <c:pt idx="23">
                  <c:v>110.327882512849</c:v>
                </c:pt>
                <c:pt idx="24">
                  <c:v>111.080606857478</c:v>
                </c:pt>
                <c:pt idx="25">
                  <c:v>111.188138906711</c:v>
                </c:pt>
                <c:pt idx="26">
                  <c:v>111.510735054409</c:v>
                </c:pt>
                <c:pt idx="27">
                  <c:v>111.940863251341</c:v>
                </c:pt>
                <c:pt idx="28">
                  <c:v>111.940863251341</c:v>
                </c:pt>
                <c:pt idx="29">
                  <c:v>112.04839530057301</c:v>
                </c:pt>
                <c:pt idx="30">
                  <c:v>112.586055546737</c:v>
                </c:pt>
                <c:pt idx="31">
                  <c:v>113.016183743669</c:v>
                </c:pt>
                <c:pt idx="32">
                  <c:v>112.801119645203</c:v>
                </c:pt>
                <c:pt idx="33">
                  <c:v>113.553843989833</c:v>
                </c:pt>
                <c:pt idx="34">
                  <c:v>114.199036285229</c:v>
                </c:pt>
                <c:pt idx="35">
                  <c:v>114.629164482161</c:v>
                </c:pt>
                <c:pt idx="36">
                  <c:v>116.45720931911799</c:v>
                </c:pt>
                <c:pt idx="37">
                  <c:v>117.532529811446</c:v>
                </c:pt>
                <c:pt idx="38">
                  <c:v>118.715382353007</c:v>
                </c:pt>
                <c:pt idx="39">
                  <c:v>118.607850303774</c:v>
                </c:pt>
                <c:pt idx="40">
                  <c:v>119.575638746869</c:v>
                </c:pt>
                <c:pt idx="41">
                  <c:v>120.973555386896</c:v>
                </c:pt>
                <c:pt idx="42">
                  <c:v>121.511215633059</c:v>
                </c:pt>
                <c:pt idx="43">
                  <c:v>122.47900407615499</c:v>
                </c:pt>
              </c:numCache>
            </c:numRef>
          </c:val>
          <c:smooth val="0"/>
          <c:extLst>
            <c:ext xmlns:c16="http://schemas.microsoft.com/office/drawing/2014/chart" uri="{C3380CC4-5D6E-409C-BE32-E72D297353CC}">
              <c16:uniqueId val="{00000003-41F8-4D85-9998-0726A6B183D0}"/>
            </c:ext>
          </c:extLst>
        </c:ser>
        <c:ser>
          <c:idx val="4"/>
          <c:order val="4"/>
          <c:tx>
            <c:strRef>
              <c:f>'CPI data'!$A$13</c:f>
              <c:strCache>
                <c:ptCount val="1"/>
                <c:pt idx="0">
                  <c:v>UK</c:v>
                </c:pt>
              </c:strCache>
            </c:strRef>
          </c:tx>
          <c:spPr>
            <a:ln w="28575" cap="rnd">
              <a:solidFill>
                <a:schemeClr val="accent5"/>
              </a:solidFill>
              <a:round/>
            </a:ln>
            <a:effectLst/>
          </c:spPr>
          <c:marker>
            <c:symbol val="none"/>
          </c:marker>
          <c:cat>
            <c:strRef>
              <c:f>'CPI data'!$B$2:$AS$2</c:f>
              <c:strCache>
                <c:ptCount val="44"/>
                <c:pt idx="0">
                  <c:v>Jan 2019</c:v>
                </c:pt>
                <c:pt idx="1">
                  <c:v>Feb 2019</c:v>
                </c:pt>
                <c:pt idx="2">
                  <c:v>Mar 2019</c:v>
                </c:pt>
                <c:pt idx="3">
                  <c:v>Apr 2019</c:v>
                </c:pt>
                <c:pt idx="4">
                  <c:v>May 2019</c:v>
                </c:pt>
                <c:pt idx="5">
                  <c:v>Jun 2019</c:v>
                </c:pt>
                <c:pt idx="6">
                  <c:v>Jul 2019</c:v>
                </c:pt>
                <c:pt idx="7">
                  <c:v>Aug 2019</c:v>
                </c:pt>
                <c:pt idx="8">
                  <c:v>Sep 2019</c:v>
                </c:pt>
                <c:pt idx="9">
                  <c:v>Oct 2019</c:v>
                </c:pt>
                <c:pt idx="10">
                  <c:v>Nov 2019</c:v>
                </c:pt>
                <c:pt idx="11">
                  <c:v>Dec 2019</c:v>
                </c:pt>
                <c:pt idx="12">
                  <c:v>Jan 2020</c:v>
                </c:pt>
                <c:pt idx="13">
                  <c:v>Feb 2020</c:v>
                </c:pt>
                <c:pt idx="14">
                  <c:v>Mar 2020</c:v>
                </c:pt>
                <c:pt idx="15">
                  <c:v>Apr 2020</c:v>
                </c:pt>
                <c:pt idx="16">
                  <c:v>May 2020</c:v>
                </c:pt>
                <c:pt idx="17">
                  <c:v>Jun 2020</c:v>
                </c:pt>
                <c:pt idx="18">
                  <c:v>Jul 2020</c:v>
                </c:pt>
                <c:pt idx="19">
                  <c:v>Aug 2020</c:v>
                </c:pt>
                <c:pt idx="20">
                  <c:v>Sep 2020</c:v>
                </c:pt>
                <c:pt idx="21">
                  <c:v>Oct 2020</c:v>
                </c:pt>
                <c:pt idx="22">
                  <c:v>Nov 2020</c:v>
                </c:pt>
                <c:pt idx="23">
                  <c:v>Dec 2020</c:v>
                </c:pt>
                <c:pt idx="24">
                  <c:v>Jan 2021</c:v>
                </c:pt>
                <c:pt idx="25">
                  <c:v>Feb 2021</c:v>
                </c:pt>
                <c:pt idx="26">
                  <c:v>Mar 2021</c:v>
                </c:pt>
                <c:pt idx="27">
                  <c:v>Apr 2021</c:v>
                </c:pt>
                <c:pt idx="28">
                  <c:v>May 2021</c:v>
                </c:pt>
                <c:pt idx="29">
                  <c:v>Jun 2021</c:v>
                </c:pt>
                <c:pt idx="30">
                  <c:v>Jul 2021</c:v>
                </c:pt>
                <c:pt idx="31">
                  <c:v>Aug 2021</c:v>
                </c:pt>
                <c:pt idx="32">
                  <c:v>Sep 2021</c:v>
                </c:pt>
                <c:pt idx="33">
                  <c:v>Oct 2021</c:v>
                </c:pt>
                <c:pt idx="34">
                  <c:v>Nov 2021</c:v>
                </c:pt>
                <c:pt idx="35">
                  <c:v>Dec 2021</c:v>
                </c:pt>
                <c:pt idx="36">
                  <c:v>Jan 2022</c:v>
                </c:pt>
                <c:pt idx="37">
                  <c:v>Feb 2022</c:v>
                </c:pt>
                <c:pt idx="38">
                  <c:v>Mar 2022</c:v>
                </c:pt>
                <c:pt idx="39">
                  <c:v>Apr 2022</c:v>
                </c:pt>
                <c:pt idx="40">
                  <c:v>May 2022</c:v>
                </c:pt>
                <c:pt idx="41">
                  <c:v>Jun 2022</c:v>
                </c:pt>
                <c:pt idx="42">
                  <c:v>Jul 2022</c:v>
                </c:pt>
                <c:pt idx="43">
                  <c:v>Aug 2022</c:v>
                </c:pt>
              </c:strCache>
            </c:strRef>
          </c:cat>
          <c:val>
            <c:numRef>
              <c:f>'CPI data'!$B$13:$AS$13</c:f>
              <c:numCache>
                <c:formatCode>#,##0.00</c:formatCode>
                <c:ptCount val="44"/>
                <c:pt idx="0">
                  <c:v>118.069169594969</c:v>
                </c:pt>
                <c:pt idx="1">
                  <c:v>118.51303865359699</c:v>
                </c:pt>
                <c:pt idx="2">
                  <c:v>118.73497318291101</c:v>
                </c:pt>
                <c:pt idx="3">
                  <c:v>119.400776770853</c:v>
                </c:pt>
                <c:pt idx="4">
                  <c:v>119.73367856482299</c:v>
                </c:pt>
                <c:pt idx="5">
                  <c:v>119.73367856482299</c:v>
                </c:pt>
                <c:pt idx="6">
                  <c:v>119.84464582948</c:v>
                </c:pt>
                <c:pt idx="7">
                  <c:v>120.17754762345101</c:v>
                </c:pt>
                <c:pt idx="8">
                  <c:v>120.288514888108</c:v>
                </c:pt>
                <c:pt idx="9">
                  <c:v>120.17754762345101</c:v>
                </c:pt>
                <c:pt idx="10">
                  <c:v>120.399482152765</c:v>
                </c:pt>
                <c:pt idx="11">
                  <c:v>120.399482152765</c:v>
                </c:pt>
                <c:pt idx="12">
                  <c:v>120.17754762345101</c:v>
                </c:pt>
                <c:pt idx="13">
                  <c:v>120.510449417422</c:v>
                </c:pt>
                <c:pt idx="14">
                  <c:v>120.510449417422</c:v>
                </c:pt>
                <c:pt idx="15">
                  <c:v>120.510449417422</c:v>
                </c:pt>
                <c:pt idx="16">
                  <c:v>120.510449417422</c:v>
                </c:pt>
                <c:pt idx="17">
                  <c:v>120.73238394673599</c:v>
                </c:pt>
                <c:pt idx="18">
                  <c:v>121.17625300536299</c:v>
                </c:pt>
                <c:pt idx="19">
                  <c:v>120.73238394673599</c:v>
                </c:pt>
                <c:pt idx="20">
                  <c:v>121.17625300536299</c:v>
                </c:pt>
                <c:pt idx="21">
                  <c:v>121.17625300536299</c:v>
                </c:pt>
                <c:pt idx="22">
                  <c:v>121.065285740706</c:v>
                </c:pt>
                <c:pt idx="23">
                  <c:v>121.39818753467701</c:v>
                </c:pt>
                <c:pt idx="24">
                  <c:v>121.28722027002</c:v>
                </c:pt>
                <c:pt idx="25">
                  <c:v>121.39818753467701</c:v>
                </c:pt>
                <c:pt idx="26">
                  <c:v>121.731089328648</c:v>
                </c:pt>
                <c:pt idx="27">
                  <c:v>122.507860181247</c:v>
                </c:pt>
                <c:pt idx="28">
                  <c:v>123.173663769188</c:v>
                </c:pt>
                <c:pt idx="29">
                  <c:v>123.61753282781601</c:v>
                </c:pt>
                <c:pt idx="30">
                  <c:v>123.61753282781601</c:v>
                </c:pt>
                <c:pt idx="31">
                  <c:v>124.394303680414</c:v>
                </c:pt>
                <c:pt idx="32">
                  <c:v>124.727205474385</c:v>
                </c:pt>
                <c:pt idx="33">
                  <c:v>125.836878120954</c:v>
                </c:pt>
                <c:pt idx="34">
                  <c:v>126.613648973553</c:v>
                </c:pt>
                <c:pt idx="35">
                  <c:v>127.279452561494</c:v>
                </c:pt>
                <c:pt idx="36">
                  <c:v>127.16848529683701</c:v>
                </c:pt>
                <c:pt idx="37">
                  <c:v>128.05622341409301</c:v>
                </c:pt>
                <c:pt idx="38">
                  <c:v>129.276863325319</c:v>
                </c:pt>
                <c:pt idx="39">
                  <c:v>132.05104494174199</c:v>
                </c:pt>
                <c:pt idx="40">
                  <c:v>132.82781579434101</c:v>
                </c:pt>
                <c:pt idx="41">
                  <c:v>133.715553911596</c:v>
                </c:pt>
                <c:pt idx="42">
                  <c:v>134.49232476419499</c:v>
                </c:pt>
                <c:pt idx="43">
                  <c:v>135.158128352136</c:v>
                </c:pt>
              </c:numCache>
            </c:numRef>
          </c:val>
          <c:smooth val="0"/>
          <c:extLst>
            <c:ext xmlns:c16="http://schemas.microsoft.com/office/drawing/2014/chart" uri="{C3380CC4-5D6E-409C-BE32-E72D297353CC}">
              <c16:uniqueId val="{00000004-41F8-4D85-9998-0726A6B183D0}"/>
            </c:ext>
          </c:extLst>
        </c:ser>
        <c:dLbls>
          <c:showLegendKey val="0"/>
          <c:showVal val="0"/>
          <c:showCatName val="0"/>
          <c:showSerName val="0"/>
          <c:showPercent val="0"/>
          <c:showBubbleSize val="0"/>
        </c:dLbls>
        <c:smooth val="0"/>
        <c:axId val="628540176"/>
        <c:axId val="628538896"/>
      </c:lineChart>
      <c:catAx>
        <c:axId val="628540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628538896"/>
        <c:crosses val="autoZero"/>
        <c:auto val="1"/>
        <c:lblAlgn val="ctr"/>
        <c:lblOffset val="100"/>
        <c:noMultiLvlLbl val="0"/>
      </c:catAx>
      <c:valAx>
        <c:axId val="628538896"/>
        <c:scaling>
          <c:orientation val="minMax"/>
          <c:max val="200"/>
          <c:min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n-GB" sz="1800" b="1"/>
                  <a:t>Consumer price index</a:t>
                </a:r>
              </a:p>
            </c:rich>
          </c:tx>
          <c:overlay val="0"/>
          <c:spPr>
            <a:noFill/>
            <a:ln>
              <a:noFill/>
            </a:ln>
            <a:effectLst/>
          </c:spPr>
          <c:txPr>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n-US"/>
          </a:p>
        </c:txPr>
        <c:crossAx val="628540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chemeClr val="tx1">
                    <a:lumMod val="65000"/>
                    <a:lumOff val="35000"/>
                  </a:schemeClr>
                </a:solidFill>
                <a:latin typeface="+mn-lt"/>
                <a:ea typeface="+mn-ea"/>
                <a:cs typeface="+mn-cs"/>
              </a:defRPr>
            </a:pPr>
            <a:r>
              <a:rPr lang="en-GB" sz="2000" b="1" dirty="0"/>
              <a:t>Consumer</a:t>
            </a:r>
            <a:r>
              <a:rPr lang="en-GB" sz="2000" b="1" baseline="0" dirty="0"/>
              <a:t> price index of regional countries, 2019-present</a:t>
            </a:r>
            <a:endParaRPr lang="en-GB" sz="2000" b="1" dirty="0"/>
          </a:p>
        </c:rich>
      </c:tx>
      <c:overlay val="0"/>
      <c:spPr>
        <a:noFill/>
        <a:ln>
          <a:noFill/>
        </a:ln>
        <a:effectLst/>
      </c:spPr>
      <c:txPr>
        <a:bodyPr rot="0" spcFirstLastPara="1" vertOverflow="ellipsis" vert="horz" wrap="square" anchor="ctr" anchorCtr="1"/>
        <a:lstStyle/>
        <a:p>
          <a:pPr>
            <a:defRPr sz="15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'CPI data'!$A$3</c:f>
              <c:strCache>
                <c:ptCount val="1"/>
                <c:pt idx="0">
                  <c:v>Albania</c:v>
                </c:pt>
              </c:strCache>
            </c:strRef>
          </c:tx>
          <c:spPr>
            <a:ln w="28575" cap="rnd">
              <a:solidFill>
                <a:schemeClr val="accent1"/>
              </a:solidFill>
              <a:round/>
            </a:ln>
            <a:effectLst/>
          </c:spPr>
          <c:marker>
            <c:symbol val="none"/>
          </c:marker>
          <c:cat>
            <c:strRef>
              <c:f>'CPI data'!$B$2:$AS$2</c:f>
              <c:strCache>
                <c:ptCount val="44"/>
                <c:pt idx="0">
                  <c:v>Jan 2019</c:v>
                </c:pt>
                <c:pt idx="1">
                  <c:v>Feb 2019</c:v>
                </c:pt>
                <c:pt idx="2">
                  <c:v>Mar 2019</c:v>
                </c:pt>
                <c:pt idx="3">
                  <c:v>Apr 2019</c:v>
                </c:pt>
                <c:pt idx="4">
                  <c:v>May 2019</c:v>
                </c:pt>
                <c:pt idx="5">
                  <c:v>Jun 2019</c:v>
                </c:pt>
                <c:pt idx="6">
                  <c:v>Jul 2019</c:v>
                </c:pt>
                <c:pt idx="7">
                  <c:v>Aug 2019</c:v>
                </c:pt>
                <c:pt idx="8">
                  <c:v>Sep 2019</c:v>
                </c:pt>
                <c:pt idx="9">
                  <c:v>Oct 2019</c:v>
                </c:pt>
                <c:pt idx="10">
                  <c:v>Nov 2019</c:v>
                </c:pt>
                <c:pt idx="11">
                  <c:v>Dec 2019</c:v>
                </c:pt>
                <c:pt idx="12">
                  <c:v>Jan 2020</c:v>
                </c:pt>
                <c:pt idx="13">
                  <c:v>Feb 2020</c:v>
                </c:pt>
                <c:pt idx="14">
                  <c:v>Mar 2020</c:v>
                </c:pt>
                <c:pt idx="15">
                  <c:v>Apr 2020</c:v>
                </c:pt>
                <c:pt idx="16">
                  <c:v>May 2020</c:v>
                </c:pt>
                <c:pt idx="17">
                  <c:v>Jun 2020</c:v>
                </c:pt>
                <c:pt idx="18">
                  <c:v>Jul 2020</c:v>
                </c:pt>
                <c:pt idx="19">
                  <c:v>Aug 2020</c:v>
                </c:pt>
                <c:pt idx="20">
                  <c:v>Sep 2020</c:v>
                </c:pt>
                <c:pt idx="21">
                  <c:v>Oct 2020</c:v>
                </c:pt>
                <c:pt idx="22">
                  <c:v>Nov 2020</c:v>
                </c:pt>
                <c:pt idx="23">
                  <c:v>Dec 2020</c:v>
                </c:pt>
                <c:pt idx="24">
                  <c:v>Jan 2021</c:v>
                </c:pt>
                <c:pt idx="25">
                  <c:v>Feb 2021</c:v>
                </c:pt>
                <c:pt idx="26">
                  <c:v>Mar 2021</c:v>
                </c:pt>
                <c:pt idx="27">
                  <c:v>Apr 2021</c:v>
                </c:pt>
                <c:pt idx="28">
                  <c:v>May 2021</c:v>
                </c:pt>
                <c:pt idx="29">
                  <c:v>Jun 2021</c:v>
                </c:pt>
                <c:pt idx="30">
                  <c:v>Jul 2021</c:v>
                </c:pt>
                <c:pt idx="31">
                  <c:v>Aug 2021</c:v>
                </c:pt>
                <c:pt idx="32">
                  <c:v>Sep 2021</c:v>
                </c:pt>
                <c:pt idx="33">
                  <c:v>Oct 2021</c:v>
                </c:pt>
                <c:pt idx="34">
                  <c:v>Nov 2021</c:v>
                </c:pt>
                <c:pt idx="35">
                  <c:v>Dec 2021</c:v>
                </c:pt>
                <c:pt idx="36">
                  <c:v>Jan 2022</c:v>
                </c:pt>
                <c:pt idx="37">
                  <c:v>Feb 2022</c:v>
                </c:pt>
                <c:pt idx="38">
                  <c:v>Mar 2022</c:v>
                </c:pt>
                <c:pt idx="39">
                  <c:v>Apr 2022</c:v>
                </c:pt>
                <c:pt idx="40">
                  <c:v>May 2022</c:v>
                </c:pt>
                <c:pt idx="41">
                  <c:v>Jun 2022</c:v>
                </c:pt>
                <c:pt idx="42">
                  <c:v>Jul 2022</c:v>
                </c:pt>
                <c:pt idx="43">
                  <c:v>Aug 2022</c:v>
                </c:pt>
              </c:strCache>
            </c:strRef>
          </c:cat>
          <c:val>
            <c:numRef>
              <c:f>'CPI data'!$B$3:$AS$3</c:f>
              <c:numCache>
                <c:formatCode>#,##0.00</c:formatCode>
                <c:ptCount val="44"/>
                <c:pt idx="0">
                  <c:v>119.789468658583</c:v>
                </c:pt>
                <c:pt idx="1">
                  <c:v>120.498673867178</c:v>
                </c:pt>
                <c:pt idx="2">
                  <c:v>120.12892027479499</c:v>
                </c:pt>
                <c:pt idx="3">
                  <c:v>119.843162161357</c:v>
                </c:pt>
                <c:pt idx="4">
                  <c:v>118.62787731618199</c:v>
                </c:pt>
                <c:pt idx="5">
                  <c:v>118.299403805401</c:v>
                </c:pt>
                <c:pt idx="6">
                  <c:v>118.16892146718899</c:v>
                </c:pt>
                <c:pt idx="7">
                  <c:v>118.579055424247</c:v>
                </c:pt>
                <c:pt idx="8">
                  <c:v>118.688005799308</c:v>
                </c:pt>
                <c:pt idx="9">
                  <c:v>118.441936560184</c:v>
                </c:pt>
                <c:pt idx="10">
                  <c:v>118.265741252884</c:v>
                </c:pt>
                <c:pt idx="11">
                  <c:v>119.25993402527099</c:v>
                </c:pt>
                <c:pt idx="12">
                  <c:v>121.53445727989001</c:v>
                </c:pt>
                <c:pt idx="13">
                  <c:v>121.97623864965399</c:v>
                </c:pt>
                <c:pt idx="14">
                  <c:v>122.66430953453199</c:v>
                </c:pt>
                <c:pt idx="15">
                  <c:v>122.144876190434</c:v>
                </c:pt>
                <c:pt idx="16">
                  <c:v>121.118645354843</c:v>
                </c:pt>
                <c:pt idx="17">
                  <c:v>120.425607093214</c:v>
                </c:pt>
                <c:pt idx="18">
                  <c:v>119.79913392794199</c:v>
                </c:pt>
                <c:pt idx="19">
                  <c:v>120.070733274906</c:v>
                </c:pt>
                <c:pt idx="20">
                  <c:v>120.516699924704</c:v>
                </c:pt>
                <c:pt idx="21">
                  <c:v>120.81023337023299</c:v>
                </c:pt>
                <c:pt idx="22">
                  <c:v>120.172945933302</c:v>
                </c:pt>
                <c:pt idx="23">
                  <c:v>120.51306204283701</c:v>
                </c:pt>
                <c:pt idx="24">
                  <c:v>122.026037083294</c:v>
                </c:pt>
                <c:pt idx="25">
                  <c:v>123.367482972198</c:v>
                </c:pt>
                <c:pt idx="26">
                  <c:v>124.18244558802699</c:v>
                </c:pt>
                <c:pt idx="27">
                  <c:v>124.481851321999</c:v>
                </c:pt>
                <c:pt idx="28">
                  <c:v>123.34642461483899</c:v>
                </c:pt>
                <c:pt idx="29">
                  <c:v>122.34848776682099</c:v>
                </c:pt>
                <c:pt idx="30">
                  <c:v>122.483683299208</c:v>
                </c:pt>
                <c:pt idx="31">
                  <c:v>122.936198284147</c:v>
                </c:pt>
                <c:pt idx="32">
                  <c:v>123.545979497988</c:v>
                </c:pt>
                <c:pt idx="33">
                  <c:v>123.730587697427</c:v>
                </c:pt>
                <c:pt idx="34">
                  <c:v>123.942414274087</c:v>
                </c:pt>
                <c:pt idx="35">
                  <c:v>124.99235216880599</c:v>
                </c:pt>
                <c:pt idx="36">
                  <c:v>126.578495401943</c:v>
                </c:pt>
                <c:pt idx="37">
                  <c:v>128.19232964297899</c:v>
                </c:pt>
                <c:pt idx="38">
                  <c:v>131.23212995470701</c:v>
                </c:pt>
                <c:pt idx="39">
                  <c:v>132.18154287122101</c:v>
                </c:pt>
                <c:pt idx="40">
                  <c:v>131.57119374210899</c:v>
                </c:pt>
                <c:pt idx="41">
                  <c:v>131.37935220468501</c:v>
                </c:pt>
                <c:pt idx="42">
                  <c:v>131.669627858838</c:v>
                </c:pt>
                <c:pt idx="43">
                  <c:v>132.725289648971</c:v>
                </c:pt>
              </c:numCache>
            </c:numRef>
          </c:val>
          <c:smooth val="0"/>
          <c:extLst>
            <c:ext xmlns:c16="http://schemas.microsoft.com/office/drawing/2014/chart" uri="{C3380CC4-5D6E-409C-BE32-E72D297353CC}">
              <c16:uniqueId val="{00000000-8731-4843-BC52-1C5A3D0E682D}"/>
            </c:ext>
          </c:extLst>
        </c:ser>
        <c:ser>
          <c:idx val="1"/>
          <c:order val="1"/>
          <c:tx>
            <c:strRef>
              <c:f>'CPI data'!$A$4</c:f>
              <c:strCache>
                <c:ptCount val="1"/>
                <c:pt idx="0">
                  <c:v>Hungary</c:v>
                </c:pt>
              </c:strCache>
            </c:strRef>
          </c:tx>
          <c:spPr>
            <a:ln w="28575" cap="rnd">
              <a:solidFill>
                <a:schemeClr val="accent2"/>
              </a:solidFill>
              <a:round/>
            </a:ln>
            <a:effectLst/>
          </c:spPr>
          <c:marker>
            <c:symbol val="none"/>
          </c:marker>
          <c:cat>
            <c:strRef>
              <c:f>'CPI data'!$B$2:$AS$2</c:f>
              <c:strCache>
                <c:ptCount val="44"/>
                <c:pt idx="0">
                  <c:v>Jan 2019</c:v>
                </c:pt>
                <c:pt idx="1">
                  <c:v>Feb 2019</c:v>
                </c:pt>
                <c:pt idx="2">
                  <c:v>Mar 2019</c:v>
                </c:pt>
                <c:pt idx="3">
                  <c:v>Apr 2019</c:v>
                </c:pt>
                <c:pt idx="4">
                  <c:v>May 2019</c:v>
                </c:pt>
                <c:pt idx="5">
                  <c:v>Jun 2019</c:v>
                </c:pt>
                <c:pt idx="6">
                  <c:v>Jul 2019</c:v>
                </c:pt>
                <c:pt idx="7">
                  <c:v>Aug 2019</c:v>
                </c:pt>
                <c:pt idx="8">
                  <c:v>Sep 2019</c:v>
                </c:pt>
                <c:pt idx="9">
                  <c:v>Oct 2019</c:v>
                </c:pt>
                <c:pt idx="10">
                  <c:v>Nov 2019</c:v>
                </c:pt>
                <c:pt idx="11">
                  <c:v>Dec 2019</c:v>
                </c:pt>
                <c:pt idx="12">
                  <c:v>Jan 2020</c:v>
                </c:pt>
                <c:pt idx="13">
                  <c:v>Feb 2020</c:v>
                </c:pt>
                <c:pt idx="14">
                  <c:v>Mar 2020</c:v>
                </c:pt>
                <c:pt idx="15">
                  <c:v>Apr 2020</c:v>
                </c:pt>
                <c:pt idx="16">
                  <c:v>May 2020</c:v>
                </c:pt>
                <c:pt idx="17">
                  <c:v>Jun 2020</c:v>
                </c:pt>
                <c:pt idx="18">
                  <c:v>Jul 2020</c:v>
                </c:pt>
                <c:pt idx="19">
                  <c:v>Aug 2020</c:v>
                </c:pt>
                <c:pt idx="20">
                  <c:v>Sep 2020</c:v>
                </c:pt>
                <c:pt idx="21">
                  <c:v>Oct 2020</c:v>
                </c:pt>
                <c:pt idx="22">
                  <c:v>Nov 2020</c:v>
                </c:pt>
                <c:pt idx="23">
                  <c:v>Dec 2020</c:v>
                </c:pt>
                <c:pt idx="24">
                  <c:v>Jan 2021</c:v>
                </c:pt>
                <c:pt idx="25">
                  <c:v>Feb 2021</c:v>
                </c:pt>
                <c:pt idx="26">
                  <c:v>Mar 2021</c:v>
                </c:pt>
                <c:pt idx="27">
                  <c:v>Apr 2021</c:v>
                </c:pt>
                <c:pt idx="28">
                  <c:v>May 2021</c:v>
                </c:pt>
                <c:pt idx="29">
                  <c:v>Jun 2021</c:v>
                </c:pt>
                <c:pt idx="30">
                  <c:v>Jul 2021</c:v>
                </c:pt>
                <c:pt idx="31">
                  <c:v>Aug 2021</c:v>
                </c:pt>
                <c:pt idx="32">
                  <c:v>Sep 2021</c:v>
                </c:pt>
                <c:pt idx="33">
                  <c:v>Oct 2021</c:v>
                </c:pt>
                <c:pt idx="34">
                  <c:v>Nov 2021</c:v>
                </c:pt>
                <c:pt idx="35">
                  <c:v>Dec 2021</c:v>
                </c:pt>
                <c:pt idx="36">
                  <c:v>Jan 2022</c:v>
                </c:pt>
                <c:pt idx="37">
                  <c:v>Feb 2022</c:v>
                </c:pt>
                <c:pt idx="38">
                  <c:v>Mar 2022</c:v>
                </c:pt>
                <c:pt idx="39">
                  <c:v>Apr 2022</c:v>
                </c:pt>
                <c:pt idx="40">
                  <c:v>May 2022</c:v>
                </c:pt>
                <c:pt idx="41">
                  <c:v>Jun 2022</c:v>
                </c:pt>
                <c:pt idx="42">
                  <c:v>Jul 2022</c:v>
                </c:pt>
                <c:pt idx="43">
                  <c:v>Aug 2022</c:v>
                </c:pt>
              </c:strCache>
            </c:strRef>
          </c:cat>
          <c:val>
            <c:numRef>
              <c:f>'CPI data'!$B$4:$AS$4</c:f>
              <c:numCache>
                <c:formatCode>#,##0.00</c:formatCode>
                <c:ptCount val="44"/>
                <c:pt idx="0">
                  <c:v>118.8869804191</c:v>
                </c:pt>
                <c:pt idx="1">
                  <c:v>119.546547578152</c:v>
                </c:pt>
                <c:pt idx="2">
                  <c:v>120.37100652696699</c:v>
                </c:pt>
                <c:pt idx="3">
                  <c:v>121.442803160426</c:v>
                </c:pt>
                <c:pt idx="4">
                  <c:v>122.184816214359</c:v>
                </c:pt>
                <c:pt idx="5">
                  <c:v>121.93747852971499</c:v>
                </c:pt>
                <c:pt idx="6">
                  <c:v>122.184816214359</c:v>
                </c:pt>
                <c:pt idx="7">
                  <c:v>122.019924424596</c:v>
                </c:pt>
                <c:pt idx="8">
                  <c:v>122.102370319478</c:v>
                </c:pt>
                <c:pt idx="9">
                  <c:v>122.84438337341101</c:v>
                </c:pt>
                <c:pt idx="10">
                  <c:v>122.92682926829301</c:v>
                </c:pt>
                <c:pt idx="11">
                  <c:v>123.256612847819</c:v>
                </c:pt>
                <c:pt idx="12">
                  <c:v>124.41085537615901</c:v>
                </c:pt>
                <c:pt idx="13">
                  <c:v>124.823084850567</c:v>
                </c:pt>
                <c:pt idx="14">
                  <c:v>125.07042253521099</c:v>
                </c:pt>
                <c:pt idx="15">
                  <c:v>124.328409481278</c:v>
                </c:pt>
                <c:pt idx="16">
                  <c:v>124.905530745448</c:v>
                </c:pt>
                <c:pt idx="17">
                  <c:v>125.400206114737</c:v>
                </c:pt>
                <c:pt idx="18">
                  <c:v>126.801786327722</c:v>
                </c:pt>
                <c:pt idx="19">
                  <c:v>126.801786327722</c:v>
                </c:pt>
                <c:pt idx="20">
                  <c:v>126.307110958434</c:v>
                </c:pt>
                <c:pt idx="21">
                  <c:v>126.554448643078</c:v>
                </c:pt>
                <c:pt idx="22">
                  <c:v>126.224665063552</c:v>
                </c:pt>
                <c:pt idx="23">
                  <c:v>126.63689453795899</c:v>
                </c:pt>
                <c:pt idx="24">
                  <c:v>127.7911370663</c:v>
                </c:pt>
                <c:pt idx="25">
                  <c:v>128.69804190999699</c:v>
                </c:pt>
                <c:pt idx="26">
                  <c:v>129.60494675369301</c:v>
                </c:pt>
                <c:pt idx="27">
                  <c:v>130.67674338715199</c:v>
                </c:pt>
                <c:pt idx="28">
                  <c:v>131.336310546204</c:v>
                </c:pt>
                <c:pt idx="29">
                  <c:v>132.078323600137</c:v>
                </c:pt>
                <c:pt idx="30">
                  <c:v>132.73789075918901</c:v>
                </c:pt>
                <c:pt idx="31">
                  <c:v>132.98522844383399</c:v>
                </c:pt>
                <c:pt idx="32">
                  <c:v>133.15012023359699</c:v>
                </c:pt>
                <c:pt idx="33">
                  <c:v>134.71659223634501</c:v>
                </c:pt>
                <c:pt idx="34">
                  <c:v>135.62349708004101</c:v>
                </c:pt>
                <c:pt idx="35">
                  <c:v>135.95328065956701</c:v>
                </c:pt>
                <c:pt idx="36">
                  <c:v>137.84953624184101</c:v>
                </c:pt>
                <c:pt idx="37">
                  <c:v>139.33356234970799</c:v>
                </c:pt>
                <c:pt idx="38">
                  <c:v>140.735142562693</c:v>
                </c:pt>
                <c:pt idx="39">
                  <c:v>142.961181724493</c:v>
                </c:pt>
                <c:pt idx="40">
                  <c:v>145.35211267605601</c:v>
                </c:pt>
                <c:pt idx="41">
                  <c:v>147.49570594297501</c:v>
                </c:pt>
                <c:pt idx="42">
                  <c:v>150.95843352799699</c:v>
                </c:pt>
                <c:pt idx="43">
                  <c:v>153.679148059086</c:v>
                </c:pt>
              </c:numCache>
            </c:numRef>
          </c:val>
          <c:smooth val="0"/>
          <c:extLst>
            <c:ext xmlns:c16="http://schemas.microsoft.com/office/drawing/2014/chart" uri="{C3380CC4-5D6E-409C-BE32-E72D297353CC}">
              <c16:uniqueId val="{00000001-8731-4843-BC52-1C5A3D0E682D}"/>
            </c:ext>
          </c:extLst>
        </c:ser>
        <c:ser>
          <c:idx val="2"/>
          <c:order val="2"/>
          <c:tx>
            <c:strRef>
              <c:f>'CPI data'!$A$5</c:f>
              <c:strCache>
                <c:ptCount val="1"/>
                <c:pt idx="0">
                  <c:v>Montenegro</c:v>
                </c:pt>
              </c:strCache>
            </c:strRef>
          </c:tx>
          <c:spPr>
            <a:ln w="28575" cap="rnd">
              <a:solidFill>
                <a:schemeClr val="accent3"/>
              </a:solidFill>
              <a:round/>
            </a:ln>
            <a:effectLst/>
          </c:spPr>
          <c:marker>
            <c:symbol val="none"/>
          </c:marker>
          <c:cat>
            <c:strRef>
              <c:f>'CPI data'!$B$2:$AS$2</c:f>
              <c:strCache>
                <c:ptCount val="44"/>
                <c:pt idx="0">
                  <c:v>Jan 2019</c:v>
                </c:pt>
                <c:pt idx="1">
                  <c:v>Feb 2019</c:v>
                </c:pt>
                <c:pt idx="2">
                  <c:v>Mar 2019</c:v>
                </c:pt>
                <c:pt idx="3">
                  <c:v>Apr 2019</c:v>
                </c:pt>
                <c:pt idx="4">
                  <c:v>May 2019</c:v>
                </c:pt>
                <c:pt idx="5">
                  <c:v>Jun 2019</c:v>
                </c:pt>
                <c:pt idx="6">
                  <c:v>Jul 2019</c:v>
                </c:pt>
                <c:pt idx="7">
                  <c:v>Aug 2019</c:v>
                </c:pt>
                <c:pt idx="8">
                  <c:v>Sep 2019</c:v>
                </c:pt>
                <c:pt idx="9">
                  <c:v>Oct 2019</c:v>
                </c:pt>
                <c:pt idx="10">
                  <c:v>Nov 2019</c:v>
                </c:pt>
                <c:pt idx="11">
                  <c:v>Dec 2019</c:v>
                </c:pt>
                <c:pt idx="12">
                  <c:v>Jan 2020</c:v>
                </c:pt>
                <c:pt idx="13">
                  <c:v>Feb 2020</c:v>
                </c:pt>
                <c:pt idx="14">
                  <c:v>Mar 2020</c:v>
                </c:pt>
                <c:pt idx="15">
                  <c:v>Apr 2020</c:v>
                </c:pt>
                <c:pt idx="16">
                  <c:v>May 2020</c:v>
                </c:pt>
                <c:pt idx="17">
                  <c:v>Jun 2020</c:v>
                </c:pt>
                <c:pt idx="18">
                  <c:v>Jul 2020</c:v>
                </c:pt>
                <c:pt idx="19">
                  <c:v>Aug 2020</c:v>
                </c:pt>
                <c:pt idx="20">
                  <c:v>Sep 2020</c:v>
                </c:pt>
                <c:pt idx="21">
                  <c:v>Oct 2020</c:v>
                </c:pt>
                <c:pt idx="22">
                  <c:v>Nov 2020</c:v>
                </c:pt>
                <c:pt idx="23">
                  <c:v>Dec 2020</c:v>
                </c:pt>
                <c:pt idx="24">
                  <c:v>Jan 2021</c:v>
                </c:pt>
                <c:pt idx="25">
                  <c:v>Feb 2021</c:v>
                </c:pt>
                <c:pt idx="26">
                  <c:v>Mar 2021</c:v>
                </c:pt>
                <c:pt idx="27">
                  <c:v>Apr 2021</c:v>
                </c:pt>
                <c:pt idx="28">
                  <c:v>May 2021</c:v>
                </c:pt>
                <c:pt idx="29">
                  <c:v>Jun 2021</c:v>
                </c:pt>
                <c:pt idx="30">
                  <c:v>Jul 2021</c:v>
                </c:pt>
                <c:pt idx="31">
                  <c:v>Aug 2021</c:v>
                </c:pt>
                <c:pt idx="32">
                  <c:v>Sep 2021</c:v>
                </c:pt>
                <c:pt idx="33">
                  <c:v>Oct 2021</c:v>
                </c:pt>
                <c:pt idx="34">
                  <c:v>Nov 2021</c:v>
                </c:pt>
                <c:pt idx="35">
                  <c:v>Dec 2021</c:v>
                </c:pt>
                <c:pt idx="36">
                  <c:v>Jan 2022</c:v>
                </c:pt>
                <c:pt idx="37">
                  <c:v>Feb 2022</c:v>
                </c:pt>
                <c:pt idx="38">
                  <c:v>Mar 2022</c:v>
                </c:pt>
                <c:pt idx="39">
                  <c:v>Apr 2022</c:v>
                </c:pt>
                <c:pt idx="40">
                  <c:v>May 2022</c:v>
                </c:pt>
                <c:pt idx="41">
                  <c:v>Jun 2022</c:v>
                </c:pt>
                <c:pt idx="42">
                  <c:v>Jul 2022</c:v>
                </c:pt>
                <c:pt idx="43">
                  <c:v>Aug 2022</c:v>
                </c:pt>
              </c:strCache>
            </c:strRef>
          </c:cat>
          <c:val>
            <c:numRef>
              <c:f>'CPI data'!$B$5:$AS$5</c:f>
              <c:numCache>
                <c:formatCode>#,##0.00</c:formatCode>
                <c:ptCount val="44"/>
                <c:pt idx="0">
                  <c:v>115.72305892550401</c:v>
                </c:pt>
                <c:pt idx="1">
                  <c:v>116.170494908658</c:v>
                </c:pt>
                <c:pt idx="2">
                  <c:v>116.910527712633</c:v>
                </c:pt>
                <c:pt idx="3">
                  <c:v>117.059919540164</c:v>
                </c:pt>
                <c:pt idx="4">
                  <c:v>117.25668831925699</c:v>
                </c:pt>
                <c:pt idx="5">
                  <c:v>116.451282273394</c:v>
                </c:pt>
                <c:pt idx="6">
                  <c:v>116.37596228401</c:v>
                </c:pt>
                <c:pt idx="7">
                  <c:v>116.438719860145</c:v>
                </c:pt>
                <c:pt idx="8">
                  <c:v>116.584024242876</c:v>
                </c:pt>
                <c:pt idx="9">
                  <c:v>117.212199890459</c:v>
                </c:pt>
                <c:pt idx="10">
                  <c:v>117.38297525589</c:v>
                </c:pt>
                <c:pt idx="11">
                  <c:v>117.322509891775</c:v>
                </c:pt>
                <c:pt idx="12">
                  <c:v>117.41470749855399</c:v>
                </c:pt>
                <c:pt idx="13">
                  <c:v>117.244556376845</c:v>
                </c:pt>
                <c:pt idx="14">
                  <c:v>116.911570156762</c:v>
                </c:pt>
                <c:pt idx="15">
                  <c:v>116.038511051695</c:v>
                </c:pt>
                <c:pt idx="16">
                  <c:v>116.102420602474</c:v>
                </c:pt>
                <c:pt idx="17">
                  <c:v>116.212669894199</c:v>
                </c:pt>
                <c:pt idx="18">
                  <c:v>115.811495980853</c:v>
                </c:pt>
                <c:pt idx="19">
                  <c:v>115.87139352536001</c:v>
                </c:pt>
                <c:pt idx="20">
                  <c:v>116.690680323121</c:v>
                </c:pt>
                <c:pt idx="21">
                  <c:v>116.536643106074</c:v>
                </c:pt>
                <c:pt idx="22">
                  <c:v>116.206363015568</c:v>
                </c:pt>
                <c:pt idx="23">
                  <c:v>116.265900624468</c:v>
                </c:pt>
                <c:pt idx="24">
                  <c:v>116.60888997814099</c:v>
                </c:pt>
                <c:pt idx="25">
                  <c:v>117.13812856042399</c:v>
                </c:pt>
                <c:pt idx="26">
                  <c:v>117.84903115675699</c:v>
                </c:pt>
                <c:pt idx="27">
                  <c:v>118.538007792581</c:v>
                </c:pt>
                <c:pt idx="28">
                  <c:v>118.86027678891701</c:v>
                </c:pt>
                <c:pt idx="29">
                  <c:v>119.04945631642801</c:v>
                </c:pt>
                <c:pt idx="30">
                  <c:v>119.432075992287</c:v>
                </c:pt>
                <c:pt idx="31">
                  <c:v>119.511587566358</c:v>
                </c:pt>
                <c:pt idx="32">
                  <c:v>120.125258703171</c:v>
                </c:pt>
                <c:pt idx="33">
                  <c:v>120.93898899461</c:v>
                </c:pt>
                <c:pt idx="34">
                  <c:v>121.302935851847</c:v>
                </c:pt>
                <c:pt idx="35">
                  <c:v>121.638577215718</c:v>
                </c:pt>
                <c:pt idx="36">
                  <c:v>123.19948180412599</c:v>
                </c:pt>
                <c:pt idx="37">
                  <c:v>125.008944341123</c:v>
                </c:pt>
                <c:pt idx="38">
                  <c:v>129.319362859714</c:v>
                </c:pt>
                <c:pt idx="39">
                  <c:v>131.80471371138</c:v>
                </c:pt>
                <c:pt idx="40">
                  <c:v>132.80508206642</c:v>
                </c:pt>
                <c:pt idx="41">
                  <c:v>135.14846796902199</c:v>
                </c:pt>
                <c:pt idx="42">
                  <c:v>137.19209694858901</c:v>
                </c:pt>
                <c:pt idx="43">
                  <c:v>137.41033208232301</c:v>
                </c:pt>
              </c:numCache>
            </c:numRef>
          </c:val>
          <c:smooth val="0"/>
          <c:extLst>
            <c:ext xmlns:c16="http://schemas.microsoft.com/office/drawing/2014/chart" uri="{C3380CC4-5D6E-409C-BE32-E72D297353CC}">
              <c16:uniqueId val="{00000002-8731-4843-BC52-1C5A3D0E682D}"/>
            </c:ext>
          </c:extLst>
        </c:ser>
        <c:ser>
          <c:idx val="3"/>
          <c:order val="3"/>
          <c:tx>
            <c:strRef>
              <c:f>'CPI data'!$A$6</c:f>
              <c:strCache>
                <c:ptCount val="1"/>
                <c:pt idx="0">
                  <c:v>North Macedonia</c:v>
                </c:pt>
              </c:strCache>
            </c:strRef>
          </c:tx>
          <c:spPr>
            <a:ln w="28575" cap="rnd">
              <a:solidFill>
                <a:schemeClr val="accent4"/>
              </a:solidFill>
              <a:round/>
            </a:ln>
            <a:effectLst/>
          </c:spPr>
          <c:marker>
            <c:symbol val="none"/>
          </c:marker>
          <c:cat>
            <c:strRef>
              <c:f>'CPI data'!$B$2:$AS$2</c:f>
              <c:strCache>
                <c:ptCount val="44"/>
                <c:pt idx="0">
                  <c:v>Jan 2019</c:v>
                </c:pt>
                <c:pt idx="1">
                  <c:v>Feb 2019</c:v>
                </c:pt>
                <c:pt idx="2">
                  <c:v>Mar 2019</c:v>
                </c:pt>
                <c:pt idx="3">
                  <c:v>Apr 2019</c:v>
                </c:pt>
                <c:pt idx="4">
                  <c:v>May 2019</c:v>
                </c:pt>
                <c:pt idx="5">
                  <c:v>Jun 2019</c:v>
                </c:pt>
                <c:pt idx="6">
                  <c:v>Jul 2019</c:v>
                </c:pt>
                <c:pt idx="7">
                  <c:v>Aug 2019</c:v>
                </c:pt>
                <c:pt idx="8">
                  <c:v>Sep 2019</c:v>
                </c:pt>
                <c:pt idx="9">
                  <c:v>Oct 2019</c:v>
                </c:pt>
                <c:pt idx="10">
                  <c:v>Nov 2019</c:v>
                </c:pt>
                <c:pt idx="11">
                  <c:v>Dec 2019</c:v>
                </c:pt>
                <c:pt idx="12">
                  <c:v>Jan 2020</c:v>
                </c:pt>
                <c:pt idx="13">
                  <c:v>Feb 2020</c:v>
                </c:pt>
                <c:pt idx="14">
                  <c:v>Mar 2020</c:v>
                </c:pt>
                <c:pt idx="15">
                  <c:v>Apr 2020</c:v>
                </c:pt>
                <c:pt idx="16">
                  <c:v>May 2020</c:v>
                </c:pt>
                <c:pt idx="17">
                  <c:v>Jun 2020</c:v>
                </c:pt>
                <c:pt idx="18">
                  <c:v>Jul 2020</c:v>
                </c:pt>
                <c:pt idx="19">
                  <c:v>Aug 2020</c:v>
                </c:pt>
                <c:pt idx="20">
                  <c:v>Sep 2020</c:v>
                </c:pt>
                <c:pt idx="21">
                  <c:v>Oct 2020</c:v>
                </c:pt>
                <c:pt idx="22">
                  <c:v>Nov 2020</c:v>
                </c:pt>
                <c:pt idx="23">
                  <c:v>Dec 2020</c:v>
                </c:pt>
                <c:pt idx="24">
                  <c:v>Jan 2021</c:v>
                </c:pt>
                <c:pt idx="25">
                  <c:v>Feb 2021</c:v>
                </c:pt>
                <c:pt idx="26">
                  <c:v>Mar 2021</c:v>
                </c:pt>
                <c:pt idx="27">
                  <c:v>Apr 2021</c:v>
                </c:pt>
                <c:pt idx="28">
                  <c:v>May 2021</c:v>
                </c:pt>
                <c:pt idx="29">
                  <c:v>Jun 2021</c:v>
                </c:pt>
                <c:pt idx="30">
                  <c:v>Jul 2021</c:v>
                </c:pt>
                <c:pt idx="31">
                  <c:v>Aug 2021</c:v>
                </c:pt>
                <c:pt idx="32">
                  <c:v>Sep 2021</c:v>
                </c:pt>
                <c:pt idx="33">
                  <c:v>Oct 2021</c:v>
                </c:pt>
                <c:pt idx="34">
                  <c:v>Nov 2021</c:v>
                </c:pt>
                <c:pt idx="35">
                  <c:v>Dec 2021</c:v>
                </c:pt>
                <c:pt idx="36">
                  <c:v>Jan 2022</c:v>
                </c:pt>
                <c:pt idx="37">
                  <c:v>Feb 2022</c:v>
                </c:pt>
                <c:pt idx="38">
                  <c:v>Mar 2022</c:v>
                </c:pt>
                <c:pt idx="39">
                  <c:v>Apr 2022</c:v>
                </c:pt>
                <c:pt idx="40">
                  <c:v>May 2022</c:v>
                </c:pt>
                <c:pt idx="41">
                  <c:v>Jun 2022</c:v>
                </c:pt>
                <c:pt idx="42">
                  <c:v>Jul 2022</c:v>
                </c:pt>
                <c:pt idx="43">
                  <c:v>Aug 2022</c:v>
                </c:pt>
              </c:strCache>
            </c:strRef>
          </c:cat>
          <c:val>
            <c:numRef>
              <c:f>'CPI data'!$B$6:$AS$6</c:f>
              <c:numCache>
                <c:formatCode>#,##0.00</c:formatCode>
                <c:ptCount val="44"/>
                <c:pt idx="0">
                  <c:v>112.76</c:v>
                </c:pt>
                <c:pt idx="1">
                  <c:v>112.75</c:v>
                </c:pt>
                <c:pt idx="2">
                  <c:v>113.19</c:v>
                </c:pt>
                <c:pt idx="3">
                  <c:v>114.07</c:v>
                </c:pt>
                <c:pt idx="4">
                  <c:v>114.62</c:v>
                </c:pt>
                <c:pt idx="5">
                  <c:v>113.35</c:v>
                </c:pt>
                <c:pt idx="6">
                  <c:v>113.56</c:v>
                </c:pt>
                <c:pt idx="7">
                  <c:v>113.9</c:v>
                </c:pt>
                <c:pt idx="8">
                  <c:v>113.19</c:v>
                </c:pt>
                <c:pt idx="9">
                  <c:v>113.07</c:v>
                </c:pt>
                <c:pt idx="10">
                  <c:v>112.97</c:v>
                </c:pt>
                <c:pt idx="11">
                  <c:v>113.32</c:v>
                </c:pt>
                <c:pt idx="12">
                  <c:v>113.46</c:v>
                </c:pt>
                <c:pt idx="13">
                  <c:v>113.57</c:v>
                </c:pt>
                <c:pt idx="14">
                  <c:v>113.79</c:v>
                </c:pt>
                <c:pt idx="15">
                  <c:v>113.93</c:v>
                </c:pt>
                <c:pt idx="16">
                  <c:v>114.38</c:v>
                </c:pt>
                <c:pt idx="17">
                  <c:v>115.31</c:v>
                </c:pt>
                <c:pt idx="18">
                  <c:v>115.01</c:v>
                </c:pt>
                <c:pt idx="19">
                  <c:v>115.57</c:v>
                </c:pt>
                <c:pt idx="20">
                  <c:v>115.33</c:v>
                </c:pt>
                <c:pt idx="21">
                  <c:v>115.41</c:v>
                </c:pt>
                <c:pt idx="22">
                  <c:v>115.45</c:v>
                </c:pt>
                <c:pt idx="23">
                  <c:v>115.87</c:v>
                </c:pt>
                <c:pt idx="24">
                  <c:v>115.61</c:v>
                </c:pt>
                <c:pt idx="25">
                  <c:v>115.69</c:v>
                </c:pt>
                <c:pt idx="26">
                  <c:v>116.23</c:v>
                </c:pt>
                <c:pt idx="27">
                  <c:v>117.03</c:v>
                </c:pt>
                <c:pt idx="28">
                  <c:v>117.8</c:v>
                </c:pt>
                <c:pt idx="29">
                  <c:v>118.38</c:v>
                </c:pt>
                <c:pt idx="30">
                  <c:v>118.96</c:v>
                </c:pt>
                <c:pt idx="31">
                  <c:v>119.69</c:v>
                </c:pt>
                <c:pt idx="32">
                  <c:v>119.55</c:v>
                </c:pt>
                <c:pt idx="33">
                  <c:v>120.11</c:v>
                </c:pt>
                <c:pt idx="34">
                  <c:v>121.01</c:v>
                </c:pt>
                <c:pt idx="35">
                  <c:v>121.51</c:v>
                </c:pt>
                <c:pt idx="36">
                  <c:v>123.3</c:v>
                </c:pt>
                <c:pt idx="37">
                  <c:v>124.49</c:v>
                </c:pt>
                <c:pt idx="38">
                  <c:v>126.51</c:v>
                </c:pt>
                <c:pt idx="39">
                  <c:v>129.30000000000001</c:v>
                </c:pt>
                <c:pt idx="40">
                  <c:v>131.83000000000001</c:v>
                </c:pt>
                <c:pt idx="41">
                  <c:v>135.49</c:v>
                </c:pt>
                <c:pt idx="42">
                  <c:v>138.04</c:v>
                </c:pt>
              </c:numCache>
            </c:numRef>
          </c:val>
          <c:smooth val="0"/>
          <c:extLst>
            <c:ext xmlns:c16="http://schemas.microsoft.com/office/drawing/2014/chart" uri="{C3380CC4-5D6E-409C-BE32-E72D297353CC}">
              <c16:uniqueId val="{00000003-8731-4843-BC52-1C5A3D0E682D}"/>
            </c:ext>
          </c:extLst>
        </c:ser>
        <c:ser>
          <c:idx val="4"/>
          <c:order val="4"/>
          <c:tx>
            <c:strRef>
              <c:f>'CPI data'!$A$7</c:f>
              <c:strCache>
                <c:ptCount val="1"/>
                <c:pt idx="0">
                  <c:v>Romania</c:v>
                </c:pt>
              </c:strCache>
            </c:strRef>
          </c:tx>
          <c:spPr>
            <a:ln w="28575" cap="rnd">
              <a:solidFill>
                <a:schemeClr val="accent5"/>
              </a:solidFill>
              <a:round/>
            </a:ln>
            <a:effectLst/>
          </c:spPr>
          <c:marker>
            <c:symbol val="none"/>
          </c:marker>
          <c:cat>
            <c:strRef>
              <c:f>'CPI data'!$B$2:$AS$2</c:f>
              <c:strCache>
                <c:ptCount val="44"/>
                <c:pt idx="0">
                  <c:v>Jan 2019</c:v>
                </c:pt>
                <c:pt idx="1">
                  <c:v>Feb 2019</c:v>
                </c:pt>
                <c:pt idx="2">
                  <c:v>Mar 2019</c:v>
                </c:pt>
                <c:pt idx="3">
                  <c:v>Apr 2019</c:v>
                </c:pt>
                <c:pt idx="4">
                  <c:v>May 2019</c:v>
                </c:pt>
                <c:pt idx="5">
                  <c:v>Jun 2019</c:v>
                </c:pt>
                <c:pt idx="6">
                  <c:v>Jul 2019</c:v>
                </c:pt>
                <c:pt idx="7">
                  <c:v>Aug 2019</c:v>
                </c:pt>
                <c:pt idx="8">
                  <c:v>Sep 2019</c:v>
                </c:pt>
                <c:pt idx="9">
                  <c:v>Oct 2019</c:v>
                </c:pt>
                <c:pt idx="10">
                  <c:v>Nov 2019</c:v>
                </c:pt>
                <c:pt idx="11">
                  <c:v>Dec 2019</c:v>
                </c:pt>
                <c:pt idx="12">
                  <c:v>Jan 2020</c:v>
                </c:pt>
                <c:pt idx="13">
                  <c:v>Feb 2020</c:v>
                </c:pt>
                <c:pt idx="14">
                  <c:v>Mar 2020</c:v>
                </c:pt>
                <c:pt idx="15">
                  <c:v>Apr 2020</c:v>
                </c:pt>
                <c:pt idx="16">
                  <c:v>May 2020</c:v>
                </c:pt>
                <c:pt idx="17">
                  <c:v>Jun 2020</c:v>
                </c:pt>
                <c:pt idx="18">
                  <c:v>Jul 2020</c:v>
                </c:pt>
                <c:pt idx="19">
                  <c:v>Aug 2020</c:v>
                </c:pt>
                <c:pt idx="20">
                  <c:v>Sep 2020</c:v>
                </c:pt>
                <c:pt idx="21">
                  <c:v>Oct 2020</c:v>
                </c:pt>
                <c:pt idx="22">
                  <c:v>Nov 2020</c:v>
                </c:pt>
                <c:pt idx="23">
                  <c:v>Dec 2020</c:v>
                </c:pt>
                <c:pt idx="24">
                  <c:v>Jan 2021</c:v>
                </c:pt>
                <c:pt idx="25">
                  <c:v>Feb 2021</c:v>
                </c:pt>
                <c:pt idx="26">
                  <c:v>Mar 2021</c:v>
                </c:pt>
                <c:pt idx="27">
                  <c:v>Apr 2021</c:v>
                </c:pt>
                <c:pt idx="28">
                  <c:v>May 2021</c:v>
                </c:pt>
                <c:pt idx="29">
                  <c:v>Jun 2021</c:v>
                </c:pt>
                <c:pt idx="30">
                  <c:v>Jul 2021</c:v>
                </c:pt>
                <c:pt idx="31">
                  <c:v>Aug 2021</c:v>
                </c:pt>
                <c:pt idx="32">
                  <c:v>Sep 2021</c:v>
                </c:pt>
                <c:pt idx="33">
                  <c:v>Oct 2021</c:v>
                </c:pt>
                <c:pt idx="34">
                  <c:v>Nov 2021</c:v>
                </c:pt>
                <c:pt idx="35">
                  <c:v>Dec 2021</c:v>
                </c:pt>
                <c:pt idx="36">
                  <c:v>Jan 2022</c:v>
                </c:pt>
                <c:pt idx="37">
                  <c:v>Feb 2022</c:v>
                </c:pt>
                <c:pt idx="38">
                  <c:v>Mar 2022</c:v>
                </c:pt>
                <c:pt idx="39">
                  <c:v>Apr 2022</c:v>
                </c:pt>
                <c:pt idx="40">
                  <c:v>May 2022</c:v>
                </c:pt>
                <c:pt idx="41">
                  <c:v>Jun 2022</c:v>
                </c:pt>
                <c:pt idx="42">
                  <c:v>Jul 2022</c:v>
                </c:pt>
                <c:pt idx="43">
                  <c:v>Aug 2022</c:v>
                </c:pt>
              </c:strCache>
            </c:strRef>
          </c:cat>
          <c:val>
            <c:numRef>
              <c:f>'CPI data'!$B$7:$AS$7</c:f>
              <c:numCache>
                <c:formatCode>#,##0.00</c:formatCode>
                <c:ptCount val="44"/>
                <c:pt idx="0">
                  <c:v>121.468679216552</c:v>
                </c:pt>
                <c:pt idx="1">
                  <c:v>122.41658259893001</c:v>
                </c:pt>
                <c:pt idx="2">
                  <c:v>123.021870300931</c:v>
                </c:pt>
                <c:pt idx="3">
                  <c:v>123.77562479776201</c:v>
                </c:pt>
                <c:pt idx="4">
                  <c:v>124.346650931724</c:v>
                </c:pt>
                <c:pt idx="5">
                  <c:v>124.049717342064</c:v>
                </c:pt>
                <c:pt idx="6">
                  <c:v>123.79846584312</c:v>
                </c:pt>
                <c:pt idx="7">
                  <c:v>123.878409501875</c:v>
                </c:pt>
                <c:pt idx="8">
                  <c:v>123.981194205988</c:v>
                </c:pt>
                <c:pt idx="9">
                  <c:v>124.517958771913</c:v>
                </c:pt>
                <c:pt idx="10">
                  <c:v>124.79205131621499</c:v>
                </c:pt>
                <c:pt idx="11">
                  <c:v>125.317395359461</c:v>
                </c:pt>
                <c:pt idx="12">
                  <c:v>125.831318880027</c:v>
                </c:pt>
                <c:pt idx="13">
                  <c:v>126.15109351504699</c:v>
                </c:pt>
                <c:pt idx="14">
                  <c:v>126.77922226240599</c:v>
                </c:pt>
                <c:pt idx="15">
                  <c:v>127.098996897425</c:v>
                </c:pt>
                <c:pt idx="16">
                  <c:v>127.15609951082099</c:v>
                </c:pt>
                <c:pt idx="17">
                  <c:v>127.258884214934</c:v>
                </c:pt>
                <c:pt idx="18">
                  <c:v>127.270304737613</c:v>
                </c:pt>
                <c:pt idx="19">
                  <c:v>127.201781601538</c:v>
                </c:pt>
                <c:pt idx="20">
                  <c:v>127.01905323867</c:v>
                </c:pt>
                <c:pt idx="21">
                  <c:v>127.30456630565099</c:v>
                </c:pt>
                <c:pt idx="22">
                  <c:v>127.46445362316101</c:v>
                </c:pt>
                <c:pt idx="23">
                  <c:v>127.909854007652</c:v>
                </c:pt>
                <c:pt idx="24">
                  <c:v>129.600091364181</c:v>
                </c:pt>
                <c:pt idx="25">
                  <c:v>130.13685593010601</c:v>
                </c:pt>
                <c:pt idx="26">
                  <c:v>130.63935892799401</c:v>
                </c:pt>
                <c:pt idx="27">
                  <c:v>131.221805584636</c:v>
                </c:pt>
                <c:pt idx="28">
                  <c:v>131.92987799074899</c:v>
                </c:pt>
                <c:pt idx="29">
                  <c:v>132.27249367112699</c:v>
                </c:pt>
                <c:pt idx="30">
                  <c:v>133.563012733883</c:v>
                </c:pt>
                <c:pt idx="31">
                  <c:v>133.882787368902</c:v>
                </c:pt>
                <c:pt idx="32">
                  <c:v>135.01341911414801</c:v>
                </c:pt>
                <c:pt idx="33">
                  <c:v>137.41172887679201</c:v>
                </c:pt>
                <c:pt idx="34">
                  <c:v>137.41172887679201</c:v>
                </c:pt>
                <c:pt idx="35">
                  <c:v>138.38247330452799</c:v>
                </c:pt>
                <c:pt idx="36">
                  <c:v>140.42674686411499</c:v>
                </c:pt>
                <c:pt idx="37">
                  <c:v>141.23760397434199</c:v>
                </c:pt>
                <c:pt idx="38">
                  <c:v>143.89858575860799</c:v>
                </c:pt>
                <c:pt idx="39">
                  <c:v>149.289072463216</c:v>
                </c:pt>
                <c:pt idx="40">
                  <c:v>151.047832955822</c:v>
                </c:pt>
                <c:pt idx="41">
                  <c:v>152.18988522374701</c:v>
                </c:pt>
                <c:pt idx="42">
                  <c:v>153.537506899899</c:v>
                </c:pt>
              </c:numCache>
            </c:numRef>
          </c:val>
          <c:smooth val="0"/>
          <c:extLst>
            <c:ext xmlns:c16="http://schemas.microsoft.com/office/drawing/2014/chart" uri="{C3380CC4-5D6E-409C-BE32-E72D297353CC}">
              <c16:uniqueId val="{00000004-8731-4843-BC52-1C5A3D0E682D}"/>
            </c:ext>
          </c:extLst>
        </c:ser>
        <c:ser>
          <c:idx val="5"/>
          <c:order val="5"/>
          <c:tx>
            <c:strRef>
              <c:f>'CPI data'!$A$8</c:f>
              <c:strCache>
                <c:ptCount val="1"/>
                <c:pt idx="0">
                  <c:v>Serbia</c:v>
                </c:pt>
              </c:strCache>
            </c:strRef>
          </c:tx>
          <c:spPr>
            <a:ln w="28575" cap="rnd">
              <a:solidFill>
                <a:schemeClr val="accent6"/>
              </a:solidFill>
              <a:round/>
            </a:ln>
            <a:effectLst/>
          </c:spPr>
          <c:marker>
            <c:symbol val="none"/>
          </c:marker>
          <c:cat>
            <c:strRef>
              <c:f>'CPI data'!$B$2:$AS$2</c:f>
              <c:strCache>
                <c:ptCount val="44"/>
                <c:pt idx="0">
                  <c:v>Jan 2019</c:v>
                </c:pt>
                <c:pt idx="1">
                  <c:v>Feb 2019</c:v>
                </c:pt>
                <c:pt idx="2">
                  <c:v>Mar 2019</c:v>
                </c:pt>
                <c:pt idx="3">
                  <c:v>Apr 2019</c:v>
                </c:pt>
                <c:pt idx="4">
                  <c:v>May 2019</c:v>
                </c:pt>
                <c:pt idx="5">
                  <c:v>Jun 2019</c:v>
                </c:pt>
                <c:pt idx="6">
                  <c:v>Jul 2019</c:v>
                </c:pt>
                <c:pt idx="7">
                  <c:v>Aug 2019</c:v>
                </c:pt>
                <c:pt idx="8">
                  <c:v>Sep 2019</c:v>
                </c:pt>
                <c:pt idx="9">
                  <c:v>Oct 2019</c:v>
                </c:pt>
                <c:pt idx="10">
                  <c:v>Nov 2019</c:v>
                </c:pt>
                <c:pt idx="11">
                  <c:v>Dec 2019</c:v>
                </c:pt>
                <c:pt idx="12">
                  <c:v>Jan 2020</c:v>
                </c:pt>
                <c:pt idx="13">
                  <c:v>Feb 2020</c:v>
                </c:pt>
                <c:pt idx="14">
                  <c:v>Mar 2020</c:v>
                </c:pt>
                <c:pt idx="15">
                  <c:v>Apr 2020</c:v>
                </c:pt>
                <c:pt idx="16">
                  <c:v>May 2020</c:v>
                </c:pt>
                <c:pt idx="17">
                  <c:v>Jun 2020</c:v>
                </c:pt>
                <c:pt idx="18">
                  <c:v>Jul 2020</c:v>
                </c:pt>
                <c:pt idx="19">
                  <c:v>Aug 2020</c:v>
                </c:pt>
                <c:pt idx="20">
                  <c:v>Sep 2020</c:v>
                </c:pt>
                <c:pt idx="21">
                  <c:v>Oct 2020</c:v>
                </c:pt>
                <c:pt idx="22">
                  <c:v>Nov 2020</c:v>
                </c:pt>
                <c:pt idx="23">
                  <c:v>Dec 2020</c:v>
                </c:pt>
                <c:pt idx="24">
                  <c:v>Jan 2021</c:v>
                </c:pt>
                <c:pt idx="25">
                  <c:v>Feb 2021</c:v>
                </c:pt>
                <c:pt idx="26">
                  <c:v>Mar 2021</c:v>
                </c:pt>
                <c:pt idx="27">
                  <c:v>Apr 2021</c:v>
                </c:pt>
                <c:pt idx="28">
                  <c:v>May 2021</c:v>
                </c:pt>
                <c:pt idx="29">
                  <c:v>Jun 2021</c:v>
                </c:pt>
                <c:pt idx="30">
                  <c:v>Jul 2021</c:v>
                </c:pt>
                <c:pt idx="31">
                  <c:v>Aug 2021</c:v>
                </c:pt>
                <c:pt idx="32">
                  <c:v>Sep 2021</c:v>
                </c:pt>
                <c:pt idx="33">
                  <c:v>Oct 2021</c:v>
                </c:pt>
                <c:pt idx="34">
                  <c:v>Nov 2021</c:v>
                </c:pt>
                <c:pt idx="35">
                  <c:v>Dec 2021</c:v>
                </c:pt>
                <c:pt idx="36">
                  <c:v>Jan 2022</c:v>
                </c:pt>
                <c:pt idx="37">
                  <c:v>Feb 2022</c:v>
                </c:pt>
                <c:pt idx="38">
                  <c:v>Mar 2022</c:v>
                </c:pt>
                <c:pt idx="39">
                  <c:v>Apr 2022</c:v>
                </c:pt>
                <c:pt idx="40">
                  <c:v>May 2022</c:v>
                </c:pt>
                <c:pt idx="41">
                  <c:v>Jun 2022</c:v>
                </c:pt>
                <c:pt idx="42">
                  <c:v>Jul 2022</c:v>
                </c:pt>
                <c:pt idx="43">
                  <c:v>Aug 2022</c:v>
                </c:pt>
              </c:strCache>
            </c:strRef>
          </c:cat>
          <c:val>
            <c:numRef>
              <c:f>'CPI data'!$B$8:$AS$8</c:f>
              <c:numCache>
                <c:formatCode>#,##0.00</c:formatCode>
                <c:ptCount val="44"/>
                <c:pt idx="0">
                  <c:v>142.45677888989999</c:v>
                </c:pt>
                <c:pt idx="1">
                  <c:v>143.475887170155</c:v>
                </c:pt>
                <c:pt idx="2">
                  <c:v>144.13102820746099</c:v>
                </c:pt>
                <c:pt idx="3">
                  <c:v>145.150136487716</c:v>
                </c:pt>
                <c:pt idx="4">
                  <c:v>144.78616924476799</c:v>
                </c:pt>
                <c:pt idx="5">
                  <c:v>144.42220200182001</c:v>
                </c:pt>
                <c:pt idx="6">
                  <c:v>144.058234758872</c:v>
                </c:pt>
                <c:pt idx="7">
                  <c:v>144.058234758872</c:v>
                </c:pt>
                <c:pt idx="8">
                  <c:v>143.403093721565</c:v>
                </c:pt>
                <c:pt idx="9">
                  <c:v>143.62147406733399</c:v>
                </c:pt>
                <c:pt idx="10">
                  <c:v>143.83985441310301</c:v>
                </c:pt>
                <c:pt idx="11">
                  <c:v>144.567788898999</c:v>
                </c:pt>
                <c:pt idx="12">
                  <c:v>145.36851683348499</c:v>
                </c:pt>
                <c:pt idx="13">
                  <c:v>146.24203821656101</c:v>
                </c:pt>
                <c:pt idx="14">
                  <c:v>146.096451319381</c:v>
                </c:pt>
                <c:pt idx="15">
                  <c:v>146.16924476797101</c:v>
                </c:pt>
                <c:pt idx="16">
                  <c:v>145.805277525023</c:v>
                </c:pt>
                <c:pt idx="17">
                  <c:v>146.678798908098</c:v>
                </c:pt>
                <c:pt idx="18">
                  <c:v>146.969972702457</c:v>
                </c:pt>
                <c:pt idx="19">
                  <c:v>146.82438580527801</c:v>
                </c:pt>
                <c:pt idx="20">
                  <c:v>146.096451319381</c:v>
                </c:pt>
                <c:pt idx="21">
                  <c:v>146.24203821656101</c:v>
                </c:pt>
                <c:pt idx="22">
                  <c:v>146.31483166515</c:v>
                </c:pt>
                <c:pt idx="23">
                  <c:v>146.38762511374</c:v>
                </c:pt>
                <c:pt idx="24">
                  <c:v>147.04276615104601</c:v>
                </c:pt>
                <c:pt idx="25">
                  <c:v>147.98908098271201</c:v>
                </c:pt>
                <c:pt idx="26">
                  <c:v>148.717015468608</c:v>
                </c:pt>
                <c:pt idx="27">
                  <c:v>150.24567788899</c:v>
                </c:pt>
                <c:pt idx="28">
                  <c:v>151.04640582347599</c:v>
                </c:pt>
                <c:pt idx="29">
                  <c:v>151.48316651501401</c:v>
                </c:pt>
                <c:pt idx="30">
                  <c:v>151.84713375796201</c:v>
                </c:pt>
                <c:pt idx="31">
                  <c:v>153.157415832575</c:v>
                </c:pt>
                <c:pt idx="32">
                  <c:v>154.394904458599</c:v>
                </c:pt>
                <c:pt idx="33">
                  <c:v>155.850773430391</c:v>
                </c:pt>
                <c:pt idx="34">
                  <c:v>157.23384895359399</c:v>
                </c:pt>
                <c:pt idx="35">
                  <c:v>157.888989990901</c:v>
                </c:pt>
                <c:pt idx="36">
                  <c:v>159.19927206551401</c:v>
                </c:pt>
                <c:pt idx="37">
                  <c:v>160.94631483166501</c:v>
                </c:pt>
                <c:pt idx="38">
                  <c:v>162.25659690627799</c:v>
                </c:pt>
                <c:pt idx="39">
                  <c:v>164.731574158326</c:v>
                </c:pt>
                <c:pt idx="40">
                  <c:v>166.769790718835</c:v>
                </c:pt>
                <c:pt idx="41">
                  <c:v>169.463148316652</c:v>
                </c:pt>
                <c:pt idx="42">
                  <c:v>171.21019108280299</c:v>
                </c:pt>
                <c:pt idx="43">
                  <c:v>173.321201091902</c:v>
                </c:pt>
              </c:numCache>
            </c:numRef>
          </c:val>
          <c:smooth val="0"/>
          <c:extLst>
            <c:ext xmlns:c16="http://schemas.microsoft.com/office/drawing/2014/chart" uri="{C3380CC4-5D6E-409C-BE32-E72D297353CC}">
              <c16:uniqueId val="{00000005-8731-4843-BC52-1C5A3D0E682D}"/>
            </c:ext>
          </c:extLst>
        </c:ser>
        <c:dLbls>
          <c:showLegendKey val="0"/>
          <c:showVal val="0"/>
          <c:showCatName val="0"/>
          <c:showSerName val="0"/>
          <c:showPercent val="0"/>
          <c:showBubbleSize val="0"/>
        </c:dLbls>
        <c:smooth val="0"/>
        <c:axId val="597548944"/>
        <c:axId val="597549264"/>
      </c:lineChart>
      <c:catAx>
        <c:axId val="597548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597549264"/>
        <c:crosses val="autoZero"/>
        <c:auto val="1"/>
        <c:lblAlgn val="ctr"/>
        <c:lblOffset val="100"/>
        <c:noMultiLvlLbl val="0"/>
      </c:catAx>
      <c:valAx>
        <c:axId val="597549264"/>
        <c:scaling>
          <c:orientation val="minMax"/>
          <c:max val="200"/>
          <c:min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n-GB" sz="1800" b="1" dirty="0"/>
                  <a:t>Consumer</a:t>
                </a:r>
                <a:r>
                  <a:rPr lang="en-GB" sz="1800" b="1" baseline="0" dirty="0"/>
                  <a:t> price index</a:t>
                </a:r>
                <a:endParaRPr lang="en-GB" sz="1800" b="1" dirty="0"/>
              </a:p>
            </c:rich>
          </c:tx>
          <c:overlay val="0"/>
          <c:spPr>
            <a:noFill/>
            <a:ln>
              <a:noFill/>
            </a:ln>
            <a:effectLst/>
          </c:spPr>
          <c:txPr>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597548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10/17/2022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21A1D30-C0A0-4124-A783-34D9F15FA0FE}" type="datetime1">
              <a:rPr lang="en-US" smtClean="0"/>
              <a:t>10/17/2022</a:t>
            </a:fld>
            <a:endParaRPr lang="en-US"/>
          </a:p>
        </p:txBody>
      </p:sp>
      <p:sp>
        <p:nvSpPr>
          <p:cNvPr id="19" name="Footer Placeholder 18"/>
          <p:cNvSpPr>
            <a:spLocks noGrp="1"/>
          </p:cNvSpPr>
          <p:nvPr>
            <p:ph type="ftr" sz="quarter" idx="11"/>
          </p:nvPr>
        </p:nvSpPr>
        <p:spPr/>
        <p:txBody>
          <a:bodyPr/>
          <a:lstStyle/>
          <a:p>
            <a:r>
              <a:rPr lang="en-US" dirty="0"/>
              <a:t>Add a footer</a:t>
            </a:r>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10/17/2022</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10/17/2022</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10/17/2022</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10/17/2022</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10/17/2022</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10/17/2022</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55660E0-FA77-4473-A859-74127B089143}" type="datetime1">
              <a:rPr lang="en-US" smtClean="0"/>
              <a:t>10/17/2022</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10/17/2022</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10/17/2022</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10/17/2022</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10/17/2022</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a:t>Add a footer</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a:t>Charles Enoch</a:t>
            </a:r>
          </a:p>
          <a:p>
            <a:endParaRPr lang="en-US" dirty="0"/>
          </a:p>
          <a:p>
            <a:r>
              <a:rPr lang="en-US" dirty="0"/>
              <a:t>Tirana, 27 October 2022</a:t>
            </a:r>
          </a:p>
          <a:p>
            <a:endParaRPr lang="en-US" dirty="0"/>
          </a:p>
        </p:txBody>
      </p:sp>
      <p:sp>
        <p:nvSpPr>
          <p:cNvPr id="3" name="Title 2">
            <a:extLst>
              <a:ext uri="{FF2B5EF4-FFF2-40B4-BE49-F238E27FC236}">
                <a16:creationId xmlns:a16="http://schemas.microsoft.com/office/drawing/2014/main" id="{07F89BAD-8EE3-6E3D-4227-A3DC66CD88AE}"/>
              </a:ext>
            </a:extLst>
          </p:cNvPr>
          <p:cNvSpPr>
            <a:spLocks noGrp="1"/>
          </p:cNvSpPr>
          <p:nvPr>
            <p:ph type="ctrTitle"/>
          </p:nvPr>
        </p:nvSpPr>
        <p:spPr/>
        <p:txBody>
          <a:bodyPr>
            <a:normAutofit fontScale="90000"/>
          </a:bodyPr>
          <a:lstStyle/>
          <a:p>
            <a:r>
              <a:rPr lang="en-US" dirty="0"/>
              <a:t>Key  issues for monetary policy for emerging European economies</a:t>
            </a:r>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DCC65-7AE7-865A-16B6-C49EC8A16852}"/>
              </a:ext>
            </a:extLst>
          </p:cNvPr>
          <p:cNvSpPr>
            <a:spLocks noGrp="1"/>
          </p:cNvSpPr>
          <p:nvPr>
            <p:ph type="title"/>
          </p:nvPr>
        </p:nvSpPr>
        <p:spPr/>
        <p:txBody>
          <a:bodyPr/>
          <a:lstStyle/>
          <a:p>
            <a:r>
              <a:rPr lang="en-US" dirty="0"/>
              <a:t>Combatting inflation in Europe (1)</a:t>
            </a:r>
          </a:p>
        </p:txBody>
      </p:sp>
      <p:sp>
        <p:nvSpPr>
          <p:cNvPr id="3" name="Content Placeholder 2">
            <a:extLst>
              <a:ext uri="{FF2B5EF4-FFF2-40B4-BE49-F238E27FC236}">
                <a16:creationId xmlns:a16="http://schemas.microsoft.com/office/drawing/2014/main" id="{28D84722-E8BE-869F-F7E6-E67E763CA33E}"/>
              </a:ext>
            </a:extLst>
          </p:cNvPr>
          <p:cNvSpPr>
            <a:spLocks noGrp="1"/>
          </p:cNvSpPr>
          <p:nvPr>
            <p:ph idx="1"/>
          </p:nvPr>
        </p:nvSpPr>
        <p:spPr/>
        <p:txBody>
          <a:bodyPr>
            <a:normAutofit fontScale="92500" lnSpcReduction="20000"/>
          </a:bodyPr>
          <a:lstStyle/>
          <a:p>
            <a:r>
              <a:rPr lang="en-US" dirty="0"/>
              <a:t>ECB leadership: interest hikes plus signals for more hikes</a:t>
            </a:r>
          </a:p>
          <a:p>
            <a:endParaRPr lang="en-US" dirty="0"/>
          </a:p>
          <a:p>
            <a:r>
              <a:rPr lang="en-US" dirty="0"/>
              <a:t>Inflation in Albania higher than in major EU countries</a:t>
            </a:r>
          </a:p>
          <a:p>
            <a:endParaRPr lang="en-US" dirty="0"/>
          </a:p>
          <a:p>
            <a:r>
              <a:rPr lang="en-US" dirty="0"/>
              <a:t>Issue is speed of disinflation: sped and extent of interest hikes and ancillary policy</a:t>
            </a:r>
          </a:p>
          <a:p>
            <a:endParaRPr lang="en-US" dirty="0"/>
          </a:p>
          <a:p>
            <a:r>
              <a:rPr lang="en-US" dirty="0"/>
              <a:t>Governments can be supportive– but central banks need to be careful in pointing this out (references in monetary stability reports)</a:t>
            </a:r>
          </a:p>
          <a:p>
            <a:endParaRPr lang="en-US" dirty="0"/>
          </a:p>
          <a:p>
            <a:r>
              <a:rPr lang="en-US" dirty="0"/>
              <a:t>Balancing act to have position consistent with ECB; helpful to be in line with other countries in the region (both non-Euro EU and non0-EU)  </a:t>
            </a:r>
          </a:p>
        </p:txBody>
      </p:sp>
    </p:spTree>
    <p:extLst>
      <p:ext uri="{BB962C8B-B14F-4D97-AF65-F5344CB8AC3E}">
        <p14:creationId xmlns:p14="http://schemas.microsoft.com/office/powerpoint/2010/main" val="537608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0D75C-025F-373C-3E74-7B4A78E8656B}"/>
              </a:ext>
            </a:extLst>
          </p:cNvPr>
          <p:cNvSpPr>
            <a:spLocks noGrp="1"/>
          </p:cNvSpPr>
          <p:nvPr>
            <p:ph type="title"/>
          </p:nvPr>
        </p:nvSpPr>
        <p:spPr/>
        <p:txBody>
          <a:bodyPr/>
          <a:lstStyle/>
          <a:p>
            <a:r>
              <a:rPr lang="en-US" dirty="0"/>
              <a:t>Combatting inflation in Europe (2)</a:t>
            </a:r>
          </a:p>
        </p:txBody>
      </p:sp>
      <p:sp>
        <p:nvSpPr>
          <p:cNvPr id="3" name="Content Placeholder 2">
            <a:extLst>
              <a:ext uri="{FF2B5EF4-FFF2-40B4-BE49-F238E27FC236}">
                <a16:creationId xmlns:a16="http://schemas.microsoft.com/office/drawing/2014/main" id="{C58C806C-5AC5-1F9D-ACB2-C9D75020D462}"/>
              </a:ext>
            </a:extLst>
          </p:cNvPr>
          <p:cNvSpPr>
            <a:spLocks noGrp="1"/>
          </p:cNvSpPr>
          <p:nvPr>
            <p:ph idx="1"/>
          </p:nvPr>
        </p:nvSpPr>
        <p:spPr/>
        <p:txBody>
          <a:bodyPr/>
          <a:lstStyle/>
          <a:p>
            <a:r>
              <a:rPr lang="en-US" dirty="0"/>
              <a:t>With medium term inflation target objective is to bring inflation back within target range in medium term.</a:t>
            </a:r>
          </a:p>
          <a:p>
            <a:r>
              <a:rPr lang="en-US" dirty="0"/>
              <a:t>Up-front moves, to re-state inflation target, raise interest rates, and show credible path how policies lead to target achievement  demonstrate commitment to achieve inflation target, and help reduce costs of doing so.</a:t>
            </a:r>
          </a:p>
          <a:p>
            <a:r>
              <a:rPr lang="en-US" dirty="0"/>
              <a:t>Perhaps some “wiggle room” over definition of medium term: may be longer than 18 months, but should not extend too far.</a:t>
            </a:r>
          </a:p>
        </p:txBody>
      </p:sp>
    </p:spTree>
    <p:extLst>
      <p:ext uri="{BB962C8B-B14F-4D97-AF65-F5344CB8AC3E}">
        <p14:creationId xmlns:p14="http://schemas.microsoft.com/office/powerpoint/2010/main" val="853422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98FC9-4E16-2BA0-D6EA-F75FF2E6CD27}"/>
              </a:ext>
            </a:extLst>
          </p:cNvPr>
          <p:cNvSpPr>
            <a:spLocks noGrp="1"/>
          </p:cNvSpPr>
          <p:nvPr>
            <p:ph type="title"/>
          </p:nvPr>
        </p:nvSpPr>
        <p:spPr/>
        <p:txBody>
          <a:bodyPr>
            <a:normAutofit fontScale="90000"/>
          </a:bodyPr>
          <a:lstStyle/>
          <a:p>
            <a:r>
              <a:rPr lang="en-US" dirty="0"/>
              <a:t>Other instruments to control inflation</a:t>
            </a:r>
          </a:p>
        </p:txBody>
      </p:sp>
      <p:sp>
        <p:nvSpPr>
          <p:cNvPr id="3" name="Content Placeholder 2">
            <a:extLst>
              <a:ext uri="{FF2B5EF4-FFF2-40B4-BE49-F238E27FC236}">
                <a16:creationId xmlns:a16="http://schemas.microsoft.com/office/drawing/2014/main" id="{3DD2E885-8113-A4F0-F55F-8CEE0D84AC56}"/>
              </a:ext>
            </a:extLst>
          </p:cNvPr>
          <p:cNvSpPr>
            <a:spLocks noGrp="1"/>
          </p:cNvSpPr>
          <p:nvPr>
            <p:ph idx="1"/>
          </p:nvPr>
        </p:nvSpPr>
        <p:spPr/>
        <p:txBody>
          <a:bodyPr/>
          <a:lstStyle/>
          <a:p>
            <a:r>
              <a:rPr lang="en-US" dirty="0"/>
              <a:t>Exchange rate</a:t>
            </a:r>
          </a:p>
          <a:p>
            <a:endParaRPr lang="en-US" dirty="0"/>
          </a:p>
          <a:p>
            <a:r>
              <a:rPr lang="en-US" dirty="0"/>
              <a:t>Supply side reforms, e.g. opening economy</a:t>
            </a:r>
          </a:p>
          <a:p>
            <a:endParaRPr lang="en-US" dirty="0"/>
          </a:p>
          <a:p>
            <a:r>
              <a:rPr lang="en-US" dirty="0"/>
              <a:t>Moral suasion</a:t>
            </a:r>
          </a:p>
          <a:p>
            <a:endParaRPr lang="en-US" dirty="0"/>
          </a:p>
          <a:p>
            <a:r>
              <a:rPr lang="en-US" dirty="0"/>
              <a:t>Controls ?? Incomes policies? </a:t>
            </a:r>
          </a:p>
          <a:p>
            <a:endParaRPr lang="en-US" dirty="0"/>
          </a:p>
          <a:p>
            <a:r>
              <a:rPr lang="en-US" dirty="0"/>
              <a:t>Need to “all be in it together”</a:t>
            </a:r>
          </a:p>
        </p:txBody>
      </p:sp>
    </p:spTree>
    <p:extLst>
      <p:ext uri="{BB962C8B-B14F-4D97-AF65-F5344CB8AC3E}">
        <p14:creationId xmlns:p14="http://schemas.microsoft.com/office/powerpoint/2010/main" val="2358707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3348F-3E44-226E-552F-57900BFC95B9}"/>
              </a:ext>
            </a:extLst>
          </p:cNvPr>
          <p:cNvSpPr>
            <a:spLocks noGrp="1"/>
          </p:cNvSpPr>
          <p:nvPr>
            <p:ph type="title"/>
          </p:nvPr>
        </p:nvSpPr>
        <p:spPr/>
        <p:txBody>
          <a:bodyPr/>
          <a:lstStyle/>
          <a:p>
            <a:r>
              <a:rPr lang="en-US" dirty="0"/>
              <a:t>Financial stability</a:t>
            </a:r>
          </a:p>
        </p:txBody>
      </p:sp>
      <p:sp>
        <p:nvSpPr>
          <p:cNvPr id="3" name="Content Placeholder 2">
            <a:extLst>
              <a:ext uri="{FF2B5EF4-FFF2-40B4-BE49-F238E27FC236}">
                <a16:creationId xmlns:a16="http://schemas.microsoft.com/office/drawing/2014/main" id="{451C1F8A-71CE-35F1-68F5-A6CFC7D180CE}"/>
              </a:ext>
            </a:extLst>
          </p:cNvPr>
          <p:cNvSpPr>
            <a:spLocks noGrp="1"/>
          </p:cNvSpPr>
          <p:nvPr>
            <p:ph idx="1"/>
          </p:nvPr>
        </p:nvSpPr>
        <p:spPr/>
        <p:txBody>
          <a:bodyPr/>
          <a:lstStyle/>
          <a:p>
            <a:r>
              <a:rPr lang="en-US" dirty="0"/>
              <a:t>Central banks frequently have dual mandate: to maintain stable prices, and financial stability</a:t>
            </a:r>
          </a:p>
          <a:p>
            <a:endParaRPr lang="en-US" dirty="0"/>
          </a:p>
          <a:p>
            <a:r>
              <a:rPr lang="en-US" dirty="0"/>
              <a:t>Risks with rapid interest rate rises, and concomitant falls in economic activity, that this may threaten financial; stability </a:t>
            </a:r>
          </a:p>
        </p:txBody>
      </p:sp>
    </p:spTree>
    <p:extLst>
      <p:ext uri="{BB962C8B-B14F-4D97-AF65-F5344CB8AC3E}">
        <p14:creationId xmlns:p14="http://schemas.microsoft.com/office/powerpoint/2010/main" val="554282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596FE-8A2D-AACC-B3FB-3744171D2AD0}"/>
              </a:ext>
            </a:extLst>
          </p:cNvPr>
          <p:cNvSpPr>
            <a:spLocks noGrp="1"/>
          </p:cNvSpPr>
          <p:nvPr>
            <p:ph type="title"/>
          </p:nvPr>
        </p:nvSpPr>
        <p:spPr/>
        <p:txBody>
          <a:bodyPr/>
          <a:lstStyle/>
          <a:p>
            <a:r>
              <a:rPr lang="en-US" dirty="0"/>
              <a:t>Real GDP in the GFC and Covid-19 </a:t>
            </a:r>
          </a:p>
        </p:txBody>
      </p:sp>
      <p:sp>
        <p:nvSpPr>
          <p:cNvPr id="3" name="Content Placeholder 2">
            <a:extLst>
              <a:ext uri="{FF2B5EF4-FFF2-40B4-BE49-F238E27FC236}">
                <a16:creationId xmlns:a16="http://schemas.microsoft.com/office/drawing/2014/main" id="{1AA3423E-ABB3-AD0E-6A29-9465251A3401}"/>
              </a:ext>
            </a:extLst>
          </p:cNvPr>
          <p:cNvSpPr>
            <a:spLocks noGrp="1"/>
          </p:cNvSpPr>
          <p:nvPr>
            <p:ph idx="1"/>
          </p:nvPr>
        </p:nvSpPr>
        <p:spPr>
          <a:xfrm>
            <a:off x="609600" y="1935480"/>
            <a:ext cx="10972800" cy="581217"/>
          </a:xfrm>
        </p:spPr>
        <p:txBody>
          <a:bodyPr/>
          <a:lstStyle/>
          <a:p>
            <a:pPr marL="0" indent="0">
              <a:buNone/>
            </a:pPr>
            <a:r>
              <a:rPr lang="en-US" dirty="0"/>
              <a:t>Chart of selected EU member states</a:t>
            </a:r>
          </a:p>
        </p:txBody>
      </p:sp>
      <p:graphicFrame>
        <p:nvGraphicFramePr>
          <p:cNvPr id="4" name="Table 3">
            <a:extLst>
              <a:ext uri="{FF2B5EF4-FFF2-40B4-BE49-F238E27FC236}">
                <a16:creationId xmlns:a16="http://schemas.microsoft.com/office/drawing/2014/main" id="{E217BCFE-A76C-23CA-A1AB-E1620CCF4D47}"/>
              </a:ext>
            </a:extLst>
          </p:cNvPr>
          <p:cNvGraphicFramePr>
            <a:graphicFrameLocks noGrp="1"/>
          </p:cNvGraphicFramePr>
          <p:nvPr>
            <p:extLst>
              <p:ext uri="{D42A27DB-BD31-4B8C-83A1-F6EECF244321}">
                <p14:modId xmlns:p14="http://schemas.microsoft.com/office/powerpoint/2010/main" val="976106452"/>
              </p:ext>
            </p:extLst>
          </p:nvPr>
        </p:nvGraphicFramePr>
        <p:xfrm>
          <a:off x="609598" y="2516696"/>
          <a:ext cx="10972801" cy="3498208"/>
        </p:xfrm>
        <a:graphic>
          <a:graphicData uri="http://schemas.openxmlformats.org/drawingml/2006/table">
            <a:tbl>
              <a:tblPr firstRow="1" firstCol="1" bandRow="1">
                <a:tableStyleId>{8799B23B-EC83-4686-B30A-512413B5E67A}</a:tableStyleId>
              </a:tblPr>
              <a:tblGrid>
                <a:gridCol w="1567543">
                  <a:extLst>
                    <a:ext uri="{9D8B030D-6E8A-4147-A177-3AD203B41FA5}">
                      <a16:colId xmlns:a16="http://schemas.microsoft.com/office/drawing/2014/main" val="4269844938"/>
                    </a:ext>
                  </a:extLst>
                </a:gridCol>
                <a:gridCol w="1567543">
                  <a:extLst>
                    <a:ext uri="{9D8B030D-6E8A-4147-A177-3AD203B41FA5}">
                      <a16:colId xmlns:a16="http://schemas.microsoft.com/office/drawing/2014/main" val="3620467958"/>
                    </a:ext>
                  </a:extLst>
                </a:gridCol>
                <a:gridCol w="1567543">
                  <a:extLst>
                    <a:ext uri="{9D8B030D-6E8A-4147-A177-3AD203B41FA5}">
                      <a16:colId xmlns:a16="http://schemas.microsoft.com/office/drawing/2014/main" val="883549476"/>
                    </a:ext>
                  </a:extLst>
                </a:gridCol>
                <a:gridCol w="1567543">
                  <a:extLst>
                    <a:ext uri="{9D8B030D-6E8A-4147-A177-3AD203B41FA5}">
                      <a16:colId xmlns:a16="http://schemas.microsoft.com/office/drawing/2014/main" val="2450874299"/>
                    </a:ext>
                  </a:extLst>
                </a:gridCol>
                <a:gridCol w="1567543">
                  <a:extLst>
                    <a:ext uri="{9D8B030D-6E8A-4147-A177-3AD203B41FA5}">
                      <a16:colId xmlns:a16="http://schemas.microsoft.com/office/drawing/2014/main" val="3155995628"/>
                    </a:ext>
                  </a:extLst>
                </a:gridCol>
                <a:gridCol w="1567543">
                  <a:extLst>
                    <a:ext uri="{9D8B030D-6E8A-4147-A177-3AD203B41FA5}">
                      <a16:colId xmlns:a16="http://schemas.microsoft.com/office/drawing/2014/main" val="926541021"/>
                    </a:ext>
                  </a:extLst>
                </a:gridCol>
                <a:gridCol w="1567543">
                  <a:extLst>
                    <a:ext uri="{9D8B030D-6E8A-4147-A177-3AD203B41FA5}">
                      <a16:colId xmlns:a16="http://schemas.microsoft.com/office/drawing/2014/main" val="926739452"/>
                    </a:ext>
                  </a:extLst>
                </a:gridCol>
              </a:tblGrid>
              <a:tr h="346066">
                <a:tc rowSpan="2">
                  <a:txBody>
                    <a:bodyPr/>
                    <a:lstStyle/>
                    <a:p>
                      <a:pPr algn="ctr">
                        <a:lnSpc>
                          <a:spcPct val="107000"/>
                        </a:lnSpc>
                        <a:spcAft>
                          <a:spcPts val="800"/>
                        </a:spcAft>
                      </a:pPr>
                      <a:r>
                        <a:rPr lang="en-GB" sz="1500" dirty="0">
                          <a:effectLst/>
                        </a:rPr>
                        <a:t>Country</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algn="ctr">
                        <a:lnSpc>
                          <a:spcPct val="107000"/>
                        </a:lnSpc>
                        <a:spcAft>
                          <a:spcPts val="800"/>
                        </a:spcAft>
                      </a:pPr>
                      <a:r>
                        <a:rPr lang="en-GB" sz="1500">
                          <a:effectLst/>
                        </a:rPr>
                        <a:t>Global financial crisis</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gridSpan="3">
                  <a:txBody>
                    <a:bodyPr/>
                    <a:lstStyle/>
                    <a:p>
                      <a:pPr algn="ctr">
                        <a:lnSpc>
                          <a:spcPct val="107000"/>
                        </a:lnSpc>
                        <a:spcAft>
                          <a:spcPts val="800"/>
                        </a:spcAft>
                      </a:pPr>
                      <a:r>
                        <a:rPr lang="en-GB" sz="1500">
                          <a:effectLst/>
                        </a:rPr>
                        <a:t>COVID-19 pandemic</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9919436"/>
                  </a:ext>
                </a:extLst>
              </a:tr>
              <a:tr h="1893358">
                <a:tc vMerge="1">
                  <a:txBody>
                    <a:bodyPr/>
                    <a:lstStyle/>
                    <a:p>
                      <a:endParaRPr lang="en-GB"/>
                    </a:p>
                  </a:txBody>
                  <a:tcPr/>
                </a:tc>
                <a:tc>
                  <a:txBody>
                    <a:bodyPr/>
                    <a:lstStyle/>
                    <a:p>
                      <a:pPr algn="ctr">
                        <a:lnSpc>
                          <a:spcPct val="107000"/>
                        </a:lnSpc>
                        <a:spcAft>
                          <a:spcPts val="800"/>
                        </a:spcAft>
                      </a:pPr>
                      <a:r>
                        <a:rPr lang="en-GB" sz="1500" b="1" dirty="0">
                          <a:effectLst/>
                        </a:rPr>
                        <a:t>Date of pre-global crisis peak</a:t>
                      </a:r>
                      <a:endParaRPr lang="en-GB"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500" b="1" dirty="0">
                          <a:effectLst/>
                        </a:rPr>
                        <a:t>Extent of maximum fall from pre-crisis peak</a:t>
                      </a:r>
                    </a:p>
                    <a:p>
                      <a:pPr algn="ctr">
                        <a:lnSpc>
                          <a:spcPct val="107000"/>
                        </a:lnSpc>
                        <a:spcAft>
                          <a:spcPts val="800"/>
                        </a:spcAft>
                      </a:pPr>
                      <a:r>
                        <a:rPr lang="en-GB" sz="1500" b="1" dirty="0">
                          <a:effectLst/>
                        </a:rPr>
                        <a:t>(% fall)</a:t>
                      </a:r>
                      <a:endParaRPr lang="en-GB"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500" b="1" dirty="0">
                          <a:effectLst/>
                        </a:rPr>
                        <a:t>Date when pre-crisis peak was sustainably re-achieved</a:t>
                      </a:r>
                      <a:endParaRPr lang="en-GB"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500" b="1">
                          <a:effectLst/>
                        </a:rPr>
                        <a:t>Date of pre-pandemic peak</a:t>
                      </a:r>
                    </a:p>
                    <a:p>
                      <a:pPr algn="ctr">
                        <a:lnSpc>
                          <a:spcPct val="107000"/>
                        </a:lnSpc>
                        <a:spcAft>
                          <a:spcPts val="800"/>
                        </a:spcAft>
                      </a:pPr>
                      <a:r>
                        <a:rPr lang="en-GB" sz="1500" b="1">
                          <a:effectLst/>
                        </a:rPr>
                        <a:t> </a:t>
                      </a:r>
                      <a:endParaRPr lang="en-GB" sz="15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500" b="1" dirty="0">
                          <a:effectLst/>
                        </a:rPr>
                        <a:t>Extent of maximum fall from pre-pandemic peak</a:t>
                      </a:r>
                    </a:p>
                    <a:p>
                      <a:pPr algn="ctr">
                        <a:lnSpc>
                          <a:spcPct val="107000"/>
                        </a:lnSpc>
                        <a:spcAft>
                          <a:spcPts val="800"/>
                        </a:spcAft>
                      </a:pPr>
                      <a:r>
                        <a:rPr lang="en-GB" sz="1500" b="1" dirty="0">
                          <a:effectLst/>
                        </a:rPr>
                        <a:t>(% fall)</a:t>
                      </a:r>
                      <a:endParaRPr lang="en-GB"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500" b="1" dirty="0">
                          <a:effectLst/>
                        </a:rPr>
                        <a:t>Date when pre-pandemic peak was sustainably re-achieved</a:t>
                      </a:r>
                    </a:p>
                    <a:p>
                      <a:pPr algn="ctr">
                        <a:lnSpc>
                          <a:spcPct val="107000"/>
                        </a:lnSpc>
                        <a:spcAft>
                          <a:spcPts val="800"/>
                        </a:spcAft>
                      </a:pPr>
                      <a:r>
                        <a:rPr lang="en-GB" sz="1500" b="1" dirty="0">
                          <a:effectLst/>
                        </a:rPr>
                        <a:t> </a:t>
                      </a:r>
                      <a:endParaRPr lang="en-GB"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33362948"/>
                  </a:ext>
                </a:extLst>
              </a:tr>
              <a:tr h="314696">
                <a:tc>
                  <a:txBody>
                    <a:bodyPr/>
                    <a:lstStyle/>
                    <a:p>
                      <a:pPr algn="ctr">
                        <a:lnSpc>
                          <a:spcPct val="107000"/>
                        </a:lnSpc>
                        <a:spcAft>
                          <a:spcPts val="800"/>
                        </a:spcAft>
                      </a:pPr>
                      <a:r>
                        <a:rPr lang="en-GB" sz="1500">
                          <a:effectLst/>
                        </a:rPr>
                        <a:t>Austria</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a:effectLst/>
                        </a:rPr>
                        <a:t>2007 Q4</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dirty="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nchor="b"/>
                </a:tc>
                <a:tc>
                  <a:txBody>
                    <a:bodyPr/>
                    <a:lstStyle/>
                    <a:p>
                      <a:pPr algn="ctr">
                        <a:lnSpc>
                          <a:spcPct val="107000"/>
                        </a:lnSpc>
                        <a:spcAft>
                          <a:spcPts val="800"/>
                        </a:spcAft>
                      </a:pPr>
                      <a:r>
                        <a:rPr lang="en-GB" sz="1500">
                          <a:effectLst/>
                        </a:rPr>
                        <a:t>2011 Q4</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a:effectLst/>
                        </a:rPr>
                        <a:t>2019 Q4</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dirty="0">
                          <a:effectLst/>
                        </a:rPr>
                        <a:t>16%</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a:effectLst/>
                        </a:rPr>
                        <a:t>2022 Q2</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169936872"/>
                  </a:ext>
                </a:extLst>
              </a:tr>
              <a:tr h="314696">
                <a:tc>
                  <a:txBody>
                    <a:bodyPr/>
                    <a:lstStyle/>
                    <a:p>
                      <a:pPr algn="ctr">
                        <a:lnSpc>
                          <a:spcPct val="107000"/>
                        </a:lnSpc>
                        <a:spcAft>
                          <a:spcPts val="800"/>
                        </a:spcAft>
                      </a:pPr>
                      <a:r>
                        <a:rPr lang="en-GB" sz="1500">
                          <a:effectLst/>
                        </a:rPr>
                        <a:t>France</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a:effectLst/>
                        </a:rPr>
                        <a:t>2007 Q4</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dirty="0">
                          <a:effectLst/>
                        </a:rPr>
                        <a:t>7%</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a:effectLst/>
                        </a:rPr>
                        <a:t>2012 Q4</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a:effectLst/>
                        </a:rPr>
                        <a:t>2019 Q4</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dirty="0">
                          <a:effectLst/>
                        </a:rPr>
                        <a:t>20%</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a:effectLst/>
                        </a:rPr>
                        <a:t>n/a</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288412819"/>
                  </a:ext>
                </a:extLst>
              </a:tr>
              <a:tr h="314696">
                <a:tc>
                  <a:txBody>
                    <a:bodyPr/>
                    <a:lstStyle/>
                    <a:p>
                      <a:pPr algn="ctr">
                        <a:lnSpc>
                          <a:spcPct val="107000"/>
                        </a:lnSpc>
                        <a:spcAft>
                          <a:spcPts val="800"/>
                        </a:spcAft>
                      </a:pPr>
                      <a:r>
                        <a:rPr lang="en-GB" sz="1500">
                          <a:effectLst/>
                        </a:rPr>
                        <a:t>Germany</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a:effectLst/>
                        </a:rPr>
                        <a:t>2007 Q4</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dirty="0">
                          <a:effectLst/>
                        </a:rPr>
                        <a:t>9%</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a:effectLst/>
                        </a:rPr>
                        <a:t>2011 Q4</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a:effectLst/>
                        </a:rPr>
                        <a:t>2019 Q4</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dirty="0">
                          <a:effectLst/>
                        </a:rPr>
                        <a:t>13%</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dirty="0">
                          <a:effectLst/>
                        </a:rPr>
                        <a:t>n/a</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560396054"/>
                  </a:ext>
                </a:extLst>
              </a:tr>
              <a:tr h="314696">
                <a:tc>
                  <a:txBody>
                    <a:bodyPr/>
                    <a:lstStyle/>
                    <a:p>
                      <a:pPr algn="ctr">
                        <a:lnSpc>
                          <a:spcPct val="107000"/>
                        </a:lnSpc>
                        <a:spcAft>
                          <a:spcPts val="800"/>
                        </a:spcAft>
                      </a:pPr>
                      <a:r>
                        <a:rPr lang="en-GB" sz="1500">
                          <a:effectLst/>
                        </a:rPr>
                        <a:t>Italy</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a:effectLst/>
                        </a:rPr>
                        <a:t>2007 Q4</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dirty="0">
                          <a:effectLst/>
                        </a:rPr>
                        <a:t>13%</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a:effectLst/>
                        </a:rPr>
                        <a:t>n/a</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a:effectLst/>
                        </a:rPr>
                        <a:t>2018 Q4</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dirty="0">
                          <a:effectLst/>
                        </a:rPr>
                        <a:t>19%</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dirty="0">
                          <a:effectLst/>
                        </a:rPr>
                        <a:t>n/a</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707229097"/>
                  </a:ext>
                </a:extLst>
              </a:tr>
            </a:tbl>
          </a:graphicData>
        </a:graphic>
      </p:graphicFrame>
      <p:sp>
        <p:nvSpPr>
          <p:cNvPr id="5" name="Content Placeholder 2">
            <a:extLst>
              <a:ext uri="{FF2B5EF4-FFF2-40B4-BE49-F238E27FC236}">
                <a16:creationId xmlns:a16="http://schemas.microsoft.com/office/drawing/2014/main" id="{9A772F07-E02C-DBCD-725D-AB5FBFD01A22}"/>
              </a:ext>
            </a:extLst>
          </p:cNvPr>
          <p:cNvSpPr txBox="1">
            <a:spLocks/>
          </p:cNvSpPr>
          <p:nvPr/>
        </p:nvSpPr>
        <p:spPr>
          <a:xfrm>
            <a:off x="10511406" y="6153912"/>
            <a:ext cx="1372998" cy="449902"/>
          </a:xfrm>
          <a:prstGeom prst="rect">
            <a:avLst/>
          </a:prstGeom>
        </p:spPr>
        <p:txBody>
          <a:bodyPr vert="horz">
            <a:normAutofit/>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buNone/>
            </a:pPr>
            <a:r>
              <a:rPr lang="en-US" sz="1200" dirty="0"/>
              <a:t>Source: IMF</a:t>
            </a:r>
          </a:p>
        </p:txBody>
      </p:sp>
    </p:spTree>
    <p:extLst>
      <p:ext uri="{BB962C8B-B14F-4D97-AF65-F5344CB8AC3E}">
        <p14:creationId xmlns:p14="http://schemas.microsoft.com/office/powerpoint/2010/main" val="1523053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E04B1-ED05-98CA-7F2F-E9FD539F4E36}"/>
              </a:ext>
            </a:extLst>
          </p:cNvPr>
          <p:cNvSpPr>
            <a:spLocks noGrp="1"/>
          </p:cNvSpPr>
          <p:nvPr>
            <p:ph type="title"/>
          </p:nvPr>
        </p:nvSpPr>
        <p:spPr/>
        <p:txBody>
          <a:bodyPr/>
          <a:lstStyle/>
          <a:p>
            <a:r>
              <a:rPr lang="en-US" dirty="0"/>
              <a:t>Real GDP in the GFC and Covid-19</a:t>
            </a:r>
          </a:p>
        </p:txBody>
      </p:sp>
      <p:sp>
        <p:nvSpPr>
          <p:cNvPr id="3" name="Content Placeholder 2">
            <a:extLst>
              <a:ext uri="{FF2B5EF4-FFF2-40B4-BE49-F238E27FC236}">
                <a16:creationId xmlns:a16="http://schemas.microsoft.com/office/drawing/2014/main" id="{5A3E2CF4-1A24-54CA-C7F5-0420A886CC77}"/>
              </a:ext>
            </a:extLst>
          </p:cNvPr>
          <p:cNvSpPr>
            <a:spLocks noGrp="1"/>
          </p:cNvSpPr>
          <p:nvPr>
            <p:ph idx="1"/>
          </p:nvPr>
        </p:nvSpPr>
        <p:spPr>
          <a:xfrm>
            <a:off x="609600" y="1897336"/>
            <a:ext cx="10972800" cy="449902"/>
          </a:xfrm>
        </p:spPr>
        <p:txBody>
          <a:bodyPr>
            <a:normAutofit lnSpcReduction="10000"/>
          </a:bodyPr>
          <a:lstStyle/>
          <a:p>
            <a:pPr marL="0" indent="0">
              <a:buNone/>
            </a:pPr>
            <a:r>
              <a:rPr lang="en-US" dirty="0"/>
              <a:t>Chart of experience of selected regional countries</a:t>
            </a:r>
          </a:p>
        </p:txBody>
      </p:sp>
      <p:graphicFrame>
        <p:nvGraphicFramePr>
          <p:cNvPr id="4" name="Table 3">
            <a:extLst>
              <a:ext uri="{FF2B5EF4-FFF2-40B4-BE49-F238E27FC236}">
                <a16:creationId xmlns:a16="http://schemas.microsoft.com/office/drawing/2014/main" id="{9A7EE9EA-B5D0-1B9A-F2F0-EBFBF1B70CAF}"/>
              </a:ext>
            </a:extLst>
          </p:cNvPr>
          <p:cNvGraphicFramePr>
            <a:graphicFrameLocks noGrp="1"/>
          </p:cNvGraphicFramePr>
          <p:nvPr>
            <p:extLst>
              <p:ext uri="{D42A27DB-BD31-4B8C-83A1-F6EECF244321}">
                <p14:modId xmlns:p14="http://schemas.microsoft.com/office/powerpoint/2010/main" val="4239218824"/>
              </p:ext>
            </p:extLst>
          </p:nvPr>
        </p:nvGraphicFramePr>
        <p:xfrm>
          <a:off x="520116" y="2347236"/>
          <a:ext cx="11062282" cy="3902561"/>
        </p:xfrm>
        <a:graphic>
          <a:graphicData uri="http://schemas.openxmlformats.org/drawingml/2006/table">
            <a:tbl>
              <a:tblPr firstRow="1" firstCol="1" bandRow="1">
                <a:tableStyleId>{8799B23B-EC83-4686-B30A-512413B5E67A}</a:tableStyleId>
              </a:tblPr>
              <a:tblGrid>
                <a:gridCol w="1715961">
                  <a:extLst>
                    <a:ext uri="{9D8B030D-6E8A-4147-A177-3AD203B41FA5}">
                      <a16:colId xmlns:a16="http://schemas.microsoft.com/office/drawing/2014/main" val="711977283"/>
                    </a:ext>
                  </a:extLst>
                </a:gridCol>
                <a:gridCol w="1444691">
                  <a:extLst>
                    <a:ext uri="{9D8B030D-6E8A-4147-A177-3AD203B41FA5}">
                      <a16:colId xmlns:a16="http://schemas.microsoft.com/office/drawing/2014/main" val="2951601065"/>
                    </a:ext>
                  </a:extLst>
                </a:gridCol>
                <a:gridCol w="1580326">
                  <a:extLst>
                    <a:ext uri="{9D8B030D-6E8A-4147-A177-3AD203B41FA5}">
                      <a16:colId xmlns:a16="http://schemas.microsoft.com/office/drawing/2014/main" val="3122972863"/>
                    </a:ext>
                  </a:extLst>
                </a:gridCol>
                <a:gridCol w="1580326">
                  <a:extLst>
                    <a:ext uri="{9D8B030D-6E8A-4147-A177-3AD203B41FA5}">
                      <a16:colId xmlns:a16="http://schemas.microsoft.com/office/drawing/2014/main" val="2136690661"/>
                    </a:ext>
                  </a:extLst>
                </a:gridCol>
                <a:gridCol w="1580326">
                  <a:extLst>
                    <a:ext uri="{9D8B030D-6E8A-4147-A177-3AD203B41FA5}">
                      <a16:colId xmlns:a16="http://schemas.microsoft.com/office/drawing/2014/main" val="2928602998"/>
                    </a:ext>
                  </a:extLst>
                </a:gridCol>
                <a:gridCol w="1580326">
                  <a:extLst>
                    <a:ext uri="{9D8B030D-6E8A-4147-A177-3AD203B41FA5}">
                      <a16:colId xmlns:a16="http://schemas.microsoft.com/office/drawing/2014/main" val="1717807282"/>
                    </a:ext>
                  </a:extLst>
                </a:gridCol>
                <a:gridCol w="1580326">
                  <a:extLst>
                    <a:ext uri="{9D8B030D-6E8A-4147-A177-3AD203B41FA5}">
                      <a16:colId xmlns:a16="http://schemas.microsoft.com/office/drawing/2014/main" val="18534408"/>
                    </a:ext>
                  </a:extLst>
                </a:gridCol>
              </a:tblGrid>
              <a:tr h="317082">
                <a:tc rowSpan="2">
                  <a:txBody>
                    <a:bodyPr/>
                    <a:lstStyle/>
                    <a:p>
                      <a:pPr algn="ctr">
                        <a:lnSpc>
                          <a:spcPct val="107000"/>
                        </a:lnSpc>
                        <a:spcAft>
                          <a:spcPts val="800"/>
                        </a:spcAft>
                      </a:pPr>
                      <a:r>
                        <a:rPr lang="en-GB" sz="1500" dirty="0">
                          <a:effectLst/>
                        </a:rPr>
                        <a:t>Country</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algn="ctr">
                        <a:lnSpc>
                          <a:spcPct val="107000"/>
                        </a:lnSpc>
                        <a:spcAft>
                          <a:spcPts val="800"/>
                        </a:spcAft>
                      </a:pPr>
                      <a:r>
                        <a:rPr lang="en-GB" sz="1500" dirty="0">
                          <a:effectLst/>
                        </a:rPr>
                        <a:t>Global financial crisis</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gridSpan="3">
                  <a:txBody>
                    <a:bodyPr/>
                    <a:lstStyle/>
                    <a:p>
                      <a:pPr algn="ctr">
                        <a:lnSpc>
                          <a:spcPct val="107000"/>
                        </a:lnSpc>
                        <a:spcAft>
                          <a:spcPts val="800"/>
                        </a:spcAft>
                      </a:pPr>
                      <a:r>
                        <a:rPr lang="en-GB" sz="1500">
                          <a:effectLst/>
                        </a:rPr>
                        <a:t>COVID-19 pandemic</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112399434"/>
                  </a:ext>
                </a:extLst>
              </a:tr>
              <a:tr h="1791324">
                <a:tc vMerge="1">
                  <a:txBody>
                    <a:bodyPr/>
                    <a:lstStyle/>
                    <a:p>
                      <a:endParaRPr lang="en-GB"/>
                    </a:p>
                  </a:txBody>
                  <a:tcPr/>
                </a:tc>
                <a:tc>
                  <a:txBody>
                    <a:bodyPr/>
                    <a:lstStyle/>
                    <a:p>
                      <a:pPr algn="ctr">
                        <a:lnSpc>
                          <a:spcPct val="107000"/>
                        </a:lnSpc>
                        <a:spcAft>
                          <a:spcPts val="800"/>
                        </a:spcAft>
                      </a:pPr>
                      <a:r>
                        <a:rPr lang="en-GB" sz="1500" b="1" dirty="0">
                          <a:effectLst/>
                        </a:rPr>
                        <a:t>Date of pre-global crisis peak</a:t>
                      </a:r>
                      <a:endParaRPr lang="en-GB"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500" b="1" dirty="0">
                          <a:effectLst/>
                        </a:rPr>
                        <a:t>Extent of maximum fall from pre-crisis peak</a:t>
                      </a:r>
                    </a:p>
                    <a:p>
                      <a:pPr algn="ctr">
                        <a:lnSpc>
                          <a:spcPct val="107000"/>
                        </a:lnSpc>
                        <a:spcAft>
                          <a:spcPts val="800"/>
                        </a:spcAft>
                      </a:pPr>
                      <a:r>
                        <a:rPr lang="en-GB" sz="1500" b="1" dirty="0">
                          <a:effectLst/>
                        </a:rPr>
                        <a:t>(% fall)</a:t>
                      </a:r>
                      <a:endParaRPr lang="en-GB"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500" b="1" dirty="0">
                          <a:effectLst/>
                        </a:rPr>
                        <a:t>Date when pre-crisis peak was sustainably re-achieved</a:t>
                      </a:r>
                      <a:endParaRPr lang="en-GB"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500" b="1" dirty="0">
                          <a:effectLst/>
                        </a:rPr>
                        <a:t>Date of pre-pandemic peak</a:t>
                      </a:r>
                    </a:p>
                    <a:p>
                      <a:pPr algn="ctr">
                        <a:lnSpc>
                          <a:spcPct val="107000"/>
                        </a:lnSpc>
                        <a:spcAft>
                          <a:spcPts val="800"/>
                        </a:spcAft>
                      </a:pPr>
                      <a:r>
                        <a:rPr lang="en-GB" sz="1500" b="1" dirty="0">
                          <a:effectLst/>
                        </a:rPr>
                        <a:t> </a:t>
                      </a:r>
                      <a:endParaRPr lang="en-GB"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500" b="1" dirty="0">
                          <a:effectLst/>
                        </a:rPr>
                        <a:t>Extent of maximum fall from pre-pandemic peak</a:t>
                      </a:r>
                    </a:p>
                    <a:p>
                      <a:pPr algn="ctr">
                        <a:lnSpc>
                          <a:spcPct val="107000"/>
                        </a:lnSpc>
                        <a:spcAft>
                          <a:spcPts val="800"/>
                        </a:spcAft>
                      </a:pPr>
                      <a:r>
                        <a:rPr lang="en-GB" sz="1500" b="1" dirty="0">
                          <a:effectLst/>
                        </a:rPr>
                        <a:t>(% fall)</a:t>
                      </a:r>
                      <a:endParaRPr lang="en-GB"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500" b="1" dirty="0">
                          <a:effectLst/>
                        </a:rPr>
                        <a:t>Date when pre-pandemic peak was sustainably re-achieved</a:t>
                      </a:r>
                    </a:p>
                    <a:p>
                      <a:pPr algn="ctr">
                        <a:lnSpc>
                          <a:spcPct val="107000"/>
                        </a:lnSpc>
                        <a:spcAft>
                          <a:spcPts val="800"/>
                        </a:spcAft>
                      </a:pPr>
                      <a:r>
                        <a:rPr lang="en-GB" sz="1500" b="1" dirty="0">
                          <a:effectLst/>
                        </a:rPr>
                        <a:t> </a:t>
                      </a:r>
                      <a:endParaRPr lang="en-GB"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1512837"/>
                  </a:ext>
                </a:extLst>
              </a:tr>
              <a:tr h="288339">
                <a:tc>
                  <a:txBody>
                    <a:bodyPr/>
                    <a:lstStyle/>
                    <a:p>
                      <a:pPr algn="ctr">
                        <a:lnSpc>
                          <a:spcPct val="107000"/>
                        </a:lnSpc>
                        <a:spcAft>
                          <a:spcPts val="800"/>
                        </a:spcAft>
                      </a:pPr>
                      <a:r>
                        <a:rPr lang="en-GB" sz="1500">
                          <a:effectLst/>
                        </a:rPr>
                        <a:t>Albania</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a:effectLst/>
                        </a:rPr>
                        <a:t>2009 Q2</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dirty="0">
                          <a:effectLst/>
                        </a:rPr>
                        <a:t>15%</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a:effectLst/>
                        </a:rPr>
                        <a:t>2011 Q4</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dirty="0">
                          <a:effectLst/>
                        </a:rPr>
                        <a:t>2019 Q2</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dirty="0">
                          <a:effectLst/>
                        </a:rPr>
                        <a:t>16%</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a:effectLst/>
                        </a:rPr>
                        <a:t>2021 Q4</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554220546"/>
                  </a:ext>
                </a:extLst>
              </a:tr>
              <a:tr h="288339">
                <a:tc>
                  <a:txBody>
                    <a:bodyPr/>
                    <a:lstStyle/>
                    <a:p>
                      <a:pPr algn="ctr">
                        <a:lnSpc>
                          <a:spcPct val="107000"/>
                        </a:lnSpc>
                        <a:spcAft>
                          <a:spcPts val="800"/>
                        </a:spcAft>
                      </a:pPr>
                      <a:r>
                        <a:rPr lang="en-GB" sz="1500">
                          <a:effectLst/>
                        </a:rPr>
                        <a:t>Hungary</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a:effectLst/>
                        </a:rPr>
                        <a:t>2006 Q4</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dirty="0">
                          <a:effectLst/>
                          <a:latin typeface="Calibri" panose="020F0502020204030204" pitchFamily="34" charset="0"/>
                          <a:ea typeface="Calibri" panose="020F0502020204030204" pitchFamily="34" charset="0"/>
                          <a:cs typeface="Times New Roman" panose="02020603050405020304" pitchFamily="18" charset="0"/>
                        </a:rPr>
                        <a:t>20%</a:t>
                      </a:r>
                    </a:p>
                  </a:txBody>
                  <a:tcPr marL="68580" marR="68580" marT="0" marB="0" anchor="b"/>
                </a:tc>
                <a:tc>
                  <a:txBody>
                    <a:bodyPr/>
                    <a:lstStyle/>
                    <a:p>
                      <a:pPr algn="ctr">
                        <a:lnSpc>
                          <a:spcPct val="107000"/>
                        </a:lnSpc>
                        <a:spcAft>
                          <a:spcPts val="800"/>
                        </a:spcAft>
                      </a:pPr>
                      <a:r>
                        <a:rPr lang="en-GB" sz="1500">
                          <a:effectLst/>
                        </a:rPr>
                        <a:t>2015 Q3</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dirty="0">
                          <a:effectLst/>
                        </a:rPr>
                        <a:t>2019 Q4</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dirty="0">
                          <a:effectLst/>
                          <a:latin typeface="Calibri" panose="020F0502020204030204" pitchFamily="34" charset="0"/>
                          <a:ea typeface="Calibri" panose="020F0502020204030204" pitchFamily="34" charset="0"/>
                          <a:cs typeface="Times New Roman" panose="02020603050405020304" pitchFamily="18" charset="0"/>
                        </a:rPr>
                        <a:t>20%</a:t>
                      </a:r>
                    </a:p>
                  </a:txBody>
                  <a:tcPr marL="68580" marR="68580" marT="0" marB="0" anchor="b"/>
                </a:tc>
                <a:tc>
                  <a:txBody>
                    <a:bodyPr/>
                    <a:lstStyle/>
                    <a:p>
                      <a:pPr algn="ctr">
                        <a:lnSpc>
                          <a:spcPct val="107000"/>
                        </a:lnSpc>
                        <a:spcAft>
                          <a:spcPts val="800"/>
                        </a:spcAft>
                      </a:pPr>
                      <a:r>
                        <a:rPr lang="en-GB" sz="1500">
                          <a:effectLst/>
                        </a:rPr>
                        <a:t>2022 Q2</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654448507"/>
                  </a:ext>
                </a:extLst>
              </a:tr>
              <a:tr h="344170">
                <a:tc>
                  <a:txBody>
                    <a:bodyPr/>
                    <a:lstStyle/>
                    <a:p>
                      <a:pPr algn="ctr">
                        <a:lnSpc>
                          <a:spcPct val="107000"/>
                        </a:lnSpc>
                        <a:spcAft>
                          <a:spcPts val="800"/>
                        </a:spcAft>
                      </a:pPr>
                      <a:r>
                        <a:rPr lang="en-GB" sz="1500">
                          <a:effectLst/>
                        </a:rPr>
                        <a:t>Montenegro</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a:effectLst/>
                        </a:rPr>
                        <a:t>2011 Q3</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dirty="0">
                          <a:effectLst/>
                        </a:rPr>
                        <a:t>42%</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a:effectLst/>
                        </a:rPr>
                        <a:t>2014 Q3</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dirty="0">
                          <a:effectLst/>
                        </a:rPr>
                        <a:t>2019 Q3</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dirty="0">
                          <a:effectLst/>
                        </a:rPr>
                        <a:t>48%</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a:effectLst/>
                        </a:rPr>
                        <a:t>n/a</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50528265"/>
                  </a:ext>
                </a:extLst>
              </a:tr>
              <a:tr h="296629">
                <a:tc>
                  <a:txBody>
                    <a:bodyPr/>
                    <a:lstStyle/>
                    <a:p>
                      <a:pPr algn="ctr">
                        <a:lnSpc>
                          <a:spcPct val="107000"/>
                        </a:lnSpc>
                        <a:spcAft>
                          <a:spcPts val="800"/>
                        </a:spcAft>
                      </a:pPr>
                      <a:r>
                        <a:rPr lang="en-GB" sz="1500">
                          <a:effectLst/>
                        </a:rPr>
                        <a:t>North Macedonia</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a:effectLst/>
                        </a:rPr>
                        <a:t>2009 Q4</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dirty="0">
                          <a:effectLst/>
                        </a:rPr>
                        <a:t>7%</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a:effectLst/>
                        </a:rPr>
                        <a:t>2013 Q2</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a:effectLst/>
                        </a:rPr>
                        <a:t>2019 Q4</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dirty="0">
                          <a:effectLst/>
                        </a:rPr>
                        <a:t>21%</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dirty="0">
                          <a:effectLst/>
                        </a:rPr>
                        <a:t>n/a</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43690552"/>
                  </a:ext>
                </a:extLst>
              </a:tr>
              <a:tr h="288339">
                <a:tc>
                  <a:txBody>
                    <a:bodyPr/>
                    <a:lstStyle/>
                    <a:p>
                      <a:pPr algn="ctr">
                        <a:lnSpc>
                          <a:spcPct val="107000"/>
                        </a:lnSpc>
                        <a:spcAft>
                          <a:spcPts val="800"/>
                        </a:spcAft>
                      </a:pPr>
                      <a:r>
                        <a:rPr lang="en-GB" sz="1500">
                          <a:effectLst/>
                        </a:rPr>
                        <a:t>Romania</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a:effectLst/>
                        </a:rPr>
                        <a:t>2008 Q4</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dirty="0">
                          <a:effectLst/>
                        </a:rPr>
                        <a:t>38%</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a:effectLst/>
                        </a:rPr>
                        <a:t>2014 Q4</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a:effectLst/>
                        </a:rPr>
                        <a:t>2019 Q4</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dirty="0">
                          <a:effectLst/>
                        </a:rPr>
                        <a:t>31%</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dirty="0">
                          <a:effectLst/>
                        </a:rPr>
                        <a:t>n/a</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238981946"/>
                  </a:ext>
                </a:extLst>
              </a:tr>
              <a:tr h="288339">
                <a:tc>
                  <a:txBody>
                    <a:bodyPr/>
                    <a:lstStyle/>
                    <a:p>
                      <a:pPr algn="ctr">
                        <a:lnSpc>
                          <a:spcPct val="107000"/>
                        </a:lnSpc>
                        <a:spcAft>
                          <a:spcPts val="800"/>
                        </a:spcAft>
                      </a:pPr>
                      <a:r>
                        <a:rPr lang="en-GB" sz="1500">
                          <a:effectLst/>
                        </a:rPr>
                        <a:t>Serbia</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dirty="0">
                          <a:effectLst/>
                        </a:rPr>
                        <a:t>2008 Q4</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dirty="0">
                          <a:effectLst/>
                        </a:rPr>
                        <a:t>15%</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a:effectLst/>
                        </a:rPr>
                        <a:t>2014 Q4</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a:effectLst/>
                        </a:rPr>
                        <a:t>2019 Q4</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dirty="0">
                          <a:effectLst/>
                        </a:rPr>
                        <a:t>14%</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500" dirty="0">
                          <a:effectLst/>
                        </a:rPr>
                        <a:t>2021 Q4</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531246024"/>
                  </a:ext>
                </a:extLst>
              </a:tr>
            </a:tbl>
          </a:graphicData>
        </a:graphic>
      </p:graphicFrame>
      <p:sp>
        <p:nvSpPr>
          <p:cNvPr id="5" name="Content Placeholder 2">
            <a:extLst>
              <a:ext uri="{FF2B5EF4-FFF2-40B4-BE49-F238E27FC236}">
                <a16:creationId xmlns:a16="http://schemas.microsoft.com/office/drawing/2014/main" id="{AB06EF00-0384-856D-532A-D437DFA5F168}"/>
              </a:ext>
            </a:extLst>
          </p:cNvPr>
          <p:cNvSpPr txBox="1">
            <a:spLocks/>
          </p:cNvSpPr>
          <p:nvPr/>
        </p:nvSpPr>
        <p:spPr>
          <a:xfrm>
            <a:off x="10304477" y="6412878"/>
            <a:ext cx="1372998" cy="449902"/>
          </a:xfrm>
          <a:prstGeom prst="rect">
            <a:avLst/>
          </a:prstGeom>
        </p:spPr>
        <p:txBody>
          <a:bodyPr vert="horz">
            <a:normAutofit/>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buNone/>
            </a:pPr>
            <a:r>
              <a:rPr lang="en-US" sz="1200" dirty="0"/>
              <a:t>Source: IMF</a:t>
            </a:r>
          </a:p>
        </p:txBody>
      </p:sp>
    </p:spTree>
    <p:extLst>
      <p:ext uri="{BB962C8B-B14F-4D97-AF65-F5344CB8AC3E}">
        <p14:creationId xmlns:p14="http://schemas.microsoft.com/office/powerpoint/2010/main" val="310420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6030E-CECB-7736-DF79-2DA41E6ECA0A}"/>
              </a:ext>
            </a:extLst>
          </p:cNvPr>
          <p:cNvSpPr>
            <a:spLocks noGrp="1"/>
          </p:cNvSpPr>
          <p:nvPr>
            <p:ph type="title"/>
          </p:nvPr>
        </p:nvSpPr>
        <p:spPr/>
        <p:txBody>
          <a:bodyPr>
            <a:normAutofit fontScale="90000"/>
          </a:bodyPr>
          <a:lstStyle/>
          <a:p>
            <a:r>
              <a:rPr lang="en-US" dirty="0"/>
              <a:t>European Systemic Risk Board (ESRB) (1)</a:t>
            </a:r>
          </a:p>
        </p:txBody>
      </p:sp>
      <p:sp>
        <p:nvSpPr>
          <p:cNvPr id="3" name="Content Placeholder 2">
            <a:extLst>
              <a:ext uri="{FF2B5EF4-FFF2-40B4-BE49-F238E27FC236}">
                <a16:creationId xmlns:a16="http://schemas.microsoft.com/office/drawing/2014/main" id="{4111D63B-9A59-ED5E-B57B-8B0F24D9861E}"/>
              </a:ext>
            </a:extLst>
          </p:cNvPr>
          <p:cNvSpPr>
            <a:spLocks noGrp="1"/>
          </p:cNvSpPr>
          <p:nvPr>
            <p:ph idx="1"/>
          </p:nvPr>
        </p:nvSpPr>
        <p:spPr/>
        <p:txBody>
          <a:bodyPr>
            <a:normAutofit lnSpcReduction="10000"/>
          </a:bodyPr>
          <a:lstStyle/>
          <a:p>
            <a:r>
              <a:rPr lang="en-US" dirty="0"/>
              <a:t>EU institution tasked with safeguarding financial stability</a:t>
            </a:r>
          </a:p>
          <a:p>
            <a:endParaRPr lang="en-US" dirty="0"/>
          </a:p>
          <a:p>
            <a:r>
              <a:rPr lang="en-US" dirty="0"/>
              <a:t>Formally just EU, but extends to EEA and beyond</a:t>
            </a:r>
          </a:p>
          <a:p>
            <a:endParaRPr lang="en-US" dirty="0"/>
          </a:p>
          <a:p>
            <a:r>
              <a:rPr lang="en-US" dirty="0"/>
              <a:t>Strengths: beyond banking sector, full financial sector (e.g. pensions, securities markets)</a:t>
            </a:r>
          </a:p>
          <a:p>
            <a:endParaRPr lang="en-US" dirty="0"/>
          </a:p>
          <a:p>
            <a:r>
              <a:rPr lang="en-US" dirty="0"/>
              <a:t>Weaknesses: link to ECB; reliance of soft power; hard to act quickly</a:t>
            </a:r>
          </a:p>
          <a:p>
            <a:endParaRPr lang="en-US" dirty="0"/>
          </a:p>
          <a:p>
            <a:r>
              <a:rPr lang="en-US" dirty="0"/>
              <a:t>See “Europe beyond the Euro”</a:t>
            </a:r>
          </a:p>
        </p:txBody>
      </p:sp>
    </p:spTree>
    <p:extLst>
      <p:ext uri="{BB962C8B-B14F-4D97-AF65-F5344CB8AC3E}">
        <p14:creationId xmlns:p14="http://schemas.microsoft.com/office/powerpoint/2010/main" val="3079527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1B022-B5FE-0E87-1B17-AF630DF4895B}"/>
              </a:ext>
            </a:extLst>
          </p:cNvPr>
          <p:cNvSpPr>
            <a:spLocks noGrp="1"/>
          </p:cNvSpPr>
          <p:nvPr>
            <p:ph type="title"/>
          </p:nvPr>
        </p:nvSpPr>
        <p:spPr/>
        <p:txBody>
          <a:bodyPr>
            <a:normAutofit fontScale="90000"/>
          </a:bodyPr>
          <a:lstStyle/>
          <a:p>
            <a:r>
              <a:rPr lang="en-US" dirty="0"/>
              <a:t>European Systemic Risk Board (ESRB) (2)</a:t>
            </a:r>
          </a:p>
        </p:txBody>
      </p:sp>
      <p:sp>
        <p:nvSpPr>
          <p:cNvPr id="3" name="Content Placeholder 2">
            <a:extLst>
              <a:ext uri="{FF2B5EF4-FFF2-40B4-BE49-F238E27FC236}">
                <a16:creationId xmlns:a16="http://schemas.microsoft.com/office/drawing/2014/main" id="{5DD8CF1D-0736-D2FC-64BA-8B10BD447F71}"/>
              </a:ext>
            </a:extLst>
          </p:cNvPr>
          <p:cNvSpPr>
            <a:spLocks noGrp="1"/>
          </p:cNvSpPr>
          <p:nvPr>
            <p:ph idx="1"/>
          </p:nvPr>
        </p:nvSpPr>
        <p:spPr/>
        <p:txBody>
          <a:bodyPr/>
          <a:lstStyle/>
          <a:p>
            <a:r>
              <a:rPr lang="en-US" dirty="0"/>
              <a:t>In October issued its first ever general public warning of risk to financial stability</a:t>
            </a:r>
          </a:p>
          <a:p>
            <a:r>
              <a:rPr lang="en-US" dirty="0"/>
              <a:t>Even before interest rate rises threats of rising NPLs in part following Cov-19 economic impact</a:t>
            </a:r>
          </a:p>
          <a:p>
            <a:r>
              <a:rPr lang="en-US" dirty="0"/>
              <a:t>Most ESRB warnings on housing and real estate</a:t>
            </a:r>
          </a:p>
          <a:p>
            <a:pPr lvl="1"/>
            <a:r>
              <a:rPr lang="en-US" dirty="0"/>
              <a:t>Real estate sector the most common cause of financial crises</a:t>
            </a:r>
          </a:p>
          <a:p>
            <a:pPr lvl="1"/>
            <a:r>
              <a:rPr lang="en-US" dirty="0"/>
              <a:t>Urgent that central banks inside and outside EU with financial stability mandate watch real estate developments very closely: use opportunity for instance to ensure data and regulations are “fit for purpose” </a:t>
            </a:r>
          </a:p>
        </p:txBody>
      </p:sp>
    </p:spTree>
    <p:extLst>
      <p:ext uri="{BB962C8B-B14F-4D97-AF65-F5344CB8AC3E}">
        <p14:creationId xmlns:p14="http://schemas.microsoft.com/office/powerpoint/2010/main" val="539578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E9C13-2692-EC0F-DF9C-DFB1C2D73703}"/>
              </a:ext>
            </a:extLst>
          </p:cNvPr>
          <p:cNvSpPr>
            <a:spLocks noGrp="1"/>
          </p:cNvSpPr>
          <p:nvPr>
            <p:ph type="title"/>
          </p:nvPr>
        </p:nvSpPr>
        <p:spPr/>
        <p:txBody>
          <a:bodyPr>
            <a:normAutofit fontScale="90000"/>
          </a:bodyPr>
          <a:lstStyle/>
          <a:p>
            <a:r>
              <a:rPr lang="en-US" dirty="0"/>
              <a:t>Potential conflicts between monetary and financial stability</a:t>
            </a:r>
          </a:p>
        </p:txBody>
      </p:sp>
      <p:sp>
        <p:nvSpPr>
          <p:cNvPr id="3" name="Content Placeholder 2">
            <a:extLst>
              <a:ext uri="{FF2B5EF4-FFF2-40B4-BE49-F238E27FC236}">
                <a16:creationId xmlns:a16="http://schemas.microsoft.com/office/drawing/2014/main" id="{6272CC6A-71C8-0850-D1D6-747115558AAA}"/>
              </a:ext>
            </a:extLst>
          </p:cNvPr>
          <p:cNvSpPr>
            <a:spLocks noGrp="1"/>
          </p:cNvSpPr>
          <p:nvPr>
            <p:ph idx="1"/>
          </p:nvPr>
        </p:nvSpPr>
        <p:spPr/>
        <p:txBody>
          <a:bodyPr>
            <a:normAutofit lnSpcReduction="10000"/>
          </a:bodyPr>
          <a:lstStyle/>
          <a:p>
            <a:r>
              <a:rPr lang="en-US" dirty="0"/>
              <a:t>Potential conflict between anti-inflation and financial stability objectives, as  rapid interest rate rises may worsen corporate and household indebtedness.</a:t>
            </a:r>
          </a:p>
          <a:p>
            <a:r>
              <a:rPr lang="en-US" dirty="0"/>
              <a:t>Came to the fore as countries tried to exit from GFC forbearance, </a:t>
            </a:r>
            <a:r>
              <a:rPr lang="en-US" dirty="0" err="1"/>
              <a:t>e.g</a:t>
            </a:r>
            <a:r>
              <a:rPr lang="en-US" dirty="0"/>
              <a:t> in Sweden</a:t>
            </a:r>
          </a:p>
          <a:p>
            <a:r>
              <a:rPr lang="en-US" dirty="0"/>
              <a:t>Carney: “theory of everything”: put monetary and financial stability within same framework, minimizing losses from policy instruments. Concluded that the Bank of England could allow temporary deviations from achieving inflation target in order to maintain financial stability.</a:t>
            </a:r>
          </a:p>
          <a:p>
            <a:r>
              <a:rPr lang="en-US" dirty="0"/>
              <a:t>Not sure this applies in all cases </a:t>
            </a:r>
            <a:r>
              <a:rPr lang="en-US" dirty="0" err="1"/>
              <a:t>eg</a:t>
            </a:r>
            <a:r>
              <a:rPr lang="en-US" dirty="0"/>
              <a:t> ECB; some central bank do not have dual mandate. </a:t>
            </a:r>
            <a:r>
              <a:rPr lang="en-US"/>
              <a:t>But loss </a:t>
            </a:r>
            <a:r>
              <a:rPr lang="en-US" dirty="0"/>
              <a:t>of financial stability may impact inflation.</a:t>
            </a:r>
          </a:p>
          <a:p>
            <a:endParaRPr lang="en-US" dirty="0"/>
          </a:p>
          <a:p>
            <a:pPr marL="0" indent="0">
              <a:buNone/>
            </a:pPr>
            <a:endParaRPr lang="en-US" dirty="0"/>
          </a:p>
        </p:txBody>
      </p:sp>
    </p:spTree>
    <p:extLst>
      <p:ext uri="{BB962C8B-B14F-4D97-AF65-F5344CB8AC3E}">
        <p14:creationId xmlns:p14="http://schemas.microsoft.com/office/powerpoint/2010/main" val="385607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82FB2-0B18-16B7-9256-86E218A411BF}"/>
              </a:ext>
            </a:extLst>
          </p:cNvPr>
          <p:cNvSpPr>
            <a:spLocks noGrp="1"/>
          </p:cNvSpPr>
          <p:nvPr>
            <p:ph type="title"/>
          </p:nvPr>
        </p:nvSpPr>
        <p:spPr/>
        <p:txBody>
          <a:bodyPr/>
          <a:lstStyle/>
          <a:p>
            <a:r>
              <a:rPr lang="en-US" dirty="0"/>
              <a:t>Need for alertness: rapid response</a:t>
            </a:r>
          </a:p>
        </p:txBody>
      </p:sp>
      <p:sp>
        <p:nvSpPr>
          <p:cNvPr id="3" name="Content Placeholder 2">
            <a:extLst>
              <a:ext uri="{FF2B5EF4-FFF2-40B4-BE49-F238E27FC236}">
                <a16:creationId xmlns:a16="http://schemas.microsoft.com/office/drawing/2014/main" id="{14C9065C-99D0-4EDF-E0AA-65AD634F46D4}"/>
              </a:ext>
            </a:extLst>
          </p:cNvPr>
          <p:cNvSpPr>
            <a:spLocks noGrp="1"/>
          </p:cNvSpPr>
          <p:nvPr>
            <p:ph idx="1"/>
          </p:nvPr>
        </p:nvSpPr>
        <p:spPr/>
        <p:txBody>
          <a:bodyPr>
            <a:normAutofit fontScale="92500" lnSpcReduction="10000"/>
          </a:bodyPr>
          <a:lstStyle/>
          <a:p>
            <a:r>
              <a:rPr lang="en-US" dirty="0"/>
              <a:t>Periodicity of monetary policy formulation (MPCs) appropriate in quiet times.</a:t>
            </a:r>
          </a:p>
          <a:p>
            <a:r>
              <a:rPr lang="en-US" dirty="0"/>
              <a:t>Rapid evolution of events in time of possible crisis.</a:t>
            </a:r>
          </a:p>
          <a:p>
            <a:r>
              <a:rPr lang="en-US" dirty="0"/>
              <a:t>UK experience: MPC just before Kwarteng mini-budget led to limited interest rate rise; after mini-budget decided to retain 6-week periodicity before reviewing interest rates. (maybe did not wish to appear to panic)</a:t>
            </a:r>
          </a:p>
          <a:p>
            <a:r>
              <a:rPr lang="en-US" dirty="0"/>
              <a:t>Meanwhile, immediate financial stability threat prompted immediate turnaround of policy and purchase of government bonds to </a:t>
            </a:r>
            <a:r>
              <a:rPr lang="en-US" dirty="0" err="1"/>
              <a:t>ptotect</a:t>
            </a:r>
            <a:r>
              <a:rPr lang="en-US" dirty="0"/>
              <a:t> pensions</a:t>
            </a:r>
          </a:p>
          <a:p>
            <a:r>
              <a:rPr lang="en-US" dirty="0"/>
              <a:t>Central banks need to be aware of risks across the sector, and be prepared to intervene instantly; decision whether to actually intervene and by how much may be a difficult balancing act.</a:t>
            </a:r>
          </a:p>
        </p:txBody>
      </p:sp>
    </p:spTree>
    <p:extLst>
      <p:ext uri="{BB962C8B-B14F-4D97-AF65-F5344CB8AC3E}">
        <p14:creationId xmlns:p14="http://schemas.microsoft.com/office/powerpoint/2010/main" val="1909745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Outline</a:t>
            </a:r>
          </a:p>
        </p:txBody>
      </p:sp>
      <p:sp>
        <p:nvSpPr>
          <p:cNvPr id="2" name="Content Placeholder 1"/>
          <p:cNvSpPr>
            <a:spLocks noGrp="1"/>
          </p:cNvSpPr>
          <p:nvPr>
            <p:ph idx="1"/>
          </p:nvPr>
        </p:nvSpPr>
        <p:spPr/>
        <p:txBody>
          <a:bodyPr/>
          <a:lstStyle/>
          <a:p>
            <a:pPr marL="0" indent="0">
              <a:buNone/>
            </a:pPr>
            <a:endParaRPr lang="en-US" dirty="0"/>
          </a:p>
          <a:p>
            <a:pPr marL="514350" indent="-514350">
              <a:buAutoNum type="arabicPeriod"/>
            </a:pPr>
            <a:r>
              <a:rPr lang="en-US" dirty="0"/>
              <a:t>Institutional: central bank independence and authority</a:t>
            </a:r>
          </a:p>
          <a:p>
            <a:pPr marL="514350" indent="-514350">
              <a:buAutoNum type="arabicPeriod"/>
            </a:pPr>
            <a:endParaRPr lang="en-US" dirty="0"/>
          </a:p>
          <a:p>
            <a:pPr marL="514350" indent="-514350">
              <a:buAutoNum type="arabicPeriod"/>
            </a:pPr>
            <a:r>
              <a:rPr lang="en-US" dirty="0"/>
              <a:t>Combatting inflation</a:t>
            </a:r>
          </a:p>
          <a:p>
            <a:pPr marL="514350" indent="-514350">
              <a:buAutoNum type="arabicPeriod"/>
            </a:pPr>
            <a:endParaRPr lang="en-US" dirty="0"/>
          </a:p>
          <a:p>
            <a:pPr marL="514350" indent="-514350">
              <a:buAutoNum type="arabicPeriod"/>
            </a:pPr>
            <a:r>
              <a:rPr lang="en-US" dirty="0"/>
              <a:t>Preventing crisis: financial stability</a:t>
            </a:r>
          </a:p>
          <a:p>
            <a:pPr marL="0" indent="0">
              <a:buNone/>
            </a:pPr>
            <a:endParaRPr lang="en-US" dirty="0"/>
          </a:p>
          <a:p>
            <a:endParaRPr lang="en-US" dirty="0"/>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DB0CF-7BB0-D5D5-3401-5373EEA486BC}"/>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BFBD675A-F41B-D7B6-CFAA-6ACB0FEF6AEA}"/>
              </a:ext>
            </a:extLst>
          </p:cNvPr>
          <p:cNvSpPr>
            <a:spLocks noGrp="1"/>
          </p:cNvSpPr>
          <p:nvPr>
            <p:ph idx="1"/>
          </p:nvPr>
        </p:nvSpPr>
        <p:spPr>
          <a:xfrm>
            <a:off x="609600" y="1943431"/>
            <a:ext cx="10972800" cy="4389120"/>
          </a:xfrm>
        </p:spPr>
        <p:txBody>
          <a:bodyPr/>
          <a:lstStyle/>
          <a:p>
            <a:r>
              <a:rPr lang="en-US" dirty="0"/>
              <a:t> Particularly challenging for central banks, with resurgent inflation at a time when financial stability  is under threat</a:t>
            </a:r>
          </a:p>
          <a:p>
            <a:r>
              <a:rPr lang="en-US" dirty="0"/>
              <a:t>Central banks in good position as they generally have credibility (despite maybe being late to see these risks)</a:t>
            </a:r>
          </a:p>
          <a:p>
            <a:r>
              <a:rPr lang="en-US" dirty="0"/>
              <a:t>Critical to be seen to be bringing inflation under control, and back within target range in the medium term, subject to</a:t>
            </a:r>
          </a:p>
          <a:p>
            <a:pPr lvl="2"/>
            <a:r>
              <a:rPr lang="en-US" dirty="0"/>
              <a:t>Maintenance of independence, competence, and accountability  </a:t>
            </a:r>
          </a:p>
          <a:p>
            <a:pPr lvl="2"/>
            <a:r>
              <a:rPr lang="en-US" dirty="0"/>
              <a:t>Broad alignment with EU institutional structures         </a:t>
            </a:r>
          </a:p>
          <a:p>
            <a:pPr lvl="2"/>
            <a:r>
              <a:rPr lang="en-US" dirty="0"/>
              <a:t>Safeguarding financial stability</a:t>
            </a:r>
          </a:p>
        </p:txBody>
      </p:sp>
    </p:spTree>
    <p:extLst>
      <p:ext uri="{BB962C8B-B14F-4D97-AF65-F5344CB8AC3E}">
        <p14:creationId xmlns:p14="http://schemas.microsoft.com/office/powerpoint/2010/main" val="2934060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CA88F-8A3C-5505-03D3-000C4F010C42}"/>
              </a:ext>
            </a:extLst>
          </p:cNvPr>
          <p:cNvSpPr>
            <a:spLocks noGrp="1"/>
          </p:cNvSpPr>
          <p:nvPr>
            <p:ph type="title"/>
          </p:nvPr>
        </p:nvSpPr>
        <p:spPr/>
        <p:txBody>
          <a:bodyPr/>
          <a:lstStyle/>
          <a:p>
            <a:pPr algn="ctr"/>
            <a:r>
              <a:rPr lang="en-US" dirty="0"/>
              <a:t>Thank you</a:t>
            </a:r>
          </a:p>
        </p:txBody>
      </p:sp>
      <p:sp>
        <p:nvSpPr>
          <p:cNvPr id="3" name="Content Placeholder 2">
            <a:extLst>
              <a:ext uri="{FF2B5EF4-FFF2-40B4-BE49-F238E27FC236}">
                <a16:creationId xmlns:a16="http://schemas.microsoft.com/office/drawing/2014/main" id="{0BBC12BC-BA43-1EA8-4D7B-E3BA754EC32F}"/>
              </a:ext>
            </a:extLst>
          </p:cNvPr>
          <p:cNvSpPr>
            <a:spLocks noGrp="1"/>
          </p:cNvSpPr>
          <p:nvPr>
            <p:ph idx="1"/>
          </p:nvPr>
        </p:nvSpPr>
        <p:spPr>
          <a:xfrm>
            <a:off x="580445" y="6278880"/>
            <a:ext cx="2433099" cy="45719"/>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3504660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Safeguarding central bank independence (1)</a:t>
            </a:r>
          </a:p>
        </p:txBody>
      </p:sp>
      <p:sp>
        <p:nvSpPr>
          <p:cNvPr id="2" name="Content Placeholder 1"/>
          <p:cNvSpPr>
            <a:spLocks noGrp="1"/>
          </p:cNvSpPr>
          <p:nvPr>
            <p:ph idx="1"/>
          </p:nvPr>
        </p:nvSpPr>
        <p:spPr/>
        <p:txBody>
          <a:bodyPr>
            <a:normAutofit lnSpcReduction="10000"/>
          </a:bodyPr>
          <a:lstStyle/>
          <a:p>
            <a:r>
              <a:rPr lang="en-US" dirty="0"/>
              <a:t>Easy in good times; complacency in early years of 21</a:t>
            </a:r>
            <a:r>
              <a:rPr lang="en-US" baseline="30000" dirty="0"/>
              <a:t>st</a:t>
            </a:r>
            <a:r>
              <a:rPr lang="en-US" dirty="0"/>
              <a:t> century</a:t>
            </a:r>
          </a:p>
          <a:p>
            <a:endParaRPr lang="en-US" dirty="0"/>
          </a:p>
          <a:p>
            <a:r>
              <a:rPr lang="en-US" dirty="0"/>
              <a:t>Harder in times of crisis or difficulty</a:t>
            </a:r>
          </a:p>
          <a:p>
            <a:endParaRPr lang="en-US" dirty="0"/>
          </a:p>
          <a:p>
            <a:r>
              <a:rPr lang="en-US" dirty="0"/>
              <a:t>Need to focus totally on the mandated objectives of the central bank—</a:t>
            </a:r>
            <a:r>
              <a:rPr lang="en-US" dirty="0" err="1"/>
              <a:t>ie</a:t>
            </a:r>
            <a:r>
              <a:rPr lang="en-US" dirty="0"/>
              <a:t> generally inflation. Risks of commenting outside the mandate</a:t>
            </a:r>
          </a:p>
          <a:p>
            <a:endParaRPr lang="en-US" dirty="0"/>
          </a:p>
          <a:p>
            <a:r>
              <a:rPr lang="en-US" dirty="0"/>
              <a:t>Explain what one is doing: Governor’s speech, reproduced by BIS</a:t>
            </a:r>
          </a:p>
          <a:p>
            <a:endParaRPr lang="en-US" dirty="0"/>
          </a:p>
          <a:p>
            <a:r>
              <a:rPr lang="en-US" dirty="0"/>
              <a:t>Demonstrate competence, across all functions   </a:t>
            </a:r>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Easiest when central bank and government are fully consistent in policy, particularly when policy cuts across responsibilities. Joint appearances---bank restructuring; adoption of comprehensive reform program, e.g. IMF borrowing. Credibility mutually reinforcing</a:t>
            </a:r>
          </a:p>
          <a:p>
            <a:endParaRPr lang="en-US" dirty="0"/>
          </a:p>
          <a:p>
            <a:r>
              <a:rPr lang="en-US" dirty="0"/>
              <a:t>Risks of inappropriate adherence to government objectives: fiscal dominance; “taking away the punchbowl”; “late to the game”.</a:t>
            </a:r>
          </a:p>
          <a:p>
            <a:endParaRPr lang="en-US" dirty="0"/>
          </a:p>
          <a:p>
            <a:r>
              <a:rPr lang="en-US" dirty="0"/>
              <a:t>Monetary policies harder when policy positions diverge, e.g. UK September 2022. Public and markets supporting central bank. </a:t>
            </a:r>
            <a:r>
              <a:rPr lang="en-US" dirty="0" err="1"/>
              <a:t>Credility</a:t>
            </a:r>
            <a:r>
              <a:rPr lang="en-US" dirty="0"/>
              <a:t> hard to achieve; easy to lose</a:t>
            </a:r>
          </a:p>
        </p:txBody>
      </p:sp>
      <p:sp>
        <p:nvSpPr>
          <p:cNvPr id="5" name="Title 4">
            <a:extLst>
              <a:ext uri="{FF2B5EF4-FFF2-40B4-BE49-F238E27FC236}">
                <a16:creationId xmlns:a16="http://schemas.microsoft.com/office/drawing/2014/main" id="{28301AB9-5F43-C62E-A3EA-8EDB301ADFB7}"/>
              </a:ext>
            </a:extLst>
          </p:cNvPr>
          <p:cNvSpPr>
            <a:spLocks noGrp="1"/>
          </p:cNvSpPr>
          <p:nvPr>
            <p:ph type="title"/>
          </p:nvPr>
        </p:nvSpPr>
        <p:spPr/>
        <p:txBody>
          <a:bodyPr>
            <a:normAutofit fontScale="90000"/>
          </a:bodyPr>
          <a:lstStyle/>
          <a:p>
            <a:r>
              <a:rPr lang="en-US" dirty="0"/>
              <a:t>Safeguarding central bank independence (2)</a:t>
            </a:r>
          </a:p>
        </p:txBody>
      </p:sp>
    </p:spTree>
    <p:extLst>
      <p:ext uri="{BB962C8B-B14F-4D97-AF65-F5344CB8AC3E}">
        <p14:creationId xmlns:p14="http://schemas.microsoft.com/office/powerpoint/2010/main" val="11508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Resurgence of inflation (1)</a:t>
            </a:r>
          </a:p>
        </p:txBody>
      </p:sp>
      <p:sp>
        <p:nvSpPr>
          <p:cNvPr id="2" name="Content Placeholder 1"/>
          <p:cNvSpPr>
            <a:spLocks noGrp="1"/>
          </p:cNvSpPr>
          <p:nvPr>
            <p:ph idx="1"/>
          </p:nvPr>
        </p:nvSpPr>
        <p:spPr>
          <a:xfrm>
            <a:off x="8906312" y="6412992"/>
            <a:ext cx="1881930" cy="405048"/>
          </a:xfrm>
        </p:spPr>
        <p:txBody>
          <a:bodyPr>
            <a:normAutofit/>
          </a:bodyPr>
          <a:lstStyle/>
          <a:p>
            <a:pPr marL="0" indent="0">
              <a:buNone/>
            </a:pPr>
            <a:r>
              <a:rPr lang="en-US" sz="1200" dirty="0"/>
              <a:t>Source: IMF</a:t>
            </a:r>
          </a:p>
        </p:txBody>
      </p:sp>
      <p:graphicFrame>
        <p:nvGraphicFramePr>
          <p:cNvPr id="4" name="Chart 3">
            <a:extLst>
              <a:ext uri="{FF2B5EF4-FFF2-40B4-BE49-F238E27FC236}">
                <a16:creationId xmlns:a16="http://schemas.microsoft.com/office/drawing/2014/main" id="{B4BE2608-D058-4404-B0CC-013A1EC2E6DC}"/>
              </a:ext>
            </a:extLst>
          </p:cNvPr>
          <p:cNvGraphicFramePr>
            <a:graphicFrameLocks/>
          </p:cNvGraphicFramePr>
          <p:nvPr>
            <p:extLst>
              <p:ext uri="{D42A27DB-BD31-4B8C-83A1-F6EECF244321}">
                <p14:modId xmlns:p14="http://schemas.microsoft.com/office/powerpoint/2010/main" val="2993636807"/>
              </p:ext>
            </p:extLst>
          </p:nvPr>
        </p:nvGraphicFramePr>
        <p:xfrm>
          <a:off x="934657" y="2021747"/>
          <a:ext cx="9274745" cy="43912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5200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Resurgence of inflation (2)</a:t>
            </a:r>
          </a:p>
        </p:txBody>
      </p:sp>
      <p:sp>
        <p:nvSpPr>
          <p:cNvPr id="2" name="Content Placeholder 1"/>
          <p:cNvSpPr>
            <a:spLocks noGrp="1"/>
          </p:cNvSpPr>
          <p:nvPr>
            <p:ph idx="1"/>
          </p:nvPr>
        </p:nvSpPr>
        <p:spPr>
          <a:xfrm>
            <a:off x="8358231" y="6570743"/>
            <a:ext cx="1756095" cy="446993"/>
          </a:xfrm>
        </p:spPr>
        <p:txBody>
          <a:bodyPr>
            <a:normAutofit/>
          </a:bodyPr>
          <a:lstStyle/>
          <a:p>
            <a:pPr marL="0" indent="0">
              <a:buNone/>
            </a:pPr>
            <a:r>
              <a:rPr lang="en-US" sz="1200" dirty="0"/>
              <a:t>Source: IMF </a:t>
            </a:r>
          </a:p>
        </p:txBody>
      </p:sp>
      <p:graphicFrame>
        <p:nvGraphicFramePr>
          <p:cNvPr id="4" name="Chart 3">
            <a:extLst>
              <a:ext uri="{FF2B5EF4-FFF2-40B4-BE49-F238E27FC236}">
                <a16:creationId xmlns:a16="http://schemas.microsoft.com/office/drawing/2014/main" id="{DE3C42B2-3DB9-4D21-A0FE-C15CBB51890B}"/>
              </a:ext>
            </a:extLst>
          </p:cNvPr>
          <p:cNvGraphicFramePr>
            <a:graphicFrameLocks/>
          </p:cNvGraphicFramePr>
          <p:nvPr>
            <p:extLst>
              <p:ext uri="{D42A27DB-BD31-4B8C-83A1-F6EECF244321}">
                <p14:modId xmlns:p14="http://schemas.microsoft.com/office/powerpoint/2010/main" val="2445395106"/>
              </p:ext>
            </p:extLst>
          </p:nvPr>
        </p:nvGraphicFramePr>
        <p:xfrm>
          <a:off x="946397" y="1847087"/>
          <a:ext cx="8768054" cy="47267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1945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Resurgence of inflation (3)</a:t>
            </a:r>
          </a:p>
        </p:txBody>
      </p:sp>
      <p:sp>
        <p:nvSpPr>
          <p:cNvPr id="2" name="Content Placeholder 1"/>
          <p:cNvSpPr>
            <a:spLocks noGrp="1"/>
          </p:cNvSpPr>
          <p:nvPr>
            <p:ph idx="1"/>
          </p:nvPr>
        </p:nvSpPr>
        <p:spPr/>
        <p:txBody>
          <a:bodyPr>
            <a:normAutofit lnSpcReduction="10000"/>
          </a:bodyPr>
          <a:lstStyle/>
          <a:p>
            <a:r>
              <a:rPr lang="en-US" dirty="0"/>
              <a:t>30 years of widespread monetary  stability throughout Europe, coupled with establishment of new monetary infrastructure  (</a:t>
            </a:r>
            <a:r>
              <a:rPr lang="en-US" dirty="0" err="1"/>
              <a:t>centred</a:t>
            </a:r>
            <a:r>
              <a:rPr lang="en-US" dirty="0"/>
              <a:t> on periodic monetary policy committee meetings reviewing interest rates) led to view of minimal inflation as “normal”</a:t>
            </a:r>
          </a:p>
          <a:p>
            <a:r>
              <a:rPr lang="en-US" dirty="0"/>
              <a:t>Concerns post- GFC of falling prices; Japan </a:t>
            </a:r>
          </a:p>
          <a:p>
            <a:r>
              <a:rPr lang="en-US" dirty="0"/>
              <a:t>Little experience of combating inflation amongst most central bankers</a:t>
            </a:r>
          </a:p>
          <a:p>
            <a:r>
              <a:rPr lang="en-US" dirty="0"/>
              <a:t>Reference to one-off factors, e.g. supply side issues</a:t>
            </a:r>
          </a:p>
          <a:p>
            <a:r>
              <a:rPr lang="en-US" dirty="0"/>
              <a:t>Fear of adverse consequences of strong monetary reaction </a:t>
            </a:r>
          </a:p>
          <a:p>
            <a:r>
              <a:rPr lang="en-US" dirty="0"/>
              <a:t>US leadership: Fed reluctant to raise interest rates</a:t>
            </a:r>
          </a:p>
          <a:p>
            <a:r>
              <a:rPr lang="en-US" dirty="0"/>
              <a:t>Lack of </a:t>
            </a:r>
            <a:r>
              <a:rPr lang="en-US" dirty="0" err="1"/>
              <a:t>labour</a:t>
            </a:r>
            <a:r>
              <a:rPr lang="en-US" dirty="0"/>
              <a:t> market response</a:t>
            </a:r>
          </a:p>
        </p:txBody>
      </p:sp>
    </p:spTree>
    <p:extLst>
      <p:ext uri="{BB962C8B-B14F-4D97-AF65-F5344CB8AC3E}">
        <p14:creationId xmlns:p14="http://schemas.microsoft.com/office/powerpoint/2010/main" val="2054880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Resurgence of inflation (4)</a:t>
            </a:r>
          </a:p>
        </p:txBody>
      </p:sp>
      <p:sp>
        <p:nvSpPr>
          <p:cNvPr id="2" name="Content Placeholder 1"/>
          <p:cNvSpPr>
            <a:spLocks noGrp="1"/>
          </p:cNvSpPr>
          <p:nvPr>
            <p:ph idx="1"/>
          </p:nvPr>
        </p:nvSpPr>
        <p:spPr/>
        <p:txBody>
          <a:bodyPr/>
          <a:lstStyle/>
          <a:p>
            <a:r>
              <a:rPr lang="en-US" dirty="0"/>
              <a:t>Not the case that this was unforeseeable: massive spending during Covid pandemic; energy shortages; supply side. Focus on rising indebtedness (public and private). </a:t>
            </a:r>
          </a:p>
          <a:p>
            <a:endParaRPr lang="en-US" dirty="0"/>
          </a:p>
          <a:p>
            <a:r>
              <a:rPr lang="en-US" dirty="0"/>
              <a:t>Warnings </a:t>
            </a:r>
            <a:r>
              <a:rPr lang="en-US" dirty="0" err="1"/>
              <a:t>eg</a:t>
            </a:r>
            <a:r>
              <a:rPr lang="en-US" dirty="0"/>
              <a:t> El Erian; just as with GFC (Romania conference)</a:t>
            </a:r>
          </a:p>
          <a:p>
            <a:endParaRPr lang="en-US" dirty="0"/>
          </a:p>
          <a:p>
            <a:r>
              <a:rPr lang="en-US" dirty="0"/>
              <a:t>Danger of herd </a:t>
            </a:r>
            <a:r>
              <a:rPr lang="en-US" dirty="0" err="1"/>
              <a:t>behaviour</a:t>
            </a:r>
            <a:endParaRPr lang="en-US" dirty="0"/>
          </a:p>
        </p:txBody>
      </p:sp>
    </p:spTree>
    <p:extLst>
      <p:ext uri="{BB962C8B-B14F-4D97-AF65-F5344CB8AC3E}">
        <p14:creationId xmlns:p14="http://schemas.microsoft.com/office/powerpoint/2010/main" val="112606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46AC1-8F65-40F9-0157-B032C4954800}"/>
              </a:ext>
            </a:extLst>
          </p:cNvPr>
          <p:cNvSpPr>
            <a:spLocks noGrp="1"/>
          </p:cNvSpPr>
          <p:nvPr>
            <p:ph type="title"/>
          </p:nvPr>
        </p:nvSpPr>
        <p:spPr/>
        <p:txBody>
          <a:bodyPr/>
          <a:lstStyle/>
          <a:p>
            <a:r>
              <a:rPr lang="en-US" dirty="0"/>
              <a:t>Need for strong response</a:t>
            </a:r>
          </a:p>
        </p:txBody>
      </p:sp>
      <p:sp>
        <p:nvSpPr>
          <p:cNvPr id="3" name="Content Placeholder 2">
            <a:extLst>
              <a:ext uri="{FF2B5EF4-FFF2-40B4-BE49-F238E27FC236}">
                <a16:creationId xmlns:a16="http://schemas.microsoft.com/office/drawing/2014/main" id="{DC0EB22B-0892-51EB-1129-525BA0C3582F}"/>
              </a:ext>
            </a:extLst>
          </p:cNvPr>
          <p:cNvSpPr>
            <a:spLocks noGrp="1"/>
          </p:cNvSpPr>
          <p:nvPr>
            <p:ph idx="1"/>
          </p:nvPr>
        </p:nvSpPr>
        <p:spPr/>
        <p:txBody>
          <a:bodyPr>
            <a:normAutofit lnSpcReduction="10000"/>
          </a:bodyPr>
          <a:lstStyle/>
          <a:p>
            <a:r>
              <a:rPr lang="en-US" dirty="0"/>
              <a:t>Rapid upswing in inflation: headline figures get attention</a:t>
            </a:r>
          </a:p>
          <a:p>
            <a:endParaRPr lang="en-US" dirty="0"/>
          </a:p>
          <a:p>
            <a:r>
              <a:rPr lang="en-US" dirty="0"/>
              <a:t>Wage </a:t>
            </a:r>
            <a:r>
              <a:rPr lang="en-US" dirty="0" err="1"/>
              <a:t>behaviour</a:t>
            </a:r>
            <a:r>
              <a:rPr lang="en-US" dirty="0"/>
              <a:t> responding: social conflict; inflation becoming embedded</a:t>
            </a:r>
          </a:p>
          <a:p>
            <a:endParaRPr lang="en-US" dirty="0"/>
          </a:p>
          <a:p>
            <a:r>
              <a:rPr lang="en-US" dirty="0"/>
              <a:t>Ukraine invasion as game changer</a:t>
            </a:r>
          </a:p>
          <a:p>
            <a:endParaRPr lang="en-US" dirty="0"/>
          </a:p>
          <a:p>
            <a:r>
              <a:rPr lang="en-US" dirty="0"/>
              <a:t>Signals from Federal Reserve of progressive interest rate hikes</a:t>
            </a:r>
          </a:p>
          <a:p>
            <a:endParaRPr lang="en-US" dirty="0"/>
          </a:p>
          <a:p>
            <a:r>
              <a:rPr lang="en-US" dirty="0"/>
              <a:t>Unwinding of asset purchase </a:t>
            </a:r>
            <a:r>
              <a:rPr lang="en-US" dirty="0" err="1"/>
              <a:t>programmes</a:t>
            </a:r>
            <a:r>
              <a:rPr lang="en-US" dirty="0"/>
              <a:t>  (but UK)</a:t>
            </a:r>
          </a:p>
        </p:txBody>
      </p:sp>
    </p:spTree>
    <p:extLst>
      <p:ext uri="{BB962C8B-B14F-4D97-AF65-F5344CB8AC3E}">
        <p14:creationId xmlns:p14="http://schemas.microsoft.com/office/powerpoint/2010/main" val="3252924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brainstorming presentation</Template>
  <TotalTime>164</TotalTime>
  <Words>1436</Words>
  <Application>Microsoft Office PowerPoint</Application>
  <PresentationFormat>Widescreen</PresentationFormat>
  <Paragraphs>225</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Calibri</vt:lpstr>
      <vt:lpstr>Century Gothic</vt:lpstr>
      <vt:lpstr>Palatino Linotype</vt:lpstr>
      <vt:lpstr>Wingdings 2</vt:lpstr>
      <vt:lpstr>Presentation on brainstorming</vt:lpstr>
      <vt:lpstr>Key  issues for monetary policy for emerging European economies</vt:lpstr>
      <vt:lpstr>Outline</vt:lpstr>
      <vt:lpstr>Safeguarding central bank independence (1)</vt:lpstr>
      <vt:lpstr>Safeguarding central bank independence (2)</vt:lpstr>
      <vt:lpstr>Resurgence of inflation (1)</vt:lpstr>
      <vt:lpstr>Resurgence of inflation (2)</vt:lpstr>
      <vt:lpstr>Resurgence of inflation (3)</vt:lpstr>
      <vt:lpstr>Resurgence of inflation (4)</vt:lpstr>
      <vt:lpstr>Need for strong response</vt:lpstr>
      <vt:lpstr>Combatting inflation in Europe (1)</vt:lpstr>
      <vt:lpstr>Combatting inflation in Europe (2)</vt:lpstr>
      <vt:lpstr>Other instruments to control inflation</vt:lpstr>
      <vt:lpstr>Financial stability</vt:lpstr>
      <vt:lpstr>Real GDP in the GFC and Covid-19 </vt:lpstr>
      <vt:lpstr>Real GDP in the GFC and Covid-19</vt:lpstr>
      <vt:lpstr>European Systemic Risk Board (ESRB) (1)</vt:lpstr>
      <vt:lpstr>European Systemic Risk Board (ESRB) (2)</vt:lpstr>
      <vt:lpstr>Potential conflicts between monetary and financial stability</vt:lpstr>
      <vt:lpstr>Need for alertness: rapid response</vt:lpstr>
      <vt:lpstr>Conclusions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issues for monetary policy for emerging European economies</dc:title>
  <dc:creator>Charles Enoch</dc:creator>
  <cp:lastModifiedBy>Charles Enoch</cp:lastModifiedBy>
  <cp:revision>12</cp:revision>
  <dcterms:created xsi:type="dcterms:W3CDTF">2022-10-14T07:05:27Z</dcterms:created>
  <dcterms:modified xsi:type="dcterms:W3CDTF">2022-10-17T06:23:15Z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