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21"/>
  </p:notesMasterIdLst>
  <p:handoutMasterIdLst>
    <p:handoutMasterId r:id="rId22"/>
  </p:handoutMasterIdLst>
  <p:sldIdLst>
    <p:sldId id="256" r:id="rId2"/>
    <p:sldId id="656" r:id="rId3"/>
    <p:sldId id="652" r:id="rId4"/>
    <p:sldId id="653" r:id="rId5"/>
    <p:sldId id="654" r:id="rId6"/>
    <p:sldId id="662" r:id="rId7"/>
    <p:sldId id="658" r:id="rId8"/>
    <p:sldId id="663" r:id="rId9"/>
    <p:sldId id="664" r:id="rId10"/>
    <p:sldId id="665" r:id="rId11"/>
    <p:sldId id="681" r:id="rId12"/>
    <p:sldId id="679" r:id="rId13"/>
    <p:sldId id="669" r:id="rId14"/>
    <p:sldId id="682" r:id="rId15"/>
    <p:sldId id="668" r:id="rId16"/>
    <p:sldId id="674" r:id="rId17"/>
    <p:sldId id="670" r:id="rId18"/>
    <p:sldId id="640" r:id="rId19"/>
    <p:sldId id="683" r:id="rId20"/>
  </p:sldIdLst>
  <p:sldSz cx="9144000" cy="6858000" type="screen4x3"/>
  <p:notesSz cx="6794500" cy="9906000"/>
  <p:defaultTextStyle>
    <a:defPPr>
      <a:defRPr lang="hr-H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B7D0"/>
    <a:srgbClr val="8EB4E3"/>
    <a:srgbClr val="8598C1"/>
    <a:srgbClr val="6DA8D9"/>
    <a:srgbClr val="5985D3"/>
    <a:srgbClr val="5F5F5F"/>
    <a:srgbClr val="4D4D4D"/>
    <a:srgbClr val="0086EA"/>
    <a:srgbClr val="209EEC"/>
    <a:srgbClr val="008D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9" autoAdjust="0"/>
    <p:restoredTop sz="74689" autoAdjust="0"/>
  </p:normalViewPr>
  <p:slideViewPr>
    <p:cSldViewPr>
      <p:cViewPr varScale="1">
        <p:scale>
          <a:sx n="87" d="100"/>
          <a:sy n="87" d="100"/>
        </p:scale>
        <p:origin x="2274" y="78"/>
      </p:cViewPr>
      <p:guideLst>
        <p:guide orient="horz" pos="2160"/>
        <p:guide pos="2880"/>
      </p:guideLst>
    </p:cSldViewPr>
  </p:slideViewPr>
  <p:outlineViewPr>
    <p:cViewPr>
      <p:scale>
        <a:sx n="33" d="100"/>
        <a:sy n="33" d="100"/>
      </p:scale>
      <p:origin x="0" y="-2760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3294" y="90"/>
      </p:cViewPr>
      <p:guideLst>
        <p:guide orient="horz" pos="312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4" y="2"/>
            <a:ext cx="2944283" cy="495299"/>
          </a:xfrm>
          <a:prstGeom prst="rect">
            <a:avLst/>
          </a:prstGeom>
        </p:spPr>
        <p:txBody>
          <a:bodyPr vert="horz" lIns="91294" tIns="45647" rIns="91294" bIns="45647" rtlCol="0"/>
          <a:lstStyle>
            <a:lvl1pPr algn="l">
              <a:defRPr sz="1200"/>
            </a:lvl1pPr>
          </a:lstStyle>
          <a:p>
            <a:pPr>
              <a:defRPr/>
            </a:pPr>
            <a:endParaRPr lang="hr-HR"/>
          </a:p>
        </p:txBody>
      </p:sp>
      <p:sp>
        <p:nvSpPr>
          <p:cNvPr id="3" name="Rezervirano mjesto datuma 2"/>
          <p:cNvSpPr>
            <a:spLocks noGrp="1"/>
          </p:cNvSpPr>
          <p:nvPr>
            <p:ph type="dt" sz="quarter" idx="1"/>
          </p:nvPr>
        </p:nvSpPr>
        <p:spPr>
          <a:xfrm>
            <a:off x="3848648" y="2"/>
            <a:ext cx="2944283" cy="495299"/>
          </a:xfrm>
          <a:prstGeom prst="rect">
            <a:avLst/>
          </a:prstGeom>
        </p:spPr>
        <p:txBody>
          <a:bodyPr vert="horz" lIns="91294" tIns="45647" rIns="91294" bIns="45647" rtlCol="0"/>
          <a:lstStyle>
            <a:lvl1pPr algn="r">
              <a:defRPr sz="1200"/>
            </a:lvl1pPr>
          </a:lstStyle>
          <a:p>
            <a:pPr>
              <a:defRPr/>
            </a:pPr>
            <a:fld id="{B6C2462A-E341-4F13-ABB2-AC3CE9476E09}" type="datetimeFigureOut">
              <a:rPr lang="hr-HR"/>
              <a:pPr>
                <a:defRPr/>
              </a:pPr>
              <a:t>28.10.2020.</a:t>
            </a:fld>
            <a:endParaRPr lang="hr-HR"/>
          </a:p>
        </p:txBody>
      </p:sp>
      <p:sp>
        <p:nvSpPr>
          <p:cNvPr id="4" name="Rezervirano mjesto podnožja 3"/>
          <p:cNvSpPr>
            <a:spLocks noGrp="1"/>
          </p:cNvSpPr>
          <p:nvPr>
            <p:ph type="ftr" sz="quarter" idx="2"/>
          </p:nvPr>
        </p:nvSpPr>
        <p:spPr>
          <a:xfrm>
            <a:off x="4" y="9408984"/>
            <a:ext cx="2944283" cy="495299"/>
          </a:xfrm>
          <a:prstGeom prst="rect">
            <a:avLst/>
          </a:prstGeom>
        </p:spPr>
        <p:txBody>
          <a:bodyPr vert="horz" lIns="91294" tIns="45647" rIns="91294" bIns="45647" rtlCol="0" anchor="b"/>
          <a:lstStyle>
            <a:lvl1pPr algn="l">
              <a:defRPr sz="1200"/>
            </a:lvl1pPr>
          </a:lstStyle>
          <a:p>
            <a:pPr>
              <a:defRPr/>
            </a:pPr>
            <a:endParaRPr lang="hr-HR"/>
          </a:p>
        </p:txBody>
      </p:sp>
    </p:spTree>
    <p:extLst>
      <p:ext uri="{BB962C8B-B14F-4D97-AF65-F5344CB8AC3E}">
        <p14:creationId xmlns:p14="http://schemas.microsoft.com/office/powerpoint/2010/main" val="9430639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4" y="2"/>
            <a:ext cx="2944283" cy="495299"/>
          </a:xfrm>
          <a:prstGeom prst="rect">
            <a:avLst/>
          </a:prstGeom>
        </p:spPr>
        <p:txBody>
          <a:bodyPr vert="horz" lIns="91294" tIns="45647" rIns="91294" bIns="45647" rtlCol="0"/>
          <a:lstStyle>
            <a:lvl1pPr algn="l">
              <a:defRPr sz="1200"/>
            </a:lvl1pPr>
          </a:lstStyle>
          <a:p>
            <a:pPr>
              <a:defRPr/>
            </a:pPr>
            <a:endParaRPr lang="hr-HR"/>
          </a:p>
        </p:txBody>
      </p:sp>
      <p:sp>
        <p:nvSpPr>
          <p:cNvPr id="3" name="Rezervirano mjesto datuma 2"/>
          <p:cNvSpPr>
            <a:spLocks noGrp="1"/>
          </p:cNvSpPr>
          <p:nvPr>
            <p:ph type="dt" idx="1"/>
          </p:nvPr>
        </p:nvSpPr>
        <p:spPr>
          <a:xfrm>
            <a:off x="3848648" y="2"/>
            <a:ext cx="2944283" cy="495299"/>
          </a:xfrm>
          <a:prstGeom prst="rect">
            <a:avLst/>
          </a:prstGeom>
        </p:spPr>
        <p:txBody>
          <a:bodyPr vert="horz" lIns="91294" tIns="45647" rIns="91294" bIns="45647" rtlCol="0"/>
          <a:lstStyle>
            <a:lvl1pPr algn="r">
              <a:defRPr sz="1200"/>
            </a:lvl1pPr>
          </a:lstStyle>
          <a:p>
            <a:pPr>
              <a:defRPr/>
            </a:pPr>
            <a:fld id="{80317C47-123A-4BC4-B100-92520A76D6CC}" type="datetimeFigureOut">
              <a:rPr lang="hr-HR"/>
              <a:pPr>
                <a:defRPr/>
              </a:pPr>
              <a:t>28.10.2020.</a:t>
            </a:fld>
            <a:endParaRPr lang="hr-HR"/>
          </a:p>
        </p:txBody>
      </p:sp>
      <p:sp>
        <p:nvSpPr>
          <p:cNvPr id="4" name="Rezervirano mjesto slike slajda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294" tIns="45647" rIns="91294" bIns="45647" rtlCol="0" anchor="ctr"/>
          <a:lstStyle/>
          <a:p>
            <a:pPr lvl="0"/>
            <a:endParaRPr lang="hr-HR" noProof="0" smtClean="0"/>
          </a:p>
        </p:txBody>
      </p:sp>
      <p:sp>
        <p:nvSpPr>
          <p:cNvPr id="5" name="Rezervirano mjesto bilježaka 4"/>
          <p:cNvSpPr>
            <a:spLocks noGrp="1"/>
          </p:cNvSpPr>
          <p:nvPr>
            <p:ph type="body" sz="quarter" idx="3"/>
          </p:nvPr>
        </p:nvSpPr>
        <p:spPr>
          <a:xfrm>
            <a:off x="679450" y="4705352"/>
            <a:ext cx="5435600" cy="4457699"/>
          </a:xfrm>
          <a:prstGeom prst="rect">
            <a:avLst/>
          </a:prstGeom>
        </p:spPr>
        <p:txBody>
          <a:bodyPr vert="horz" lIns="91294" tIns="45647" rIns="91294" bIns="45647" rtlCol="0">
            <a:normAutofit/>
          </a:bodyPr>
          <a:lstStyle/>
          <a:p>
            <a:pPr lvl="0"/>
            <a:r>
              <a:rPr lang="hr-HR" noProof="0" smtClean="0"/>
              <a:t>Kliknite da biste uredili stilove teksta matrice</a:t>
            </a:r>
          </a:p>
          <a:p>
            <a:pPr lvl="1"/>
            <a:r>
              <a:rPr lang="hr-HR" noProof="0" smtClean="0"/>
              <a:t>Druga razina</a:t>
            </a:r>
          </a:p>
          <a:p>
            <a:pPr lvl="2"/>
            <a:r>
              <a:rPr lang="hr-HR" noProof="0" smtClean="0"/>
              <a:t>Treća razina</a:t>
            </a:r>
          </a:p>
          <a:p>
            <a:pPr lvl="3"/>
            <a:r>
              <a:rPr lang="hr-HR" noProof="0" smtClean="0"/>
              <a:t>Četvrta razina</a:t>
            </a:r>
          </a:p>
          <a:p>
            <a:pPr lvl="4"/>
            <a:r>
              <a:rPr lang="hr-HR" noProof="0" smtClean="0"/>
              <a:t>Peta razina</a:t>
            </a:r>
          </a:p>
        </p:txBody>
      </p:sp>
      <p:sp>
        <p:nvSpPr>
          <p:cNvPr id="6" name="Rezervirano mjesto podnožja 5"/>
          <p:cNvSpPr>
            <a:spLocks noGrp="1"/>
          </p:cNvSpPr>
          <p:nvPr>
            <p:ph type="ftr" sz="quarter" idx="4"/>
          </p:nvPr>
        </p:nvSpPr>
        <p:spPr>
          <a:xfrm>
            <a:off x="4" y="9408984"/>
            <a:ext cx="2944283" cy="495299"/>
          </a:xfrm>
          <a:prstGeom prst="rect">
            <a:avLst/>
          </a:prstGeom>
        </p:spPr>
        <p:txBody>
          <a:bodyPr vert="horz" lIns="91294" tIns="45647" rIns="91294" bIns="45647" rtlCol="0" anchor="b"/>
          <a:lstStyle>
            <a:lvl1pPr algn="l">
              <a:defRPr sz="1200"/>
            </a:lvl1pPr>
          </a:lstStyle>
          <a:p>
            <a:pPr>
              <a:defRPr/>
            </a:pPr>
            <a:endParaRPr lang="hr-HR"/>
          </a:p>
        </p:txBody>
      </p:sp>
    </p:spTree>
    <p:extLst>
      <p:ext uri="{BB962C8B-B14F-4D97-AF65-F5344CB8AC3E}">
        <p14:creationId xmlns:p14="http://schemas.microsoft.com/office/powerpoint/2010/main" val="299705436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noProof="0" dirty="0"/>
          </a:p>
        </p:txBody>
      </p:sp>
    </p:spTree>
    <p:extLst>
      <p:ext uri="{BB962C8B-B14F-4D97-AF65-F5344CB8AC3E}">
        <p14:creationId xmlns:p14="http://schemas.microsoft.com/office/powerpoint/2010/main" val="2283929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hr-HR" sz="1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463772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sz="1200" kern="1200" dirty="0" smtClean="0">
              <a:solidFill>
                <a:schemeClr val="tx1"/>
              </a:solidFill>
              <a:effectLst/>
              <a:latin typeface="+mn-lt"/>
              <a:ea typeface="+mn-ea"/>
              <a:cs typeface="+mn-cs"/>
            </a:endParaRPr>
          </a:p>
          <a:p>
            <a:endParaRPr lang="hr-HR" dirty="0"/>
          </a:p>
        </p:txBody>
      </p:sp>
    </p:spTree>
    <p:extLst>
      <p:ext uri="{BB962C8B-B14F-4D97-AF65-F5344CB8AC3E}">
        <p14:creationId xmlns:p14="http://schemas.microsoft.com/office/powerpoint/2010/main" val="3211771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dirty="0"/>
          </a:p>
        </p:txBody>
      </p:sp>
    </p:spTree>
    <p:extLst>
      <p:ext uri="{BB962C8B-B14F-4D97-AF65-F5344CB8AC3E}">
        <p14:creationId xmlns:p14="http://schemas.microsoft.com/office/powerpoint/2010/main" val="2238771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hr-HR" sz="1200"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hr-HR" sz="1200" kern="1200" dirty="0" smtClean="0">
              <a:solidFill>
                <a:schemeClr val="tx1"/>
              </a:solidFill>
              <a:effectLst/>
              <a:latin typeface="+mn-lt"/>
              <a:ea typeface="+mn-ea"/>
              <a:cs typeface="+mn-cs"/>
            </a:endParaRPr>
          </a:p>
          <a:p>
            <a:endParaRPr lang="hr-HR" dirty="0" smtClean="0"/>
          </a:p>
        </p:txBody>
      </p:sp>
    </p:spTree>
    <p:extLst>
      <p:ext uri="{BB962C8B-B14F-4D97-AF65-F5344CB8AC3E}">
        <p14:creationId xmlns:p14="http://schemas.microsoft.com/office/powerpoint/2010/main" val="483447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dirty="0"/>
          </a:p>
        </p:txBody>
      </p:sp>
    </p:spTree>
    <p:extLst>
      <p:ext uri="{BB962C8B-B14F-4D97-AF65-F5344CB8AC3E}">
        <p14:creationId xmlns:p14="http://schemas.microsoft.com/office/powerpoint/2010/main" val="1714152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sz="1200" b="0" i="0" kern="1200" dirty="0" smtClean="0">
              <a:solidFill>
                <a:schemeClr val="tx1"/>
              </a:solidFill>
              <a:effectLst/>
              <a:latin typeface="+mn-lt"/>
              <a:ea typeface="+mn-ea"/>
              <a:cs typeface="+mn-cs"/>
            </a:endParaRPr>
          </a:p>
          <a:p>
            <a:endParaRPr lang="hr-HR" dirty="0" smtClean="0"/>
          </a:p>
        </p:txBody>
      </p:sp>
    </p:spTree>
    <p:extLst>
      <p:ext uri="{BB962C8B-B14F-4D97-AF65-F5344CB8AC3E}">
        <p14:creationId xmlns:p14="http://schemas.microsoft.com/office/powerpoint/2010/main" val="1870295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hr-HR" sz="1200" b="0" i="0"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hr-HR" sz="1200" b="0" i="0" kern="1200" dirty="0" smtClean="0">
              <a:solidFill>
                <a:schemeClr val="tx1"/>
              </a:solidFill>
              <a:effectLst/>
              <a:latin typeface="+mn-lt"/>
              <a:ea typeface="+mn-ea"/>
              <a:cs typeface="+mn-cs"/>
            </a:endParaRPr>
          </a:p>
          <a:p>
            <a:endParaRPr lang="hr-HR" dirty="0"/>
          </a:p>
        </p:txBody>
      </p:sp>
    </p:spTree>
    <p:extLst>
      <p:ext uri="{BB962C8B-B14F-4D97-AF65-F5344CB8AC3E}">
        <p14:creationId xmlns:p14="http://schemas.microsoft.com/office/powerpoint/2010/main" val="35848201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hr-HR" dirty="0"/>
          </a:p>
        </p:txBody>
      </p:sp>
    </p:spTree>
    <p:extLst>
      <p:ext uri="{BB962C8B-B14F-4D97-AF65-F5344CB8AC3E}">
        <p14:creationId xmlns:p14="http://schemas.microsoft.com/office/powerpoint/2010/main" val="37603912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033492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355600" lvl="2" indent="0">
              <a:buNone/>
            </a:pPr>
            <a:endParaRPr lang="hr-HR" sz="1400" dirty="0" smtClean="0">
              <a:ea typeface="+mn-ea"/>
              <a:cs typeface="+mn-cs"/>
            </a:endParaRPr>
          </a:p>
        </p:txBody>
      </p:sp>
    </p:spTree>
    <p:extLst>
      <p:ext uri="{BB962C8B-B14F-4D97-AF65-F5344CB8AC3E}">
        <p14:creationId xmlns:p14="http://schemas.microsoft.com/office/powerpoint/2010/main" val="1699799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3941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Tree>
    <p:extLst>
      <p:ext uri="{BB962C8B-B14F-4D97-AF65-F5344CB8AC3E}">
        <p14:creationId xmlns:p14="http://schemas.microsoft.com/office/powerpoint/2010/main" val="1896167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Tree>
    <p:extLst>
      <p:ext uri="{BB962C8B-B14F-4D97-AF65-F5344CB8AC3E}">
        <p14:creationId xmlns:p14="http://schemas.microsoft.com/office/powerpoint/2010/main" val="404129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Tree>
    <p:extLst>
      <p:ext uri="{BB962C8B-B14F-4D97-AF65-F5344CB8AC3E}">
        <p14:creationId xmlns:p14="http://schemas.microsoft.com/office/powerpoint/2010/main" val="1856794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Tree>
    <p:extLst>
      <p:ext uri="{BB962C8B-B14F-4D97-AF65-F5344CB8AC3E}">
        <p14:creationId xmlns:p14="http://schemas.microsoft.com/office/powerpoint/2010/main" val="2366722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592194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Tree>
    <p:extLst>
      <p:ext uri="{BB962C8B-B14F-4D97-AF65-F5344CB8AC3E}">
        <p14:creationId xmlns:p14="http://schemas.microsoft.com/office/powerpoint/2010/main" val="1923902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sz="1200" kern="1200" dirty="0" smtClean="0">
              <a:solidFill>
                <a:schemeClr val="tx1"/>
              </a:solidFill>
              <a:effectLst/>
              <a:latin typeface="+mn-lt"/>
              <a:ea typeface="+mn-ea"/>
              <a:cs typeface="+mn-cs"/>
            </a:endParaRPr>
          </a:p>
          <a:p>
            <a:endParaRPr lang="hr-HR" dirty="0" smtClean="0"/>
          </a:p>
          <a:p>
            <a:endParaRPr lang="hr-HR" dirty="0"/>
          </a:p>
        </p:txBody>
      </p:sp>
    </p:spTree>
    <p:extLst>
      <p:ext uri="{BB962C8B-B14F-4D97-AF65-F5344CB8AC3E}">
        <p14:creationId xmlns:p14="http://schemas.microsoft.com/office/powerpoint/2010/main" val="14529343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4" name="Line 12"/>
          <p:cNvSpPr>
            <a:spLocks noChangeShapeType="1"/>
          </p:cNvSpPr>
          <p:nvPr/>
        </p:nvSpPr>
        <p:spPr bwMode="auto">
          <a:xfrm>
            <a:off x="0" y="3200400"/>
            <a:ext cx="9144000" cy="0"/>
          </a:xfrm>
          <a:prstGeom prst="line">
            <a:avLst/>
          </a:prstGeom>
          <a:noFill/>
          <a:ln w="19050">
            <a:solidFill>
              <a:srgbClr val="FF0000"/>
            </a:solidFill>
            <a:round/>
            <a:headEnd/>
            <a:tailEnd/>
          </a:ln>
          <a:effectLst/>
        </p:spPr>
        <p:txBody>
          <a:bodyPr/>
          <a:lstStyle/>
          <a:p>
            <a:pPr>
              <a:defRPr/>
            </a:pPr>
            <a:endParaRPr lang="hr-HR"/>
          </a:p>
        </p:txBody>
      </p:sp>
      <p:pic>
        <p:nvPicPr>
          <p:cNvPr id="5" name="Picture 21" descr="EN Logo za PP template"/>
          <p:cNvPicPr>
            <a:picLocks noChangeAspect="1" noChangeArrowheads="1"/>
          </p:cNvPicPr>
          <p:nvPr/>
        </p:nvPicPr>
        <p:blipFill>
          <a:blip r:embed="rId2" cstate="print"/>
          <a:srcRect/>
          <a:stretch>
            <a:fillRect/>
          </a:stretch>
        </p:blipFill>
        <p:spPr bwMode="auto">
          <a:xfrm>
            <a:off x="2555875" y="1196975"/>
            <a:ext cx="3959225" cy="1103313"/>
          </a:xfrm>
          <a:prstGeom prst="rect">
            <a:avLst/>
          </a:prstGeom>
          <a:noFill/>
          <a:ln w="9525">
            <a:noFill/>
            <a:miter lim="800000"/>
            <a:headEnd/>
            <a:tailEnd/>
          </a:ln>
        </p:spPr>
      </p:pic>
      <p:pic>
        <p:nvPicPr>
          <p:cNvPr id="6" name="Picture 22" descr="EN traka za PP template"/>
          <p:cNvPicPr>
            <a:picLocks noChangeAspect="1" noChangeArrowheads="1"/>
          </p:cNvPicPr>
          <p:nvPr/>
        </p:nvPicPr>
        <p:blipFill>
          <a:blip r:embed="rId3" cstate="print"/>
          <a:srcRect/>
          <a:stretch>
            <a:fillRect/>
          </a:stretch>
        </p:blipFill>
        <p:spPr bwMode="auto">
          <a:xfrm>
            <a:off x="0" y="6570663"/>
            <a:ext cx="9144000" cy="287337"/>
          </a:xfrm>
          <a:prstGeom prst="rect">
            <a:avLst/>
          </a:prstGeom>
          <a:noFill/>
          <a:ln w="9525">
            <a:noFill/>
            <a:miter lim="800000"/>
            <a:headEnd/>
            <a:tailEnd/>
          </a:ln>
        </p:spPr>
      </p:pic>
      <p:sp>
        <p:nvSpPr>
          <p:cNvPr id="14338" name="Rectangle 2"/>
          <p:cNvSpPr>
            <a:spLocks noGrp="1" noChangeArrowheads="1"/>
          </p:cNvSpPr>
          <p:nvPr>
            <p:ph type="ctrTitle"/>
          </p:nvPr>
        </p:nvSpPr>
        <p:spPr>
          <a:xfrm>
            <a:off x="703263" y="3733800"/>
            <a:ext cx="7772400" cy="984250"/>
          </a:xfrm>
        </p:spPr>
        <p:txBody>
          <a:bodyPr/>
          <a:lstStyle>
            <a:lvl1pPr>
              <a:defRPr sz="4300"/>
            </a:lvl1pPr>
          </a:lstStyle>
          <a:p>
            <a:r>
              <a:rPr lang="hr-HR"/>
              <a:t>Click to edit Master title</a:t>
            </a:r>
          </a:p>
        </p:txBody>
      </p:sp>
      <p:sp>
        <p:nvSpPr>
          <p:cNvPr id="14339" name="Rectangle 3"/>
          <p:cNvSpPr>
            <a:spLocks noGrp="1" noChangeArrowheads="1"/>
          </p:cNvSpPr>
          <p:nvPr>
            <p:ph type="subTitle" idx="1"/>
          </p:nvPr>
        </p:nvSpPr>
        <p:spPr>
          <a:xfrm>
            <a:off x="1125538" y="5257800"/>
            <a:ext cx="6858000" cy="533400"/>
          </a:xfrm>
        </p:spPr>
        <p:txBody>
          <a:bodyPr/>
          <a:lstStyle>
            <a:lvl1pPr marL="0" indent="0" algn="ctr">
              <a:buFont typeface="Wingdings" pitchFamily="2" charset="2"/>
              <a:buNone/>
              <a:defRPr sz="2600"/>
            </a:lvl1pPr>
          </a:lstStyle>
          <a:p>
            <a:r>
              <a:rPr lang="hr-HR"/>
              <a:t>Click to edit Master subtitle or name</a:t>
            </a:r>
          </a:p>
        </p:txBody>
      </p:sp>
      <p:sp>
        <p:nvSpPr>
          <p:cNvPr id="7" name="Rectangle 4"/>
          <p:cNvSpPr>
            <a:spLocks noGrp="1" noChangeArrowheads="1"/>
          </p:cNvSpPr>
          <p:nvPr>
            <p:ph type="dt" sz="half" idx="10"/>
          </p:nvPr>
        </p:nvSpPr>
        <p:spPr/>
        <p:txBody>
          <a:bodyPr/>
          <a:lstStyle>
            <a:lvl1pPr>
              <a:defRPr/>
            </a:lvl1pPr>
          </a:lstStyle>
          <a:p>
            <a:pPr>
              <a:defRPr/>
            </a:pPr>
            <a:endParaRPr lang="hr-HR"/>
          </a:p>
        </p:txBody>
      </p:sp>
      <p:sp>
        <p:nvSpPr>
          <p:cNvPr id="8" name="Rectangle 5"/>
          <p:cNvSpPr>
            <a:spLocks noGrp="1" noChangeArrowheads="1"/>
          </p:cNvSpPr>
          <p:nvPr>
            <p:ph type="ftr" sz="quarter" idx="11"/>
          </p:nvPr>
        </p:nvSpPr>
        <p:spPr/>
        <p:txBody>
          <a:bodyPr/>
          <a:lstStyle>
            <a:lvl1pPr>
              <a:defRPr/>
            </a:lvl1pPr>
          </a:lstStyle>
          <a:p>
            <a:pPr>
              <a:defRPr/>
            </a:pPr>
            <a:endParaRPr lang="hr-H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r-HR" smtClean="0"/>
              <a:t>Kliknite da biste uredili stilove teksta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ctangle 4"/>
          <p:cNvSpPr>
            <a:spLocks noGrp="1" noChangeArrowheads="1"/>
          </p:cNvSpPr>
          <p:nvPr>
            <p:ph type="dt" sz="half" idx="10"/>
          </p:nvPr>
        </p:nvSpPr>
        <p:spPr>
          <a:ln/>
        </p:spPr>
        <p:txBody>
          <a:bodyPr/>
          <a:lstStyle>
            <a:lvl1pPr>
              <a:defRPr/>
            </a:lvl1pPr>
          </a:lstStyle>
          <a:p>
            <a:pPr>
              <a:defRPr/>
            </a:pPr>
            <a:endParaRPr lang="hr-HR"/>
          </a:p>
        </p:txBody>
      </p:sp>
      <p:sp>
        <p:nvSpPr>
          <p:cNvPr id="8" name="Rectangle 5"/>
          <p:cNvSpPr>
            <a:spLocks noGrp="1" noChangeArrowheads="1"/>
          </p:cNvSpPr>
          <p:nvPr>
            <p:ph type="ftr" sz="quarter" idx="11"/>
          </p:nvPr>
        </p:nvSpPr>
        <p:spPr>
          <a:ln/>
        </p:spPr>
        <p:txBody>
          <a:bodyPr/>
          <a:lstStyle>
            <a:lvl1pPr>
              <a:defRPr/>
            </a:lvl1pPr>
          </a:lstStyle>
          <a:p>
            <a:pPr>
              <a:defRPr/>
            </a:pPr>
            <a:endParaRPr lang="hr-H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r-HR"/>
          </a:p>
        </p:txBody>
      </p:sp>
      <p:sp>
        <p:nvSpPr>
          <p:cNvPr id="3" name="Rectangle 5"/>
          <p:cNvSpPr>
            <a:spLocks noGrp="1" noChangeArrowheads="1"/>
          </p:cNvSpPr>
          <p:nvPr>
            <p:ph type="ftr" sz="quarter" idx="11"/>
          </p:nvPr>
        </p:nvSpPr>
        <p:spPr>
          <a:ln/>
        </p:spPr>
        <p:txBody>
          <a:bodyPr/>
          <a:lstStyle>
            <a:lvl1pPr>
              <a:defRPr/>
            </a:lvl1pPr>
          </a:lstStyle>
          <a:p>
            <a:pPr>
              <a:defRPr/>
            </a:pPr>
            <a:endParaRPr lang="hr-H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2125" y="3810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hr-HR"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p>
        </p:txBody>
      </p:sp>
      <p:sp>
        <p:nvSpPr>
          <p:cNvPr id="13316"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hr-HR"/>
          </a:p>
        </p:txBody>
      </p:sp>
      <p:sp>
        <p:nvSpPr>
          <p:cNvPr id="1331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hr-HR"/>
          </a:p>
        </p:txBody>
      </p:sp>
      <p:sp>
        <p:nvSpPr>
          <p:cNvPr id="13319" name="Line 7"/>
          <p:cNvSpPr>
            <a:spLocks noChangeShapeType="1"/>
          </p:cNvSpPr>
          <p:nvPr/>
        </p:nvSpPr>
        <p:spPr bwMode="auto">
          <a:xfrm>
            <a:off x="0" y="1447800"/>
            <a:ext cx="9144000" cy="0"/>
          </a:xfrm>
          <a:prstGeom prst="line">
            <a:avLst/>
          </a:prstGeom>
          <a:noFill/>
          <a:ln w="19050">
            <a:solidFill>
              <a:srgbClr val="FF0000"/>
            </a:solidFill>
            <a:round/>
            <a:headEnd/>
            <a:tailEnd/>
          </a:ln>
          <a:effectLst/>
        </p:spPr>
        <p:txBody>
          <a:bodyPr/>
          <a:lstStyle/>
          <a:p>
            <a:pPr>
              <a:defRPr/>
            </a:pPr>
            <a:endParaRPr lang="hr-HR"/>
          </a:p>
        </p:txBody>
      </p:sp>
      <p:pic>
        <p:nvPicPr>
          <p:cNvPr id="1032" name="Picture 13" descr="EN traka za PP template"/>
          <p:cNvPicPr>
            <a:picLocks noChangeAspect="1" noChangeArrowheads="1"/>
          </p:cNvPicPr>
          <p:nvPr/>
        </p:nvPicPr>
        <p:blipFill>
          <a:blip r:embed="rId11" cstate="print"/>
          <a:srcRect/>
          <a:stretch>
            <a:fillRect/>
          </a:stretch>
        </p:blipFill>
        <p:spPr bwMode="auto">
          <a:xfrm>
            <a:off x="0" y="6570663"/>
            <a:ext cx="9144000" cy="2873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8" r:id="rId1"/>
    <p:sldLayoutId id="2147483848" r:id="rId2"/>
    <p:sldLayoutId id="2147483849" r:id="rId3"/>
    <p:sldLayoutId id="2147483850" r:id="rId4"/>
    <p:sldLayoutId id="2147483851" r:id="rId5"/>
    <p:sldLayoutId id="2147483853" r:id="rId6"/>
    <p:sldLayoutId id="2147483854" r:id="rId7"/>
    <p:sldLayoutId id="2147483855" r:id="rId8"/>
    <p:sldLayoutId id="2147483856" r:id="rId9"/>
  </p:sldLayoutIdLst>
  <p:timing>
    <p:tnLst>
      <p:par>
        <p:cTn id="1" dur="indefinite" restart="never" nodeType="tmRoot"/>
      </p:par>
    </p:tnLst>
  </p:timing>
  <p:hf hdr="0" ftr="0" dt="0"/>
  <p:txStyles>
    <p:titleStyle>
      <a:lvl1pPr algn="ctr" rtl="0" eaLnBrk="0" fontAlgn="base" hangingPunct="0">
        <a:spcBef>
          <a:spcPct val="0"/>
        </a:spcBef>
        <a:spcAft>
          <a:spcPct val="0"/>
        </a:spcAft>
        <a:defRPr sz="3200">
          <a:solidFill>
            <a:srgbClr val="4D4D4D"/>
          </a:solidFill>
          <a:latin typeface="+mj-lt"/>
          <a:ea typeface="+mj-ea"/>
          <a:cs typeface="+mj-cs"/>
        </a:defRPr>
      </a:lvl1pPr>
      <a:lvl2pPr algn="ctr" rtl="0" eaLnBrk="0" fontAlgn="base" hangingPunct="0">
        <a:spcBef>
          <a:spcPct val="0"/>
        </a:spcBef>
        <a:spcAft>
          <a:spcPct val="0"/>
        </a:spcAft>
        <a:defRPr sz="3200">
          <a:solidFill>
            <a:srgbClr val="4D4D4D"/>
          </a:solidFill>
          <a:latin typeface="Life L2" pitchFamily="18" charset="-18"/>
        </a:defRPr>
      </a:lvl2pPr>
      <a:lvl3pPr algn="ctr" rtl="0" eaLnBrk="0" fontAlgn="base" hangingPunct="0">
        <a:spcBef>
          <a:spcPct val="0"/>
        </a:spcBef>
        <a:spcAft>
          <a:spcPct val="0"/>
        </a:spcAft>
        <a:defRPr sz="3200">
          <a:solidFill>
            <a:srgbClr val="4D4D4D"/>
          </a:solidFill>
          <a:latin typeface="Life L2" pitchFamily="18" charset="-18"/>
        </a:defRPr>
      </a:lvl3pPr>
      <a:lvl4pPr algn="ctr" rtl="0" eaLnBrk="0" fontAlgn="base" hangingPunct="0">
        <a:spcBef>
          <a:spcPct val="0"/>
        </a:spcBef>
        <a:spcAft>
          <a:spcPct val="0"/>
        </a:spcAft>
        <a:defRPr sz="3200">
          <a:solidFill>
            <a:srgbClr val="4D4D4D"/>
          </a:solidFill>
          <a:latin typeface="Life L2" pitchFamily="18" charset="-18"/>
        </a:defRPr>
      </a:lvl4pPr>
      <a:lvl5pPr algn="ctr" rtl="0" eaLnBrk="0" fontAlgn="base" hangingPunct="0">
        <a:spcBef>
          <a:spcPct val="0"/>
        </a:spcBef>
        <a:spcAft>
          <a:spcPct val="0"/>
        </a:spcAft>
        <a:defRPr sz="3200">
          <a:solidFill>
            <a:srgbClr val="4D4D4D"/>
          </a:solidFill>
          <a:latin typeface="Life L2" pitchFamily="18" charset="-18"/>
        </a:defRPr>
      </a:lvl5pPr>
      <a:lvl6pPr marL="457200" algn="ctr" rtl="0" fontAlgn="base">
        <a:spcBef>
          <a:spcPct val="0"/>
        </a:spcBef>
        <a:spcAft>
          <a:spcPct val="0"/>
        </a:spcAft>
        <a:defRPr sz="3200">
          <a:solidFill>
            <a:srgbClr val="4D4D4D"/>
          </a:solidFill>
          <a:latin typeface="Life L2" pitchFamily="18" charset="-18"/>
        </a:defRPr>
      </a:lvl6pPr>
      <a:lvl7pPr marL="914400" algn="ctr" rtl="0" fontAlgn="base">
        <a:spcBef>
          <a:spcPct val="0"/>
        </a:spcBef>
        <a:spcAft>
          <a:spcPct val="0"/>
        </a:spcAft>
        <a:defRPr sz="3200">
          <a:solidFill>
            <a:srgbClr val="4D4D4D"/>
          </a:solidFill>
          <a:latin typeface="Life L2" pitchFamily="18" charset="-18"/>
        </a:defRPr>
      </a:lvl7pPr>
      <a:lvl8pPr marL="1371600" algn="ctr" rtl="0" fontAlgn="base">
        <a:spcBef>
          <a:spcPct val="0"/>
        </a:spcBef>
        <a:spcAft>
          <a:spcPct val="0"/>
        </a:spcAft>
        <a:defRPr sz="3200">
          <a:solidFill>
            <a:srgbClr val="4D4D4D"/>
          </a:solidFill>
          <a:latin typeface="Life L2" pitchFamily="18" charset="-18"/>
        </a:defRPr>
      </a:lvl8pPr>
      <a:lvl9pPr marL="1828800" algn="ctr" rtl="0" fontAlgn="base">
        <a:spcBef>
          <a:spcPct val="0"/>
        </a:spcBef>
        <a:spcAft>
          <a:spcPct val="0"/>
        </a:spcAft>
        <a:defRPr sz="3200">
          <a:solidFill>
            <a:srgbClr val="4D4D4D"/>
          </a:solidFill>
          <a:latin typeface="Life L2" pitchFamily="18" charset="-18"/>
        </a:defRPr>
      </a:lvl9pPr>
    </p:titleStyle>
    <p:bodyStyle>
      <a:lvl1pPr marL="342900" indent="-342900" algn="l" rtl="0" eaLnBrk="0" fontAlgn="base" hangingPunct="0">
        <a:spcBef>
          <a:spcPct val="20000"/>
        </a:spcBef>
        <a:spcAft>
          <a:spcPct val="0"/>
        </a:spcAft>
        <a:buClr>
          <a:srgbClr val="FF3300"/>
        </a:buClr>
        <a:buSzPct val="80000"/>
        <a:buFont typeface="Wingdings" pitchFamily="2" charset="2"/>
        <a:buChar char="p"/>
        <a:defRPr sz="2400">
          <a:solidFill>
            <a:srgbClr val="4D4D4D"/>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itchFamily="2" charset="2"/>
        <a:buChar char="n"/>
        <a:defRPr sz="2000">
          <a:solidFill>
            <a:srgbClr val="4D4D4D"/>
          </a:solidFill>
          <a:latin typeface="+mn-lt"/>
        </a:defRPr>
      </a:lvl2pPr>
      <a:lvl3pPr marL="1143000" indent="-228600" algn="l" rtl="0" eaLnBrk="0" fontAlgn="base" hangingPunct="0">
        <a:spcBef>
          <a:spcPct val="20000"/>
        </a:spcBef>
        <a:spcAft>
          <a:spcPct val="0"/>
        </a:spcAft>
        <a:buClr>
          <a:srgbClr val="FF3300"/>
        </a:buClr>
        <a:buSzPct val="80000"/>
        <a:buFont typeface="Wingdings" pitchFamily="2" charset="2"/>
        <a:buChar char="p"/>
        <a:defRPr>
          <a:solidFill>
            <a:srgbClr val="4D4D4D"/>
          </a:solidFill>
          <a:latin typeface="+mn-lt"/>
        </a:defRPr>
      </a:lvl3pPr>
      <a:lvl4pPr marL="1600200" indent="-228600" algn="l" rtl="0" eaLnBrk="0" fontAlgn="base" hangingPunct="0">
        <a:spcBef>
          <a:spcPct val="20000"/>
        </a:spcBef>
        <a:spcAft>
          <a:spcPct val="0"/>
        </a:spcAft>
        <a:buClr>
          <a:srgbClr val="FF3300"/>
        </a:buClr>
        <a:buSzPct val="80000"/>
        <a:buFont typeface="Wingdings" pitchFamily="2" charset="2"/>
        <a:buChar char="§"/>
        <a:defRPr sz="1600">
          <a:solidFill>
            <a:srgbClr val="4D4D4D"/>
          </a:solidFill>
          <a:latin typeface="+mn-lt"/>
        </a:defRPr>
      </a:lvl4pPr>
      <a:lvl5pPr marL="2057400" indent="-228600" algn="l" rtl="0" eaLnBrk="0" fontAlgn="base" hangingPunct="0">
        <a:spcBef>
          <a:spcPct val="20000"/>
        </a:spcBef>
        <a:spcAft>
          <a:spcPct val="0"/>
        </a:spcAft>
        <a:buClr>
          <a:srgbClr val="FF3300"/>
        </a:buClr>
        <a:buSzPct val="80000"/>
        <a:buFont typeface="Wingdings" pitchFamily="2" charset="2"/>
        <a:buChar char="§"/>
        <a:defRPr sz="1400">
          <a:solidFill>
            <a:srgbClr val="4D4D4D"/>
          </a:solidFill>
          <a:latin typeface="+mn-lt"/>
        </a:defRPr>
      </a:lvl5pPr>
      <a:lvl6pPr marL="25146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6pPr>
      <a:lvl7pPr marL="29718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7pPr>
      <a:lvl8pPr marL="34290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8pPr>
      <a:lvl9pPr marL="38862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9512" y="3356992"/>
            <a:ext cx="8740352" cy="1872208"/>
          </a:xfrm>
        </p:spPr>
        <p:txBody>
          <a:bodyPr/>
          <a:lstStyle/>
          <a:p>
            <a:r>
              <a:rPr lang="en-US" sz="3200" b="1" dirty="0" smtClean="0">
                <a:solidFill>
                  <a:schemeClr val="tx1">
                    <a:lumMod val="65000"/>
                    <a:lumOff val="35000"/>
                  </a:schemeClr>
                </a:solidFill>
              </a:rPr>
              <a:t>Covid-19 Impact on Economy and CB Policies</a:t>
            </a:r>
            <a:br>
              <a:rPr lang="en-US" sz="3200" b="1" dirty="0" smtClean="0">
                <a:solidFill>
                  <a:schemeClr val="tx1">
                    <a:lumMod val="65000"/>
                    <a:lumOff val="35000"/>
                  </a:schemeClr>
                </a:solidFill>
              </a:rPr>
            </a:br>
            <a:r>
              <a:rPr lang="en-US" sz="2200" b="1" dirty="0" smtClean="0">
                <a:solidFill>
                  <a:schemeClr val="tx1">
                    <a:lumMod val="65000"/>
                    <a:lumOff val="35000"/>
                  </a:schemeClr>
                </a:solidFill>
              </a:rPr>
              <a:t/>
            </a:r>
            <a:br>
              <a:rPr lang="en-US" sz="2200" b="1" dirty="0" smtClean="0">
                <a:solidFill>
                  <a:schemeClr val="tx1">
                    <a:lumMod val="65000"/>
                    <a:lumOff val="35000"/>
                  </a:schemeClr>
                </a:solidFill>
              </a:rPr>
            </a:br>
            <a:r>
              <a:rPr lang="en-US" sz="2200" b="1" dirty="0" smtClean="0">
                <a:solidFill>
                  <a:schemeClr val="tx1">
                    <a:lumMod val="65000"/>
                    <a:lumOff val="35000"/>
                  </a:schemeClr>
                </a:solidFill>
              </a:rPr>
              <a:t>Bank of Albania – London School of Economics</a:t>
            </a:r>
            <a:br>
              <a:rPr lang="en-US" sz="2200" b="1" dirty="0" smtClean="0">
                <a:solidFill>
                  <a:schemeClr val="tx1">
                    <a:lumMod val="65000"/>
                    <a:lumOff val="35000"/>
                  </a:schemeClr>
                </a:solidFill>
              </a:rPr>
            </a:br>
            <a:r>
              <a:rPr lang="en-US" sz="1800" dirty="0" smtClean="0">
                <a:solidFill>
                  <a:schemeClr val="tx1">
                    <a:lumMod val="65000"/>
                    <a:lumOff val="35000"/>
                  </a:schemeClr>
                </a:solidFill>
              </a:rPr>
              <a:t>29 October 2020</a:t>
            </a:r>
            <a:endParaRPr lang="en-US" sz="1800" dirty="0">
              <a:solidFill>
                <a:schemeClr val="tx1">
                  <a:lumMod val="65000"/>
                  <a:lumOff val="35000"/>
                </a:schemeClr>
              </a:solidFill>
            </a:endParaRPr>
          </a:p>
        </p:txBody>
      </p:sp>
      <p:sp>
        <p:nvSpPr>
          <p:cNvPr id="3075" name="Rectangle 3"/>
          <p:cNvSpPr>
            <a:spLocks noGrp="1" noChangeArrowheads="1"/>
          </p:cNvSpPr>
          <p:nvPr>
            <p:ph type="subTitle" idx="1"/>
          </p:nvPr>
        </p:nvSpPr>
        <p:spPr>
          <a:xfrm>
            <a:off x="1115616" y="5892488"/>
            <a:ext cx="6858000" cy="935384"/>
          </a:xfrm>
        </p:spPr>
        <p:txBody>
          <a:bodyPr/>
          <a:lstStyle/>
          <a:p>
            <a:pPr eaLnBrk="1" hangingPunct="1">
              <a:lnSpc>
                <a:spcPct val="90000"/>
              </a:lnSpc>
            </a:pPr>
            <a:r>
              <a:rPr lang="en-GB" sz="1800" noProof="0" dirty="0" smtClean="0">
                <a:solidFill>
                  <a:schemeClr val="tx1">
                    <a:lumMod val="65000"/>
                    <a:lumOff val="35000"/>
                  </a:schemeClr>
                </a:solidFill>
              </a:rPr>
              <a:t>Boris Vujčić, Governor</a:t>
            </a:r>
          </a:p>
          <a:p>
            <a:pPr eaLnBrk="1" hangingPunct="1"/>
            <a:endParaRPr lang="en-GB" sz="2400" noProof="0" dirty="0" smtClean="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a:spLocks noGrp="1"/>
          </p:cNvSpPr>
          <p:nvPr>
            <p:ph type="title"/>
          </p:nvPr>
        </p:nvSpPr>
        <p:spPr>
          <a:xfrm>
            <a:off x="1" y="332656"/>
            <a:ext cx="9143999" cy="891034"/>
          </a:xfrm>
        </p:spPr>
        <p:txBody>
          <a:bodyPr/>
          <a:lstStyle/>
          <a:p>
            <a:r>
              <a:rPr lang="hr-HR" b="1" dirty="0"/>
              <a:t>But</a:t>
            </a:r>
            <a:r>
              <a:rPr lang="en-GB" b="1" dirty="0"/>
              <a:t> inflation </a:t>
            </a:r>
            <a:r>
              <a:rPr lang="hr-HR" b="1" dirty="0" err="1"/>
              <a:t>may</a:t>
            </a:r>
            <a:r>
              <a:rPr lang="hr-HR" b="1" dirty="0"/>
              <a:t> </a:t>
            </a:r>
            <a:r>
              <a:rPr lang="hr-HR" b="1" dirty="0" err="1"/>
              <a:t>also</a:t>
            </a:r>
            <a:r>
              <a:rPr lang="hr-HR" b="1" dirty="0"/>
              <a:t> </a:t>
            </a:r>
            <a:r>
              <a:rPr lang="hr-HR" b="1" dirty="0" err="1"/>
              <a:t>stay</a:t>
            </a:r>
            <a:r>
              <a:rPr lang="hr-HR" b="1" dirty="0"/>
              <a:t> </a:t>
            </a:r>
            <a:r>
              <a:rPr lang="en-GB" b="1" dirty="0"/>
              <a:t>low for long?</a:t>
            </a:r>
            <a:r>
              <a:rPr lang="hr-HR" b="1" dirty="0"/>
              <a:t> </a:t>
            </a:r>
            <a:r>
              <a:rPr lang="hr-HR" b="1" dirty="0" smtClean="0"/>
              <a:t>(2)</a:t>
            </a:r>
            <a:endParaRPr lang="en-GB" b="1" dirty="0"/>
          </a:p>
        </p:txBody>
      </p:sp>
      <p:sp>
        <p:nvSpPr>
          <p:cNvPr id="6" name="Rezervirano mjesto sadržaja 2"/>
          <p:cNvSpPr txBox="1">
            <a:spLocks/>
          </p:cNvSpPr>
          <p:nvPr/>
        </p:nvSpPr>
        <p:spPr>
          <a:xfrm>
            <a:off x="107504" y="1484784"/>
            <a:ext cx="8496944" cy="4680520"/>
          </a:xfrm>
          <a:prstGeom prst="rect">
            <a:avLst/>
          </a:prstGeom>
        </p:spPr>
        <p:txBody>
          <a:bodyPr/>
          <a:lstStyle>
            <a:lvl1pPr marL="342900" indent="-342900" algn="l" rtl="0" eaLnBrk="0" fontAlgn="base" hangingPunct="0">
              <a:spcBef>
                <a:spcPct val="20000"/>
              </a:spcBef>
              <a:spcAft>
                <a:spcPct val="0"/>
              </a:spcAft>
              <a:buClr>
                <a:srgbClr val="FF3300"/>
              </a:buClr>
              <a:buSzPct val="80000"/>
              <a:buFont typeface="Wingdings" pitchFamily="2" charset="2"/>
              <a:buChar char="p"/>
              <a:defRPr sz="2400">
                <a:solidFill>
                  <a:srgbClr val="4D4D4D"/>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itchFamily="2" charset="2"/>
              <a:buChar char="n"/>
              <a:defRPr sz="2000">
                <a:solidFill>
                  <a:srgbClr val="4D4D4D"/>
                </a:solidFill>
                <a:latin typeface="+mn-lt"/>
              </a:defRPr>
            </a:lvl2pPr>
            <a:lvl3pPr marL="1143000" indent="-228600" algn="l" rtl="0" eaLnBrk="0" fontAlgn="base" hangingPunct="0">
              <a:spcBef>
                <a:spcPct val="20000"/>
              </a:spcBef>
              <a:spcAft>
                <a:spcPct val="0"/>
              </a:spcAft>
              <a:buClr>
                <a:srgbClr val="FF3300"/>
              </a:buClr>
              <a:buSzPct val="80000"/>
              <a:buFont typeface="Wingdings" pitchFamily="2" charset="2"/>
              <a:buChar char="p"/>
              <a:defRPr>
                <a:solidFill>
                  <a:srgbClr val="4D4D4D"/>
                </a:solidFill>
                <a:latin typeface="+mn-lt"/>
              </a:defRPr>
            </a:lvl3pPr>
            <a:lvl4pPr marL="1600200" indent="-228600" algn="l" rtl="0" eaLnBrk="0" fontAlgn="base" hangingPunct="0">
              <a:spcBef>
                <a:spcPct val="20000"/>
              </a:spcBef>
              <a:spcAft>
                <a:spcPct val="0"/>
              </a:spcAft>
              <a:buClr>
                <a:srgbClr val="FF3300"/>
              </a:buClr>
              <a:buSzPct val="80000"/>
              <a:buFont typeface="Wingdings" pitchFamily="2" charset="2"/>
              <a:buChar char="§"/>
              <a:defRPr sz="1600">
                <a:solidFill>
                  <a:srgbClr val="4D4D4D"/>
                </a:solidFill>
                <a:latin typeface="+mn-lt"/>
              </a:defRPr>
            </a:lvl4pPr>
            <a:lvl5pPr marL="2057400" indent="-228600" algn="l" rtl="0" eaLnBrk="0" fontAlgn="base" hangingPunct="0">
              <a:spcBef>
                <a:spcPct val="20000"/>
              </a:spcBef>
              <a:spcAft>
                <a:spcPct val="0"/>
              </a:spcAft>
              <a:buClr>
                <a:srgbClr val="FF3300"/>
              </a:buClr>
              <a:buSzPct val="80000"/>
              <a:buFont typeface="Wingdings" pitchFamily="2" charset="2"/>
              <a:buChar char="§"/>
              <a:defRPr sz="1400">
                <a:solidFill>
                  <a:srgbClr val="4D4D4D"/>
                </a:solidFill>
                <a:latin typeface="+mn-lt"/>
              </a:defRPr>
            </a:lvl5pPr>
            <a:lvl6pPr marL="25146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6pPr>
            <a:lvl7pPr marL="29718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7pPr>
            <a:lvl8pPr marL="34290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8pPr>
            <a:lvl9pPr marL="38862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9pPr>
          </a:lstStyle>
          <a:p>
            <a:pPr>
              <a:lnSpc>
                <a:spcPct val="107000"/>
              </a:lnSpc>
              <a:spcAft>
                <a:spcPts val="800"/>
              </a:spcAft>
              <a:buClr>
                <a:srgbClr val="FF0000"/>
              </a:buClr>
              <a:buSzPct val="130000"/>
              <a:buFont typeface="Wingdings" panose="05000000000000000000" pitchFamily="2" charset="2"/>
              <a:buChar char="§"/>
            </a:pPr>
            <a:r>
              <a:rPr lang="hr-HR" sz="2000" dirty="0" smtClean="0"/>
              <a:t>T</a:t>
            </a:r>
            <a:r>
              <a:rPr lang="en-US" sz="2000" dirty="0"/>
              <a:t>wo </a:t>
            </a:r>
            <a:r>
              <a:rPr lang="en-GB" sz="2000" dirty="0" smtClean="0"/>
              <a:t>key processes affecting inflation outlook in the long term:</a:t>
            </a:r>
          </a:p>
          <a:p>
            <a:pPr marL="914400" lvl="1" indent="-514350">
              <a:lnSpc>
                <a:spcPct val="107000"/>
              </a:lnSpc>
              <a:spcAft>
                <a:spcPts val="0"/>
              </a:spcAft>
              <a:buClr>
                <a:srgbClr val="FF0000"/>
              </a:buClr>
              <a:buSzPct val="100000"/>
              <a:buFont typeface="+mj-lt"/>
              <a:buAutoNum type="arabicPeriod"/>
            </a:pPr>
            <a:r>
              <a:rPr lang="en-GB" b="1" kern="0" dirty="0" smtClean="0">
                <a:solidFill>
                  <a:schemeClr val="tx1">
                    <a:lumMod val="65000"/>
                    <a:lumOff val="35000"/>
                  </a:schemeClr>
                </a:solidFill>
              </a:rPr>
              <a:t>Globalisation</a:t>
            </a:r>
          </a:p>
          <a:p>
            <a:pPr marL="914400" lvl="1" indent="-514350">
              <a:lnSpc>
                <a:spcPct val="107000"/>
              </a:lnSpc>
              <a:spcAft>
                <a:spcPts val="0"/>
              </a:spcAft>
              <a:buClr>
                <a:srgbClr val="FF0000"/>
              </a:buClr>
              <a:buSzPct val="100000"/>
              <a:buFont typeface="+mj-lt"/>
              <a:buAutoNum type="arabicPeriod"/>
            </a:pPr>
            <a:r>
              <a:rPr lang="en-GB" b="1" kern="0" dirty="0" smtClean="0">
                <a:solidFill>
                  <a:schemeClr val="tx1">
                    <a:lumMod val="65000"/>
                    <a:lumOff val="35000"/>
                  </a:schemeClr>
                </a:solidFill>
              </a:rPr>
              <a:t>Digitalisation</a:t>
            </a:r>
            <a:endParaRPr lang="en-GB" kern="0" dirty="0" smtClean="0">
              <a:solidFill>
                <a:schemeClr val="tx1">
                  <a:lumMod val="65000"/>
                  <a:lumOff val="35000"/>
                </a:schemeClr>
              </a:solidFill>
            </a:endParaRPr>
          </a:p>
          <a:p>
            <a:pPr>
              <a:lnSpc>
                <a:spcPct val="107000"/>
              </a:lnSpc>
              <a:spcAft>
                <a:spcPts val="800"/>
              </a:spcAft>
              <a:buClr>
                <a:srgbClr val="FF0000"/>
              </a:buClr>
              <a:buSzPct val="130000"/>
              <a:buFont typeface="Wingdings" panose="05000000000000000000" pitchFamily="2" charset="2"/>
              <a:buChar char="§"/>
            </a:pPr>
            <a:r>
              <a:rPr lang="en-GB" sz="2000" dirty="0" smtClean="0"/>
              <a:t>Over the past 20 years, both globalisation and technology have tended to depress prices</a:t>
            </a:r>
          </a:p>
          <a:p>
            <a:pPr>
              <a:lnSpc>
                <a:spcPct val="107000"/>
              </a:lnSpc>
              <a:spcAft>
                <a:spcPts val="800"/>
              </a:spcAft>
              <a:buClr>
                <a:srgbClr val="FF0000"/>
              </a:buClr>
              <a:buSzPct val="130000"/>
              <a:buFont typeface="Wingdings" panose="05000000000000000000" pitchFamily="2" charset="2"/>
              <a:buChar char="§"/>
            </a:pPr>
            <a:r>
              <a:rPr lang="en-GB" sz="2000" dirty="0" smtClean="0"/>
              <a:t>At first glance, Covid-19 seems to lead to these forces pulling in opposite directions – reversal of globalisation on the one hand and accelerated digitalisation on the other. But the picture is not black and white. </a:t>
            </a:r>
          </a:p>
          <a:p>
            <a:pPr>
              <a:lnSpc>
                <a:spcPct val="107000"/>
              </a:lnSpc>
              <a:spcBef>
                <a:spcPts val="600"/>
              </a:spcBef>
              <a:spcAft>
                <a:spcPts val="0"/>
              </a:spcAft>
              <a:buClr>
                <a:srgbClr val="FF0000"/>
              </a:buClr>
              <a:buSzPct val="130000"/>
              <a:buFont typeface="Wingdings" panose="05000000000000000000" pitchFamily="2" charset="2"/>
              <a:buChar char="§"/>
            </a:pPr>
            <a:r>
              <a:rPr lang="en-GB" sz="2000" kern="0" dirty="0" smtClean="0">
                <a:solidFill>
                  <a:schemeClr val="tx1">
                    <a:lumMod val="65000"/>
                    <a:lumOff val="35000"/>
                  </a:schemeClr>
                </a:solidFill>
              </a:rPr>
              <a:t>Covid-19 revealed weaknesses in globalisation (inequity, fragility...), causing rise of nationalism, protectionism</a:t>
            </a:r>
          </a:p>
          <a:p>
            <a:pPr>
              <a:lnSpc>
                <a:spcPct val="107000"/>
              </a:lnSpc>
              <a:spcBef>
                <a:spcPts val="600"/>
              </a:spcBef>
              <a:spcAft>
                <a:spcPts val="0"/>
              </a:spcAft>
              <a:buClr>
                <a:srgbClr val="FF0000"/>
              </a:buClr>
              <a:buSzPct val="130000"/>
              <a:buFont typeface="Wingdings" panose="05000000000000000000" pitchFamily="2" charset="2"/>
              <a:buChar char="§"/>
            </a:pPr>
            <a:r>
              <a:rPr lang="en-GB" sz="2000" kern="0" dirty="0" smtClean="0">
                <a:solidFill>
                  <a:schemeClr val="tx1">
                    <a:lumMod val="65000"/>
                    <a:lumOff val="35000"/>
                  </a:schemeClr>
                </a:solidFill>
              </a:rPr>
              <a:t>Still, Covid-19 will not kill globalisation, but reshape it, and in some segments accelerate it, backed by rapid digitalisation – </a:t>
            </a:r>
            <a:r>
              <a:rPr lang="en-GB" sz="2000" b="1" kern="0" dirty="0" smtClean="0">
                <a:solidFill>
                  <a:schemeClr val="tx1">
                    <a:lumMod val="65000"/>
                    <a:lumOff val="35000"/>
                  </a:schemeClr>
                </a:solidFill>
              </a:rPr>
              <a:t>two processes reinforce each other</a:t>
            </a:r>
          </a:p>
        </p:txBody>
      </p:sp>
    </p:spTree>
    <p:extLst>
      <p:ext uri="{BB962C8B-B14F-4D97-AF65-F5344CB8AC3E}">
        <p14:creationId xmlns:p14="http://schemas.microsoft.com/office/powerpoint/2010/main" val="284644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a:spLocks noGrp="1"/>
          </p:cNvSpPr>
          <p:nvPr>
            <p:ph type="title"/>
          </p:nvPr>
        </p:nvSpPr>
        <p:spPr>
          <a:xfrm>
            <a:off x="1" y="260648"/>
            <a:ext cx="9143999" cy="891034"/>
          </a:xfrm>
        </p:spPr>
        <p:txBody>
          <a:bodyPr/>
          <a:lstStyle/>
          <a:p>
            <a:r>
              <a:rPr lang="hr-HR" b="1" dirty="0" smtClean="0"/>
              <a:t>1. </a:t>
            </a:r>
            <a:r>
              <a:rPr lang="en-GB" b="1" dirty="0" smtClean="0"/>
              <a:t>Globalisation </a:t>
            </a:r>
            <a:endParaRPr lang="en-GB" b="1" dirty="0"/>
          </a:p>
        </p:txBody>
      </p:sp>
      <p:sp>
        <p:nvSpPr>
          <p:cNvPr id="6" name="Rezervirano mjesto sadržaja 2"/>
          <p:cNvSpPr txBox="1">
            <a:spLocks/>
          </p:cNvSpPr>
          <p:nvPr/>
        </p:nvSpPr>
        <p:spPr>
          <a:xfrm>
            <a:off x="1" y="1484784"/>
            <a:ext cx="9143999" cy="5040560"/>
          </a:xfrm>
          <a:prstGeom prst="rect">
            <a:avLst/>
          </a:prstGeom>
        </p:spPr>
        <p:txBody>
          <a:bodyPr/>
          <a:lstStyle>
            <a:lvl1pPr marL="342900" indent="-342900" algn="l" rtl="0" eaLnBrk="0" fontAlgn="base" hangingPunct="0">
              <a:spcBef>
                <a:spcPct val="20000"/>
              </a:spcBef>
              <a:spcAft>
                <a:spcPct val="0"/>
              </a:spcAft>
              <a:buClr>
                <a:srgbClr val="FF3300"/>
              </a:buClr>
              <a:buSzPct val="80000"/>
              <a:buFont typeface="Wingdings" pitchFamily="2" charset="2"/>
              <a:buChar char="p"/>
              <a:defRPr sz="2400">
                <a:solidFill>
                  <a:srgbClr val="4D4D4D"/>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itchFamily="2" charset="2"/>
              <a:buChar char="n"/>
              <a:defRPr sz="2000">
                <a:solidFill>
                  <a:srgbClr val="4D4D4D"/>
                </a:solidFill>
                <a:latin typeface="+mn-lt"/>
              </a:defRPr>
            </a:lvl2pPr>
            <a:lvl3pPr marL="1143000" indent="-228600" algn="l" rtl="0" eaLnBrk="0" fontAlgn="base" hangingPunct="0">
              <a:spcBef>
                <a:spcPct val="20000"/>
              </a:spcBef>
              <a:spcAft>
                <a:spcPct val="0"/>
              </a:spcAft>
              <a:buClr>
                <a:srgbClr val="FF3300"/>
              </a:buClr>
              <a:buSzPct val="80000"/>
              <a:buFont typeface="Wingdings" pitchFamily="2" charset="2"/>
              <a:buChar char="p"/>
              <a:defRPr>
                <a:solidFill>
                  <a:srgbClr val="4D4D4D"/>
                </a:solidFill>
                <a:latin typeface="+mn-lt"/>
              </a:defRPr>
            </a:lvl3pPr>
            <a:lvl4pPr marL="1600200" indent="-228600" algn="l" rtl="0" eaLnBrk="0" fontAlgn="base" hangingPunct="0">
              <a:spcBef>
                <a:spcPct val="20000"/>
              </a:spcBef>
              <a:spcAft>
                <a:spcPct val="0"/>
              </a:spcAft>
              <a:buClr>
                <a:srgbClr val="FF3300"/>
              </a:buClr>
              <a:buSzPct val="80000"/>
              <a:buFont typeface="Wingdings" pitchFamily="2" charset="2"/>
              <a:buChar char="§"/>
              <a:defRPr sz="1600">
                <a:solidFill>
                  <a:srgbClr val="4D4D4D"/>
                </a:solidFill>
                <a:latin typeface="+mn-lt"/>
              </a:defRPr>
            </a:lvl4pPr>
            <a:lvl5pPr marL="2057400" indent="-228600" algn="l" rtl="0" eaLnBrk="0" fontAlgn="base" hangingPunct="0">
              <a:spcBef>
                <a:spcPct val="20000"/>
              </a:spcBef>
              <a:spcAft>
                <a:spcPct val="0"/>
              </a:spcAft>
              <a:buClr>
                <a:srgbClr val="FF3300"/>
              </a:buClr>
              <a:buSzPct val="80000"/>
              <a:buFont typeface="Wingdings" pitchFamily="2" charset="2"/>
              <a:buChar char="§"/>
              <a:defRPr sz="1400">
                <a:solidFill>
                  <a:srgbClr val="4D4D4D"/>
                </a:solidFill>
                <a:latin typeface="+mn-lt"/>
              </a:defRPr>
            </a:lvl5pPr>
            <a:lvl6pPr marL="25146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6pPr>
            <a:lvl7pPr marL="29718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7pPr>
            <a:lvl8pPr marL="34290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8pPr>
            <a:lvl9pPr marL="38862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9pPr>
          </a:lstStyle>
          <a:p>
            <a:pPr marL="0" indent="0">
              <a:lnSpc>
                <a:spcPct val="107000"/>
              </a:lnSpc>
              <a:spcBef>
                <a:spcPts val="600"/>
              </a:spcBef>
              <a:spcAft>
                <a:spcPts val="0"/>
              </a:spcAft>
              <a:buClr>
                <a:srgbClr val="FF0000"/>
              </a:buClr>
              <a:buSzPct val="130000"/>
              <a:buNone/>
            </a:pPr>
            <a:r>
              <a:rPr lang="en-GB" sz="2000" dirty="0" smtClean="0">
                <a:solidFill>
                  <a:schemeClr val="tx1">
                    <a:lumMod val="65000"/>
                    <a:lumOff val="35000"/>
                  </a:schemeClr>
                </a:solidFill>
              </a:rPr>
              <a:t>New wave of globalisation will entail structural changes:</a:t>
            </a:r>
          </a:p>
          <a:p>
            <a:pPr>
              <a:lnSpc>
                <a:spcPct val="107000"/>
              </a:lnSpc>
              <a:spcBef>
                <a:spcPts val="600"/>
              </a:spcBef>
              <a:spcAft>
                <a:spcPts val="0"/>
              </a:spcAft>
              <a:buClr>
                <a:srgbClr val="FF0000"/>
              </a:buClr>
              <a:buSzPct val="100000"/>
              <a:buFont typeface="+mj-lt"/>
              <a:buAutoNum type="arabicPeriod"/>
            </a:pPr>
            <a:r>
              <a:rPr lang="en-GB" sz="2000" b="1" u="sng" dirty="0" smtClean="0">
                <a:solidFill>
                  <a:schemeClr val="tx1">
                    <a:lumMod val="65000"/>
                    <a:lumOff val="35000"/>
                  </a:schemeClr>
                </a:solidFill>
              </a:rPr>
              <a:t>Global supply chains restructuring</a:t>
            </a:r>
          </a:p>
          <a:p>
            <a:pPr marL="685800" lvl="1">
              <a:lnSpc>
                <a:spcPct val="107000"/>
              </a:lnSpc>
              <a:spcBef>
                <a:spcPts val="600"/>
              </a:spcBef>
              <a:spcAft>
                <a:spcPts val="0"/>
              </a:spcAft>
              <a:buClr>
                <a:srgbClr val="FF0000"/>
              </a:buClr>
              <a:buSzPct val="130000"/>
              <a:buFont typeface="Arial" panose="020B0604020202020204" pitchFamily="34" charset="0"/>
              <a:buChar char="•"/>
            </a:pPr>
            <a:r>
              <a:rPr lang="en-GB" sz="1600" dirty="0" smtClean="0">
                <a:solidFill>
                  <a:schemeClr val="tx1">
                    <a:lumMod val="65000"/>
                    <a:lumOff val="35000"/>
                  </a:schemeClr>
                </a:solidFill>
              </a:rPr>
              <a:t>Relocation, reorganization of supply chains, sourcing diversification, refocusing from costs to flexibility and resilience (this could increase cost pressures, but firms tend to offset them with accelerated automation)</a:t>
            </a:r>
          </a:p>
          <a:p>
            <a:pPr>
              <a:lnSpc>
                <a:spcPct val="107000"/>
              </a:lnSpc>
              <a:spcBef>
                <a:spcPts val="600"/>
              </a:spcBef>
              <a:spcAft>
                <a:spcPts val="0"/>
              </a:spcAft>
              <a:buClr>
                <a:srgbClr val="FF0000"/>
              </a:buClr>
              <a:buSzPct val="100000"/>
              <a:buFont typeface="+mj-lt"/>
              <a:buAutoNum type="arabicPeriod"/>
            </a:pPr>
            <a:r>
              <a:rPr lang="en-GB" sz="2000" b="1" u="sng" dirty="0" smtClean="0">
                <a:solidFill>
                  <a:schemeClr val="tx1">
                    <a:lumMod val="65000"/>
                    <a:lumOff val="35000"/>
                  </a:schemeClr>
                </a:solidFill>
              </a:rPr>
              <a:t>Globalisation of services </a:t>
            </a:r>
          </a:p>
          <a:p>
            <a:pPr marL="685800" lvl="1">
              <a:lnSpc>
                <a:spcPct val="107000"/>
              </a:lnSpc>
              <a:spcBef>
                <a:spcPts val="600"/>
              </a:spcBef>
              <a:spcAft>
                <a:spcPts val="0"/>
              </a:spcAft>
              <a:buClr>
                <a:srgbClr val="FF0000"/>
              </a:buClr>
              <a:buSzPct val="100000"/>
              <a:buFont typeface="Arial" panose="020B0604020202020204" pitchFamily="34" charset="0"/>
              <a:buChar char="•"/>
            </a:pPr>
            <a:r>
              <a:rPr lang="en-GB" sz="1600" dirty="0" smtClean="0">
                <a:solidFill>
                  <a:schemeClr val="tx1">
                    <a:lumMod val="65000"/>
                    <a:lumOff val="35000"/>
                  </a:schemeClr>
                </a:solidFill>
              </a:rPr>
              <a:t>Globalisation broadens the market for tradeable services (IT, medicine, education...)</a:t>
            </a:r>
          </a:p>
          <a:p>
            <a:pPr marL="685800" lvl="1">
              <a:lnSpc>
                <a:spcPct val="107000"/>
              </a:lnSpc>
              <a:spcBef>
                <a:spcPts val="600"/>
              </a:spcBef>
              <a:spcAft>
                <a:spcPts val="0"/>
              </a:spcAft>
              <a:buClr>
                <a:srgbClr val="FF0000"/>
              </a:buClr>
              <a:buSzPct val="100000"/>
              <a:buFont typeface="Arial" panose="020B0604020202020204" pitchFamily="34" charset="0"/>
              <a:buChar char="•"/>
            </a:pPr>
            <a:r>
              <a:rPr lang="en-GB" sz="1600" dirty="0" smtClean="0">
                <a:solidFill>
                  <a:schemeClr val="tx1">
                    <a:lumMod val="65000"/>
                    <a:lumOff val="35000"/>
                  </a:schemeClr>
                </a:solidFill>
              </a:rPr>
              <a:t>Virtual meetings become substitute for travel and physical meetings, with their greater efficiency leading to higher levels of engagement</a:t>
            </a:r>
          </a:p>
          <a:p>
            <a:pPr>
              <a:lnSpc>
                <a:spcPct val="107000"/>
              </a:lnSpc>
              <a:spcBef>
                <a:spcPts val="600"/>
              </a:spcBef>
              <a:spcAft>
                <a:spcPts val="0"/>
              </a:spcAft>
              <a:buClr>
                <a:srgbClr val="FF0000"/>
              </a:buClr>
              <a:buSzPct val="100000"/>
              <a:buFont typeface="+mj-lt"/>
              <a:buAutoNum type="arabicPeriod"/>
            </a:pPr>
            <a:r>
              <a:rPr lang="en-GB" sz="2000" b="1" u="sng" dirty="0" smtClean="0">
                <a:solidFill>
                  <a:schemeClr val="tx1">
                    <a:lumMod val="65000"/>
                    <a:lumOff val="35000"/>
                  </a:schemeClr>
                </a:solidFill>
              </a:rPr>
              <a:t>E-commerce</a:t>
            </a:r>
          </a:p>
          <a:p>
            <a:pPr lvl="1">
              <a:lnSpc>
                <a:spcPct val="107000"/>
              </a:lnSpc>
              <a:spcBef>
                <a:spcPts val="600"/>
              </a:spcBef>
              <a:spcAft>
                <a:spcPts val="0"/>
              </a:spcAft>
              <a:buClr>
                <a:srgbClr val="FF0000"/>
              </a:buClr>
              <a:buSzPct val="100000"/>
              <a:buFont typeface="Arial" panose="020B0604020202020204" pitchFamily="34" charset="0"/>
              <a:buChar char="•"/>
            </a:pPr>
            <a:r>
              <a:rPr lang="en-GB" sz="1600" dirty="0" smtClean="0">
                <a:solidFill>
                  <a:schemeClr val="tx1">
                    <a:lumMod val="65000"/>
                    <a:lumOff val="35000"/>
                  </a:schemeClr>
                </a:solidFill>
              </a:rPr>
              <a:t>Consumers and sellers move online, national borders become less relevant</a:t>
            </a:r>
          </a:p>
          <a:p>
            <a:pPr lvl="1">
              <a:lnSpc>
                <a:spcPct val="107000"/>
              </a:lnSpc>
              <a:spcBef>
                <a:spcPts val="600"/>
              </a:spcBef>
              <a:spcAft>
                <a:spcPts val="0"/>
              </a:spcAft>
              <a:buClr>
                <a:srgbClr val="FF0000"/>
              </a:buClr>
              <a:buSzPct val="100000"/>
              <a:buFont typeface="Arial" panose="020B0604020202020204" pitchFamily="34" charset="0"/>
              <a:buChar char="•"/>
            </a:pPr>
            <a:r>
              <a:rPr lang="en-GB" sz="1600" dirty="0" smtClean="0">
                <a:solidFill>
                  <a:schemeClr val="tx1">
                    <a:lumMod val="65000"/>
                    <a:lumOff val="35000"/>
                  </a:schemeClr>
                </a:solidFill>
              </a:rPr>
              <a:t>Container shipping industry displayed surprising resilience, partly due to boom of e-commerce </a:t>
            </a:r>
          </a:p>
          <a:p>
            <a:pPr>
              <a:lnSpc>
                <a:spcPct val="107000"/>
              </a:lnSpc>
              <a:spcBef>
                <a:spcPts val="600"/>
              </a:spcBef>
              <a:spcAft>
                <a:spcPts val="0"/>
              </a:spcAft>
              <a:buClr>
                <a:srgbClr val="FF0000"/>
              </a:buClr>
              <a:buSzPct val="100000"/>
              <a:buFont typeface="+mj-lt"/>
              <a:buAutoNum type="arabicPeriod"/>
            </a:pPr>
            <a:r>
              <a:rPr lang="en-GB" sz="2000" b="1" u="sng" dirty="0" smtClean="0">
                <a:solidFill>
                  <a:schemeClr val="tx1">
                    <a:lumMod val="65000"/>
                    <a:lumOff val="35000"/>
                  </a:schemeClr>
                </a:solidFill>
              </a:rPr>
              <a:t>Labour market </a:t>
            </a:r>
          </a:p>
          <a:p>
            <a:pPr lvl="1">
              <a:lnSpc>
                <a:spcPct val="107000"/>
              </a:lnSpc>
              <a:spcBef>
                <a:spcPts val="600"/>
              </a:spcBef>
              <a:spcAft>
                <a:spcPts val="0"/>
              </a:spcAft>
              <a:buClr>
                <a:srgbClr val="FF0000"/>
              </a:buClr>
              <a:buSzPct val="130000"/>
              <a:buFont typeface="Arial" panose="020B0604020202020204" pitchFamily="34" charset="0"/>
              <a:buChar char="•"/>
            </a:pPr>
            <a:r>
              <a:rPr lang="en-GB" sz="1600" dirty="0" smtClean="0">
                <a:solidFill>
                  <a:schemeClr val="tx1">
                    <a:lumMod val="65000"/>
                    <a:lumOff val="35000"/>
                  </a:schemeClr>
                </a:solidFill>
              </a:rPr>
              <a:t>Globalisation broadens the pool of workers available to firms, generating downward wage and cost pressures</a:t>
            </a:r>
            <a:endParaRPr lang="en-GB" sz="1600" dirty="0">
              <a:solidFill>
                <a:schemeClr val="tx1">
                  <a:lumMod val="65000"/>
                  <a:lumOff val="35000"/>
                </a:schemeClr>
              </a:solidFill>
            </a:endParaRPr>
          </a:p>
        </p:txBody>
      </p:sp>
    </p:spTree>
    <p:extLst>
      <p:ext uri="{BB962C8B-B14F-4D97-AF65-F5344CB8AC3E}">
        <p14:creationId xmlns:p14="http://schemas.microsoft.com/office/powerpoint/2010/main" val="2301477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a:spLocks noGrp="1"/>
          </p:cNvSpPr>
          <p:nvPr>
            <p:ph type="title"/>
          </p:nvPr>
        </p:nvSpPr>
        <p:spPr>
          <a:xfrm>
            <a:off x="1" y="260648"/>
            <a:ext cx="9143999" cy="891034"/>
          </a:xfrm>
        </p:spPr>
        <p:txBody>
          <a:bodyPr/>
          <a:lstStyle/>
          <a:p>
            <a:r>
              <a:rPr lang="hr-HR" b="1" dirty="0" smtClean="0"/>
              <a:t>2. </a:t>
            </a:r>
            <a:r>
              <a:rPr lang="hr-HR" b="1" dirty="0" err="1" smtClean="0"/>
              <a:t>Digitalisation</a:t>
            </a:r>
            <a:r>
              <a:rPr lang="hr-HR" b="1" dirty="0" smtClean="0"/>
              <a:t> (1)</a:t>
            </a:r>
            <a:endParaRPr lang="en-US" b="1" dirty="0"/>
          </a:p>
        </p:txBody>
      </p:sp>
      <p:sp>
        <p:nvSpPr>
          <p:cNvPr id="6" name="Rezervirano mjesto sadržaja 2"/>
          <p:cNvSpPr txBox="1">
            <a:spLocks/>
          </p:cNvSpPr>
          <p:nvPr/>
        </p:nvSpPr>
        <p:spPr>
          <a:xfrm>
            <a:off x="1" y="1556792"/>
            <a:ext cx="9143999" cy="4968552"/>
          </a:xfrm>
          <a:prstGeom prst="rect">
            <a:avLst/>
          </a:prstGeom>
        </p:spPr>
        <p:txBody>
          <a:bodyPr/>
          <a:lstStyle>
            <a:lvl1pPr marL="342900" indent="-342900" algn="l" rtl="0" eaLnBrk="0" fontAlgn="base" hangingPunct="0">
              <a:spcBef>
                <a:spcPct val="20000"/>
              </a:spcBef>
              <a:spcAft>
                <a:spcPct val="0"/>
              </a:spcAft>
              <a:buClr>
                <a:srgbClr val="FF3300"/>
              </a:buClr>
              <a:buSzPct val="80000"/>
              <a:buFont typeface="Wingdings" pitchFamily="2" charset="2"/>
              <a:buChar char="p"/>
              <a:defRPr sz="2400">
                <a:solidFill>
                  <a:srgbClr val="4D4D4D"/>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itchFamily="2" charset="2"/>
              <a:buChar char="n"/>
              <a:defRPr sz="2000">
                <a:solidFill>
                  <a:srgbClr val="4D4D4D"/>
                </a:solidFill>
                <a:latin typeface="+mn-lt"/>
              </a:defRPr>
            </a:lvl2pPr>
            <a:lvl3pPr marL="1143000" indent="-228600" algn="l" rtl="0" eaLnBrk="0" fontAlgn="base" hangingPunct="0">
              <a:spcBef>
                <a:spcPct val="20000"/>
              </a:spcBef>
              <a:spcAft>
                <a:spcPct val="0"/>
              </a:spcAft>
              <a:buClr>
                <a:srgbClr val="FF3300"/>
              </a:buClr>
              <a:buSzPct val="80000"/>
              <a:buFont typeface="Wingdings" pitchFamily="2" charset="2"/>
              <a:buChar char="p"/>
              <a:defRPr>
                <a:solidFill>
                  <a:srgbClr val="4D4D4D"/>
                </a:solidFill>
                <a:latin typeface="+mn-lt"/>
              </a:defRPr>
            </a:lvl3pPr>
            <a:lvl4pPr marL="1600200" indent="-228600" algn="l" rtl="0" eaLnBrk="0" fontAlgn="base" hangingPunct="0">
              <a:spcBef>
                <a:spcPct val="20000"/>
              </a:spcBef>
              <a:spcAft>
                <a:spcPct val="0"/>
              </a:spcAft>
              <a:buClr>
                <a:srgbClr val="FF3300"/>
              </a:buClr>
              <a:buSzPct val="80000"/>
              <a:buFont typeface="Wingdings" pitchFamily="2" charset="2"/>
              <a:buChar char="§"/>
              <a:defRPr sz="1600">
                <a:solidFill>
                  <a:srgbClr val="4D4D4D"/>
                </a:solidFill>
                <a:latin typeface="+mn-lt"/>
              </a:defRPr>
            </a:lvl4pPr>
            <a:lvl5pPr marL="2057400" indent="-228600" algn="l" rtl="0" eaLnBrk="0" fontAlgn="base" hangingPunct="0">
              <a:spcBef>
                <a:spcPct val="20000"/>
              </a:spcBef>
              <a:spcAft>
                <a:spcPct val="0"/>
              </a:spcAft>
              <a:buClr>
                <a:srgbClr val="FF3300"/>
              </a:buClr>
              <a:buSzPct val="80000"/>
              <a:buFont typeface="Wingdings" pitchFamily="2" charset="2"/>
              <a:buChar char="§"/>
              <a:defRPr sz="1400">
                <a:solidFill>
                  <a:srgbClr val="4D4D4D"/>
                </a:solidFill>
                <a:latin typeface="+mn-lt"/>
              </a:defRPr>
            </a:lvl5pPr>
            <a:lvl6pPr marL="25146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6pPr>
            <a:lvl7pPr marL="29718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7pPr>
            <a:lvl8pPr marL="34290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8pPr>
            <a:lvl9pPr marL="38862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9pPr>
          </a:lstStyle>
          <a:p>
            <a:pPr>
              <a:lnSpc>
                <a:spcPct val="107000"/>
              </a:lnSpc>
              <a:spcBef>
                <a:spcPts val="600"/>
              </a:spcBef>
              <a:spcAft>
                <a:spcPts val="0"/>
              </a:spcAft>
              <a:buClr>
                <a:srgbClr val="FF0000"/>
              </a:buClr>
              <a:buSzPct val="130000"/>
              <a:buFont typeface="Wingdings" panose="05000000000000000000" pitchFamily="2" charset="2"/>
              <a:buChar char="§"/>
            </a:pPr>
            <a:r>
              <a:rPr lang="en-GB" dirty="0" smtClean="0"/>
              <a:t>Pandemic</a:t>
            </a:r>
            <a:r>
              <a:rPr lang="hr-HR" dirty="0" smtClean="0"/>
              <a:t> </a:t>
            </a:r>
            <a:r>
              <a:rPr lang="en-GB" dirty="0" smtClean="0"/>
              <a:t>has changed the way we </a:t>
            </a:r>
            <a:r>
              <a:rPr lang="en-GB" b="1" dirty="0" smtClean="0"/>
              <a:t>work, shop, pay:</a:t>
            </a:r>
            <a:endParaRPr lang="hr-HR" b="1" dirty="0" smtClean="0"/>
          </a:p>
          <a:p>
            <a:pPr>
              <a:lnSpc>
                <a:spcPct val="107000"/>
              </a:lnSpc>
              <a:spcBef>
                <a:spcPts val="600"/>
              </a:spcBef>
              <a:spcAft>
                <a:spcPts val="0"/>
              </a:spcAft>
              <a:buClr>
                <a:srgbClr val="FF0000"/>
              </a:buClr>
              <a:buSzPct val="130000"/>
              <a:buFont typeface="Wingdings" panose="05000000000000000000" pitchFamily="2" charset="2"/>
              <a:buChar char="§"/>
            </a:pPr>
            <a:endParaRPr lang="en-GB" sz="800" b="1" dirty="0" smtClean="0"/>
          </a:p>
          <a:p>
            <a:pPr marL="514350" indent="-457200">
              <a:lnSpc>
                <a:spcPct val="107000"/>
              </a:lnSpc>
              <a:spcBef>
                <a:spcPts val="600"/>
              </a:spcBef>
              <a:spcAft>
                <a:spcPts val="0"/>
              </a:spcAft>
              <a:buClr>
                <a:srgbClr val="FF0000"/>
              </a:buClr>
              <a:buSzPct val="130000"/>
              <a:buAutoNum type="arabicPeriod"/>
            </a:pPr>
            <a:r>
              <a:rPr lang="en-GB" b="1" u="sng" dirty="0" smtClean="0"/>
              <a:t>Working remotely</a:t>
            </a:r>
            <a:endParaRPr lang="hr-HR" b="1" u="sng" dirty="0" smtClean="0"/>
          </a:p>
          <a:p>
            <a:pPr lvl="1">
              <a:lnSpc>
                <a:spcPct val="107000"/>
              </a:lnSpc>
              <a:spcBef>
                <a:spcPts val="600"/>
              </a:spcBef>
              <a:spcAft>
                <a:spcPts val="0"/>
              </a:spcAft>
              <a:buClr>
                <a:srgbClr val="FF0000"/>
              </a:buClr>
              <a:buSzPct val="130000"/>
              <a:buFont typeface="Arial" panose="020B0604020202020204" pitchFamily="34" charset="0"/>
              <a:buChar char="•"/>
            </a:pPr>
            <a:r>
              <a:rPr lang="hr-HR" dirty="0"/>
              <a:t>I</a:t>
            </a:r>
            <a:r>
              <a:rPr lang="en-GB" dirty="0"/>
              <a:t>n </a:t>
            </a:r>
            <a:r>
              <a:rPr lang="en-GB" dirty="0" smtClean="0"/>
              <a:t>Europe nearly 50% of the employees teleworked in the pandemic; majority wishes to continue at least occasionally</a:t>
            </a:r>
          </a:p>
          <a:p>
            <a:pPr lvl="1">
              <a:lnSpc>
                <a:spcPct val="107000"/>
              </a:lnSpc>
              <a:spcBef>
                <a:spcPts val="600"/>
              </a:spcBef>
              <a:spcAft>
                <a:spcPts val="0"/>
              </a:spcAft>
              <a:buClr>
                <a:srgbClr val="FF0000"/>
              </a:buClr>
              <a:buSzPct val="130000"/>
              <a:buFont typeface="Arial" panose="020B0604020202020204" pitchFamily="34" charset="0"/>
              <a:buChar char="•"/>
            </a:pPr>
            <a:r>
              <a:rPr lang="en-GB" dirty="0" smtClean="0"/>
              <a:t>Telework </a:t>
            </a:r>
            <a:r>
              <a:rPr lang="en-GB" b="1" dirty="0" smtClean="0"/>
              <a:t>can improve productivity </a:t>
            </a:r>
            <a:r>
              <a:rPr lang="en-GB" dirty="0" smtClean="0"/>
              <a:t>by raising</a:t>
            </a:r>
            <a:r>
              <a:rPr lang="en-GB" b="1" dirty="0" smtClean="0"/>
              <a:t> </a:t>
            </a:r>
            <a:r>
              <a:rPr lang="en-GB" dirty="0" smtClean="0"/>
              <a:t>worker satisfaction </a:t>
            </a:r>
            <a:r>
              <a:rPr lang="en-GB" b="1" dirty="0" smtClean="0"/>
              <a:t>(</a:t>
            </a:r>
            <a:r>
              <a:rPr lang="en-GB" dirty="0" smtClean="0"/>
              <a:t>better work-life balance, less commuting, less absenteeism)</a:t>
            </a:r>
            <a:r>
              <a:rPr lang="en-GB" b="1" dirty="0" smtClean="0"/>
              <a:t>, reduce costs </a:t>
            </a:r>
            <a:r>
              <a:rPr lang="en-GB" dirty="0" smtClean="0"/>
              <a:t>(reducing office space and equipment)</a:t>
            </a:r>
          </a:p>
          <a:p>
            <a:pPr lvl="1">
              <a:lnSpc>
                <a:spcPct val="107000"/>
              </a:lnSpc>
              <a:spcBef>
                <a:spcPts val="600"/>
              </a:spcBef>
              <a:spcAft>
                <a:spcPts val="0"/>
              </a:spcAft>
              <a:buClr>
                <a:srgbClr val="FF0000"/>
              </a:buClr>
              <a:buSzPct val="130000"/>
              <a:buFont typeface="Arial" panose="020B0604020202020204" pitchFamily="34" charset="0"/>
              <a:buChar char="•"/>
            </a:pPr>
            <a:r>
              <a:rPr lang="en-GB" dirty="0" smtClean="0"/>
              <a:t>But, worker efficiency may also decrease due to lack of personal communication, knowledge sharing, m</a:t>
            </a:r>
            <a:r>
              <a:rPr lang="hr-HR" dirty="0" smtClean="0"/>
              <a:t>a</a:t>
            </a:r>
            <a:r>
              <a:rPr lang="en-GB" dirty="0" err="1" smtClean="0"/>
              <a:t>nagerial</a:t>
            </a:r>
            <a:r>
              <a:rPr lang="en-GB" dirty="0" smtClean="0"/>
              <a:t> oversight  - need for the right balance</a:t>
            </a:r>
          </a:p>
          <a:p>
            <a:pPr marL="457200" lvl="1" indent="0">
              <a:lnSpc>
                <a:spcPct val="107000"/>
              </a:lnSpc>
              <a:spcBef>
                <a:spcPts val="600"/>
              </a:spcBef>
              <a:spcAft>
                <a:spcPts val="0"/>
              </a:spcAft>
              <a:buClr>
                <a:srgbClr val="FF0000"/>
              </a:buClr>
              <a:buSzPct val="130000"/>
              <a:buNone/>
            </a:pPr>
            <a:endParaRPr lang="hr-HR" sz="1800" dirty="0"/>
          </a:p>
          <a:p>
            <a:pPr lvl="1">
              <a:lnSpc>
                <a:spcPct val="107000"/>
              </a:lnSpc>
              <a:spcAft>
                <a:spcPts val="0"/>
              </a:spcAft>
              <a:buClr>
                <a:srgbClr val="FF0000"/>
              </a:buClr>
              <a:buSzPct val="130000"/>
              <a:buFont typeface="Arial" panose="020B0604020202020204" pitchFamily="34" charset="0"/>
              <a:buChar char="•"/>
            </a:pPr>
            <a:endParaRPr lang="hr-HR" sz="1600" dirty="0">
              <a:solidFill>
                <a:schemeClr val="tx1"/>
              </a:solidFill>
            </a:endParaRPr>
          </a:p>
          <a:p>
            <a:pPr lvl="1">
              <a:lnSpc>
                <a:spcPct val="107000"/>
              </a:lnSpc>
              <a:spcAft>
                <a:spcPts val="0"/>
              </a:spcAft>
              <a:buClr>
                <a:srgbClr val="FF0000"/>
              </a:buClr>
              <a:buSzPct val="130000"/>
              <a:buFont typeface="Arial" panose="020B0604020202020204" pitchFamily="34" charset="0"/>
              <a:buChar char="•"/>
            </a:pPr>
            <a:endParaRPr lang="hr-HR" sz="1600" b="1" u="sng" dirty="0" smtClean="0"/>
          </a:p>
        </p:txBody>
      </p:sp>
    </p:spTree>
    <p:extLst>
      <p:ext uri="{BB962C8B-B14F-4D97-AF65-F5344CB8AC3E}">
        <p14:creationId xmlns:p14="http://schemas.microsoft.com/office/powerpoint/2010/main" val="745055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a:spLocks noGrp="1"/>
          </p:cNvSpPr>
          <p:nvPr>
            <p:ph type="title"/>
          </p:nvPr>
        </p:nvSpPr>
        <p:spPr>
          <a:xfrm>
            <a:off x="1" y="260648"/>
            <a:ext cx="9143999" cy="891034"/>
          </a:xfrm>
        </p:spPr>
        <p:txBody>
          <a:bodyPr/>
          <a:lstStyle/>
          <a:p>
            <a:r>
              <a:rPr lang="hr-HR" b="1" dirty="0" err="1" smtClean="0"/>
              <a:t>Working</a:t>
            </a:r>
            <a:r>
              <a:rPr lang="hr-HR" b="1" dirty="0" smtClean="0"/>
              <a:t> </a:t>
            </a:r>
            <a:r>
              <a:rPr lang="hr-HR" b="1" dirty="0" err="1" smtClean="0"/>
              <a:t>remotely</a:t>
            </a:r>
            <a:endParaRPr lang="en-US" b="1" dirty="0"/>
          </a:p>
        </p:txBody>
      </p:sp>
      <p:sp>
        <p:nvSpPr>
          <p:cNvPr id="2" name="Pravokutnik 1"/>
          <p:cNvSpPr/>
          <p:nvPr/>
        </p:nvSpPr>
        <p:spPr>
          <a:xfrm>
            <a:off x="1295636" y="1728694"/>
            <a:ext cx="6552728" cy="584775"/>
          </a:xfrm>
          <a:prstGeom prst="rect">
            <a:avLst/>
          </a:prstGeom>
        </p:spPr>
        <p:txBody>
          <a:bodyPr wrap="square">
            <a:spAutoFit/>
          </a:bodyPr>
          <a:lstStyle/>
          <a:p>
            <a:pPr algn="ctr"/>
            <a:r>
              <a:rPr lang="en-US" sz="1600" b="1" dirty="0">
                <a:solidFill>
                  <a:schemeClr val="tx1">
                    <a:lumMod val="65000"/>
                    <a:lumOff val="35000"/>
                  </a:schemeClr>
                </a:solidFill>
                <a:latin typeface="+mn-lt"/>
              </a:rPr>
              <a:t>Preference regarding regularity of working from home if there were no COVID-19 restrictions, by teleworking status, EU27 (%) </a:t>
            </a:r>
            <a:endParaRPr lang="hr-HR" sz="1600" b="1" dirty="0">
              <a:solidFill>
                <a:schemeClr val="tx1">
                  <a:lumMod val="65000"/>
                  <a:lumOff val="35000"/>
                </a:schemeClr>
              </a:solidFill>
              <a:latin typeface="+mn-lt"/>
            </a:endParaRPr>
          </a:p>
        </p:txBody>
      </p:sp>
      <p:sp>
        <p:nvSpPr>
          <p:cNvPr id="3" name="Pravokutnik 2"/>
          <p:cNvSpPr/>
          <p:nvPr/>
        </p:nvSpPr>
        <p:spPr>
          <a:xfrm>
            <a:off x="1556792" y="6165304"/>
            <a:ext cx="6030416" cy="400110"/>
          </a:xfrm>
          <a:prstGeom prst="rect">
            <a:avLst/>
          </a:prstGeom>
        </p:spPr>
        <p:txBody>
          <a:bodyPr wrap="square">
            <a:spAutoFit/>
          </a:bodyPr>
          <a:lstStyle/>
          <a:p>
            <a:r>
              <a:rPr lang="hr-HR" sz="1000" dirty="0" err="1">
                <a:solidFill>
                  <a:schemeClr val="tx1">
                    <a:lumMod val="65000"/>
                    <a:lumOff val="35000"/>
                  </a:schemeClr>
                </a:solidFill>
                <a:latin typeface="+mj-lt"/>
              </a:rPr>
              <a:t>Source</a:t>
            </a:r>
            <a:r>
              <a:rPr lang="hr-HR" sz="1000" dirty="0">
                <a:solidFill>
                  <a:schemeClr val="tx1">
                    <a:lumMod val="65000"/>
                    <a:lumOff val="35000"/>
                  </a:schemeClr>
                </a:solidFill>
                <a:latin typeface="+mj-lt"/>
              </a:rPr>
              <a:t>: „</a:t>
            </a:r>
            <a:r>
              <a:rPr lang="hr-HR" sz="1000" dirty="0" err="1">
                <a:solidFill>
                  <a:schemeClr val="tx1">
                    <a:lumMod val="65000"/>
                    <a:lumOff val="35000"/>
                  </a:schemeClr>
                </a:solidFill>
                <a:latin typeface="+mj-lt"/>
              </a:rPr>
              <a:t>Living</a:t>
            </a:r>
            <a:r>
              <a:rPr lang="hr-HR" sz="1000" dirty="0">
                <a:solidFill>
                  <a:schemeClr val="tx1">
                    <a:lumMod val="65000"/>
                    <a:lumOff val="35000"/>
                  </a:schemeClr>
                </a:solidFill>
                <a:latin typeface="+mj-lt"/>
              </a:rPr>
              <a:t>, </a:t>
            </a:r>
            <a:r>
              <a:rPr lang="hr-HR" sz="1000" dirty="0" err="1">
                <a:solidFill>
                  <a:schemeClr val="tx1">
                    <a:lumMod val="65000"/>
                    <a:lumOff val="35000"/>
                  </a:schemeClr>
                </a:solidFill>
                <a:latin typeface="+mj-lt"/>
              </a:rPr>
              <a:t>working</a:t>
            </a:r>
            <a:r>
              <a:rPr lang="hr-HR" sz="1000" dirty="0">
                <a:solidFill>
                  <a:schemeClr val="tx1">
                    <a:lumMod val="65000"/>
                    <a:lumOff val="35000"/>
                  </a:schemeClr>
                </a:solidFill>
                <a:latin typeface="+mj-lt"/>
              </a:rPr>
              <a:t> </a:t>
            </a:r>
            <a:r>
              <a:rPr lang="hr-HR" sz="1000" dirty="0" err="1">
                <a:solidFill>
                  <a:schemeClr val="tx1">
                    <a:lumMod val="65000"/>
                    <a:lumOff val="35000"/>
                  </a:schemeClr>
                </a:solidFill>
                <a:latin typeface="+mj-lt"/>
              </a:rPr>
              <a:t>and</a:t>
            </a:r>
            <a:r>
              <a:rPr lang="hr-HR" sz="1000" dirty="0">
                <a:solidFill>
                  <a:schemeClr val="tx1">
                    <a:lumMod val="65000"/>
                    <a:lumOff val="35000"/>
                  </a:schemeClr>
                </a:solidFill>
                <a:latin typeface="+mj-lt"/>
              </a:rPr>
              <a:t> COVID-19”, </a:t>
            </a:r>
            <a:r>
              <a:rPr lang="hr-HR" sz="1000" dirty="0" err="1" smtClean="0">
                <a:solidFill>
                  <a:schemeClr val="tx1">
                    <a:lumMod val="65000"/>
                    <a:lumOff val="35000"/>
                  </a:schemeClr>
                </a:solidFill>
                <a:latin typeface="+mj-lt"/>
              </a:rPr>
              <a:t>Eurofound</a:t>
            </a:r>
            <a:r>
              <a:rPr lang="hr-HR" sz="1000" dirty="0" smtClean="0">
                <a:solidFill>
                  <a:schemeClr val="tx1">
                    <a:lumMod val="65000"/>
                    <a:lumOff val="35000"/>
                  </a:schemeClr>
                </a:solidFill>
                <a:latin typeface="+mj-lt"/>
              </a:rPr>
              <a:t> - </a:t>
            </a:r>
            <a:r>
              <a:rPr lang="en-US" sz="1000" dirty="0" smtClean="0">
                <a:solidFill>
                  <a:schemeClr val="tx1">
                    <a:lumMod val="65000"/>
                    <a:lumOff val="35000"/>
                  </a:schemeClr>
                </a:solidFill>
                <a:latin typeface="+mj-lt"/>
              </a:rPr>
              <a:t>European </a:t>
            </a:r>
            <a:r>
              <a:rPr lang="en-US" sz="1000" dirty="0">
                <a:solidFill>
                  <a:schemeClr val="tx1">
                    <a:lumMod val="65000"/>
                    <a:lumOff val="35000"/>
                  </a:schemeClr>
                </a:solidFill>
                <a:latin typeface="+mj-lt"/>
              </a:rPr>
              <a:t>Foundation for the Improvement of Living and Working Conditions</a:t>
            </a:r>
            <a:endParaRPr lang="hr-HR" sz="1000" dirty="0">
              <a:solidFill>
                <a:schemeClr val="tx1">
                  <a:lumMod val="65000"/>
                  <a:lumOff val="35000"/>
                </a:schemeClr>
              </a:solidFill>
              <a:latin typeface="+mj-lt"/>
            </a:endParaRPr>
          </a:p>
        </p:txBody>
      </p:sp>
      <p:pic>
        <p:nvPicPr>
          <p:cNvPr id="4" name="Slika 3"/>
          <p:cNvPicPr>
            <a:picLocks noChangeAspect="1"/>
          </p:cNvPicPr>
          <p:nvPr/>
        </p:nvPicPr>
        <p:blipFill>
          <a:blip r:embed="rId3"/>
          <a:stretch>
            <a:fillRect/>
          </a:stretch>
        </p:blipFill>
        <p:spPr>
          <a:xfrm>
            <a:off x="436485" y="2640176"/>
            <a:ext cx="8095956" cy="3190357"/>
          </a:xfrm>
          <a:prstGeom prst="rect">
            <a:avLst/>
          </a:prstGeom>
        </p:spPr>
      </p:pic>
    </p:spTree>
    <p:extLst>
      <p:ext uri="{BB962C8B-B14F-4D97-AF65-F5344CB8AC3E}">
        <p14:creationId xmlns:p14="http://schemas.microsoft.com/office/powerpoint/2010/main" val="2481484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a:spLocks noGrp="1"/>
          </p:cNvSpPr>
          <p:nvPr>
            <p:ph type="title"/>
          </p:nvPr>
        </p:nvSpPr>
        <p:spPr>
          <a:xfrm>
            <a:off x="1" y="260648"/>
            <a:ext cx="9143999" cy="891034"/>
          </a:xfrm>
        </p:spPr>
        <p:txBody>
          <a:bodyPr/>
          <a:lstStyle/>
          <a:p>
            <a:r>
              <a:rPr lang="hr-HR" b="1" dirty="0" smtClean="0"/>
              <a:t>2. </a:t>
            </a:r>
            <a:r>
              <a:rPr lang="hr-HR" b="1" dirty="0" err="1" smtClean="0"/>
              <a:t>Digitalisation</a:t>
            </a:r>
            <a:r>
              <a:rPr lang="hr-HR" b="1" dirty="0" smtClean="0"/>
              <a:t> (2)</a:t>
            </a:r>
            <a:endParaRPr lang="en-US" b="1" dirty="0"/>
          </a:p>
        </p:txBody>
      </p:sp>
      <p:sp>
        <p:nvSpPr>
          <p:cNvPr id="6" name="Rezervirano mjesto sadržaja 2"/>
          <p:cNvSpPr txBox="1">
            <a:spLocks/>
          </p:cNvSpPr>
          <p:nvPr/>
        </p:nvSpPr>
        <p:spPr>
          <a:xfrm>
            <a:off x="1" y="1151682"/>
            <a:ext cx="8820471" cy="4968552"/>
          </a:xfrm>
          <a:prstGeom prst="rect">
            <a:avLst/>
          </a:prstGeom>
        </p:spPr>
        <p:txBody>
          <a:bodyPr/>
          <a:lstStyle>
            <a:lvl1pPr marL="342900" indent="-342900" algn="l" rtl="0" eaLnBrk="0" fontAlgn="base" hangingPunct="0">
              <a:spcBef>
                <a:spcPct val="20000"/>
              </a:spcBef>
              <a:spcAft>
                <a:spcPct val="0"/>
              </a:spcAft>
              <a:buClr>
                <a:srgbClr val="FF3300"/>
              </a:buClr>
              <a:buSzPct val="80000"/>
              <a:buFont typeface="Wingdings" pitchFamily="2" charset="2"/>
              <a:buChar char="p"/>
              <a:defRPr sz="2400">
                <a:solidFill>
                  <a:srgbClr val="4D4D4D"/>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itchFamily="2" charset="2"/>
              <a:buChar char="n"/>
              <a:defRPr sz="2000">
                <a:solidFill>
                  <a:srgbClr val="4D4D4D"/>
                </a:solidFill>
                <a:latin typeface="+mn-lt"/>
              </a:defRPr>
            </a:lvl2pPr>
            <a:lvl3pPr marL="1143000" indent="-228600" algn="l" rtl="0" eaLnBrk="0" fontAlgn="base" hangingPunct="0">
              <a:spcBef>
                <a:spcPct val="20000"/>
              </a:spcBef>
              <a:spcAft>
                <a:spcPct val="0"/>
              </a:spcAft>
              <a:buClr>
                <a:srgbClr val="FF3300"/>
              </a:buClr>
              <a:buSzPct val="80000"/>
              <a:buFont typeface="Wingdings" pitchFamily="2" charset="2"/>
              <a:buChar char="p"/>
              <a:defRPr>
                <a:solidFill>
                  <a:srgbClr val="4D4D4D"/>
                </a:solidFill>
                <a:latin typeface="+mn-lt"/>
              </a:defRPr>
            </a:lvl3pPr>
            <a:lvl4pPr marL="1600200" indent="-228600" algn="l" rtl="0" eaLnBrk="0" fontAlgn="base" hangingPunct="0">
              <a:spcBef>
                <a:spcPct val="20000"/>
              </a:spcBef>
              <a:spcAft>
                <a:spcPct val="0"/>
              </a:spcAft>
              <a:buClr>
                <a:srgbClr val="FF3300"/>
              </a:buClr>
              <a:buSzPct val="80000"/>
              <a:buFont typeface="Wingdings" pitchFamily="2" charset="2"/>
              <a:buChar char="§"/>
              <a:defRPr sz="1600">
                <a:solidFill>
                  <a:srgbClr val="4D4D4D"/>
                </a:solidFill>
                <a:latin typeface="+mn-lt"/>
              </a:defRPr>
            </a:lvl4pPr>
            <a:lvl5pPr marL="2057400" indent="-228600" algn="l" rtl="0" eaLnBrk="0" fontAlgn="base" hangingPunct="0">
              <a:spcBef>
                <a:spcPct val="20000"/>
              </a:spcBef>
              <a:spcAft>
                <a:spcPct val="0"/>
              </a:spcAft>
              <a:buClr>
                <a:srgbClr val="FF3300"/>
              </a:buClr>
              <a:buSzPct val="80000"/>
              <a:buFont typeface="Wingdings" pitchFamily="2" charset="2"/>
              <a:buChar char="§"/>
              <a:defRPr sz="1400">
                <a:solidFill>
                  <a:srgbClr val="4D4D4D"/>
                </a:solidFill>
                <a:latin typeface="+mn-lt"/>
              </a:defRPr>
            </a:lvl5pPr>
            <a:lvl6pPr marL="25146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6pPr>
            <a:lvl7pPr marL="29718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7pPr>
            <a:lvl8pPr marL="34290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8pPr>
            <a:lvl9pPr marL="38862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9pPr>
          </a:lstStyle>
          <a:p>
            <a:pPr marL="457200" lvl="1" indent="0">
              <a:lnSpc>
                <a:spcPct val="107000"/>
              </a:lnSpc>
              <a:spcBef>
                <a:spcPts val="600"/>
              </a:spcBef>
              <a:spcAft>
                <a:spcPts val="0"/>
              </a:spcAft>
              <a:buClr>
                <a:srgbClr val="FF0000"/>
              </a:buClr>
              <a:buSzPct val="130000"/>
              <a:buNone/>
            </a:pPr>
            <a:endParaRPr lang="hr-HR" sz="1800" dirty="0"/>
          </a:p>
          <a:p>
            <a:pPr marL="514350" indent="-457200">
              <a:lnSpc>
                <a:spcPct val="107000"/>
              </a:lnSpc>
              <a:spcAft>
                <a:spcPts val="0"/>
              </a:spcAft>
              <a:buClr>
                <a:srgbClr val="FF0000"/>
              </a:buClr>
              <a:buSzPct val="130000"/>
              <a:buFont typeface="+mj-lt"/>
              <a:buAutoNum type="arabicPeriod" startAt="2"/>
            </a:pPr>
            <a:r>
              <a:rPr lang="en-GB" b="1" u="sng" dirty="0"/>
              <a:t>Automation, </a:t>
            </a:r>
            <a:r>
              <a:rPr lang="en-GB" b="1" u="sng" dirty="0" err="1"/>
              <a:t>robotisation</a:t>
            </a:r>
            <a:endParaRPr lang="en-GB" b="1" u="sng" dirty="0"/>
          </a:p>
          <a:p>
            <a:pPr lvl="1">
              <a:lnSpc>
                <a:spcPct val="107000"/>
              </a:lnSpc>
              <a:spcAft>
                <a:spcPts val="0"/>
              </a:spcAft>
              <a:buClr>
                <a:srgbClr val="FF0000"/>
              </a:buClr>
              <a:buSzPct val="130000"/>
              <a:buFont typeface="Arial" panose="020B0604020202020204" pitchFamily="34" charset="0"/>
              <a:buChar char="•"/>
            </a:pPr>
            <a:r>
              <a:rPr lang="en-GB" dirty="0" smtClean="0"/>
              <a:t>Robots are key tools for boosting productivity (improving functionality &amp; efficiency, reducing production costs)</a:t>
            </a:r>
          </a:p>
          <a:p>
            <a:pPr lvl="1">
              <a:lnSpc>
                <a:spcPct val="107000"/>
              </a:lnSpc>
              <a:spcAft>
                <a:spcPts val="0"/>
              </a:spcAft>
              <a:buClr>
                <a:srgbClr val="FF0000"/>
              </a:buClr>
              <a:buSzPct val="130000"/>
              <a:buFont typeface="Arial" panose="020B0604020202020204" pitchFamily="34" charset="0"/>
              <a:buChar char="•"/>
            </a:pPr>
            <a:r>
              <a:rPr lang="en-GB" dirty="0" smtClean="0"/>
              <a:t>Effects of </a:t>
            </a:r>
            <a:r>
              <a:rPr lang="en-GB" dirty="0" err="1" smtClean="0"/>
              <a:t>robotisation</a:t>
            </a:r>
            <a:r>
              <a:rPr lang="en-GB" dirty="0" smtClean="0"/>
              <a:t> on employment not so straightforward </a:t>
            </a:r>
          </a:p>
          <a:p>
            <a:pPr lvl="2">
              <a:lnSpc>
                <a:spcPct val="107000"/>
              </a:lnSpc>
              <a:spcAft>
                <a:spcPts val="0"/>
              </a:spcAft>
              <a:buClr>
                <a:srgbClr val="FF0000"/>
              </a:buClr>
              <a:buSzPct val="130000"/>
              <a:buFont typeface="Arial" panose="020B0604020202020204" pitchFamily="34" charset="0"/>
              <a:buChar char="•"/>
            </a:pPr>
            <a:r>
              <a:rPr lang="en-GB" dirty="0" smtClean="0"/>
              <a:t>A number of studies shows a positive association between robot penetration and job creation in Europe (</a:t>
            </a:r>
            <a:r>
              <a:rPr lang="en-GB" dirty="0" err="1" smtClean="0"/>
              <a:t>Klenert</a:t>
            </a:r>
            <a:r>
              <a:rPr lang="en-GB" dirty="0" smtClean="0"/>
              <a:t> et al., EC, 2020; Koch et al., 2019; </a:t>
            </a:r>
            <a:r>
              <a:rPr lang="en-GB" dirty="0" err="1" smtClean="0"/>
              <a:t>Dauth</a:t>
            </a:r>
            <a:r>
              <a:rPr lang="en-GB" dirty="0" smtClean="0"/>
              <a:t> et al., 2018)</a:t>
            </a:r>
          </a:p>
          <a:p>
            <a:pPr marL="514350" indent="-457200">
              <a:lnSpc>
                <a:spcPct val="107000"/>
              </a:lnSpc>
              <a:spcAft>
                <a:spcPts val="0"/>
              </a:spcAft>
              <a:buClr>
                <a:srgbClr val="FF0000"/>
              </a:buClr>
              <a:buSzPct val="130000"/>
              <a:buFont typeface="+mj-lt"/>
              <a:buAutoNum type="arabicPeriod" startAt="3"/>
            </a:pPr>
            <a:r>
              <a:rPr lang="en-GB" b="1" u="sng" dirty="0" smtClean="0"/>
              <a:t>E-commerce</a:t>
            </a:r>
            <a:endParaRPr lang="en-GB" b="1" dirty="0" smtClean="0"/>
          </a:p>
          <a:p>
            <a:pPr lvl="1">
              <a:lnSpc>
                <a:spcPct val="107000"/>
              </a:lnSpc>
              <a:spcAft>
                <a:spcPts val="0"/>
              </a:spcAft>
              <a:buClr>
                <a:srgbClr val="FF0000"/>
              </a:buClr>
              <a:buSzPct val="130000"/>
              <a:buFont typeface="Arial" panose="020B0604020202020204" pitchFamily="34" charset="0"/>
              <a:buChar char="•"/>
            </a:pPr>
            <a:r>
              <a:rPr lang="en-GB" dirty="0" smtClean="0"/>
              <a:t>Played a crucial role in maintaining economic activity in Europe</a:t>
            </a:r>
          </a:p>
          <a:p>
            <a:pPr lvl="1">
              <a:lnSpc>
                <a:spcPct val="107000"/>
              </a:lnSpc>
              <a:spcAft>
                <a:spcPts val="0"/>
              </a:spcAft>
              <a:buClr>
                <a:srgbClr val="FF0000"/>
              </a:buClr>
              <a:buSzPct val="130000"/>
              <a:buFont typeface="Arial" panose="020B0604020202020204" pitchFamily="34" charset="0"/>
              <a:buChar char="•"/>
            </a:pPr>
            <a:r>
              <a:rPr lang="en-GB" dirty="0" smtClean="0"/>
              <a:t>Further sharpens competition between online and traditional retailers</a:t>
            </a:r>
          </a:p>
          <a:p>
            <a:pPr lvl="1">
              <a:lnSpc>
                <a:spcPct val="107000"/>
              </a:lnSpc>
              <a:spcAft>
                <a:spcPts val="0"/>
              </a:spcAft>
              <a:buClr>
                <a:srgbClr val="FF0000"/>
              </a:buClr>
              <a:buSzPct val="130000"/>
              <a:buFont typeface="Arial" panose="020B0604020202020204" pitchFamily="34" charset="0"/>
              <a:buChar char="•"/>
            </a:pPr>
            <a:r>
              <a:rPr lang="en-GB" dirty="0" smtClean="0"/>
              <a:t>For the euro area, disinflationary effect of e-commerce estimated to 0.8 percentage points cumulatively in the period 2006-2018 (</a:t>
            </a:r>
            <a:r>
              <a:rPr lang="en-GB" dirty="0" err="1" smtClean="0"/>
              <a:t>Anderton</a:t>
            </a:r>
            <a:r>
              <a:rPr lang="en-GB" dirty="0" smtClean="0"/>
              <a:t> et al., ECB, 2020)</a:t>
            </a:r>
          </a:p>
          <a:p>
            <a:pPr lvl="1">
              <a:lnSpc>
                <a:spcPct val="107000"/>
              </a:lnSpc>
              <a:spcAft>
                <a:spcPts val="0"/>
              </a:spcAft>
              <a:buClr>
                <a:srgbClr val="FF0000"/>
              </a:buClr>
              <a:buSzPct val="130000"/>
              <a:buFont typeface="Arial" panose="020B0604020202020204" pitchFamily="34" charset="0"/>
              <a:buChar char="•"/>
            </a:pPr>
            <a:endParaRPr lang="hr-HR" sz="1600" dirty="0">
              <a:solidFill>
                <a:schemeClr val="tx1"/>
              </a:solidFill>
            </a:endParaRPr>
          </a:p>
          <a:p>
            <a:pPr lvl="1">
              <a:lnSpc>
                <a:spcPct val="107000"/>
              </a:lnSpc>
              <a:spcAft>
                <a:spcPts val="0"/>
              </a:spcAft>
              <a:buClr>
                <a:srgbClr val="FF0000"/>
              </a:buClr>
              <a:buSzPct val="130000"/>
              <a:buFont typeface="Arial" panose="020B0604020202020204" pitchFamily="34" charset="0"/>
              <a:buChar char="•"/>
            </a:pPr>
            <a:endParaRPr lang="hr-HR" sz="1600" b="1" u="sng" dirty="0" smtClean="0"/>
          </a:p>
        </p:txBody>
      </p:sp>
    </p:spTree>
    <p:extLst>
      <p:ext uri="{BB962C8B-B14F-4D97-AF65-F5344CB8AC3E}">
        <p14:creationId xmlns:p14="http://schemas.microsoft.com/office/powerpoint/2010/main" val="3375920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a:spLocks noGrp="1"/>
          </p:cNvSpPr>
          <p:nvPr>
            <p:ph type="title"/>
          </p:nvPr>
        </p:nvSpPr>
        <p:spPr>
          <a:xfrm>
            <a:off x="1" y="260648"/>
            <a:ext cx="9143999" cy="891034"/>
          </a:xfrm>
        </p:spPr>
        <p:txBody>
          <a:bodyPr/>
          <a:lstStyle/>
          <a:p>
            <a:r>
              <a:rPr lang="hr-HR" b="1" dirty="0" smtClean="0"/>
              <a:t>E-</a:t>
            </a:r>
            <a:r>
              <a:rPr lang="hr-HR" b="1" dirty="0" err="1" smtClean="0"/>
              <a:t>commerce</a:t>
            </a:r>
            <a:endParaRPr lang="en-US" b="1" dirty="0"/>
          </a:p>
        </p:txBody>
      </p:sp>
      <p:pic>
        <p:nvPicPr>
          <p:cNvPr id="1026" name="Picture 2" descr="The majority of European consumers have started to shop more groceries online during the Covid-19 pandem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556792"/>
            <a:ext cx="6626809" cy="4963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1923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a:spLocks noGrp="1"/>
          </p:cNvSpPr>
          <p:nvPr>
            <p:ph type="title"/>
          </p:nvPr>
        </p:nvSpPr>
        <p:spPr>
          <a:xfrm>
            <a:off x="1" y="260648"/>
            <a:ext cx="9143999" cy="891034"/>
          </a:xfrm>
        </p:spPr>
        <p:txBody>
          <a:bodyPr/>
          <a:lstStyle/>
          <a:p>
            <a:r>
              <a:rPr lang="hr-HR" b="1" dirty="0" smtClean="0"/>
              <a:t>2. </a:t>
            </a:r>
            <a:r>
              <a:rPr lang="hr-HR" b="1" dirty="0" err="1" smtClean="0"/>
              <a:t>Digitalisation</a:t>
            </a:r>
            <a:r>
              <a:rPr lang="hr-HR" b="1" dirty="0" smtClean="0"/>
              <a:t> (3)</a:t>
            </a:r>
            <a:endParaRPr lang="en-US" b="1" dirty="0"/>
          </a:p>
        </p:txBody>
      </p:sp>
      <p:sp>
        <p:nvSpPr>
          <p:cNvPr id="6" name="Rezervirano mjesto sadržaja 2"/>
          <p:cNvSpPr txBox="1">
            <a:spLocks/>
          </p:cNvSpPr>
          <p:nvPr/>
        </p:nvSpPr>
        <p:spPr>
          <a:xfrm>
            <a:off x="53752" y="1151682"/>
            <a:ext cx="9036495" cy="4896544"/>
          </a:xfrm>
          <a:prstGeom prst="rect">
            <a:avLst/>
          </a:prstGeom>
        </p:spPr>
        <p:txBody>
          <a:bodyPr/>
          <a:lstStyle>
            <a:lvl1pPr marL="342900" indent="-342900" algn="l" rtl="0" eaLnBrk="0" fontAlgn="base" hangingPunct="0">
              <a:spcBef>
                <a:spcPct val="20000"/>
              </a:spcBef>
              <a:spcAft>
                <a:spcPct val="0"/>
              </a:spcAft>
              <a:buClr>
                <a:srgbClr val="FF3300"/>
              </a:buClr>
              <a:buSzPct val="80000"/>
              <a:buFont typeface="Wingdings" pitchFamily="2" charset="2"/>
              <a:buChar char="p"/>
              <a:defRPr sz="2400">
                <a:solidFill>
                  <a:srgbClr val="4D4D4D"/>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itchFamily="2" charset="2"/>
              <a:buChar char="n"/>
              <a:defRPr sz="2000">
                <a:solidFill>
                  <a:srgbClr val="4D4D4D"/>
                </a:solidFill>
                <a:latin typeface="+mn-lt"/>
              </a:defRPr>
            </a:lvl2pPr>
            <a:lvl3pPr marL="1143000" indent="-228600" algn="l" rtl="0" eaLnBrk="0" fontAlgn="base" hangingPunct="0">
              <a:spcBef>
                <a:spcPct val="20000"/>
              </a:spcBef>
              <a:spcAft>
                <a:spcPct val="0"/>
              </a:spcAft>
              <a:buClr>
                <a:srgbClr val="FF3300"/>
              </a:buClr>
              <a:buSzPct val="80000"/>
              <a:buFont typeface="Wingdings" pitchFamily="2" charset="2"/>
              <a:buChar char="p"/>
              <a:defRPr>
                <a:solidFill>
                  <a:srgbClr val="4D4D4D"/>
                </a:solidFill>
                <a:latin typeface="+mn-lt"/>
              </a:defRPr>
            </a:lvl3pPr>
            <a:lvl4pPr marL="1600200" indent="-228600" algn="l" rtl="0" eaLnBrk="0" fontAlgn="base" hangingPunct="0">
              <a:spcBef>
                <a:spcPct val="20000"/>
              </a:spcBef>
              <a:spcAft>
                <a:spcPct val="0"/>
              </a:spcAft>
              <a:buClr>
                <a:srgbClr val="FF3300"/>
              </a:buClr>
              <a:buSzPct val="80000"/>
              <a:buFont typeface="Wingdings" pitchFamily="2" charset="2"/>
              <a:buChar char="§"/>
              <a:defRPr sz="1600">
                <a:solidFill>
                  <a:srgbClr val="4D4D4D"/>
                </a:solidFill>
                <a:latin typeface="+mn-lt"/>
              </a:defRPr>
            </a:lvl4pPr>
            <a:lvl5pPr marL="2057400" indent="-228600" algn="l" rtl="0" eaLnBrk="0" fontAlgn="base" hangingPunct="0">
              <a:spcBef>
                <a:spcPct val="20000"/>
              </a:spcBef>
              <a:spcAft>
                <a:spcPct val="0"/>
              </a:spcAft>
              <a:buClr>
                <a:srgbClr val="FF3300"/>
              </a:buClr>
              <a:buSzPct val="80000"/>
              <a:buFont typeface="Wingdings" pitchFamily="2" charset="2"/>
              <a:buChar char="§"/>
              <a:defRPr sz="1400">
                <a:solidFill>
                  <a:srgbClr val="4D4D4D"/>
                </a:solidFill>
                <a:latin typeface="+mn-lt"/>
              </a:defRPr>
            </a:lvl5pPr>
            <a:lvl6pPr marL="25146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6pPr>
            <a:lvl7pPr marL="29718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7pPr>
            <a:lvl8pPr marL="34290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8pPr>
            <a:lvl9pPr marL="38862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9pPr>
          </a:lstStyle>
          <a:p>
            <a:pPr marL="457200" lvl="1" indent="0">
              <a:lnSpc>
                <a:spcPct val="107000"/>
              </a:lnSpc>
              <a:spcAft>
                <a:spcPts val="0"/>
              </a:spcAft>
              <a:buClr>
                <a:srgbClr val="FF0000"/>
              </a:buClr>
              <a:buSzPct val="130000"/>
              <a:buNone/>
            </a:pPr>
            <a:endParaRPr lang="en-GB" sz="1800" dirty="0" smtClean="0"/>
          </a:p>
          <a:p>
            <a:pPr marL="514350" indent="-457200">
              <a:lnSpc>
                <a:spcPct val="107000"/>
              </a:lnSpc>
              <a:spcAft>
                <a:spcPts val="0"/>
              </a:spcAft>
              <a:buClr>
                <a:srgbClr val="FF0000"/>
              </a:buClr>
              <a:buSzPct val="130000"/>
              <a:buFont typeface="+mj-lt"/>
              <a:buAutoNum type="arabicPeriod" startAt="4"/>
            </a:pPr>
            <a:r>
              <a:rPr lang="en-GB" b="1" u="sng" dirty="0" smtClean="0"/>
              <a:t>Digital payments, e-money</a:t>
            </a:r>
          </a:p>
          <a:p>
            <a:pPr lvl="1">
              <a:lnSpc>
                <a:spcPct val="107000"/>
              </a:lnSpc>
              <a:spcAft>
                <a:spcPts val="0"/>
              </a:spcAft>
              <a:buClr>
                <a:srgbClr val="FF0000"/>
              </a:buClr>
              <a:buSzPct val="130000"/>
              <a:buFont typeface="Arial" panose="020B0604020202020204" pitchFamily="34" charset="0"/>
              <a:buChar char="•"/>
            </a:pPr>
            <a:r>
              <a:rPr lang="hr-HR" sz="1800" dirty="0" smtClean="0"/>
              <a:t>C</a:t>
            </a:r>
            <a:r>
              <a:rPr lang="en-GB" sz="1800" dirty="0"/>
              <a:t>ash being </a:t>
            </a:r>
            <a:r>
              <a:rPr lang="en-GB" sz="1800" dirty="0" smtClean="0"/>
              <a:t>replaced by digital forms of money – more secure, convenient, cheaper</a:t>
            </a:r>
          </a:p>
          <a:p>
            <a:pPr lvl="1">
              <a:lnSpc>
                <a:spcPct val="107000"/>
              </a:lnSpc>
              <a:spcAft>
                <a:spcPts val="0"/>
              </a:spcAft>
              <a:buClr>
                <a:srgbClr val="FF0000"/>
              </a:buClr>
              <a:buSzPct val="130000"/>
              <a:buFont typeface="Arial" panose="020B0604020202020204" pitchFamily="34" charset="0"/>
              <a:buChar char="•"/>
            </a:pPr>
            <a:r>
              <a:rPr lang="en-GB" sz="1800" b="1" dirty="0" smtClean="0"/>
              <a:t>Implications for inflation</a:t>
            </a:r>
            <a:r>
              <a:rPr lang="en-GB" sz="1800" dirty="0" smtClean="0"/>
              <a:t>: digital money competition could constrain central bank’s ability to produce inflation as people can switch to competing currencies (similar to </a:t>
            </a:r>
            <a:r>
              <a:rPr lang="en-GB" sz="1800" dirty="0" err="1" smtClean="0"/>
              <a:t>dollarisation</a:t>
            </a:r>
            <a:r>
              <a:rPr lang="en-GB" sz="1800" dirty="0" smtClean="0"/>
              <a:t>)</a:t>
            </a:r>
          </a:p>
          <a:p>
            <a:pPr lvl="2">
              <a:lnSpc>
                <a:spcPct val="107000"/>
              </a:lnSpc>
              <a:spcAft>
                <a:spcPts val="0"/>
              </a:spcAft>
              <a:buClr>
                <a:srgbClr val="FF0000"/>
              </a:buClr>
              <a:buSzPct val="130000"/>
              <a:buFont typeface="Arial" panose="020B0604020202020204" pitchFamily="34" charset="0"/>
              <a:buChar char="•"/>
            </a:pPr>
            <a:r>
              <a:rPr lang="en-GB" dirty="0" smtClean="0"/>
              <a:t>Conversely, </a:t>
            </a:r>
            <a:r>
              <a:rPr lang="en-GB" dirty="0" err="1" smtClean="0"/>
              <a:t>CBDCs</a:t>
            </a:r>
            <a:r>
              <a:rPr lang="en-GB" dirty="0" smtClean="0"/>
              <a:t> could increase the central bank’s ability to produce inflation</a:t>
            </a:r>
          </a:p>
          <a:p>
            <a:pPr lvl="1">
              <a:lnSpc>
                <a:spcPct val="107000"/>
              </a:lnSpc>
              <a:spcAft>
                <a:spcPts val="0"/>
              </a:spcAft>
              <a:buClr>
                <a:srgbClr val="FF0000"/>
              </a:buClr>
              <a:buSzPct val="130000"/>
              <a:buFont typeface="Arial" panose="020B0604020202020204" pitchFamily="34" charset="0"/>
              <a:buChar char="•"/>
            </a:pPr>
            <a:r>
              <a:rPr lang="en-GB" sz="1800" dirty="0" smtClean="0"/>
              <a:t>ECB and some other CBs looking into the option of introducing digital currencies (as a supplement to cash, not a substitute)</a:t>
            </a:r>
          </a:p>
          <a:p>
            <a:pPr lvl="1">
              <a:lnSpc>
                <a:spcPct val="107000"/>
              </a:lnSpc>
              <a:spcAft>
                <a:spcPts val="0"/>
              </a:spcAft>
              <a:buClr>
                <a:srgbClr val="FF0000"/>
              </a:buClr>
              <a:buSzPct val="130000"/>
              <a:buFont typeface="Arial" panose="020B0604020202020204" pitchFamily="34" charset="0"/>
              <a:buChar char="•"/>
            </a:pPr>
            <a:r>
              <a:rPr lang="en-GB" sz="1800" dirty="0" smtClean="0"/>
              <a:t>Potential risks: cyber risks, right to privacy, and whether a central bank issuing a digital currency means that it would acquire sensitive information on users</a:t>
            </a:r>
          </a:p>
          <a:p>
            <a:pPr lvl="1">
              <a:lnSpc>
                <a:spcPct val="107000"/>
              </a:lnSpc>
              <a:spcAft>
                <a:spcPts val="0"/>
              </a:spcAft>
              <a:buClr>
                <a:srgbClr val="FF0000"/>
              </a:buClr>
              <a:buSzPct val="130000"/>
              <a:buFont typeface="Arial" panose="020B0604020202020204" pitchFamily="34" charset="0"/>
              <a:buChar char="•"/>
            </a:pPr>
            <a:r>
              <a:rPr lang="en-GB" sz="1800" dirty="0" smtClean="0"/>
              <a:t>Banking: potential for further cost reduction becomes more and more dependent on digitalisation and financial innovation</a:t>
            </a:r>
          </a:p>
          <a:p>
            <a:pPr lvl="1">
              <a:lnSpc>
                <a:spcPct val="107000"/>
              </a:lnSpc>
              <a:spcAft>
                <a:spcPts val="0"/>
              </a:spcAft>
              <a:buClr>
                <a:srgbClr val="FF0000"/>
              </a:buClr>
              <a:buSzPct val="130000"/>
              <a:buFont typeface="Arial" panose="020B0604020202020204" pitchFamily="34" charset="0"/>
              <a:buChar char="•"/>
            </a:pPr>
            <a:r>
              <a:rPr lang="en-GB" sz="1800" dirty="0" smtClean="0"/>
              <a:t>Digitalization in banking also implies </a:t>
            </a:r>
            <a:r>
              <a:rPr lang="en-GB" sz="1800" dirty="0"/>
              <a:t>new risks - requires specific monitoring skills</a:t>
            </a:r>
            <a:endParaRPr lang="en-US" sz="1800" dirty="0"/>
          </a:p>
          <a:p>
            <a:pPr marL="800100" lvl="1">
              <a:lnSpc>
                <a:spcPct val="107000"/>
              </a:lnSpc>
              <a:spcAft>
                <a:spcPts val="0"/>
              </a:spcAft>
              <a:buClr>
                <a:srgbClr val="FF0000"/>
              </a:buClr>
              <a:buSzPct val="130000"/>
              <a:buFont typeface="Arial" panose="020B0604020202020204" pitchFamily="34" charset="0"/>
              <a:buChar char="•"/>
            </a:pPr>
            <a:endParaRPr lang="en-GB" sz="1800" dirty="0"/>
          </a:p>
        </p:txBody>
      </p:sp>
    </p:spTree>
    <p:extLst>
      <p:ext uri="{BB962C8B-B14F-4D97-AF65-F5344CB8AC3E}">
        <p14:creationId xmlns:p14="http://schemas.microsoft.com/office/powerpoint/2010/main" val="2247605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a:spLocks noGrp="1"/>
          </p:cNvSpPr>
          <p:nvPr>
            <p:ph type="title"/>
          </p:nvPr>
        </p:nvSpPr>
        <p:spPr>
          <a:xfrm>
            <a:off x="1" y="260648"/>
            <a:ext cx="9143999" cy="891034"/>
          </a:xfrm>
        </p:spPr>
        <p:txBody>
          <a:bodyPr/>
          <a:lstStyle/>
          <a:p>
            <a:r>
              <a:rPr lang="hr-HR" b="1" dirty="0" err="1" smtClean="0"/>
              <a:t>Key</a:t>
            </a:r>
            <a:r>
              <a:rPr lang="hr-HR" b="1" dirty="0" smtClean="0"/>
              <a:t> </a:t>
            </a:r>
            <a:r>
              <a:rPr lang="hr-HR" b="1" dirty="0" err="1" smtClean="0"/>
              <a:t>takeaways</a:t>
            </a:r>
            <a:endParaRPr lang="en-US" b="1" dirty="0"/>
          </a:p>
        </p:txBody>
      </p:sp>
      <p:sp>
        <p:nvSpPr>
          <p:cNvPr id="6" name="Rezervirano mjesto sadržaja 2"/>
          <p:cNvSpPr txBox="1">
            <a:spLocks/>
          </p:cNvSpPr>
          <p:nvPr/>
        </p:nvSpPr>
        <p:spPr>
          <a:xfrm>
            <a:off x="251520" y="1484784"/>
            <a:ext cx="8352928" cy="4896544"/>
          </a:xfrm>
          <a:prstGeom prst="rect">
            <a:avLst/>
          </a:prstGeom>
        </p:spPr>
        <p:txBody>
          <a:bodyPr/>
          <a:lstStyle>
            <a:lvl1pPr marL="342900" indent="-342900" algn="l" rtl="0" eaLnBrk="0" fontAlgn="base" hangingPunct="0">
              <a:spcBef>
                <a:spcPct val="20000"/>
              </a:spcBef>
              <a:spcAft>
                <a:spcPct val="0"/>
              </a:spcAft>
              <a:buClr>
                <a:srgbClr val="FF3300"/>
              </a:buClr>
              <a:buSzPct val="80000"/>
              <a:buFont typeface="Wingdings" pitchFamily="2" charset="2"/>
              <a:buChar char="p"/>
              <a:defRPr sz="2400">
                <a:solidFill>
                  <a:srgbClr val="4D4D4D"/>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itchFamily="2" charset="2"/>
              <a:buChar char="n"/>
              <a:defRPr sz="2000">
                <a:solidFill>
                  <a:srgbClr val="4D4D4D"/>
                </a:solidFill>
                <a:latin typeface="+mn-lt"/>
              </a:defRPr>
            </a:lvl2pPr>
            <a:lvl3pPr marL="1143000" indent="-228600" algn="l" rtl="0" eaLnBrk="0" fontAlgn="base" hangingPunct="0">
              <a:spcBef>
                <a:spcPct val="20000"/>
              </a:spcBef>
              <a:spcAft>
                <a:spcPct val="0"/>
              </a:spcAft>
              <a:buClr>
                <a:srgbClr val="FF3300"/>
              </a:buClr>
              <a:buSzPct val="80000"/>
              <a:buFont typeface="Wingdings" pitchFamily="2" charset="2"/>
              <a:buChar char="p"/>
              <a:defRPr>
                <a:solidFill>
                  <a:srgbClr val="4D4D4D"/>
                </a:solidFill>
                <a:latin typeface="+mn-lt"/>
              </a:defRPr>
            </a:lvl3pPr>
            <a:lvl4pPr marL="1600200" indent="-228600" algn="l" rtl="0" eaLnBrk="0" fontAlgn="base" hangingPunct="0">
              <a:spcBef>
                <a:spcPct val="20000"/>
              </a:spcBef>
              <a:spcAft>
                <a:spcPct val="0"/>
              </a:spcAft>
              <a:buClr>
                <a:srgbClr val="FF3300"/>
              </a:buClr>
              <a:buSzPct val="80000"/>
              <a:buFont typeface="Wingdings" pitchFamily="2" charset="2"/>
              <a:buChar char="§"/>
              <a:defRPr sz="1600">
                <a:solidFill>
                  <a:srgbClr val="4D4D4D"/>
                </a:solidFill>
                <a:latin typeface="+mn-lt"/>
              </a:defRPr>
            </a:lvl4pPr>
            <a:lvl5pPr marL="2057400" indent="-228600" algn="l" rtl="0" eaLnBrk="0" fontAlgn="base" hangingPunct="0">
              <a:spcBef>
                <a:spcPct val="20000"/>
              </a:spcBef>
              <a:spcAft>
                <a:spcPct val="0"/>
              </a:spcAft>
              <a:buClr>
                <a:srgbClr val="FF3300"/>
              </a:buClr>
              <a:buSzPct val="80000"/>
              <a:buFont typeface="Wingdings" pitchFamily="2" charset="2"/>
              <a:buChar char="§"/>
              <a:defRPr sz="1400">
                <a:solidFill>
                  <a:srgbClr val="4D4D4D"/>
                </a:solidFill>
                <a:latin typeface="+mn-lt"/>
              </a:defRPr>
            </a:lvl5pPr>
            <a:lvl6pPr marL="25146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6pPr>
            <a:lvl7pPr marL="29718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7pPr>
            <a:lvl8pPr marL="34290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8pPr>
            <a:lvl9pPr marL="38862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9pPr>
          </a:lstStyle>
          <a:p>
            <a:pPr>
              <a:lnSpc>
                <a:spcPct val="107000"/>
              </a:lnSpc>
              <a:spcAft>
                <a:spcPts val="800"/>
              </a:spcAft>
              <a:buClr>
                <a:srgbClr val="FF0000"/>
              </a:buClr>
              <a:buSzPct val="130000"/>
              <a:buFont typeface="Wingdings" panose="05000000000000000000" pitchFamily="2" charset="2"/>
              <a:buChar char="§"/>
            </a:pPr>
            <a:r>
              <a:rPr lang="en-GB" sz="1800" dirty="0" smtClean="0"/>
              <a:t>Initial policy reaction to the pandemic large, timely and appropriate</a:t>
            </a:r>
          </a:p>
          <a:p>
            <a:pPr>
              <a:lnSpc>
                <a:spcPct val="107000"/>
              </a:lnSpc>
              <a:spcAft>
                <a:spcPts val="800"/>
              </a:spcAft>
              <a:buClr>
                <a:srgbClr val="FF0000"/>
              </a:buClr>
              <a:buSzPct val="130000"/>
              <a:buFont typeface="Wingdings" panose="05000000000000000000" pitchFamily="2" charset="2"/>
              <a:buChar char="§"/>
            </a:pPr>
            <a:r>
              <a:rPr lang="en-GB" sz="1800" dirty="0" smtClean="0"/>
              <a:t>Going forward, unconventional policies subject to more limitations and risks</a:t>
            </a:r>
          </a:p>
          <a:p>
            <a:pPr>
              <a:lnSpc>
                <a:spcPct val="107000"/>
              </a:lnSpc>
              <a:spcAft>
                <a:spcPts val="800"/>
              </a:spcAft>
              <a:buClr>
                <a:srgbClr val="FF0000"/>
              </a:buClr>
              <a:buSzPct val="130000"/>
              <a:buFont typeface="Wingdings" panose="05000000000000000000" pitchFamily="2" charset="2"/>
              <a:buChar char="§"/>
            </a:pPr>
            <a:r>
              <a:rPr lang="en-GB" sz="1800" dirty="0" smtClean="0"/>
              <a:t>Short- to medium-term factors clearly pushing inflation down (uncertainty, unemployment, higher savings, less investment)</a:t>
            </a:r>
          </a:p>
          <a:p>
            <a:pPr>
              <a:lnSpc>
                <a:spcPct val="107000"/>
              </a:lnSpc>
              <a:spcAft>
                <a:spcPts val="800"/>
              </a:spcAft>
              <a:buClr>
                <a:srgbClr val="FF0000"/>
              </a:buClr>
              <a:buSzPct val="130000"/>
              <a:buFont typeface="Wingdings" panose="05000000000000000000" pitchFamily="2" charset="2"/>
              <a:buChar char="§"/>
            </a:pPr>
            <a:r>
              <a:rPr lang="en-GB" sz="1800" dirty="0" smtClean="0"/>
              <a:t>Long-term inflation drivers</a:t>
            </a:r>
            <a:r>
              <a:rPr lang="hr-HR" sz="1800" dirty="0" smtClean="0"/>
              <a:t> </a:t>
            </a:r>
            <a:r>
              <a:rPr lang="en-GB" sz="1800" dirty="0" smtClean="0"/>
              <a:t>tilted</a:t>
            </a:r>
            <a:r>
              <a:rPr lang="hr-HR" sz="1800" dirty="0" smtClean="0"/>
              <a:t> </a:t>
            </a:r>
            <a:r>
              <a:rPr lang="en-GB" sz="1800" dirty="0" smtClean="0"/>
              <a:t>to the downside (digitalization, globalization)</a:t>
            </a:r>
          </a:p>
          <a:p>
            <a:pPr>
              <a:lnSpc>
                <a:spcPct val="107000"/>
              </a:lnSpc>
              <a:spcAft>
                <a:spcPts val="800"/>
              </a:spcAft>
              <a:buClr>
                <a:srgbClr val="FF0000"/>
              </a:buClr>
              <a:buSzPct val="130000"/>
              <a:buFont typeface="Wingdings" panose="05000000000000000000" pitchFamily="2" charset="2"/>
              <a:buChar char="§"/>
            </a:pPr>
            <a:r>
              <a:rPr lang="en-GB" sz="1800" dirty="0" smtClean="0"/>
              <a:t>Globalisation is reshaping, not reversing – structural changes might</a:t>
            </a:r>
            <a:r>
              <a:rPr lang="hr-HR" sz="1800" dirty="0" smtClean="0"/>
              <a:t> </a:t>
            </a:r>
            <a:r>
              <a:rPr lang="en-GB" sz="1800" dirty="0" smtClean="0"/>
              <a:t>reduce costs and bring more competition in product markets (e-commerce), services markets, labour market</a:t>
            </a:r>
            <a:r>
              <a:rPr lang="hr-HR" sz="1800" dirty="0" smtClean="0"/>
              <a:t>s</a:t>
            </a:r>
            <a:endParaRPr lang="en-GB" sz="1800" dirty="0" smtClean="0"/>
          </a:p>
          <a:p>
            <a:pPr>
              <a:lnSpc>
                <a:spcPct val="107000"/>
              </a:lnSpc>
              <a:spcAft>
                <a:spcPts val="800"/>
              </a:spcAft>
              <a:buClr>
                <a:srgbClr val="FF0000"/>
              </a:buClr>
              <a:buSzPct val="130000"/>
              <a:buFont typeface="Wingdings" panose="05000000000000000000" pitchFamily="2" charset="2"/>
              <a:buChar char="§"/>
            </a:pPr>
            <a:r>
              <a:rPr lang="en-GB" sz="1800" dirty="0" smtClean="0"/>
              <a:t>Accelerated digital transformation underway, enabling higher productivity and new jobs with higher wages</a:t>
            </a:r>
            <a:endParaRPr lang="hr-HR" sz="1800" dirty="0" smtClean="0"/>
          </a:p>
          <a:p>
            <a:pPr>
              <a:lnSpc>
                <a:spcPct val="107000"/>
              </a:lnSpc>
              <a:spcAft>
                <a:spcPts val="800"/>
              </a:spcAft>
              <a:buClr>
                <a:srgbClr val="FF0000"/>
              </a:buClr>
              <a:buSzPct val="130000"/>
              <a:buFont typeface="Wingdings" panose="05000000000000000000" pitchFamily="2" charset="2"/>
              <a:buChar char="§"/>
            </a:pPr>
            <a:r>
              <a:rPr lang="en-GB" sz="1800" dirty="0"/>
              <a:t>Financial stability </a:t>
            </a:r>
            <a:r>
              <a:rPr lang="en-GB" sz="1800" dirty="0" smtClean="0"/>
              <a:t>implications – need for revisiting supervisory practices</a:t>
            </a:r>
          </a:p>
          <a:p>
            <a:pPr>
              <a:lnSpc>
                <a:spcPct val="107000"/>
              </a:lnSpc>
              <a:spcAft>
                <a:spcPts val="800"/>
              </a:spcAft>
              <a:buClr>
                <a:srgbClr val="FF0000"/>
              </a:buClr>
              <a:buSzPct val="130000"/>
              <a:buFont typeface="Wingdings" panose="05000000000000000000" pitchFamily="2" charset="2"/>
              <a:buChar char="§"/>
            </a:pPr>
            <a:r>
              <a:rPr lang="en-GB" sz="1800" dirty="0" smtClean="0"/>
              <a:t>That said, let’s not forget the forces that could mitigate disinflationary trends (i.e. demographics - ageing population)</a:t>
            </a:r>
            <a:endParaRPr lang="en-GB" sz="1800" dirty="0"/>
          </a:p>
        </p:txBody>
      </p:sp>
    </p:spTree>
    <p:extLst>
      <p:ext uri="{BB962C8B-B14F-4D97-AF65-F5344CB8AC3E}">
        <p14:creationId xmlns:p14="http://schemas.microsoft.com/office/powerpoint/2010/main" val="4254637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algn="ctr">
              <a:spcBef>
                <a:spcPct val="0"/>
              </a:spcBef>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r>
              <a:rPr lang="en-GB" altLang="x-none" sz="3600" b="1" noProof="0" dirty="0" smtClean="0">
                <a:solidFill>
                  <a:schemeClr val="tx1">
                    <a:lumMod val="50000"/>
                    <a:lumOff val="50000"/>
                  </a:schemeClr>
                </a:solidFill>
                <a:latin typeface="+mj-lt"/>
                <a:ea typeface="+mj-ea"/>
                <a:cs typeface="+mj-cs"/>
              </a:rPr>
              <a:t>Thank</a:t>
            </a:r>
            <a:r>
              <a:rPr lang="en-GB" altLang="x-none" sz="3200" b="1" noProof="0" dirty="0" smtClean="0">
                <a:solidFill>
                  <a:schemeClr val="tx1">
                    <a:lumMod val="50000"/>
                    <a:lumOff val="50000"/>
                  </a:schemeClr>
                </a:solidFill>
                <a:latin typeface="+mj-lt"/>
                <a:ea typeface="+mj-ea"/>
                <a:cs typeface="+mj-cs"/>
              </a:rPr>
              <a:t> </a:t>
            </a:r>
            <a:r>
              <a:rPr lang="en-GB" altLang="x-none" sz="3600" b="1" noProof="0" dirty="0" smtClean="0">
                <a:solidFill>
                  <a:schemeClr val="tx1">
                    <a:lumMod val="50000"/>
                    <a:lumOff val="50000"/>
                  </a:schemeClr>
                </a:solidFill>
                <a:latin typeface="+mj-lt"/>
                <a:ea typeface="+mj-ea"/>
                <a:cs typeface="+mj-cs"/>
              </a:rPr>
              <a:t>you</a:t>
            </a:r>
            <a:r>
              <a:rPr lang="en-GB" altLang="x-none" sz="3200" b="1" noProof="0" dirty="0" smtClean="0">
                <a:solidFill>
                  <a:schemeClr val="tx1">
                    <a:lumMod val="50000"/>
                    <a:lumOff val="50000"/>
                  </a:schemeClr>
                </a:solidFill>
                <a:latin typeface="+mj-lt"/>
                <a:ea typeface="+mj-ea"/>
                <a:cs typeface="+mj-cs"/>
              </a:rPr>
              <a:t>!</a:t>
            </a: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algn="ctr">
              <a:spcBef>
                <a:spcPct val="0"/>
              </a:spcBef>
            </a:pPr>
            <a:endParaRPr lang="en-GB" altLang="x-none" sz="3200" b="1" noProof="0" dirty="0" smtClean="0">
              <a:solidFill>
                <a:schemeClr val="tx1">
                  <a:lumMod val="50000"/>
                  <a:lumOff val="50000"/>
                </a:schemeClr>
              </a:solidFill>
              <a:latin typeface="+mj-lt"/>
              <a:ea typeface="+mj-ea"/>
              <a:cs typeface="+mj-cs"/>
            </a:endParaRPr>
          </a:p>
          <a:p>
            <a:pPr algn="ctr">
              <a:spcBef>
                <a:spcPct val="0"/>
              </a:spcBef>
            </a:pPr>
            <a:endParaRPr lang="en-GB" altLang="x-none" sz="3200" b="1" noProof="0" dirty="0" smtClean="0">
              <a:solidFill>
                <a:schemeClr val="tx1">
                  <a:lumMod val="50000"/>
                  <a:lumOff val="50000"/>
                </a:schemeClr>
              </a:solidFill>
              <a:latin typeface="+mj-lt"/>
              <a:ea typeface="+mj-ea"/>
              <a:cs typeface="+mj-cs"/>
            </a:endParaRPr>
          </a:p>
          <a:p>
            <a:pPr algn="ctr">
              <a:spcBef>
                <a:spcPct val="0"/>
              </a:spcBef>
            </a:pPr>
            <a:endParaRPr lang="en-GB" altLang="x-none" sz="3200" b="1" noProof="0" dirty="0" smtClean="0">
              <a:solidFill>
                <a:schemeClr val="tx1">
                  <a:lumMod val="50000"/>
                  <a:lumOff val="50000"/>
                </a:schemeClr>
              </a:solidFill>
              <a:latin typeface="+mj-lt"/>
              <a:ea typeface="+mj-ea"/>
              <a:cs typeface="+mj-cs"/>
            </a:endParaRPr>
          </a:p>
          <a:p>
            <a:pPr algn="ctr">
              <a:spcBef>
                <a:spcPct val="0"/>
              </a:spcBef>
            </a:pPr>
            <a:endParaRPr lang="en-GB" altLang="x-none" sz="3200" b="1" noProof="0" dirty="0">
              <a:solidFill>
                <a:schemeClr val="tx1">
                  <a:lumMod val="50000"/>
                  <a:lumOff val="50000"/>
                </a:schemeClr>
              </a:solidFill>
              <a:latin typeface="+mj-lt"/>
              <a:ea typeface="+mj-ea"/>
              <a:cs typeface="+mj-cs"/>
            </a:endParaRPr>
          </a:p>
        </p:txBody>
      </p:sp>
    </p:spTree>
    <p:extLst>
      <p:ext uri="{BB962C8B-B14F-4D97-AF65-F5344CB8AC3E}">
        <p14:creationId xmlns:p14="http://schemas.microsoft.com/office/powerpoint/2010/main" val="18615649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 y="332656"/>
            <a:ext cx="8947039" cy="815752"/>
          </a:xfrm>
        </p:spPr>
        <p:txBody>
          <a:bodyPr/>
          <a:lstStyle/>
          <a:p>
            <a:r>
              <a:rPr lang="hr-HR" b="1" dirty="0" smtClean="0"/>
              <a:t>Literature:</a:t>
            </a:r>
            <a:endParaRPr lang="en-GB" b="1" dirty="0"/>
          </a:p>
        </p:txBody>
      </p:sp>
      <p:sp>
        <p:nvSpPr>
          <p:cNvPr id="4" name="Rezervirano mjesto sadržaja 2"/>
          <p:cNvSpPr txBox="1">
            <a:spLocks/>
          </p:cNvSpPr>
          <p:nvPr/>
        </p:nvSpPr>
        <p:spPr>
          <a:xfrm>
            <a:off x="1" y="1403878"/>
            <a:ext cx="9144000" cy="4781559"/>
          </a:xfrm>
          <a:prstGeom prst="rect">
            <a:avLst/>
          </a:prstGeom>
        </p:spPr>
        <p:txBody>
          <a:bodyPr/>
          <a:lstStyle>
            <a:lvl1pPr marL="342900" indent="-342900" algn="l" rtl="0" eaLnBrk="0" fontAlgn="base" hangingPunct="0">
              <a:spcBef>
                <a:spcPct val="20000"/>
              </a:spcBef>
              <a:spcAft>
                <a:spcPct val="0"/>
              </a:spcAft>
              <a:buClr>
                <a:srgbClr val="FF3300"/>
              </a:buClr>
              <a:buSzPct val="80000"/>
              <a:buFont typeface="Wingdings" pitchFamily="2" charset="2"/>
              <a:buChar char="p"/>
              <a:defRPr sz="2400">
                <a:solidFill>
                  <a:srgbClr val="4D4D4D"/>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itchFamily="2" charset="2"/>
              <a:buChar char="n"/>
              <a:defRPr sz="2000">
                <a:solidFill>
                  <a:srgbClr val="4D4D4D"/>
                </a:solidFill>
                <a:latin typeface="+mn-lt"/>
              </a:defRPr>
            </a:lvl2pPr>
            <a:lvl3pPr marL="1143000" indent="-228600" algn="l" rtl="0" eaLnBrk="0" fontAlgn="base" hangingPunct="0">
              <a:spcBef>
                <a:spcPct val="20000"/>
              </a:spcBef>
              <a:spcAft>
                <a:spcPct val="0"/>
              </a:spcAft>
              <a:buClr>
                <a:srgbClr val="FF3300"/>
              </a:buClr>
              <a:buSzPct val="80000"/>
              <a:buFont typeface="Wingdings" pitchFamily="2" charset="2"/>
              <a:buChar char="p"/>
              <a:defRPr>
                <a:solidFill>
                  <a:srgbClr val="4D4D4D"/>
                </a:solidFill>
                <a:latin typeface="+mn-lt"/>
              </a:defRPr>
            </a:lvl3pPr>
            <a:lvl4pPr marL="1600200" indent="-228600" algn="l" rtl="0" eaLnBrk="0" fontAlgn="base" hangingPunct="0">
              <a:spcBef>
                <a:spcPct val="20000"/>
              </a:spcBef>
              <a:spcAft>
                <a:spcPct val="0"/>
              </a:spcAft>
              <a:buClr>
                <a:srgbClr val="FF3300"/>
              </a:buClr>
              <a:buSzPct val="80000"/>
              <a:buFont typeface="Wingdings" pitchFamily="2" charset="2"/>
              <a:buChar char="§"/>
              <a:defRPr sz="1600">
                <a:solidFill>
                  <a:srgbClr val="4D4D4D"/>
                </a:solidFill>
                <a:latin typeface="+mn-lt"/>
              </a:defRPr>
            </a:lvl4pPr>
            <a:lvl5pPr marL="2057400" indent="-228600" algn="l" rtl="0" eaLnBrk="0" fontAlgn="base" hangingPunct="0">
              <a:spcBef>
                <a:spcPct val="20000"/>
              </a:spcBef>
              <a:spcAft>
                <a:spcPct val="0"/>
              </a:spcAft>
              <a:buClr>
                <a:srgbClr val="FF3300"/>
              </a:buClr>
              <a:buSzPct val="80000"/>
              <a:buFont typeface="Wingdings" pitchFamily="2" charset="2"/>
              <a:buChar char="§"/>
              <a:defRPr sz="1400">
                <a:solidFill>
                  <a:srgbClr val="4D4D4D"/>
                </a:solidFill>
                <a:latin typeface="+mn-lt"/>
              </a:defRPr>
            </a:lvl5pPr>
            <a:lvl6pPr marL="25146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6pPr>
            <a:lvl7pPr marL="29718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7pPr>
            <a:lvl8pPr marL="34290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8pPr>
            <a:lvl9pPr marL="38862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9pPr>
          </a:lstStyle>
          <a:p>
            <a:r>
              <a:rPr lang="en-GB" sz="1300" dirty="0" err="1" smtClean="0">
                <a:solidFill>
                  <a:schemeClr val="tx1">
                    <a:lumMod val="75000"/>
                    <a:lumOff val="25000"/>
                  </a:schemeClr>
                </a:solidFill>
              </a:rPr>
              <a:t>Anderton</a:t>
            </a:r>
            <a:r>
              <a:rPr lang="en-GB" sz="1300" dirty="0" smtClean="0">
                <a:solidFill>
                  <a:schemeClr val="tx1">
                    <a:lumMod val="75000"/>
                    <a:lumOff val="25000"/>
                  </a:schemeClr>
                </a:solidFill>
              </a:rPr>
              <a:t>, R., Jarvis, V., </a:t>
            </a:r>
            <a:r>
              <a:rPr lang="en-GB" sz="1300" dirty="0" err="1" smtClean="0">
                <a:solidFill>
                  <a:schemeClr val="tx1">
                    <a:lumMod val="75000"/>
                    <a:lumOff val="25000"/>
                  </a:schemeClr>
                </a:solidFill>
              </a:rPr>
              <a:t>Labhard</a:t>
            </a:r>
            <a:r>
              <a:rPr lang="en-GB" sz="1300" dirty="0" smtClean="0">
                <a:solidFill>
                  <a:schemeClr val="tx1">
                    <a:lumMod val="75000"/>
                    <a:lumOff val="25000"/>
                  </a:schemeClr>
                </a:solidFill>
              </a:rPr>
              <a:t>, V., Morgan, J., </a:t>
            </a:r>
            <a:r>
              <a:rPr lang="en-GB" sz="1300" dirty="0" err="1" smtClean="0">
                <a:solidFill>
                  <a:schemeClr val="tx1">
                    <a:lumMod val="75000"/>
                    <a:lumOff val="25000"/>
                  </a:schemeClr>
                </a:solidFill>
              </a:rPr>
              <a:t>Petroulakis</a:t>
            </a:r>
            <a:r>
              <a:rPr lang="en-GB" sz="1300" dirty="0" smtClean="0">
                <a:solidFill>
                  <a:schemeClr val="tx1">
                    <a:lumMod val="75000"/>
                    <a:lumOff val="25000"/>
                  </a:schemeClr>
                </a:solidFill>
              </a:rPr>
              <a:t>, F. and Vivian, L. (2020), “Virtually everywhere? Digitalisation and the euro area and EU economies: Degree, effects, and key issues”, Occasional Paper Series, No 244, ECB, June.</a:t>
            </a:r>
          </a:p>
          <a:p>
            <a:r>
              <a:rPr lang="en-GB" sz="1300" dirty="0" err="1" smtClean="0">
                <a:solidFill>
                  <a:schemeClr val="tx1">
                    <a:lumMod val="75000"/>
                    <a:lumOff val="25000"/>
                  </a:schemeClr>
                </a:solidFill>
              </a:rPr>
              <a:t>Angelini</a:t>
            </a:r>
            <a:r>
              <a:rPr lang="en-GB" sz="1300" dirty="0" smtClean="0">
                <a:solidFill>
                  <a:schemeClr val="tx1">
                    <a:lumMod val="75000"/>
                    <a:lumOff val="25000"/>
                  </a:schemeClr>
                </a:solidFill>
              </a:rPr>
              <a:t>, E., Damjanovic, M., </a:t>
            </a:r>
            <a:r>
              <a:rPr lang="en-GB" sz="1300" dirty="0" err="1" smtClean="0">
                <a:solidFill>
                  <a:schemeClr val="tx1">
                    <a:lumMod val="75000"/>
                    <a:lumOff val="25000"/>
                  </a:schemeClr>
                </a:solidFill>
              </a:rPr>
              <a:t>Darracq</a:t>
            </a:r>
            <a:r>
              <a:rPr lang="en-GB" sz="1300" dirty="0" smtClean="0">
                <a:solidFill>
                  <a:schemeClr val="tx1">
                    <a:lumMod val="75000"/>
                    <a:lumOff val="25000"/>
                  </a:schemeClr>
                </a:solidFill>
              </a:rPr>
              <a:t> </a:t>
            </a:r>
            <a:r>
              <a:rPr lang="en-GB" sz="1300" dirty="0" err="1" smtClean="0">
                <a:solidFill>
                  <a:schemeClr val="tx1">
                    <a:lumMod val="75000"/>
                    <a:lumOff val="25000"/>
                  </a:schemeClr>
                </a:solidFill>
              </a:rPr>
              <a:t>Paries</a:t>
            </a:r>
            <a:r>
              <a:rPr lang="en-GB" sz="1300" dirty="0" smtClean="0">
                <a:solidFill>
                  <a:schemeClr val="tx1">
                    <a:lumMod val="75000"/>
                    <a:lumOff val="25000"/>
                  </a:schemeClr>
                </a:solidFill>
              </a:rPr>
              <a:t>, M., </a:t>
            </a:r>
            <a:r>
              <a:rPr lang="en-GB" sz="1300" dirty="0" err="1" smtClean="0">
                <a:solidFill>
                  <a:schemeClr val="tx1">
                    <a:lumMod val="75000"/>
                    <a:lumOff val="25000"/>
                  </a:schemeClr>
                </a:solidFill>
              </a:rPr>
              <a:t>Zimic</a:t>
            </a:r>
            <a:r>
              <a:rPr lang="en-GB" sz="1300" dirty="0" smtClean="0">
                <a:solidFill>
                  <a:schemeClr val="tx1">
                    <a:lumMod val="75000"/>
                    <a:lumOff val="25000"/>
                  </a:schemeClr>
                </a:solidFill>
              </a:rPr>
              <a:t>, S. (2020), “ECB-</a:t>
            </a:r>
            <a:r>
              <a:rPr lang="en-GB" sz="1300" dirty="0" err="1" smtClean="0">
                <a:solidFill>
                  <a:schemeClr val="tx1">
                    <a:lumMod val="75000"/>
                    <a:lumOff val="25000"/>
                  </a:schemeClr>
                </a:solidFill>
              </a:rPr>
              <a:t>BASIR</a:t>
            </a:r>
            <a:r>
              <a:rPr lang="en-GB" sz="1300" dirty="0" smtClean="0">
                <a:solidFill>
                  <a:schemeClr val="tx1">
                    <a:lumMod val="75000"/>
                    <a:lumOff val="25000"/>
                  </a:schemeClr>
                </a:solidFill>
              </a:rPr>
              <a:t>: a primer on the macroeconomic implications of the COVID-19 pandemic”, </a:t>
            </a:r>
            <a:r>
              <a:rPr lang="en-GB" sz="1300" dirty="0" err="1" smtClean="0">
                <a:solidFill>
                  <a:schemeClr val="tx1">
                    <a:lumMod val="75000"/>
                    <a:lumOff val="25000"/>
                  </a:schemeClr>
                </a:solidFill>
              </a:rPr>
              <a:t>W.P.Series</a:t>
            </a:r>
            <a:r>
              <a:rPr lang="en-GB" sz="1300" dirty="0" smtClean="0">
                <a:solidFill>
                  <a:schemeClr val="tx1">
                    <a:lumMod val="75000"/>
                    <a:lumOff val="25000"/>
                  </a:schemeClr>
                </a:solidFill>
              </a:rPr>
              <a:t>, No. 2431, ECB.</a:t>
            </a:r>
          </a:p>
          <a:p>
            <a:r>
              <a:rPr lang="en-GB" sz="1300" dirty="0" smtClean="0">
                <a:solidFill>
                  <a:schemeClr val="tx1">
                    <a:lumMod val="75000"/>
                    <a:lumOff val="25000"/>
                  </a:schemeClr>
                </a:solidFill>
              </a:rPr>
              <a:t>Atkins R. (2019), Robotics and the Future of Production and Work; https://itif.org/publications/2019/10/15/robotics-and-future-production-and-work </a:t>
            </a:r>
          </a:p>
          <a:p>
            <a:r>
              <a:rPr lang="en-GB" sz="1300" dirty="0" err="1" smtClean="0">
                <a:solidFill>
                  <a:schemeClr val="tx1">
                    <a:lumMod val="75000"/>
                    <a:lumOff val="25000"/>
                  </a:schemeClr>
                </a:solidFill>
              </a:rPr>
              <a:t>Dauth</a:t>
            </a:r>
            <a:r>
              <a:rPr lang="en-GB" sz="1300" dirty="0" smtClean="0">
                <a:solidFill>
                  <a:schemeClr val="tx1">
                    <a:lumMod val="75000"/>
                    <a:lumOff val="25000"/>
                  </a:schemeClr>
                </a:solidFill>
              </a:rPr>
              <a:t> W., s. </a:t>
            </a:r>
            <a:r>
              <a:rPr lang="en-GB" sz="1300" dirty="0" err="1" smtClean="0">
                <a:solidFill>
                  <a:schemeClr val="tx1">
                    <a:lumMod val="75000"/>
                    <a:lumOff val="25000"/>
                  </a:schemeClr>
                </a:solidFill>
              </a:rPr>
              <a:t>Findeisen</a:t>
            </a:r>
            <a:r>
              <a:rPr lang="en-GB" sz="1300" dirty="0" smtClean="0">
                <a:solidFill>
                  <a:schemeClr val="tx1">
                    <a:lumMod val="75000"/>
                    <a:lumOff val="25000"/>
                  </a:schemeClr>
                </a:solidFill>
              </a:rPr>
              <a:t>, J. </a:t>
            </a:r>
            <a:r>
              <a:rPr lang="en-GB" sz="1300" dirty="0" err="1" smtClean="0">
                <a:solidFill>
                  <a:schemeClr val="tx1">
                    <a:lumMod val="75000"/>
                    <a:lumOff val="25000"/>
                  </a:schemeClr>
                </a:solidFill>
              </a:rPr>
              <a:t>Suedekum</a:t>
            </a:r>
            <a:r>
              <a:rPr lang="en-GB" sz="1300" dirty="0" smtClean="0">
                <a:solidFill>
                  <a:schemeClr val="tx1">
                    <a:lumMod val="75000"/>
                    <a:lumOff val="25000"/>
                  </a:schemeClr>
                </a:solidFill>
              </a:rPr>
              <a:t>, N. </a:t>
            </a:r>
            <a:r>
              <a:rPr lang="en-GB" sz="1300" dirty="0" err="1" smtClean="0">
                <a:solidFill>
                  <a:schemeClr val="tx1">
                    <a:lumMod val="75000"/>
                    <a:lumOff val="25000"/>
                  </a:schemeClr>
                </a:solidFill>
              </a:rPr>
              <a:t>Woessner</a:t>
            </a:r>
            <a:r>
              <a:rPr lang="en-GB" sz="1300" dirty="0" smtClean="0">
                <a:solidFill>
                  <a:schemeClr val="tx1">
                    <a:lumMod val="75000"/>
                    <a:lumOff val="25000"/>
                  </a:schemeClr>
                </a:solidFill>
              </a:rPr>
              <a:t> (2018), Adjusting to Robots: Worker-Level Evidence, working paper, Opportunity &amp; Inclusive Growth Institute, August, https://www.minneapolisfed.org/institute/working-papers-institute/iwp13.pdf.</a:t>
            </a:r>
          </a:p>
          <a:p>
            <a:r>
              <a:rPr lang="en-GB" sz="1300" dirty="0" err="1" smtClean="0">
                <a:solidFill>
                  <a:schemeClr val="tx1">
                    <a:lumMod val="75000"/>
                    <a:lumOff val="25000"/>
                  </a:schemeClr>
                </a:solidFill>
              </a:rPr>
              <a:t>Eurofound</a:t>
            </a:r>
            <a:r>
              <a:rPr lang="en-GB" sz="1300" dirty="0" smtClean="0">
                <a:solidFill>
                  <a:schemeClr val="tx1">
                    <a:lumMod val="75000"/>
                    <a:lumOff val="25000"/>
                  </a:schemeClr>
                </a:solidFill>
              </a:rPr>
              <a:t> (2020), Living, working and COVID-19, Publications Office of the European Union, Luxembourg.</a:t>
            </a:r>
          </a:p>
          <a:p>
            <a:r>
              <a:rPr lang="en-GB" sz="1400" dirty="0" smtClean="0"/>
              <a:t>Fiedler, S., </a:t>
            </a:r>
            <a:r>
              <a:rPr lang="en-GB" sz="1400" dirty="0" err="1" smtClean="0"/>
              <a:t>Gern</a:t>
            </a:r>
            <a:r>
              <a:rPr lang="en-GB" sz="1400" dirty="0" smtClean="0"/>
              <a:t>, K.-J. and </a:t>
            </a:r>
            <a:r>
              <a:rPr lang="en-GB" sz="1400" dirty="0" err="1" smtClean="0"/>
              <a:t>Stolzenburg</a:t>
            </a:r>
            <a:r>
              <a:rPr lang="en-GB" sz="1400" dirty="0" smtClean="0"/>
              <a:t>, U. (2019), The Impact of Digitalisation on the Monetary System, Study for the Committee on Economic and Monetary Affairs, European Parliament, Luxembourg, December.</a:t>
            </a:r>
          </a:p>
          <a:p>
            <a:r>
              <a:rPr lang="en-GB" sz="1300" dirty="0" err="1" smtClean="0">
                <a:solidFill>
                  <a:schemeClr val="tx1">
                    <a:lumMod val="75000"/>
                    <a:lumOff val="25000"/>
                  </a:schemeClr>
                </a:solidFill>
              </a:rPr>
              <a:t>Jordá</a:t>
            </a:r>
            <a:r>
              <a:rPr lang="en-GB" sz="1300" dirty="0" smtClean="0">
                <a:solidFill>
                  <a:schemeClr val="tx1">
                    <a:lumMod val="75000"/>
                    <a:lumOff val="25000"/>
                  </a:schemeClr>
                </a:solidFill>
              </a:rPr>
              <a:t>, Ó., S.R. Singh, A.M. Taylor (2020), “Longer-run economic consequences of pandemics”, </a:t>
            </a:r>
            <a:r>
              <a:rPr lang="en-GB" sz="1300" dirty="0" err="1" smtClean="0">
                <a:solidFill>
                  <a:schemeClr val="tx1">
                    <a:lumMod val="75000"/>
                    <a:lumOff val="25000"/>
                  </a:schemeClr>
                </a:solidFill>
              </a:rPr>
              <a:t>CEPR</a:t>
            </a:r>
            <a:r>
              <a:rPr lang="en-GB" sz="1300" dirty="0" smtClean="0">
                <a:solidFill>
                  <a:schemeClr val="tx1">
                    <a:lumMod val="75000"/>
                    <a:lumOff val="25000"/>
                  </a:schemeClr>
                </a:solidFill>
              </a:rPr>
              <a:t> working paper, No. 14543. </a:t>
            </a:r>
          </a:p>
          <a:p>
            <a:r>
              <a:rPr lang="en-GB" sz="1300" dirty="0" err="1" smtClean="0">
                <a:solidFill>
                  <a:schemeClr val="tx1">
                    <a:lumMod val="75000"/>
                    <a:lumOff val="25000"/>
                  </a:schemeClr>
                </a:solidFill>
              </a:rPr>
              <a:t>Klenert</a:t>
            </a:r>
            <a:r>
              <a:rPr lang="en-GB" sz="1300" dirty="0" smtClean="0">
                <a:solidFill>
                  <a:schemeClr val="tx1">
                    <a:lumMod val="75000"/>
                    <a:lumOff val="25000"/>
                  </a:schemeClr>
                </a:solidFill>
              </a:rPr>
              <a:t>, D., </a:t>
            </a:r>
            <a:r>
              <a:rPr lang="en-GB" sz="1300" dirty="0" err="1" smtClean="0">
                <a:solidFill>
                  <a:schemeClr val="tx1">
                    <a:lumMod val="75000"/>
                    <a:lumOff val="25000"/>
                  </a:schemeClr>
                </a:solidFill>
              </a:rPr>
              <a:t>Fernández-Macías</a:t>
            </a:r>
            <a:r>
              <a:rPr lang="en-GB" sz="1300" dirty="0" smtClean="0">
                <a:solidFill>
                  <a:schemeClr val="tx1">
                    <a:lumMod val="75000"/>
                    <a:lumOff val="25000"/>
                  </a:schemeClr>
                </a:solidFill>
              </a:rPr>
              <a:t>, E., </a:t>
            </a:r>
            <a:r>
              <a:rPr lang="en-GB" sz="1300" dirty="0" err="1" smtClean="0">
                <a:solidFill>
                  <a:schemeClr val="tx1">
                    <a:lumMod val="75000"/>
                    <a:lumOff val="25000"/>
                  </a:schemeClr>
                </a:solidFill>
              </a:rPr>
              <a:t>Antón</a:t>
            </a:r>
            <a:r>
              <a:rPr lang="en-GB" sz="1300" dirty="0" smtClean="0">
                <a:solidFill>
                  <a:schemeClr val="tx1">
                    <a:lumMod val="75000"/>
                    <a:lumOff val="25000"/>
                  </a:schemeClr>
                </a:solidFill>
              </a:rPr>
              <a:t>, J. (2020), Do robots really destroy jobs? Evidence from Europe, Seville: European Commission, JRC118393.</a:t>
            </a:r>
          </a:p>
          <a:p>
            <a:r>
              <a:rPr lang="en-GB" sz="1300" dirty="0" smtClean="0">
                <a:solidFill>
                  <a:schemeClr val="tx1">
                    <a:lumMod val="75000"/>
                    <a:lumOff val="25000"/>
                  </a:schemeClr>
                </a:solidFill>
              </a:rPr>
              <a:t>Koch, M., </a:t>
            </a:r>
            <a:r>
              <a:rPr lang="en-GB" sz="1300" dirty="0" err="1" smtClean="0">
                <a:solidFill>
                  <a:schemeClr val="tx1">
                    <a:lumMod val="75000"/>
                    <a:lumOff val="25000"/>
                  </a:schemeClr>
                </a:solidFill>
              </a:rPr>
              <a:t>Manuylov</a:t>
            </a:r>
            <a:r>
              <a:rPr lang="en-GB" sz="1300" dirty="0" smtClean="0">
                <a:solidFill>
                  <a:schemeClr val="tx1">
                    <a:lumMod val="75000"/>
                    <a:lumOff val="25000"/>
                  </a:schemeClr>
                </a:solidFill>
              </a:rPr>
              <a:t>, I. &amp; </a:t>
            </a:r>
            <a:r>
              <a:rPr lang="en-GB" sz="1300" dirty="0" err="1" smtClean="0">
                <a:solidFill>
                  <a:schemeClr val="tx1">
                    <a:lumMod val="75000"/>
                    <a:lumOff val="25000"/>
                  </a:schemeClr>
                </a:solidFill>
              </a:rPr>
              <a:t>Smolka</a:t>
            </a:r>
            <a:r>
              <a:rPr lang="en-GB" sz="1300" dirty="0" smtClean="0">
                <a:solidFill>
                  <a:schemeClr val="tx1">
                    <a:lumMod val="75000"/>
                    <a:lumOff val="25000"/>
                  </a:schemeClr>
                </a:solidFill>
              </a:rPr>
              <a:t>, M. (2019). Robots and firms (</a:t>
            </a:r>
            <a:r>
              <a:rPr lang="en-GB" sz="1300" dirty="0" err="1" smtClean="0">
                <a:solidFill>
                  <a:schemeClr val="tx1">
                    <a:lumMod val="75000"/>
                    <a:lumOff val="25000"/>
                  </a:schemeClr>
                </a:solidFill>
              </a:rPr>
              <a:t>CESifo</a:t>
            </a:r>
            <a:r>
              <a:rPr lang="en-GB" sz="1300" dirty="0" smtClean="0">
                <a:solidFill>
                  <a:schemeClr val="tx1">
                    <a:lumMod val="75000"/>
                    <a:lumOff val="25000"/>
                  </a:schemeClr>
                </a:solidFill>
              </a:rPr>
              <a:t> Working Paper No. 7608). Munich: The </a:t>
            </a:r>
            <a:r>
              <a:rPr lang="en-GB" sz="1300" dirty="0" err="1" smtClean="0">
                <a:solidFill>
                  <a:schemeClr val="tx1">
                    <a:lumMod val="75000"/>
                    <a:lumOff val="25000"/>
                  </a:schemeClr>
                </a:solidFill>
              </a:rPr>
              <a:t>CESifo</a:t>
            </a:r>
            <a:r>
              <a:rPr lang="en-GB" sz="1300" dirty="0" smtClean="0">
                <a:solidFill>
                  <a:schemeClr val="tx1">
                    <a:lumMod val="75000"/>
                    <a:lumOff val="25000"/>
                  </a:schemeClr>
                </a:solidFill>
              </a:rPr>
              <a:t> Group. https://www.ifo.de/DocDL/cesifo1_wp7608.pdf </a:t>
            </a:r>
          </a:p>
          <a:p>
            <a:r>
              <a:rPr lang="en-GB" sz="1300" dirty="0" smtClean="0">
                <a:solidFill>
                  <a:schemeClr val="tx1">
                    <a:lumMod val="75000"/>
                    <a:lumOff val="25000"/>
                  </a:schemeClr>
                </a:solidFill>
              </a:rPr>
              <a:t>https://www.eurocommerce.eu/search.aspx?q=e-commerce&amp;tag=1</a:t>
            </a:r>
          </a:p>
          <a:p>
            <a:r>
              <a:rPr lang="en-GB" sz="1300" dirty="0" smtClean="0">
                <a:solidFill>
                  <a:schemeClr val="tx1">
                    <a:lumMod val="75000"/>
                    <a:lumOff val="25000"/>
                  </a:schemeClr>
                </a:solidFill>
              </a:rPr>
              <a:t>https://ecommercenews.eu/the-impact-of-covid-19-on-consumer-tren</a:t>
            </a:r>
            <a:r>
              <a:rPr lang="hr-HR" sz="1300" dirty="0" err="1" smtClean="0">
                <a:solidFill>
                  <a:schemeClr val="tx1">
                    <a:lumMod val="75000"/>
                    <a:lumOff val="25000"/>
                  </a:schemeClr>
                </a:solidFill>
              </a:rPr>
              <a:t>ds-in-europe</a:t>
            </a:r>
            <a:r>
              <a:rPr lang="hr-HR" sz="1300" dirty="0" smtClean="0">
                <a:solidFill>
                  <a:schemeClr val="tx1">
                    <a:lumMod val="75000"/>
                    <a:lumOff val="25000"/>
                  </a:schemeClr>
                </a:solidFill>
              </a:rPr>
              <a:t>/</a:t>
            </a:r>
          </a:p>
          <a:p>
            <a:r>
              <a:rPr lang="hr-HR" sz="1300" dirty="0">
                <a:solidFill>
                  <a:schemeClr val="tx1">
                    <a:lumMod val="75000"/>
                    <a:lumOff val="25000"/>
                  </a:schemeClr>
                </a:solidFill>
              </a:rPr>
              <a:t>https://</a:t>
            </a:r>
            <a:r>
              <a:rPr lang="hr-HR" sz="1300" dirty="0" smtClean="0">
                <a:solidFill>
                  <a:schemeClr val="tx1">
                    <a:lumMod val="75000"/>
                    <a:lumOff val="25000"/>
                  </a:schemeClr>
                </a:solidFill>
              </a:rPr>
              <a:t>www.ft.com/content/65fe4650-5d90-41bc-8025-4ac81df8a5e4</a:t>
            </a:r>
            <a:r>
              <a:rPr lang="hr-HR" sz="1300" dirty="0">
                <a:solidFill>
                  <a:schemeClr val="tx1">
                    <a:lumMod val="75000"/>
                    <a:lumOff val="25000"/>
                  </a:schemeClr>
                </a:solidFill>
              </a:rPr>
              <a:t> </a:t>
            </a:r>
            <a:endParaRPr lang="hr-HR" sz="1300" dirty="0" smtClean="0">
              <a:solidFill>
                <a:schemeClr val="tx1">
                  <a:lumMod val="75000"/>
                  <a:lumOff val="25000"/>
                </a:schemeClr>
              </a:solidFill>
            </a:endParaRPr>
          </a:p>
          <a:p>
            <a:r>
              <a:rPr lang="hr-HR" sz="1300" dirty="0" smtClean="0">
                <a:solidFill>
                  <a:schemeClr val="tx1">
                    <a:lumMod val="75000"/>
                    <a:lumOff val="25000"/>
                  </a:schemeClr>
                </a:solidFill>
              </a:rPr>
              <a:t>https</a:t>
            </a:r>
            <a:r>
              <a:rPr lang="hr-HR" sz="1300" dirty="0">
                <a:solidFill>
                  <a:schemeClr val="tx1">
                    <a:lumMod val="75000"/>
                    <a:lumOff val="25000"/>
                  </a:schemeClr>
                </a:solidFill>
              </a:rPr>
              <a:t>://hbr.org/2020/09/global-supply-chains-in-a-post-pandemic-world</a:t>
            </a:r>
          </a:p>
          <a:p>
            <a:endParaRPr lang="hr-HR" sz="1300" dirty="0"/>
          </a:p>
          <a:p>
            <a:pPr>
              <a:lnSpc>
                <a:spcPct val="107000"/>
              </a:lnSpc>
              <a:spcAft>
                <a:spcPts val="800"/>
              </a:spcAft>
              <a:buClr>
                <a:srgbClr val="FF0000"/>
              </a:buClr>
              <a:buSzPct val="130000"/>
              <a:buFont typeface="Wingdings" panose="05000000000000000000" pitchFamily="2" charset="2"/>
              <a:buChar char="§"/>
            </a:pPr>
            <a:endParaRPr lang="en-GB" sz="1300" kern="0" dirty="0">
              <a:solidFill>
                <a:schemeClr val="tx1">
                  <a:lumMod val="65000"/>
                  <a:lumOff val="35000"/>
                </a:schemeClr>
              </a:solidFill>
            </a:endParaRPr>
          </a:p>
        </p:txBody>
      </p:sp>
      <p:sp>
        <p:nvSpPr>
          <p:cNvPr id="3" name="Pravokutnik 2"/>
          <p:cNvSpPr/>
          <p:nvPr/>
        </p:nvSpPr>
        <p:spPr>
          <a:xfrm>
            <a:off x="8532440" y="6165304"/>
            <a:ext cx="41460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48896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algn="ctr">
              <a:spcBef>
                <a:spcPct val="0"/>
              </a:spcBef>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r>
              <a:rPr lang="en-GB" altLang="x-none" sz="3600" b="1" dirty="0" err="1" smtClean="0">
                <a:solidFill>
                  <a:schemeClr val="tx1">
                    <a:lumMod val="50000"/>
                    <a:lumOff val="50000"/>
                  </a:schemeClr>
                </a:solidFill>
                <a:latin typeface="+mj-lt"/>
                <a:ea typeface="+mj-ea"/>
                <a:cs typeface="+mj-cs"/>
              </a:rPr>
              <a:t>COVID</a:t>
            </a:r>
            <a:r>
              <a:rPr lang="hr-HR" altLang="x-none" sz="3600" b="1" dirty="0" smtClean="0">
                <a:solidFill>
                  <a:schemeClr val="tx1">
                    <a:lumMod val="50000"/>
                    <a:lumOff val="50000"/>
                  </a:schemeClr>
                </a:solidFill>
                <a:latin typeface="+mj-lt"/>
                <a:ea typeface="+mj-ea"/>
                <a:cs typeface="+mj-cs"/>
              </a:rPr>
              <a:t>-</a:t>
            </a:r>
            <a:r>
              <a:rPr lang="en-GB" altLang="x-none" sz="3600" b="1" dirty="0" smtClean="0">
                <a:solidFill>
                  <a:schemeClr val="tx1">
                    <a:lumMod val="50000"/>
                    <a:lumOff val="50000"/>
                  </a:schemeClr>
                </a:solidFill>
                <a:latin typeface="+mj-lt"/>
                <a:ea typeface="+mj-ea"/>
                <a:cs typeface="+mj-cs"/>
              </a:rPr>
              <a:t>19 </a:t>
            </a:r>
            <a:r>
              <a:rPr lang="hr-HR" altLang="x-none" sz="3600" b="1" dirty="0" smtClean="0">
                <a:solidFill>
                  <a:schemeClr val="tx1">
                    <a:lumMod val="50000"/>
                    <a:lumOff val="50000"/>
                  </a:schemeClr>
                </a:solidFill>
                <a:latin typeface="+mj-lt"/>
                <a:ea typeface="+mj-ea"/>
                <a:cs typeface="+mj-cs"/>
              </a:rPr>
              <a:t>short-</a:t>
            </a:r>
            <a:r>
              <a:rPr lang="hr-HR" altLang="x-none" sz="3600" b="1" dirty="0" err="1" smtClean="0">
                <a:solidFill>
                  <a:schemeClr val="tx1">
                    <a:lumMod val="50000"/>
                    <a:lumOff val="50000"/>
                  </a:schemeClr>
                </a:solidFill>
                <a:latin typeface="+mj-lt"/>
                <a:ea typeface="+mj-ea"/>
                <a:cs typeface="+mj-cs"/>
              </a:rPr>
              <a:t>term</a:t>
            </a:r>
            <a:r>
              <a:rPr lang="hr-HR" altLang="x-none" sz="3600" b="1" dirty="0" smtClean="0">
                <a:solidFill>
                  <a:schemeClr val="tx1">
                    <a:lumMod val="50000"/>
                    <a:lumOff val="50000"/>
                  </a:schemeClr>
                </a:solidFill>
                <a:latin typeface="+mj-lt"/>
                <a:ea typeface="+mj-ea"/>
                <a:cs typeface="+mj-cs"/>
              </a:rPr>
              <a:t> </a:t>
            </a:r>
            <a:r>
              <a:rPr lang="en-GB" altLang="x-none" sz="3600" b="1" dirty="0" smtClean="0">
                <a:solidFill>
                  <a:schemeClr val="tx1">
                    <a:lumMod val="50000"/>
                    <a:lumOff val="50000"/>
                  </a:schemeClr>
                </a:solidFill>
                <a:latin typeface="+mj-lt"/>
                <a:ea typeface="+mj-ea"/>
                <a:cs typeface="+mj-cs"/>
              </a:rPr>
              <a:t>challenges</a:t>
            </a:r>
            <a:endParaRPr lang="en-GB" altLang="x-none" sz="3200" b="1"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algn="ctr">
              <a:spcBef>
                <a:spcPct val="0"/>
              </a:spcBef>
            </a:pPr>
            <a:endParaRPr lang="en-GB" altLang="x-none" sz="3200" b="1" noProof="0" dirty="0" smtClean="0">
              <a:solidFill>
                <a:schemeClr val="tx1">
                  <a:lumMod val="50000"/>
                  <a:lumOff val="50000"/>
                </a:schemeClr>
              </a:solidFill>
              <a:latin typeface="+mj-lt"/>
              <a:ea typeface="+mj-ea"/>
              <a:cs typeface="+mj-cs"/>
            </a:endParaRPr>
          </a:p>
          <a:p>
            <a:pPr algn="ctr">
              <a:spcBef>
                <a:spcPct val="0"/>
              </a:spcBef>
            </a:pPr>
            <a:endParaRPr lang="en-GB" altLang="x-none" sz="3200" b="1" noProof="0" dirty="0" smtClean="0">
              <a:solidFill>
                <a:schemeClr val="tx1">
                  <a:lumMod val="50000"/>
                  <a:lumOff val="50000"/>
                </a:schemeClr>
              </a:solidFill>
              <a:latin typeface="+mj-lt"/>
              <a:ea typeface="+mj-ea"/>
              <a:cs typeface="+mj-cs"/>
            </a:endParaRPr>
          </a:p>
          <a:p>
            <a:pPr algn="ctr">
              <a:spcBef>
                <a:spcPct val="0"/>
              </a:spcBef>
            </a:pPr>
            <a:endParaRPr lang="en-GB" altLang="x-none" sz="3200" b="1" noProof="0" dirty="0" smtClean="0">
              <a:solidFill>
                <a:schemeClr val="tx1">
                  <a:lumMod val="50000"/>
                  <a:lumOff val="50000"/>
                </a:schemeClr>
              </a:solidFill>
              <a:latin typeface="+mj-lt"/>
              <a:ea typeface="+mj-ea"/>
              <a:cs typeface="+mj-cs"/>
            </a:endParaRPr>
          </a:p>
          <a:p>
            <a:pPr algn="ctr">
              <a:spcBef>
                <a:spcPct val="0"/>
              </a:spcBef>
            </a:pPr>
            <a:endParaRPr lang="en-GB" altLang="x-none" sz="3200" b="1" noProof="0" dirty="0">
              <a:solidFill>
                <a:schemeClr val="tx1">
                  <a:lumMod val="50000"/>
                  <a:lumOff val="50000"/>
                </a:schemeClr>
              </a:solidFill>
              <a:latin typeface="+mj-lt"/>
              <a:ea typeface="+mj-ea"/>
              <a:cs typeface="+mj-cs"/>
            </a:endParaRPr>
          </a:p>
        </p:txBody>
      </p:sp>
    </p:spTree>
    <p:extLst>
      <p:ext uri="{BB962C8B-B14F-4D97-AF65-F5344CB8AC3E}">
        <p14:creationId xmlns:p14="http://schemas.microsoft.com/office/powerpoint/2010/main" val="1963696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b="1" dirty="0" err="1" smtClean="0"/>
              <a:t>CNB’s</a:t>
            </a:r>
            <a:r>
              <a:rPr lang="en-GB" b="1" dirty="0" smtClean="0"/>
              <a:t> reaction to the crisis</a:t>
            </a:r>
            <a:endParaRPr lang="en-GB" b="1" dirty="0"/>
          </a:p>
        </p:txBody>
      </p:sp>
      <p:sp>
        <p:nvSpPr>
          <p:cNvPr id="3" name="Rezervirano mjesto sadržaja 2"/>
          <p:cNvSpPr>
            <a:spLocks noGrp="1"/>
          </p:cNvSpPr>
          <p:nvPr>
            <p:ph idx="1"/>
          </p:nvPr>
        </p:nvSpPr>
        <p:spPr>
          <a:xfrm>
            <a:off x="457200" y="1844824"/>
            <a:ext cx="8507288" cy="4286101"/>
          </a:xfrm>
        </p:spPr>
        <p:txBody>
          <a:bodyPr/>
          <a:lstStyle/>
          <a:p>
            <a:pPr lvl="0">
              <a:spcBef>
                <a:spcPts val="900"/>
              </a:spcBef>
            </a:pPr>
            <a:r>
              <a:rPr lang="en-US" dirty="0"/>
              <a:t>When the crisis started </a:t>
            </a:r>
            <a:r>
              <a:rPr lang="en-GB" dirty="0" smtClean="0"/>
              <a:t>in March, the </a:t>
            </a:r>
            <a:r>
              <a:rPr lang="en-GB" b="1" dirty="0" err="1" smtClean="0"/>
              <a:t>CNB</a:t>
            </a:r>
            <a:r>
              <a:rPr lang="en-GB" b="1" dirty="0" smtClean="0"/>
              <a:t> reacted by releasing liquidity reserves</a:t>
            </a:r>
            <a:r>
              <a:rPr lang="en-GB" dirty="0" smtClean="0"/>
              <a:t>, with several main goals:</a:t>
            </a:r>
          </a:p>
          <a:p>
            <a:pPr lvl="1">
              <a:spcBef>
                <a:spcPts val="900"/>
              </a:spcBef>
            </a:pPr>
            <a:r>
              <a:rPr lang="en-GB" dirty="0" smtClean="0"/>
              <a:t>preserving EUR/HRK stability, </a:t>
            </a:r>
          </a:p>
          <a:p>
            <a:pPr lvl="1">
              <a:spcBef>
                <a:spcPts val="900"/>
              </a:spcBef>
            </a:pPr>
            <a:r>
              <a:rPr lang="en-GB" dirty="0" smtClean="0"/>
              <a:t>ensuring Kuna and FX liquidity of the domestic financial system and </a:t>
            </a:r>
          </a:p>
          <a:p>
            <a:pPr lvl="1">
              <a:spcBef>
                <a:spcPts val="900"/>
              </a:spcBef>
            </a:pPr>
            <a:r>
              <a:rPr lang="en-GB" dirty="0" smtClean="0"/>
              <a:t>preserving stability in the government securities market.</a:t>
            </a:r>
          </a:p>
          <a:p>
            <a:pPr lvl="0">
              <a:spcBef>
                <a:spcPts val="900"/>
              </a:spcBef>
            </a:pPr>
            <a:r>
              <a:rPr lang="en-GB" dirty="0" smtClean="0"/>
              <a:t>Up to now - </a:t>
            </a:r>
            <a:r>
              <a:rPr lang="en-GB" b="1" dirty="0" smtClean="0"/>
              <a:t>no need for classical </a:t>
            </a:r>
            <a:r>
              <a:rPr lang="en-GB" b="1" dirty="0" err="1" smtClean="0"/>
              <a:t>macroprudential</a:t>
            </a:r>
            <a:r>
              <a:rPr lang="en-GB" b="1" dirty="0" smtClean="0"/>
              <a:t> instruments</a:t>
            </a:r>
            <a:r>
              <a:rPr lang="en-GB" dirty="0" smtClean="0"/>
              <a:t> - monetary and supervisory measures sufficient for preserving financial stability.</a:t>
            </a:r>
          </a:p>
          <a:p>
            <a:endParaRPr lang="en-GB" dirty="0"/>
          </a:p>
        </p:txBody>
      </p:sp>
    </p:spTree>
    <p:extLst>
      <p:ext uri="{BB962C8B-B14F-4D97-AF65-F5344CB8AC3E}">
        <p14:creationId xmlns:p14="http://schemas.microsoft.com/office/powerpoint/2010/main" val="3920322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b="1" dirty="0"/>
              <a:t>Most relevant monetary measures</a:t>
            </a:r>
            <a:endParaRPr lang="hr-HR" dirty="0"/>
          </a:p>
        </p:txBody>
      </p:sp>
      <p:sp>
        <p:nvSpPr>
          <p:cNvPr id="3" name="Rezervirano mjesto sadržaja 2"/>
          <p:cNvSpPr>
            <a:spLocks noGrp="1"/>
          </p:cNvSpPr>
          <p:nvPr>
            <p:ph idx="1"/>
          </p:nvPr>
        </p:nvSpPr>
        <p:spPr>
          <a:xfrm>
            <a:off x="107504" y="1600200"/>
            <a:ext cx="4320480" cy="4781127"/>
          </a:xfrm>
        </p:spPr>
        <p:txBody>
          <a:bodyPr/>
          <a:lstStyle/>
          <a:p>
            <a:pPr lvl="0"/>
            <a:r>
              <a:rPr lang="en-US" sz="2000" dirty="0"/>
              <a:t>FX </a:t>
            </a:r>
            <a:r>
              <a:rPr lang="en-GB" sz="2000" dirty="0" smtClean="0"/>
              <a:t>interventions (5.7% of GDP)</a:t>
            </a:r>
          </a:p>
          <a:p>
            <a:pPr marL="457200" lvl="1" indent="0">
              <a:buNone/>
            </a:pPr>
            <a:r>
              <a:rPr lang="en-GB" dirty="0" smtClean="0"/>
              <a:t>+ arranging currency swap line with ECB – 2 EUR </a:t>
            </a:r>
            <a:r>
              <a:rPr lang="en-GB" dirty="0" err="1" smtClean="0"/>
              <a:t>bn</a:t>
            </a:r>
            <a:endParaRPr lang="en-GB" dirty="0" smtClean="0"/>
          </a:p>
          <a:p>
            <a:pPr lvl="0"/>
            <a:r>
              <a:rPr lang="en-GB" sz="2000" dirty="0" smtClean="0"/>
              <a:t>Lowering </a:t>
            </a:r>
            <a:r>
              <a:rPr lang="en-GB" sz="2000" dirty="0" err="1" smtClean="0"/>
              <a:t>GRR</a:t>
            </a:r>
            <a:r>
              <a:rPr lang="en-GB" sz="2000" dirty="0" smtClean="0"/>
              <a:t> from 12% to 9%</a:t>
            </a:r>
          </a:p>
          <a:p>
            <a:pPr lvl="0"/>
            <a:r>
              <a:rPr lang="en-GB" sz="2000" dirty="0" smtClean="0"/>
              <a:t>Government bond purchases (5.6% of GDP) </a:t>
            </a:r>
          </a:p>
          <a:p>
            <a:pPr lvl="0"/>
            <a:r>
              <a:rPr lang="en-GB" sz="2000" dirty="0" smtClean="0"/>
              <a:t>Expanding the list of participants in operations of sale and purchase of securities to pension and investment funds and insurance companies</a:t>
            </a:r>
          </a:p>
          <a:p>
            <a:r>
              <a:rPr lang="en-GB" sz="2000" dirty="0" smtClean="0"/>
              <a:t>Weekly and long-term open market operations</a:t>
            </a:r>
          </a:p>
          <a:p>
            <a:endParaRPr lang="hr-HR" dirty="0"/>
          </a:p>
        </p:txBody>
      </p:sp>
      <p:pic>
        <p:nvPicPr>
          <p:cNvPr id="6" name="Slika 5"/>
          <p:cNvPicPr>
            <a:picLocks noChangeAspect="1"/>
          </p:cNvPicPr>
          <p:nvPr/>
        </p:nvPicPr>
        <p:blipFill>
          <a:blip r:embed="rId3"/>
          <a:stretch>
            <a:fillRect/>
          </a:stretch>
        </p:blipFill>
        <p:spPr>
          <a:xfrm>
            <a:off x="4889501" y="2008611"/>
            <a:ext cx="3862203" cy="2040327"/>
          </a:xfrm>
          <a:prstGeom prst="rect">
            <a:avLst/>
          </a:prstGeom>
        </p:spPr>
      </p:pic>
      <p:pic>
        <p:nvPicPr>
          <p:cNvPr id="7" name="Slika 6"/>
          <p:cNvPicPr>
            <a:picLocks noChangeAspect="1"/>
          </p:cNvPicPr>
          <p:nvPr/>
        </p:nvPicPr>
        <p:blipFill>
          <a:blip r:embed="rId4"/>
          <a:stretch>
            <a:fillRect/>
          </a:stretch>
        </p:blipFill>
        <p:spPr>
          <a:xfrm>
            <a:off x="4877296" y="4583968"/>
            <a:ext cx="3874408" cy="1956796"/>
          </a:xfrm>
          <a:prstGeom prst="rect">
            <a:avLst/>
          </a:prstGeom>
        </p:spPr>
      </p:pic>
      <p:sp>
        <p:nvSpPr>
          <p:cNvPr id="8" name="Pravokutnik 7"/>
          <p:cNvSpPr/>
          <p:nvPr/>
        </p:nvSpPr>
        <p:spPr>
          <a:xfrm>
            <a:off x="4781413" y="1423836"/>
            <a:ext cx="4218888" cy="584775"/>
          </a:xfrm>
          <a:prstGeom prst="rect">
            <a:avLst/>
          </a:prstGeom>
        </p:spPr>
        <p:txBody>
          <a:bodyPr wrap="square">
            <a:spAutoFit/>
          </a:bodyPr>
          <a:lstStyle/>
          <a:p>
            <a:pPr algn="ctr"/>
            <a:r>
              <a:rPr lang="hr-HR" sz="1600" b="1" dirty="0" smtClean="0">
                <a:solidFill>
                  <a:srgbClr val="5F5F5F"/>
                </a:solidFill>
                <a:latin typeface="Life L2" pitchFamily="18" charset="-18"/>
              </a:rPr>
              <a:t>H</a:t>
            </a:r>
            <a:r>
              <a:rPr lang="en-GB" sz="1600" b="1" dirty="0" err="1" smtClean="0">
                <a:solidFill>
                  <a:srgbClr val="5F5F5F"/>
                </a:solidFill>
                <a:latin typeface="Life L2" pitchFamily="18" charset="-18"/>
              </a:rPr>
              <a:t>igh</a:t>
            </a:r>
            <a:r>
              <a:rPr lang="en-GB" sz="1600" b="1" dirty="0" smtClean="0">
                <a:solidFill>
                  <a:srgbClr val="5F5F5F"/>
                </a:solidFill>
                <a:latin typeface="Life L2" pitchFamily="18" charset="-18"/>
              </a:rPr>
              <a:t> liquidity of financial system has been preserved</a:t>
            </a:r>
            <a:endParaRPr lang="en-GB" sz="1600" dirty="0">
              <a:solidFill>
                <a:srgbClr val="5F5F5F"/>
              </a:solidFill>
              <a:latin typeface="Life L2" pitchFamily="18" charset="-18"/>
            </a:endParaRPr>
          </a:p>
        </p:txBody>
      </p:sp>
      <p:sp>
        <p:nvSpPr>
          <p:cNvPr id="10" name="Pravokutnik 9"/>
          <p:cNvSpPr/>
          <p:nvPr/>
        </p:nvSpPr>
        <p:spPr>
          <a:xfrm>
            <a:off x="4857205" y="4000980"/>
            <a:ext cx="4035276" cy="584775"/>
          </a:xfrm>
          <a:prstGeom prst="rect">
            <a:avLst/>
          </a:prstGeom>
        </p:spPr>
        <p:txBody>
          <a:bodyPr wrap="square">
            <a:spAutoFit/>
          </a:bodyPr>
          <a:lstStyle/>
          <a:p>
            <a:pPr algn="ctr"/>
            <a:r>
              <a:rPr lang="en-GB" sz="1600" b="1" dirty="0" smtClean="0">
                <a:solidFill>
                  <a:srgbClr val="5F5F5F"/>
                </a:solidFill>
                <a:latin typeface="Life L2" pitchFamily="18" charset="-18"/>
              </a:rPr>
              <a:t>Pandemic-related measures have changed the structure </a:t>
            </a:r>
            <a:r>
              <a:rPr lang="en-US" sz="1600" b="1" dirty="0" smtClean="0">
                <a:solidFill>
                  <a:srgbClr val="5F5F5F"/>
                </a:solidFill>
                <a:latin typeface="Life L2" pitchFamily="18" charset="-18"/>
              </a:rPr>
              <a:t>of </a:t>
            </a:r>
            <a:r>
              <a:rPr lang="en-US" sz="1600" b="1" dirty="0">
                <a:solidFill>
                  <a:srgbClr val="5F5F5F"/>
                </a:solidFill>
                <a:latin typeface="Life L2" pitchFamily="18" charset="-18"/>
              </a:rPr>
              <a:t>CNB assets </a:t>
            </a:r>
            <a:endParaRPr lang="en-US" sz="1600" dirty="0">
              <a:solidFill>
                <a:srgbClr val="5F5F5F"/>
              </a:solidFill>
              <a:latin typeface="Life L2" pitchFamily="18" charset="-18"/>
            </a:endParaRPr>
          </a:p>
        </p:txBody>
      </p:sp>
    </p:spTree>
    <p:extLst>
      <p:ext uri="{BB962C8B-B14F-4D97-AF65-F5344CB8AC3E}">
        <p14:creationId xmlns:p14="http://schemas.microsoft.com/office/powerpoint/2010/main" val="362405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b="1" dirty="0"/>
              <a:t>Most relevant supervisory measures</a:t>
            </a:r>
            <a:endParaRPr lang="hr-HR" dirty="0"/>
          </a:p>
        </p:txBody>
      </p:sp>
      <p:sp>
        <p:nvSpPr>
          <p:cNvPr id="3" name="Rezervirano mjesto sadržaja 2"/>
          <p:cNvSpPr>
            <a:spLocks noGrp="1"/>
          </p:cNvSpPr>
          <p:nvPr>
            <p:ph idx="1"/>
          </p:nvPr>
        </p:nvSpPr>
        <p:spPr>
          <a:xfrm>
            <a:off x="-14282" y="1484784"/>
            <a:ext cx="4716016" cy="4896544"/>
          </a:xfrm>
        </p:spPr>
        <p:txBody>
          <a:bodyPr/>
          <a:lstStyle/>
          <a:p>
            <a:pPr lvl="0">
              <a:spcBef>
                <a:spcPts val="600"/>
              </a:spcBef>
            </a:pPr>
            <a:r>
              <a:rPr lang="en-US" sz="1800" dirty="0"/>
              <a:t>Banks </a:t>
            </a:r>
            <a:r>
              <a:rPr lang="en-GB" sz="1800" dirty="0" smtClean="0"/>
              <a:t>allowed to temporarily use the </a:t>
            </a:r>
            <a:r>
              <a:rPr lang="en-GB" sz="1800" b="1" dirty="0" err="1" smtClean="0"/>
              <a:t>LCR</a:t>
            </a:r>
            <a:r>
              <a:rPr lang="en-GB" sz="1800" b="1" dirty="0" smtClean="0"/>
              <a:t> ratio below 100%</a:t>
            </a:r>
            <a:r>
              <a:rPr lang="en-GB" sz="1800" dirty="0" smtClean="0"/>
              <a:t> - supporting liquidity, ensuring favourable financing conditions, </a:t>
            </a:r>
            <a:r>
              <a:rPr lang="en-GB" sz="1800" dirty="0" smtClean="0">
                <a:solidFill>
                  <a:schemeClr val="tx1">
                    <a:lumMod val="65000"/>
                    <a:lumOff val="35000"/>
                  </a:schemeClr>
                </a:solidFill>
              </a:rPr>
              <a:t>preserving EUR/HRK stability</a:t>
            </a:r>
          </a:p>
          <a:p>
            <a:pPr lvl="0">
              <a:spcBef>
                <a:spcPts val="600"/>
              </a:spcBef>
            </a:pPr>
            <a:r>
              <a:rPr lang="en-GB" sz="1800" dirty="0" smtClean="0"/>
              <a:t>More flexible approach to supervisory rules </a:t>
            </a:r>
            <a:r>
              <a:rPr lang="en-GB" sz="1800" dirty="0" smtClean="0">
                <a:solidFill>
                  <a:srgbClr val="5F5F5F"/>
                </a:solidFill>
                <a:latin typeface="Times New Roman" panose="02020603050405020304" pitchFamily="18" charset="0"/>
                <a:ea typeface="Times New Roman" panose="02020603050405020304" pitchFamily="18" charset="0"/>
              </a:rPr>
              <a:t>enabling the </a:t>
            </a:r>
            <a:r>
              <a:rPr lang="en-GB" sz="1800" b="1" dirty="0" smtClean="0">
                <a:solidFill>
                  <a:srgbClr val="5F5F5F"/>
                </a:solidFill>
                <a:latin typeface="Times New Roman" panose="02020603050405020304" pitchFamily="18" charset="0"/>
                <a:ea typeface="Times New Roman" panose="02020603050405020304" pitchFamily="18" charset="0"/>
              </a:rPr>
              <a:t>accelerated procedure of loan reprogramming</a:t>
            </a:r>
            <a:r>
              <a:rPr lang="en-GB" sz="1800" dirty="0" smtClean="0">
                <a:solidFill>
                  <a:srgbClr val="5F5F5F"/>
                </a:solidFill>
                <a:latin typeface="Times New Roman" panose="02020603050405020304" pitchFamily="18" charset="0"/>
                <a:ea typeface="Times New Roman" panose="02020603050405020304" pitchFamily="18" charset="0"/>
              </a:rPr>
              <a:t> </a:t>
            </a:r>
          </a:p>
          <a:p>
            <a:pPr lvl="0">
              <a:spcBef>
                <a:spcPts val="600"/>
              </a:spcBef>
            </a:pPr>
            <a:r>
              <a:rPr lang="en-GB" sz="1800" dirty="0" smtClean="0"/>
              <a:t>Banks allowed to temporarily continue classifying renegotiated and new loans to pandemic-</a:t>
            </a:r>
            <a:r>
              <a:rPr lang="hr-HR" sz="1800" dirty="0" smtClean="0"/>
              <a:t> </a:t>
            </a:r>
            <a:r>
              <a:rPr lang="en-GB" sz="1800" dirty="0" smtClean="0"/>
              <a:t>affected clients as non-defaulting</a:t>
            </a:r>
          </a:p>
          <a:p>
            <a:pPr lvl="0">
              <a:spcBef>
                <a:spcPts val="600"/>
              </a:spcBef>
            </a:pPr>
            <a:r>
              <a:rPr lang="en-GB" sz="1800" dirty="0" smtClean="0"/>
              <a:t>Banks ordered to </a:t>
            </a:r>
            <a:r>
              <a:rPr lang="en-GB" sz="1800" b="1" dirty="0" smtClean="0"/>
              <a:t>retain profits </a:t>
            </a:r>
            <a:r>
              <a:rPr lang="en-GB" sz="1800" dirty="0" smtClean="0"/>
              <a:t>from 2019 and appropriately adjust payments of variable receipts - preserving solvency and liquidity</a:t>
            </a:r>
          </a:p>
          <a:p>
            <a:pPr lvl="0">
              <a:spcBef>
                <a:spcPts val="600"/>
              </a:spcBef>
            </a:pPr>
            <a:r>
              <a:rPr lang="en-GB" sz="1800" dirty="0" smtClean="0"/>
              <a:t>Temporary suspension of certain supervisory activities (e.g. stress testing)</a:t>
            </a:r>
          </a:p>
          <a:p>
            <a:pPr marL="0" indent="0">
              <a:spcBef>
                <a:spcPts val="600"/>
              </a:spcBef>
              <a:buNone/>
            </a:pPr>
            <a:endParaRPr lang="hr-HR" sz="1800" dirty="0"/>
          </a:p>
        </p:txBody>
      </p:sp>
      <p:sp>
        <p:nvSpPr>
          <p:cNvPr id="4" name="Pravokutnik 3"/>
          <p:cNvSpPr/>
          <p:nvPr/>
        </p:nvSpPr>
        <p:spPr>
          <a:xfrm>
            <a:off x="5364088" y="1569648"/>
            <a:ext cx="3617712" cy="830997"/>
          </a:xfrm>
          <a:prstGeom prst="rect">
            <a:avLst/>
          </a:prstGeom>
        </p:spPr>
        <p:txBody>
          <a:bodyPr wrap="square">
            <a:spAutoFit/>
          </a:bodyPr>
          <a:lstStyle/>
          <a:p>
            <a:pPr algn="ctr"/>
            <a:r>
              <a:rPr lang="en-US" sz="1600" b="1" dirty="0" smtClean="0">
                <a:solidFill>
                  <a:srgbClr val="5F5F5F"/>
                </a:solidFill>
                <a:latin typeface="Life L2" pitchFamily="18" charset="-18"/>
              </a:rPr>
              <a:t>Loan repayment moratoria and loan restructuring</a:t>
            </a:r>
          </a:p>
          <a:p>
            <a:pPr algn="ctr"/>
            <a:r>
              <a:rPr lang="en-US" sz="1600" dirty="0" smtClean="0">
                <a:solidFill>
                  <a:srgbClr val="5F5F5F"/>
                </a:solidFill>
                <a:latin typeface="Life L2" pitchFamily="18" charset="-18"/>
              </a:rPr>
              <a:t>data until July 30</a:t>
            </a:r>
            <a:endParaRPr lang="en-US" sz="1600" dirty="0">
              <a:solidFill>
                <a:srgbClr val="5F5F5F"/>
              </a:solidFill>
              <a:latin typeface="Life L2" pitchFamily="18" charset="-18"/>
            </a:endParaRPr>
          </a:p>
        </p:txBody>
      </p:sp>
      <p:pic>
        <p:nvPicPr>
          <p:cNvPr id="5" name="Slika 4"/>
          <p:cNvPicPr>
            <a:picLocks noChangeAspect="1"/>
          </p:cNvPicPr>
          <p:nvPr/>
        </p:nvPicPr>
        <p:blipFill>
          <a:blip r:embed="rId3"/>
          <a:stretch>
            <a:fillRect/>
          </a:stretch>
        </p:blipFill>
        <p:spPr>
          <a:xfrm>
            <a:off x="4716016" y="2400645"/>
            <a:ext cx="4377186" cy="3692651"/>
          </a:xfrm>
          <a:prstGeom prst="rect">
            <a:avLst/>
          </a:prstGeom>
        </p:spPr>
      </p:pic>
    </p:spTree>
    <p:extLst>
      <p:ext uri="{BB962C8B-B14F-4D97-AF65-F5344CB8AC3E}">
        <p14:creationId xmlns:p14="http://schemas.microsoft.com/office/powerpoint/2010/main" val="1418041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a:spLocks noGrp="1"/>
          </p:cNvSpPr>
          <p:nvPr>
            <p:ph type="title"/>
          </p:nvPr>
        </p:nvSpPr>
        <p:spPr>
          <a:xfrm>
            <a:off x="1" y="332656"/>
            <a:ext cx="9143999" cy="891034"/>
          </a:xfrm>
        </p:spPr>
        <p:txBody>
          <a:bodyPr/>
          <a:lstStyle/>
          <a:p>
            <a:r>
              <a:rPr lang="en-GB" b="1" dirty="0" smtClean="0"/>
              <a:t>Monetary policy in </a:t>
            </a:r>
            <a:r>
              <a:rPr lang="hr-HR" b="1" dirty="0" err="1" smtClean="0"/>
              <a:t>emerging</a:t>
            </a:r>
            <a:r>
              <a:rPr lang="hr-HR" b="1" dirty="0" smtClean="0"/>
              <a:t> </a:t>
            </a:r>
            <a:r>
              <a:rPr lang="hr-HR" b="1" dirty="0" err="1" smtClean="0"/>
              <a:t>market</a:t>
            </a:r>
            <a:r>
              <a:rPr lang="en-GB" b="1" dirty="0" smtClean="0"/>
              <a:t>s</a:t>
            </a:r>
            <a:r>
              <a:rPr lang="hr-HR" b="1" dirty="0" smtClean="0"/>
              <a:t/>
            </a:r>
            <a:br>
              <a:rPr lang="hr-HR" b="1" dirty="0" smtClean="0"/>
            </a:br>
            <a:r>
              <a:rPr lang="en-GB" b="1" dirty="0" smtClean="0"/>
              <a:t> going forward</a:t>
            </a:r>
            <a:endParaRPr lang="en-GB" b="1" dirty="0"/>
          </a:p>
        </p:txBody>
      </p:sp>
      <p:sp>
        <p:nvSpPr>
          <p:cNvPr id="6" name="Rezervirano mjesto sadržaja 2"/>
          <p:cNvSpPr txBox="1">
            <a:spLocks/>
          </p:cNvSpPr>
          <p:nvPr/>
        </p:nvSpPr>
        <p:spPr>
          <a:xfrm>
            <a:off x="1" y="1527761"/>
            <a:ext cx="4571999" cy="4637543"/>
          </a:xfrm>
          <a:prstGeom prst="rect">
            <a:avLst/>
          </a:prstGeom>
        </p:spPr>
        <p:txBody>
          <a:bodyPr/>
          <a:lstStyle>
            <a:lvl1pPr marL="342900" indent="-342900" algn="l" rtl="0" eaLnBrk="0" fontAlgn="base" hangingPunct="0">
              <a:spcBef>
                <a:spcPct val="20000"/>
              </a:spcBef>
              <a:spcAft>
                <a:spcPct val="0"/>
              </a:spcAft>
              <a:buClr>
                <a:srgbClr val="FF3300"/>
              </a:buClr>
              <a:buSzPct val="80000"/>
              <a:buFont typeface="Wingdings" pitchFamily="2" charset="2"/>
              <a:buChar char="p"/>
              <a:defRPr sz="2400">
                <a:solidFill>
                  <a:srgbClr val="4D4D4D"/>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itchFamily="2" charset="2"/>
              <a:buChar char="n"/>
              <a:defRPr sz="2000">
                <a:solidFill>
                  <a:srgbClr val="4D4D4D"/>
                </a:solidFill>
                <a:latin typeface="+mn-lt"/>
              </a:defRPr>
            </a:lvl2pPr>
            <a:lvl3pPr marL="1143000" indent="-228600" algn="l" rtl="0" eaLnBrk="0" fontAlgn="base" hangingPunct="0">
              <a:spcBef>
                <a:spcPct val="20000"/>
              </a:spcBef>
              <a:spcAft>
                <a:spcPct val="0"/>
              </a:spcAft>
              <a:buClr>
                <a:srgbClr val="FF3300"/>
              </a:buClr>
              <a:buSzPct val="80000"/>
              <a:buFont typeface="Wingdings" pitchFamily="2" charset="2"/>
              <a:buChar char="p"/>
              <a:defRPr>
                <a:solidFill>
                  <a:srgbClr val="4D4D4D"/>
                </a:solidFill>
                <a:latin typeface="+mn-lt"/>
              </a:defRPr>
            </a:lvl3pPr>
            <a:lvl4pPr marL="1600200" indent="-228600" algn="l" rtl="0" eaLnBrk="0" fontAlgn="base" hangingPunct="0">
              <a:spcBef>
                <a:spcPct val="20000"/>
              </a:spcBef>
              <a:spcAft>
                <a:spcPct val="0"/>
              </a:spcAft>
              <a:buClr>
                <a:srgbClr val="FF3300"/>
              </a:buClr>
              <a:buSzPct val="80000"/>
              <a:buFont typeface="Wingdings" pitchFamily="2" charset="2"/>
              <a:buChar char="§"/>
              <a:defRPr sz="1600">
                <a:solidFill>
                  <a:srgbClr val="4D4D4D"/>
                </a:solidFill>
                <a:latin typeface="+mn-lt"/>
              </a:defRPr>
            </a:lvl4pPr>
            <a:lvl5pPr marL="2057400" indent="-228600" algn="l" rtl="0" eaLnBrk="0" fontAlgn="base" hangingPunct="0">
              <a:spcBef>
                <a:spcPct val="20000"/>
              </a:spcBef>
              <a:spcAft>
                <a:spcPct val="0"/>
              </a:spcAft>
              <a:buClr>
                <a:srgbClr val="FF3300"/>
              </a:buClr>
              <a:buSzPct val="80000"/>
              <a:buFont typeface="Wingdings" pitchFamily="2" charset="2"/>
              <a:buChar char="§"/>
              <a:defRPr sz="1400">
                <a:solidFill>
                  <a:srgbClr val="4D4D4D"/>
                </a:solidFill>
                <a:latin typeface="+mn-lt"/>
              </a:defRPr>
            </a:lvl5pPr>
            <a:lvl6pPr marL="25146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6pPr>
            <a:lvl7pPr marL="29718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7pPr>
            <a:lvl8pPr marL="34290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8pPr>
            <a:lvl9pPr marL="38862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9pPr>
          </a:lstStyle>
          <a:p>
            <a:pPr marL="0" indent="0" algn="ctr">
              <a:spcBef>
                <a:spcPts val="0"/>
              </a:spcBef>
              <a:spcAft>
                <a:spcPts val="0"/>
              </a:spcAft>
              <a:buClr>
                <a:srgbClr val="FF0000"/>
              </a:buClr>
              <a:buSzPct val="130000"/>
              <a:buNone/>
            </a:pPr>
            <a:r>
              <a:rPr lang="en-GB" sz="2000" b="1" kern="0" dirty="0" smtClean="0">
                <a:solidFill>
                  <a:schemeClr val="tx1">
                    <a:lumMod val="65000"/>
                    <a:lumOff val="35000"/>
                  </a:schemeClr>
                </a:solidFill>
              </a:rPr>
              <a:t>Scope for unconventional policies </a:t>
            </a:r>
          </a:p>
          <a:p>
            <a:pPr marL="0" indent="0" algn="ctr">
              <a:spcBef>
                <a:spcPts val="0"/>
              </a:spcBef>
              <a:spcAft>
                <a:spcPts val="0"/>
              </a:spcAft>
              <a:buClr>
                <a:srgbClr val="FF0000"/>
              </a:buClr>
              <a:buSzPct val="130000"/>
              <a:buNone/>
            </a:pPr>
            <a:r>
              <a:rPr lang="en-GB" sz="2000" b="1" kern="0" dirty="0" smtClean="0">
                <a:solidFill>
                  <a:schemeClr val="tx1">
                    <a:lumMod val="65000"/>
                    <a:lumOff val="35000"/>
                  </a:schemeClr>
                </a:solidFill>
              </a:rPr>
              <a:t>in EMs limited: </a:t>
            </a:r>
          </a:p>
          <a:p>
            <a:pPr marL="0" indent="0" algn="ctr">
              <a:spcBef>
                <a:spcPts val="0"/>
              </a:spcBef>
              <a:spcAft>
                <a:spcPts val="0"/>
              </a:spcAft>
              <a:buClr>
                <a:srgbClr val="FF0000"/>
              </a:buClr>
              <a:buSzPct val="130000"/>
              <a:buNone/>
            </a:pPr>
            <a:endParaRPr lang="en-GB" sz="2000" b="1" kern="0" dirty="0" smtClean="0">
              <a:solidFill>
                <a:schemeClr val="tx1">
                  <a:lumMod val="65000"/>
                  <a:lumOff val="35000"/>
                </a:schemeClr>
              </a:solidFill>
            </a:endParaRPr>
          </a:p>
          <a:p>
            <a:pPr>
              <a:lnSpc>
                <a:spcPct val="107000"/>
              </a:lnSpc>
              <a:spcAft>
                <a:spcPts val="800"/>
              </a:spcAft>
              <a:buClr>
                <a:srgbClr val="FF0000"/>
              </a:buClr>
              <a:buSzPct val="130000"/>
              <a:buFont typeface="Wingdings" panose="05000000000000000000" pitchFamily="2" charset="2"/>
              <a:buChar char="§"/>
            </a:pPr>
            <a:r>
              <a:rPr lang="en-GB" sz="2000" kern="0" dirty="0" smtClean="0">
                <a:solidFill>
                  <a:schemeClr val="tx1">
                    <a:lumMod val="65000"/>
                    <a:lumOff val="35000"/>
                  </a:schemeClr>
                </a:solidFill>
              </a:rPr>
              <a:t>we do not issue reserve currencies</a:t>
            </a:r>
          </a:p>
          <a:p>
            <a:pPr>
              <a:lnSpc>
                <a:spcPct val="107000"/>
              </a:lnSpc>
              <a:spcAft>
                <a:spcPts val="800"/>
              </a:spcAft>
              <a:buClr>
                <a:srgbClr val="FF0000"/>
              </a:buClr>
              <a:buSzPct val="130000"/>
              <a:buFont typeface="Wingdings" panose="05000000000000000000" pitchFamily="2" charset="2"/>
              <a:buChar char="§"/>
            </a:pPr>
            <a:r>
              <a:rPr lang="en-GB" sz="2000" kern="0" dirty="0" smtClean="0">
                <a:solidFill>
                  <a:schemeClr val="tx1">
                    <a:lumMod val="65000"/>
                    <a:lumOff val="35000"/>
                  </a:schemeClr>
                </a:solidFill>
              </a:rPr>
              <a:t>exchange rate considerations are usually an import factor, especially in countries with high </a:t>
            </a:r>
            <a:r>
              <a:rPr lang="en-GB" sz="2000" kern="0" dirty="0" err="1" smtClean="0">
                <a:solidFill>
                  <a:schemeClr val="tx1">
                    <a:lumMod val="65000"/>
                    <a:lumOff val="35000"/>
                  </a:schemeClr>
                </a:solidFill>
              </a:rPr>
              <a:t>dollari</a:t>
            </a:r>
            <a:r>
              <a:rPr lang="hr-HR" sz="2000" kern="0" dirty="0" smtClean="0">
                <a:solidFill>
                  <a:schemeClr val="tx1">
                    <a:lumMod val="65000"/>
                    <a:lumOff val="35000"/>
                  </a:schemeClr>
                </a:solidFill>
              </a:rPr>
              <a:t>s</a:t>
            </a:r>
            <a:r>
              <a:rPr lang="en-GB" sz="2000" kern="0" dirty="0" err="1" smtClean="0">
                <a:solidFill>
                  <a:schemeClr val="tx1">
                    <a:lumMod val="65000"/>
                    <a:lumOff val="35000"/>
                  </a:schemeClr>
                </a:solidFill>
              </a:rPr>
              <a:t>ation</a:t>
            </a:r>
            <a:r>
              <a:rPr lang="en-GB" sz="2000" kern="0" dirty="0" smtClean="0">
                <a:solidFill>
                  <a:schemeClr val="tx1">
                    <a:lumMod val="65000"/>
                    <a:lumOff val="35000"/>
                  </a:schemeClr>
                </a:solidFill>
              </a:rPr>
              <a:t>/</a:t>
            </a:r>
            <a:r>
              <a:rPr lang="en-GB" sz="2000" kern="0" dirty="0" err="1" smtClean="0">
                <a:solidFill>
                  <a:schemeClr val="tx1">
                    <a:lumMod val="65000"/>
                    <a:lumOff val="35000"/>
                  </a:schemeClr>
                </a:solidFill>
              </a:rPr>
              <a:t>euroi</a:t>
            </a:r>
            <a:r>
              <a:rPr lang="hr-HR" sz="2000" kern="0" dirty="0" smtClean="0">
                <a:solidFill>
                  <a:schemeClr val="tx1">
                    <a:lumMod val="65000"/>
                    <a:lumOff val="35000"/>
                  </a:schemeClr>
                </a:solidFill>
              </a:rPr>
              <a:t>s</a:t>
            </a:r>
            <a:r>
              <a:rPr lang="en-GB" sz="2000" kern="0" dirty="0" err="1" smtClean="0">
                <a:solidFill>
                  <a:schemeClr val="tx1">
                    <a:lumMod val="65000"/>
                    <a:lumOff val="35000"/>
                  </a:schemeClr>
                </a:solidFill>
              </a:rPr>
              <a:t>ation</a:t>
            </a:r>
            <a:endParaRPr lang="en-GB" sz="2000" kern="0" dirty="0" smtClean="0">
              <a:solidFill>
                <a:schemeClr val="tx1">
                  <a:lumMod val="65000"/>
                  <a:lumOff val="35000"/>
                </a:schemeClr>
              </a:solidFill>
            </a:endParaRPr>
          </a:p>
          <a:p>
            <a:pPr>
              <a:lnSpc>
                <a:spcPct val="107000"/>
              </a:lnSpc>
              <a:spcAft>
                <a:spcPts val="800"/>
              </a:spcAft>
              <a:buClr>
                <a:srgbClr val="FF0000"/>
              </a:buClr>
              <a:buSzPct val="130000"/>
              <a:buFont typeface="Wingdings" panose="05000000000000000000" pitchFamily="2" charset="2"/>
              <a:buChar char="§"/>
            </a:pPr>
            <a:r>
              <a:rPr lang="en-GB" sz="2000" kern="0" dirty="0" smtClean="0">
                <a:solidFill>
                  <a:schemeClr val="tx1">
                    <a:lumMod val="65000"/>
                    <a:lumOff val="35000"/>
                  </a:schemeClr>
                </a:solidFill>
              </a:rPr>
              <a:t>underdeveloped local financial markets – low capacity to absorb large issuances of government bonds</a:t>
            </a:r>
          </a:p>
          <a:p>
            <a:pPr>
              <a:lnSpc>
                <a:spcPct val="107000"/>
              </a:lnSpc>
              <a:spcAft>
                <a:spcPts val="800"/>
              </a:spcAft>
              <a:buClr>
                <a:srgbClr val="FF0000"/>
              </a:buClr>
              <a:buSzPct val="130000"/>
              <a:buFont typeface="Wingdings" panose="05000000000000000000" pitchFamily="2" charset="2"/>
              <a:buChar char="§"/>
            </a:pPr>
            <a:r>
              <a:rPr lang="en-GB" sz="2000" kern="0" dirty="0" smtClean="0">
                <a:solidFill>
                  <a:schemeClr val="tx1">
                    <a:lumMod val="65000"/>
                    <a:lumOff val="35000"/>
                  </a:schemeClr>
                </a:solidFill>
              </a:rPr>
              <a:t>banks have high sovereign debt exposure </a:t>
            </a:r>
            <a:endParaRPr lang="en-GB" sz="2000" kern="0" dirty="0">
              <a:solidFill>
                <a:schemeClr val="tx1">
                  <a:lumMod val="65000"/>
                  <a:lumOff val="35000"/>
                </a:schemeClr>
              </a:solidFill>
            </a:endParaRPr>
          </a:p>
        </p:txBody>
      </p:sp>
      <p:sp>
        <p:nvSpPr>
          <p:cNvPr id="7" name="Rezervirano mjesto sadržaja 2"/>
          <p:cNvSpPr txBox="1">
            <a:spLocks/>
          </p:cNvSpPr>
          <p:nvPr/>
        </p:nvSpPr>
        <p:spPr>
          <a:xfrm>
            <a:off x="4572000" y="1578280"/>
            <a:ext cx="4572000" cy="4659032"/>
          </a:xfrm>
          <a:prstGeom prst="rect">
            <a:avLst/>
          </a:prstGeom>
        </p:spPr>
        <p:txBody>
          <a:bodyPr/>
          <a:lstStyle>
            <a:lvl1pPr marL="342900" indent="-342900" algn="l" rtl="0" eaLnBrk="0" fontAlgn="base" hangingPunct="0">
              <a:spcBef>
                <a:spcPct val="20000"/>
              </a:spcBef>
              <a:spcAft>
                <a:spcPct val="0"/>
              </a:spcAft>
              <a:buClr>
                <a:srgbClr val="FF3300"/>
              </a:buClr>
              <a:buSzPct val="80000"/>
              <a:buFont typeface="Wingdings" pitchFamily="2" charset="2"/>
              <a:buChar char="p"/>
              <a:defRPr sz="2400">
                <a:solidFill>
                  <a:srgbClr val="4D4D4D"/>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itchFamily="2" charset="2"/>
              <a:buChar char="n"/>
              <a:defRPr sz="2000">
                <a:solidFill>
                  <a:srgbClr val="4D4D4D"/>
                </a:solidFill>
                <a:latin typeface="+mn-lt"/>
              </a:defRPr>
            </a:lvl2pPr>
            <a:lvl3pPr marL="1143000" indent="-228600" algn="l" rtl="0" eaLnBrk="0" fontAlgn="base" hangingPunct="0">
              <a:spcBef>
                <a:spcPct val="20000"/>
              </a:spcBef>
              <a:spcAft>
                <a:spcPct val="0"/>
              </a:spcAft>
              <a:buClr>
                <a:srgbClr val="FF3300"/>
              </a:buClr>
              <a:buSzPct val="80000"/>
              <a:buFont typeface="Wingdings" pitchFamily="2" charset="2"/>
              <a:buChar char="p"/>
              <a:defRPr>
                <a:solidFill>
                  <a:srgbClr val="4D4D4D"/>
                </a:solidFill>
                <a:latin typeface="+mn-lt"/>
              </a:defRPr>
            </a:lvl3pPr>
            <a:lvl4pPr marL="1600200" indent="-228600" algn="l" rtl="0" eaLnBrk="0" fontAlgn="base" hangingPunct="0">
              <a:spcBef>
                <a:spcPct val="20000"/>
              </a:spcBef>
              <a:spcAft>
                <a:spcPct val="0"/>
              </a:spcAft>
              <a:buClr>
                <a:srgbClr val="FF3300"/>
              </a:buClr>
              <a:buSzPct val="80000"/>
              <a:buFont typeface="Wingdings" pitchFamily="2" charset="2"/>
              <a:buChar char="§"/>
              <a:defRPr sz="1600">
                <a:solidFill>
                  <a:srgbClr val="4D4D4D"/>
                </a:solidFill>
                <a:latin typeface="+mn-lt"/>
              </a:defRPr>
            </a:lvl4pPr>
            <a:lvl5pPr marL="2057400" indent="-228600" algn="l" rtl="0" eaLnBrk="0" fontAlgn="base" hangingPunct="0">
              <a:spcBef>
                <a:spcPct val="20000"/>
              </a:spcBef>
              <a:spcAft>
                <a:spcPct val="0"/>
              </a:spcAft>
              <a:buClr>
                <a:srgbClr val="FF3300"/>
              </a:buClr>
              <a:buSzPct val="80000"/>
              <a:buFont typeface="Wingdings" pitchFamily="2" charset="2"/>
              <a:buChar char="§"/>
              <a:defRPr sz="1400">
                <a:solidFill>
                  <a:srgbClr val="4D4D4D"/>
                </a:solidFill>
                <a:latin typeface="+mn-lt"/>
              </a:defRPr>
            </a:lvl5pPr>
            <a:lvl6pPr marL="25146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6pPr>
            <a:lvl7pPr marL="29718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7pPr>
            <a:lvl8pPr marL="34290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8pPr>
            <a:lvl9pPr marL="38862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9pPr>
          </a:lstStyle>
          <a:p>
            <a:pPr marL="0" indent="0" algn="ctr">
              <a:lnSpc>
                <a:spcPct val="107000"/>
              </a:lnSpc>
              <a:spcAft>
                <a:spcPts val="800"/>
              </a:spcAft>
              <a:buClr>
                <a:srgbClr val="FF0000"/>
              </a:buClr>
              <a:buSzPct val="130000"/>
              <a:buNone/>
            </a:pPr>
            <a:r>
              <a:rPr lang="en-GB" sz="2000" b="1" kern="0" dirty="0" smtClean="0">
                <a:solidFill>
                  <a:schemeClr val="tx1">
                    <a:lumMod val="65000"/>
                    <a:lumOff val="35000"/>
                  </a:schemeClr>
                </a:solidFill>
              </a:rPr>
              <a:t>Policy space widens with: </a:t>
            </a:r>
          </a:p>
          <a:p>
            <a:pPr marL="0" indent="0" algn="ctr">
              <a:lnSpc>
                <a:spcPct val="107000"/>
              </a:lnSpc>
              <a:spcAft>
                <a:spcPts val="800"/>
              </a:spcAft>
              <a:buClr>
                <a:srgbClr val="FF0000"/>
              </a:buClr>
              <a:buSzPct val="130000"/>
              <a:buNone/>
            </a:pPr>
            <a:endParaRPr lang="en-GB" sz="2000" b="1" kern="0" dirty="0" smtClean="0">
              <a:solidFill>
                <a:schemeClr val="tx1">
                  <a:lumMod val="65000"/>
                  <a:lumOff val="35000"/>
                </a:schemeClr>
              </a:solidFill>
            </a:endParaRPr>
          </a:p>
          <a:p>
            <a:pPr>
              <a:lnSpc>
                <a:spcPct val="107000"/>
              </a:lnSpc>
              <a:spcAft>
                <a:spcPts val="800"/>
              </a:spcAft>
              <a:buClr>
                <a:srgbClr val="FF0000"/>
              </a:buClr>
              <a:buSzPct val="130000"/>
              <a:buFont typeface="Wingdings" panose="05000000000000000000" pitchFamily="2" charset="2"/>
              <a:buChar char="§"/>
            </a:pPr>
            <a:r>
              <a:rPr lang="en-GB" sz="2000" kern="0" dirty="0" smtClean="0">
                <a:solidFill>
                  <a:schemeClr val="tx1">
                    <a:lumMod val="65000"/>
                    <a:lumOff val="35000"/>
                  </a:schemeClr>
                </a:solidFill>
              </a:rPr>
              <a:t>lowering of </a:t>
            </a:r>
            <a:r>
              <a:rPr lang="en-GB" sz="2000" kern="0" dirty="0" err="1" smtClean="0">
                <a:solidFill>
                  <a:schemeClr val="tx1">
                    <a:lumMod val="65000"/>
                    <a:lumOff val="35000"/>
                  </a:schemeClr>
                </a:solidFill>
              </a:rPr>
              <a:t>dollari</a:t>
            </a:r>
            <a:r>
              <a:rPr lang="hr-HR" sz="2000" kern="0" dirty="0" smtClean="0">
                <a:solidFill>
                  <a:schemeClr val="tx1">
                    <a:lumMod val="65000"/>
                    <a:lumOff val="35000"/>
                  </a:schemeClr>
                </a:solidFill>
              </a:rPr>
              <a:t>s</a:t>
            </a:r>
            <a:r>
              <a:rPr lang="en-GB" sz="2000" kern="0" dirty="0" err="1" smtClean="0">
                <a:solidFill>
                  <a:schemeClr val="tx1">
                    <a:lumMod val="65000"/>
                    <a:lumOff val="35000"/>
                  </a:schemeClr>
                </a:solidFill>
              </a:rPr>
              <a:t>ation</a:t>
            </a:r>
            <a:r>
              <a:rPr lang="en-GB" sz="2000" kern="0" dirty="0" smtClean="0">
                <a:solidFill>
                  <a:schemeClr val="tx1">
                    <a:lumMod val="65000"/>
                    <a:lumOff val="35000"/>
                  </a:schemeClr>
                </a:solidFill>
              </a:rPr>
              <a:t>/</a:t>
            </a:r>
            <a:r>
              <a:rPr lang="en-GB" sz="2000" kern="0" dirty="0" err="1" smtClean="0">
                <a:solidFill>
                  <a:schemeClr val="tx1">
                    <a:lumMod val="65000"/>
                    <a:lumOff val="35000"/>
                  </a:schemeClr>
                </a:solidFill>
              </a:rPr>
              <a:t>euroi</a:t>
            </a:r>
            <a:r>
              <a:rPr lang="hr-HR" sz="2000" kern="0" dirty="0" smtClean="0">
                <a:solidFill>
                  <a:schemeClr val="tx1">
                    <a:lumMod val="65000"/>
                    <a:lumOff val="35000"/>
                  </a:schemeClr>
                </a:solidFill>
              </a:rPr>
              <a:t>s</a:t>
            </a:r>
            <a:r>
              <a:rPr lang="en-GB" sz="2000" kern="0" dirty="0" err="1" smtClean="0">
                <a:solidFill>
                  <a:schemeClr val="tx1">
                    <a:lumMod val="65000"/>
                    <a:lumOff val="35000"/>
                  </a:schemeClr>
                </a:solidFill>
              </a:rPr>
              <a:t>ation</a:t>
            </a:r>
            <a:r>
              <a:rPr lang="en-GB" sz="2000" kern="0" dirty="0" smtClean="0">
                <a:solidFill>
                  <a:schemeClr val="tx1">
                    <a:lumMod val="65000"/>
                    <a:lumOff val="35000"/>
                  </a:schemeClr>
                </a:solidFill>
              </a:rPr>
              <a:t> and twin deficits </a:t>
            </a:r>
          </a:p>
          <a:p>
            <a:pPr>
              <a:lnSpc>
                <a:spcPct val="107000"/>
              </a:lnSpc>
              <a:spcAft>
                <a:spcPts val="800"/>
              </a:spcAft>
              <a:buClr>
                <a:srgbClr val="FF0000"/>
              </a:buClr>
              <a:buSzPct val="130000"/>
              <a:buFont typeface="Wingdings" panose="05000000000000000000" pitchFamily="2" charset="2"/>
              <a:buChar char="§"/>
            </a:pPr>
            <a:r>
              <a:rPr lang="en-GB" sz="2000" kern="0" dirty="0" smtClean="0">
                <a:solidFill>
                  <a:schemeClr val="tx1">
                    <a:lumMod val="65000"/>
                    <a:lumOff val="35000"/>
                  </a:schemeClr>
                </a:solidFill>
              </a:rPr>
              <a:t>increase in sovereign bond issues in domestic currency</a:t>
            </a:r>
          </a:p>
          <a:p>
            <a:pPr>
              <a:lnSpc>
                <a:spcPct val="107000"/>
              </a:lnSpc>
              <a:spcAft>
                <a:spcPts val="800"/>
              </a:spcAft>
              <a:buClr>
                <a:srgbClr val="FF0000"/>
              </a:buClr>
              <a:buSzPct val="130000"/>
              <a:buFont typeface="Wingdings" panose="05000000000000000000" pitchFamily="2" charset="2"/>
              <a:buChar char="§"/>
            </a:pPr>
            <a:r>
              <a:rPr lang="en-GB" sz="2000" kern="0" dirty="0" smtClean="0">
                <a:solidFill>
                  <a:schemeClr val="tx1">
                    <a:lumMod val="65000"/>
                    <a:lumOff val="35000"/>
                  </a:schemeClr>
                </a:solidFill>
              </a:rPr>
              <a:t>maintaining ample FX reserves</a:t>
            </a:r>
          </a:p>
          <a:p>
            <a:pPr>
              <a:lnSpc>
                <a:spcPct val="107000"/>
              </a:lnSpc>
              <a:spcAft>
                <a:spcPts val="800"/>
              </a:spcAft>
              <a:buClr>
                <a:srgbClr val="FF0000"/>
              </a:buClr>
              <a:buSzPct val="130000"/>
              <a:buFont typeface="Wingdings" panose="05000000000000000000" pitchFamily="2" charset="2"/>
              <a:buChar char="§"/>
            </a:pPr>
            <a:r>
              <a:rPr lang="en-GB" sz="2000" kern="0" dirty="0" smtClean="0">
                <a:solidFill>
                  <a:schemeClr val="tx1">
                    <a:lumMod val="65000"/>
                    <a:lumOff val="35000"/>
                  </a:schemeClr>
                </a:solidFill>
              </a:rPr>
              <a:t>swap and repo lines with reserve currency issuers </a:t>
            </a:r>
            <a:r>
              <a:rPr lang="en-US" sz="2000" kern="0" dirty="0" smtClean="0">
                <a:solidFill>
                  <a:schemeClr val="tx1">
                    <a:lumMod val="65000"/>
                    <a:lumOff val="35000"/>
                  </a:schemeClr>
                </a:solidFill>
              </a:rPr>
              <a:t>can help</a:t>
            </a:r>
            <a:endParaRPr lang="en-US" sz="2000" kern="0" dirty="0">
              <a:solidFill>
                <a:schemeClr val="tx1">
                  <a:lumMod val="65000"/>
                  <a:lumOff val="35000"/>
                </a:schemeClr>
              </a:solidFill>
            </a:endParaRPr>
          </a:p>
        </p:txBody>
      </p:sp>
    </p:spTree>
    <p:extLst>
      <p:ext uri="{BB962C8B-B14F-4D97-AF65-F5344CB8AC3E}">
        <p14:creationId xmlns:p14="http://schemas.microsoft.com/office/powerpoint/2010/main" val="1894480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algn="ctr">
              <a:spcBef>
                <a:spcPct val="0"/>
              </a:spcBef>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marL="0" indent="0" algn="ctr">
              <a:spcBef>
                <a:spcPct val="0"/>
              </a:spcBef>
              <a:buNone/>
            </a:pPr>
            <a:r>
              <a:rPr lang="en-GB" altLang="x-none" sz="3600" b="1" dirty="0">
                <a:solidFill>
                  <a:schemeClr val="tx1">
                    <a:lumMod val="50000"/>
                    <a:lumOff val="50000"/>
                  </a:schemeClr>
                </a:solidFill>
                <a:latin typeface="+mj-lt"/>
                <a:ea typeface="+mj-ea"/>
                <a:cs typeface="+mj-cs"/>
              </a:rPr>
              <a:t>COVID-19 aftermath</a:t>
            </a:r>
          </a:p>
          <a:p>
            <a:pPr marL="0" indent="0" algn="ctr">
              <a:spcBef>
                <a:spcPct val="0"/>
              </a:spcBef>
              <a:buNone/>
            </a:pPr>
            <a:endParaRPr lang="en-GB" altLang="x-none" sz="3200" b="1" noProof="0" dirty="0" smtClean="0">
              <a:solidFill>
                <a:schemeClr val="tx1">
                  <a:lumMod val="50000"/>
                  <a:lumOff val="50000"/>
                </a:schemeClr>
              </a:solidFill>
              <a:latin typeface="+mj-lt"/>
              <a:ea typeface="+mj-ea"/>
              <a:cs typeface="+mj-cs"/>
            </a:endParaRPr>
          </a:p>
          <a:p>
            <a:pPr algn="ctr">
              <a:spcBef>
                <a:spcPct val="0"/>
              </a:spcBef>
            </a:pPr>
            <a:endParaRPr lang="en-GB" altLang="x-none" sz="3200" b="1" noProof="0" dirty="0" smtClean="0">
              <a:solidFill>
                <a:schemeClr val="tx1">
                  <a:lumMod val="50000"/>
                  <a:lumOff val="50000"/>
                </a:schemeClr>
              </a:solidFill>
              <a:latin typeface="+mj-lt"/>
              <a:ea typeface="+mj-ea"/>
              <a:cs typeface="+mj-cs"/>
            </a:endParaRPr>
          </a:p>
          <a:p>
            <a:pPr algn="ctr">
              <a:spcBef>
                <a:spcPct val="0"/>
              </a:spcBef>
            </a:pPr>
            <a:endParaRPr lang="en-GB" altLang="x-none" sz="3200" b="1" noProof="0" dirty="0" smtClean="0">
              <a:solidFill>
                <a:schemeClr val="tx1">
                  <a:lumMod val="50000"/>
                  <a:lumOff val="50000"/>
                </a:schemeClr>
              </a:solidFill>
              <a:latin typeface="+mj-lt"/>
              <a:ea typeface="+mj-ea"/>
              <a:cs typeface="+mj-cs"/>
            </a:endParaRPr>
          </a:p>
          <a:p>
            <a:pPr algn="ctr">
              <a:spcBef>
                <a:spcPct val="0"/>
              </a:spcBef>
            </a:pPr>
            <a:endParaRPr lang="en-GB" altLang="x-none" sz="3200" b="1" noProof="0" dirty="0" smtClean="0">
              <a:solidFill>
                <a:schemeClr val="tx1">
                  <a:lumMod val="50000"/>
                  <a:lumOff val="50000"/>
                </a:schemeClr>
              </a:solidFill>
              <a:latin typeface="+mj-lt"/>
              <a:ea typeface="+mj-ea"/>
              <a:cs typeface="+mj-cs"/>
            </a:endParaRPr>
          </a:p>
          <a:p>
            <a:pPr algn="ctr">
              <a:spcBef>
                <a:spcPct val="0"/>
              </a:spcBef>
            </a:pPr>
            <a:endParaRPr lang="en-GB" altLang="x-none" sz="3200" b="1" noProof="0" dirty="0">
              <a:solidFill>
                <a:schemeClr val="tx1">
                  <a:lumMod val="50000"/>
                  <a:lumOff val="50000"/>
                </a:schemeClr>
              </a:solidFill>
              <a:latin typeface="+mj-lt"/>
              <a:ea typeface="+mj-ea"/>
              <a:cs typeface="+mj-cs"/>
            </a:endParaRPr>
          </a:p>
        </p:txBody>
      </p:sp>
    </p:spTree>
    <p:extLst>
      <p:ext uri="{BB962C8B-B14F-4D97-AF65-F5344CB8AC3E}">
        <p14:creationId xmlns:p14="http://schemas.microsoft.com/office/powerpoint/2010/main" val="2891344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a:spLocks noGrp="1"/>
          </p:cNvSpPr>
          <p:nvPr>
            <p:ph type="title"/>
          </p:nvPr>
        </p:nvSpPr>
        <p:spPr>
          <a:xfrm>
            <a:off x="1030467" y="404664"/>
            <a:ext cx="6732240" cy="891034"/>
          </a:xfrm>
        </p:spPr>
        <p:txBody>
          <a:bodyPr/>
          <a:lstStyle/>
          <a:p>
            <a:r>
              <a:rPr lang="en-GB" b="1" dirty="0" smtClean="0"/>
              <a:t>Unconventional monetary policies will continue in developed markets</a:t>
            </a:r>
            <a:endParaRPr lang="en-GB" b="1" dirty="0"/>
          </a:p>
        </p:txBody>
      </p:sp>
      <p:sp>
        <p:nvSpPr>
          <p:cNvPr id="6" name="Rezervirano mjesto sadržaja 2"/>
          <p:cNvSpPr txBox="1">
            <a:spLocks/>
          </p:cNvSpPr>
          <p:nvPr/>
        </p:nvSpPr>
        <p:spPr>
          <a:xfrm>
            <a:off x="458330" y="1772816"/>
            <a:ext cx="8506157" cy="4421519"/>
          </a:xfrm>
          <a:prstGeom prst="rect">
            <a:avLst/>
          </a:prstGeom>
        </p:spPr>
        <p:txBody>
          <a:bodyPr/>
          <a:lstStyle>
            <a:lvl1pPr marL="342900" indent="-342900" algn="l" rtl="0" eaLnBrk="0" fontAlgn="base" hangingPunct="0">
              <a:spcBef>
                <a:spcPct val="20000"/>
              </a:spcBef>
              <a:spcAft>
                <a:spcPct val="0"/>
              </a:spcAft>
              <a:buClr>
                <a:srgbClr val="FF3300"/>
              </a:buClr>
              <a:buSzPct val="80000"/>
              <a:buFont typeface="Wingdings" pitchFamily="2" charset="2"/>
              <a:buChar char="p"/>
              <a:defRPr sz="2400">
                <a:solidFill>
                  <a:srgbClr val="4D4D4D"/>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itchFamily="2" charset="2"/>
              <a:buChar char="n"/>
              <a:defRPr sz="2000">
                <a:solidFill>
                  <a:srgbClr val="4D4D4D"/>
                </a:solidFill>
                <a:latin typeface="+mn-lt"/>
              </a:defRPr>
            </a:lvl2pPr>
            <a:lvl3pPr marL="1143000" indent="-228600" algn="l" rtl="0" eaLnBrk="0" fontAlgn="base" hangingPunct="0">
              <a:spcBef>
                <a:spcPct val="20000"/>
              </a:spcBef>
              <a:spcAft>
                <a:spcPct val="0"/>
              </a:spcAft>
              <a:buClr>
                <a:srgbClr val="FF3300"/>
              </a:buClr>
              <a:buSzPct val="80000"/>
              <a:buFont typeface="Wingdings" pitchFamily="2" charset="2"/>
              <a:buChar char="p"/>
              <a:defRPr>
                <a:solidFill>
                  <a:srgbClr val="4D4D4D"/>
                </a:solidFill>
                <a:latin typeface="+mn-lt"/>
              </a:defRPr>
            </a:lvl3pPr>
            <a:lvl4pPr marL="1600200" indent="-228600" algn="l" rtl="0" eaLnBrk="0" fontAlgn="base" hangingPunct="0">
              <a:spcBef>
                <a:spcPct val="20000"/>
              </a:spcBef>
              <a:spcAft>
                <a:spcPct val="0"/>
              </a:spcAft>
              <a:buClr>
                <a:srgbClr val="FF3300"/>
              </a:buClr>
              <a:buSzPct val="80000"/>
              <a:buFont typeface="Wingdings" pitchFamily="2" charset="2"/>
              <a:buChar char="§"/>
              <a:defRPr sz="1600">
                <a:solidFill>
                  <a:srgbClr val="4D4D4D"/>
                </a:solidFill>
                <a:latin typeface="+mn-lt"/>
              </a:defRPr>
            </a:lvl4pPr>
            <a:lvl5pPr marL="2057400" indent="-228600" algn="l" rtl="0" eaLnBrk="0" fontAlgn="base" hangingPunct="0">
              <a:spcBef>
                <a:spcPct val="20000"/>
              </a:spcBef>
              <a:spcAft>
                <a:spcPct val="0"/>
              </a:spcAft>
              <a:buClr>
                <a:srgbClr val="FF3300"/>
              </a:buClr>
              <a:buSzPct val="80000"/>
              <a:buFont typeface="Wingdings" pitchFamily="2" charset="2"/>
              <a:buChar char="§"/>
              <a:defRPr sz="1400">
                <a:solidFill>
                  <a:srgbClr val="4D4D4D"/>
                </a:solidFill>
                <a:latin typeface="+mn-lt"/>
              </a:defRPr>
            </a:lvl5pPr>
            <a:lvl6pPr marL="25146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6pPr>
            <a:lvl7pPr marL="29718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7pPr>
            <a:lvl8pPr marL="34290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8pPr>
            <a:lvl9pPr marL="38862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9pPr>
          </a:lstStyle>
          <a:p>
            <a:pPr marL="0" indent="0">
              <a:lnSpc>
                <a:spcPct val="107000"/>
              </a:lnSpc>
              <a:spcAft>
                <a:spcPts val="800"/>
              </a:spcAft>
              <a:buClr>
                <a:srgbClr val="FF0000"/>
              </a:buClr>
              <a:buSzPct val="130000"/>
              <a:buNone/>
            </a:pPr>
            <a:r>
              <a:rPr lang="en-GB" sz="2000" b="1" dirty="0" smtClean="0"/>
              <a:t>Negative </a:t>
            </a:r>
            <a:r>
              <a:rPr lang="en-GB" sz="2000" b="1" dirty="0"/>
              <a:t>side effects of unconventional </a:t>
            </a:r>
            <a:r>
              <a:rPr lang="en-GB" sz="2000" b="1" dirty="0" smtClean="0"/>
              <a:t>policies</a:t>
            </a:r>
            <a:r>
              <a:rPr lang="hr-HR" sz="2000" b="1" dirty="0" smtClean="0"/>
              <a:t>:</a:t>
            </a:r>
          </a:p>
          <a:p>
            <a:pPr>
              <a:lnSpc>
                <a:spcPct val="107000"/>
              </a:lnSpc>
              <a:spcAft>
                <a:spcPts val="800"/>
              </a:spcAft>
              <a:buClr>
                <a:srgbClr val="FF0000"/>
              </a:buClr>
              <a:buSzPct val="130000"/>
              <a:buFont typeface="Wingdings" panose="05000000000000000000" pitchFamily="2" charset="2"/>
              <a:buChar char="§"/>
            </a:pPr>
            <a:r>
              <a:rPr lang="en-GB" sz="2000" b="1" kern="0" dirty="0" smtClean="0">
                <a:solidFill>
                  <a:schemeClr val="tx1">
                    <a:lumMod val="65000"/>
                    <a:lumOff val="35000"/>
                  </a:schemeClr>
                </a:solidFill>
              </a:rPr>
              <a:t>Financial stability risks </a:t>
            </a:r>
            <a:r>
              <a:rPr lang="en-GB" sz="2000" kern="0" dirty="0" smtClean="0">
                <a:solidFill>
                  <a:schemeClr val="tx1">
                    <a:lumMod val="65000"/>
                    <a:lumOff val="35000"/>
                  </a:schemeClr>
                </a:solidFill>
              </a:rPr>
              <a:t>of low-for-long rates (debt build-up, asset price bubbles, risky search for yield...)</a:t>
            </a:r>
          </a:p>
          <a:p>
            <a:pPr>
              <a:lnSpc>
                <a:spcPct val="107000"/>
              </a:lnSpc>
              <a:spcAft>
                <a:spcPts val="800"/>
              </a:spcAft>
              <a:buClr>
                <a:srgbClr val="FF0000"/>
              </a:buClr>
              <a:buSzPct val="130000"/>
              <a:buFont typeface="Wingdings" panose="05000000000000000000" pitchFamily="2" charset="2"/>
              <a:buChar char="§"/>
            </a:pPr>
            <a:r>
              <a:rPr lang="en-GB" sz="2000" kern="0" dirty="0" smtClean="0">
                <a:solidFill>
                  <a:schemeClr val="tx1">
                    <a:lumMod val="65000"/>
                    <a:lumOff val="35000"/>
                  </a:schemeClr>
                </a:solidFill>
              </a:rPr>
              <a:t>Threats to </a:t>
            </a:r>
            <a:r>
              <a:rPr lang="en-GB" sz="2000" b="1" kern="0" dirty="0" smtClean="0">
                <a:solidFill>
                  <a:schemeClr val="tx1">
                    <a:lumMod val="65000"/>
                    <a:lumOff val="35000"/>
                  </a:schemeClr>
                </a:solidFill>
              </a:rPr>
              <a:t>central bank independence </a:t>
            </a:r>
          </a:p>
          <a:p>
            <a:pPr>
              <a:lnSpc>
                <a:spcPct val="107000"/>
              </a:lnSpc>
              <a:spcAft>
                <a:spcPts val="800"/>
              </a:spcAft>
              <a:buClr>
                <a:srgbClr val="FF0000"/>
              </a:buClr>
              <a:buSzPct val="130000"/>
              <a:buFont typeface="Wingdings" panose="05000000000000000000" pitchFamily="2" charset="2"/>
              <a:buChar char="§"/>
            </a:pPr>
            <a:r>
              <a:rPr lang="en-GB" sz="2000" b="1" kern="0" dirty="0" smtClean="0">
                <a:solidFill>
                  <a:schemeClr val="tx1">
                    <a:lumMod val="65000"/>
                    <a:lumOff val="35000"/>
                  </a:schemeClr>
                </a:solidFill>
              </a:rPr>
              <a:t>Drag on productivity </a:t>
            </a:r>
            <a:r>
              <a:rPr lang="en-GB" sz="2000" kern="0" dirty="0" smtClean="0">
                <a:solidFill>
                  <a:schemeClr val="tx1">
                    <a:lumMod val="65000"/>
                    <a:lumOff val="35000"/>
                  </a:schemeClr>
                </a:solidFill>
              </a:rPr>
              <a:t>(misallocation of resources, lower corporate dynamism, competitiveness)</a:t>
            </a:r>
          </a:p>
        </p:txBody>
      </p:sp>
      <p:sp>
        <p:nvSpPr>
          <p:cNvPr id="8" name="Rezervirano mjesto sadržaja 2"/>
          <p:cNvSpPr txBox="1">
            <a:spLocks/>
          </p:cNvSpPr>
          <p:nvPr/>
        </p:nvSpPr>
        <p:spPr>
          <a:xfrm>
            <a:off x="323528" y="4707725"/>
            <a:ext cx="8146118" cy="1512168"/>
          </a:xfrm>
          <a:prstGeom prst="rect">
            <a:avLst/>
          </a:prstGeom>
          <a:ln>
            <a:solidFill>
              <a:srgbClr val="FF0000"/>
            </a:solidFill>
          </a:ln>
        </p:spPr>
        <p:txBody>
          <a:bodyPr/>
          <a:lstStyle>
            <a:lvl1pPr marL="342900" indent="-342900" algn="l" rtl="0" eaLnBrk="0" fontAlgn="base" hangingPunct="0">
              <a:spcBef>
                <a:spcPct val="20000"/>
              </a:spcBef>
              <a:spcAft>
                <a:spcPct val="0"/>
              </a:spcAft>
              <a:buClr>
                <a:srgbClr val="FF3300"/>
              </a:buClr>
              <a:buSzPct val="80000"/>
              <a:buFont typeface="Wingdings" pitchFamily="2" charset="2"/>
              <a:buChar char="p"/>
              <a:defRPr sz="2400">
                <a:solidFill>
                  <a:srgbClr val="4D4D4D"/>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itchFamily="2" charset="2"/>
              <a:buChar char="n"/>
              <a:defRPr sz="2000">
                <a:solidFill>
                  <a:srgbClr val="4D4D4D"/>
                </a:solidFill>
                <a:latin typeface="+mn-lt"/>
              </a:defRPr>
            </a:lvl2pPr>
            <a:lvl3pPr marL="1143000" indent="-228600" algn="l" rtl="0" eaLnBrk="0" fontAlgn="base" hangingPunct="0">
              <a:spcBef>
                <a:spcPct val="20000"/>
              </a:spcBef>
              <a:spcAft>
                <a:spcPct val="0"/>
              </a:spcAft>
              <a:buClr>
                <a:srgbClr val="FF3300"/>
              </a:buClr>
              <a:buSzPct val="80000"/>
              <a:buFont typeface="Wingdings" pitchFamily="2" charset="2"/>
              <a:buChar char="p"/>
              <a:defRPr>
                <a:solidFill>
                  <a:srgbClr val="4D4D4D"/>
                </a:solidFill>
                <a:latin typeface="+mn-lt"/>
              </a:defRPr>
            </a:lvl3pPr>
            <a:lvl4pPr marL="1600200" indent="-228600" algn="l" rtl="0" eaLnBrk="0" fontAlgn="base" hangingPunct="0">
              <a:spcBef>
                <a:spcPct val="20000"/>
              </a:spcBef>
              <a:spcAft>
                <a:spcPct val="0"/>
              </a:spcAft>
              <a:buClr>
                <a:srgbClr val="FF3300"/>
              </a:buClr>
              <a:buSzPct val="80000"/>
              <a:buFont typeface="Wingdings" pitchFamily="2" charset="2"/>
              <a:buChar char="§"/>
              <a:defRPr sz="1600">
                <a:solidFill>
                  <a:srgbClr val="4D4D4D"/>
                </a:solidFill>
                <a:latin typeface="+mn-lt"/>
              </a:defRPr>
            </a:lvl4pPr>
            <a:lvl5pPr marL="2057400" indent="-228600" algn="l" rtl="0" eaLnBrk="0" fontAlgn="base" hangingPunct="0">
              <a:spcBef>
                <a:spcPct val="20000"/>
              </a:spcBef>
              <a:spcAft>
                <a:spcPct val="0"/>
              </a:spcAft>
              <a:buClr>
                <a:srgbClr val="FF3300"/>
              </a:buClr>
              <a:buSzPct val="80000"/>
              <a:buFont typeface="Wingdings" pitchFamily="2" charset="2"/>
              <a:buChar char="§"/>
              <a:defRPr sz="1400">
                <a:solidFill>
                  <a:srgbClr val="4D4D4D"/>
                </a:solidFill>
                <a:latin typeface="+mn-lt"/>
              </a:defRPr>
            </a:lvl5pPr>
            <a:lvl6pPr marL="25146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6pPr>
            <a:lvl7pPr marL="29718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7pPr>
            <a:lvl8pPr marL="34290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8pPr>
            <a:lvl9pPr marL="38862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9pPr>
          </a:lstStyle>
          <a:p>
            <a:pPr marL="0" indent="0" algn="ctr">
              <a:lnSpc>
                <a:spcPct val="107000"/>
              </a:lnSpc>
              <a:spcAft>
                <a:spcPts val="800"/>
              </a:spcAft>
              <a:buClr>
                <a:srgbClr val="FF0000"/>
              </a:buClr>
              <a:buSzPct val="130000"/>
              <a:buNone/>
            </a:pPr>
            <a:r>
              <a:rPr lang="en-US" sz="2000" b="1" kern="0" dirty="0">
                <a:solidFill>
                  <a:schemeClr val="tx1">
                    <a:lumMod val="65000"/>
                    <a:lumOff val="35000"/>
                  </a:schemeClr>
                </a:solidFill>
              </a:rPr>
              <a:t>Monetary policy is like most medicines – it can speed-up recovery, but it is up to the immune system to restore health to its normal state. Undesired side effects expand if the medicine is administered for longer periods and if the dosage is increased.</a:t>
            </a:r>
            <a:endParaRPr lang="en-US" sz="2000" kern="0" dirty="0">
              <a:solidFill>
                <a:schemeClr val="tx1">
                  <a:lumMod val="65000"/>
                  <a:lumOff val="35000"/>
                </a:schemeClr>
              </a:solidFill>
            </a:endParaRPr>
          </a:p>
        </p:txBody>
      </p:sp>
    </p:spTree>
    <p:extLst>
      <p:ext uri="{BB962C8B-B14F-4D97-AF65-F5344CB8AC3E}">
        <p14:creationId xmlns:p14="http://schemas.microsoft.com/office/powerpoint/2010/main" val="2023388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a:spLocks noGrp="1"/>
          </p:cNvSpPr>
          <p:nvPr>
            <p:ph type="title"/>
          </p:nvPr>
        </p:nvSpPr>
        <p:spPr>
          <a:xfrm>
            <a:off x="1" y="332656"/>
            <a:ext cx="9143999" cy="891034"/>
          </a:xfrm>
        </p:spPr>
        <p:txBody>
          <a:bodyPr/>
          <a:lstStyle/>
          <a:p>
            <a:r>
              <a:rPr lang="hr-HR" b="1" dirty="0" smtClean="0"/>
              <a:t>But</a:t>
            </a:r>
            <a:r>
              <a:rPr lang="en-GB" b="1" dirty="0" smtClean="0"/>
              <a:t> inflation </a:t>
            </a:r>
            <a:r>
              <a:rPr lang="hr-HR" b="1" dirty="0" err="1" smtClean="0"/>
              <a:t>may</a:t>
            </a:r>
            <a:r>
              <a:rPr lang="hr-HR" b="1" dirty="0" smtClean="0"/>
              <a:t> </a:t>
            </a:r>
            <a:r>
              <a:rPr lang="hr-HR" b="1" dirty="0" err="1" smtClean="0"/>
              <a:t>also</a:t>
            </a:r>
            <a:r>
              <a:rPr lang="hr-HR" b="1" dirty="0" smtClean="0"/>
              <a:t> </a:t>
            </a:r>
            <a:r>
              <a:rPr lang="hr-HR" b="1" dirty="0" err="1" smtClean="0"/>
              <a:t>stay</a:t>
            </a:r>
            <a:r>
              <a:rPr lang="hr-HR" b="1" dirty="0" smtClean="0"/>
              <a:t> </a:t>
            </a:r>
            <a:r>
              <a:rPr lang="en-GB" b="1" dirty="0" smtClean="0"/>
              <a:t>low for long?</a:t>
            </a:r>
            <a:r>
              <a:rPr lang="hr-HR" b="1" dirty="0" smtClean="0"/>
              <a:t> (1)</a:t>
            </a:r>
            <a:endParaRPr lang="en-US" b="1" dirty="0"/>
          </a:p>
        </p:txBody>
      </p:sp>
      <p:sp>
        <p:nvSpPr>
          <p:cNvPr id="6" name="Rezervirano mjesto sadržaja 2"/>
          <p:cNvSpPr txBox="1">
            <a:spLocks/>
          </p:cNvSpPr>
          <p:nvPr/>
        </p:nvSpPr>
        <p:spPr>
          <a:xfrm>
            <a:off x="1" y="1484784"/>
            <a:ext cx="4608512" cy="4896544"/>
          </a:xfrm>
          <a:prstGeom prst="rect">
            <a:avLst/>
          </a:prstGeom>
        </p:spPr>
        <p:txBody>
          <a:bodyPr/>
          <a:lstStyle>
            <a:lvl1pPr marL="342900" indent="-342900" algn="l" rtl="0" eaLnBrk="0" fontAlgn="base" hangingPunct="0">
              <a:spcBef>
                <a:spcPct val="20000"/>
              </a:spcBef>
              <a:spcAft>
                <a:spcPct val="0"/>
              </a:spcAft>
              <a:buClr>
                <a:srgbClr val="FF3300"/>
              </a:buClr>
              <a:buSzPct val="80000"/>
              <a:buFont typeface="Wingdings" pitchFamily="2" charset="2"/>
              <a:buChar char="p"/>
              <a:defRPr sz="2400">
                <a:solidFill>
                  <a:srgbClr val="4D4D4D"/>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itchFamily="2" charset="2"/>
              <a:buChar char="n"/>
              <a:defRPr sz="2000">
                <a:solidFill>
                  <a:srgbClr val="4D4D4D"/>
                </a:solidFill>
                <a:latin typeface="+mn-lt"/>
              </a:defRPr>
            </a:lvl2pPr>
            <a:lvl3pPr marL="1143000" indent="-228600" algn="l" rtl="0" eaLnBrk="0" fontAlgn="base" hangingPunct="0">
              <a:spcBef>
                <a:spcPct val="20000"/>
              </a:spcBef>
              <a:spcAft>
                <a:spcPct val="0"/>
              </a:spcAft>
              <a:buClr>
                <a:srgbClr val="FF3300"/>
              </a:buClr>
              <a:buSzPct val="80000"/>
              <a:buFont typeface="Wingdings" pitchFamily="2" charset="2"/>
              <a:buChar char="p"/>
              <a:defRPr>
                <a:solidFill>
                  <a:srgbClr val="4D4D4D"/>
                </a:solidFill>
                <a:latin typeface="+mn-lt"/>
              </a:defRPr>
            </a:lvl3pPr>
            <a:lvl4pPr marL="1600200" indent="-228600" algn="l" rtl="0" eaLnBrk="0" fontAlgn="base" hangingPunct="0">
              <a:spcBef>
                <a:spcPct val="20000"/>
              </a:spcBef>
              <a:spcAft>
                <a:spcPct val="0"/>
              </a:spcAft>
              <a:buClr>
                <a:srgbClr val="FF3300"/>
              </a:buClr>
              <a:buSzPct val="80000"/>
              <a:buFont typeface="Wingdings" pitchFamily="2" charset="2"/>
              <a:buChar char="§"/>
              <a:defRPr sz="1600">
                <a:solidFill>
                  <a:srgbClr val="4D4D4D"/>
                </a:solidFill>
                <a:latin typeface="+mn-lt"/>
              </a:defRPr>
            </a:lvl4pPr>
            <a:lvl5pPr marL="2057400" indent="-228600" algn="l" rtl="0" eaLnBrk="0" fontAlgn="base" hangingPunct="0">
              <a:spcBef>
                <a:spcPct val="20000"/>
              </a:spcBef>
              <a:spcAft>
                <a:spcPct val="0"/>
              </a:spcAft>
              <a:buClr>
                <a:srgbClr val="FF3300"/>
              </a:buClr>
              <a:buSzPct val="80000"/>
              <a:buFont typeface="Wingdings" pitchFamily="2" charset="2"/>
              <a:buChar char="§"/>
              <a:defRPr sz="1400">
                <a:solidFill>
                  <a:srgbClr val="4D4D4D"/>
                </a:solidFill>
                <a:latin typeface="+mn-lt"/>
              </a:defRPr>
            </a:lvl5pPr>
            <a:lvl6pPr marL="25146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6pPr>
            <a:lvl7pPr marL="29718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7pPr>
            <a:lvl8pPr marL="34290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8pPr>
            <a:lvl9pPr marL="38862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9pPr>
          </a:lstStyle>
          <a:p>
            <a:pPr>
              <a:lnSpc>
                <a:spcPct val="107000"/>
              </a:lnSpc>
              <a:spcBef>
                <a:spcPts val="1200"/>
              </a:spcBef>
              <a:spcAft>
                <a:spcPts val="800"/>
              </a:spcAft>
              <a:buClr>
                <a:srgbClr val="FF0000"/>
              </a:buClr>
              <a:buSzPct val="130000"/>
              <a:buFont typeface="Wingdings" panose="05000000000000000000" pitchFamily="2" charset="2"/>
              <a:buChar char="§"/>
            </a:pPr>
            <a:r>
              <a:rPr lang="en-GB" sz="1800" dirty="0" smtClean="0"/>
              <a:t>Past pandemics have been found to lead to lasting declines in the European real natural interest rate (</a:t>
            </a:r>
            <a:r>
              <a:rPr lang="en-GB" sz="1800" dirty="0" err="1" smtClean="0"/>
              <a:t>Jordá</a:t>
            </a:r>
            <a:r>
              <a:rPr lang="en-GB" sz="1800" dirty="0" smtClean="0"/>
              <a:t> et al., 2020)</a:t>
            </a:r>
          </a:p>
          <a:p>
            <a:pPr>
              <a:lnSpc>
                <a:spcPct val="107000"/>
              </a:lnSpc>
              <a:spcBef>
                <a:spcPts val="1200"/>
              </a:spcBef>
              <a:spcAft>
                <a:spcPts val="800"/>
              </a:spcAft>
              <a:buClr>
                <a:srgbClr val="FF0000"/>
              </a:buClr>
              <a:buSzPct val="130000"/>
              <a:buFont typeface="Wingdings" panose="05000000000000000000" pitchFamily="2" charset="2"/>
              <a:buChar char="§"/>
            </a:pPr>
            <a:r>
              <a:rPr lang="en-GB" sz="1800" b="1" dirty="0" smtClean="0"/>
              <a:t>Risks weighing on aggregate demand </a:t>
            </a:r>
            <a:r>
              <a:rPr lang="en-GB" sz="1800" dirty="0" smtClean="0"/>
              <a:t>(prolonged uncertainty, unemployment, forgone investments) if they materialise, will be unambiguously disinflationary</a:t>
            </a:r>
          </a:p>
          <a:p>
            <a:pPr>
              <a:lnSpc>
                <a:spcPct val="107000"/>
              </a:lnSpc>
              <a:spcBef>
                <a:spcPts val="1200"/>
              </a:spcBef>
              <a:spcAft>
                <a:spcPts val="800"/>
              </a:spcAft>
              <a:buClr>
                <a:srgbClr val="FF0000"/>
              </a:buClr>
              <a:buSzPct val="130000"/>
              <a:buFont typeface="Wingdings" panose="05000000000000000000" pitchFamily="2" charset="2"/>
              <a:buChar char="§"/>
            </a:pPr>
            <a:r>
              <a:rPr lang="en-GB" sz="1800" dirty="0" smtClean="0"/>
              <a:t>ECB research finds that amid labour market disruptions, high uncertainty and financial amplification, inflation would be 0.8 p.p. lower by 2022 than the pre-crisis outlook (</a:t>
            </a:r>
            <a:r>
              <a:rPr lang="en-GB" sz="1800" dirty="0" err="1" smtClean="0"/>
              <a:t>Angelini</a:t>
            </a:r>
            <a:r>
              <a:rPr lang="en-GB" sz="1800" dirty="0" smtClean="0"/>
              <a:t> et al., 2020)</a:t>
            </a:r>
          </a:p>
          <a:p>
            <a:pPr>
              <a:lnSpc>
                <a:spcPct val="107000"/>
              </a:lnSpc>
              <a:spcBef>
                <a:spcPts val="1200"/>
              </a:spcBef>
              <a:spcAft>
                <a:spcPts val="800"/>
              </a:spcAft>
              <a:buClr>
                <a:srgbClr val="FF0000"/>
              </a:buClr>
              <a:buSzPct val="130000"/>
              <a:buFont typeface="Wingdings" panose="05000000000000000000" pitchFamily="2" charset="2"/>
              <a:buChar char="§"/>
            </a:pPr>
            <a:r>
              <a:rPr lang="en-GB" sz="1800" dirty="0" smtClean="0"/>
              <a:t>But </a:t>
            </a:r>
            <a:r>
              <a:rPr lang="en-GB" sz="1800" b="1" dirty="0" smtClean="0"/>
              <a:t>structural drivers </a:t>
            </a:r>
            <a:r>
              <a:rPr lang="en-GB" sz="1800" dirty="0" smtClean="0"/>
              <a:t>play a key role for the long-term inflation...</a:t>
            </a:r>
          </a:p>
          <a:p>
            <a:pPr>
              <a:lnSpc>
                <a:spcPct val="107000"/>
              </a:lnSpc>
              <a:spcBef>
                <a:spcPts val="1200"/>
              </a:spcBef>
              <a:spcAft>
                <a:spcPts val="800"/>
              </a:spcAft>
              <a:buClr>
                <a:srgbClr val="FF0000"/>
              </a:buClr>
              <a:buSzPct val="130000"/>
              <a:buFont typeface="Wingdings" panose="05000000000000000000" pitchFamily="2" charset="2"/>
              <a:buChar char="§"/>
            </a:pPr>
            <a:endParaRPr lang="hr-HR" sz="1800" dirty="0"/>
          </a:p>
        </p:txBody>
      </p:sp>
      <p:pic>
        <p:nvPicPr>
          <p:cNvPr id="2" name="Slika 1"/>
          <p:cNvPicPr>
            <a:picLocks noChangeAspect="1"/>
          </p:cNvPicPr>
          <p:nvPr/>
        </p:nvPicPr>
        <p:blipFill rotWithShape="1">
          <a:blip r:embed="rId3"/>
          <a:srcRect l="948" t="5530" r="5756" b="3361"/>
          <a:stretch/>
        </p:blipFill>
        <p:spPr>
          <a:xfrm>
            <a:off x="4554913" y="1495674"/>
            <a:ext cx="4535487" cy="3834543"/>
          </a:xfrm>
          <a:prstGeom prst="rect">
            <a:avLst/>
          </a:prstGeom>
        </p:spPr>
      </p:pic>
    </p:spTree>
    <p:extLst>
      <p:ext uri="{BB962C8B-B14F-4D97-AF65-F5344CB8AC3E}">
        <p14:creationId xmlns:p14="http://schemas.microsoft.com/office/powerpoint/2010/main" val="3835484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Life L2"/>
        <a:ea typeface=""/>
        <a:cs typeface=""/>
      </a:majorFont>
      <a:minorFont>
        <a:latin typeface="Life L2"/>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46315</TotalTime>
  <Words>1645</Words>
  <Application>Microsoft Office PowerPoint</Application>
  <PresentationFormat>Prikaz na zaslonu (4:3)</PresentationFormat>
  <Paragraphs>170</Paragraphs>
  <Slides>19</Slides>
  <Notes>19</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19</vt:i4>
      </vt:variant>
    </vt:vector>
  </HeadingPairs>
  <TitlesOfParts>
    <vt:vector size="26" baseType="lpstr">
      <vt:lpstr>Arial</vt:lpstr>
      <vt:lpstr>Calibri</vt:lpstr>
      <vt:lpstr>Life L2</vt:lpstr>
      <vt:lpstr>Times New Roman</vt:lpstr>
      <vt:lpstr>Verdana</vt:lpstr>
      <vt:lpstr>Wingdings</vt:lpstr>
      <vt:lpstr>Level</vt:lpstr>
      <vt:lpstr>Covid-19 Impact on Economy and CB Policies  Bank of Albania – London School of Economics 29 October 2020</vt:lpstr>
      <vt:lpstr>PowerPointova prezentacija</vt:lpstr>
      <vt:lpstr>CNB’s reaction to the crisis</vt:lpstr>
      <vt:lpstr>Most relevant monetary measures</vt:lpstr>
      <vt:lpstr>Most relevant supervisory measures</vt:lpstr>
      <vt:lpstr>Monetary policy in emerging markets  going forward</vt:lpstr>
      <vt:lpstr>PowerPointova prezentacija</vt:lpstr>
      <vt:lpstr>Unconventional monetary policies will continue in developed markets</vt:lpstr>
      <vt:lpstr>But inflation may also stay low for long? (1)</vt:lpstr>
      <vt:lpstr>But inflation may also stay low for long? (2)</vt:lpstr>
      <vt:lpstr>1. Globalisation </vt:lpstr>
      <vt:lpstr>2. Digitalisation (1)</vt:lpstr>
      <vt:lpstr>Working remotely</vt:lpstr>
      <vt:lpstr>2. Digitalisation (2)</vt:lpstr>
      <vt:lpstr>E-commerce</vt:lpstr>
      <vt:lpstr>2. Digitalisation (3)</vt:lpstr>
      <vt:lpstr>Key takeaways</vt:lpstr>
      <vt:lpstr>PowerPointova prezentacija</vt:lpstr>
      <vt:lpstr>Literature:</vt:lpstr>
    </vt:vector>
  </TitlesOfParts>
  <Company>HNB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Miljana Valdec</dc:creator>
  <cp:lastModifiedBy>Ivančica Bunčić</cp:lastModifiedBy>
  <cp:revision>2132</cp:revision>
  <cp:lastPrinted>2020-10-28T13:31:11Z</cp:lastPrinted>
  <dcterms:created xsi:type="dcterms:W3CDTF">2004-06-09T08:54:16Z</dcterms:created>
  <dcterms:modified xsi:type="dcterms:W3CDTF">2020-10-28T13:39:22Z</dcterms:modified>
</cp:coreProperties>
</file>