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6"/>
  </p:notesMasterIdLst>
  <p:handoutMasterIdLst>
    <p:handoutMasterId r:id="rId27"/>
  </p:handoutMasterIdLst>
  <p:sldIdLst>
    <p:sldId id="635" r:id="rId2"/>
    <p:sldId id="653" r:id="rId3"/>
    <p:sldId id="698" r:id="rId4"/>
    <p:sldId id="699" r:id="rId5"/>
    <p:sldId id="700" r:id="rId6"/>
    <p:sldId id="701" r:id="rId7"/>
    <p:sldId id="704" r:id="rId8"/>
    <p:sldId id="702" r:id="rId9"/>
    <p:sldId id="670" r:id="rId10"/>
    <p:sldId id="680" r:id="rId11"/>
    <p:sldId id="686" r:id="rId12"/>
    <p:sldId id="687" r:id="rId13"/>
    <p:sldId id="710" r:id="rId14"/>
    <p:sldId id="692" r:id="rId15"/>
    <p:sldId id="694" r:id="rId16"/>
    <p:sldId id="690" r:id="rId17"/>
    <p:sldId id="695" r:id="rId18"/>
    <p:sldId id="696" r:id="rId19"/>
    <p:sldId id="697" r:id="rId20"/>
    <p:sldId id="712" r:id="rId21"/>
    <p:sldId id="668" r:id="rId22"/>
    <p:sldId id="685" r:id="rId23"/>
    <p:sldId id="665" r:id="rId24"/>
    <p:sldId id="669" r:id="rId25"/>
  </p:sldIdLst>
  <p:sldSz cx="12192000" cy="6858000"/>
  <p:notesSz cx="6797675" cy="9928225"/>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liaropulos Dimitrios"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1E8"/>
    <a:srgbClr val="D8AF90"/>
    <a:srgbClr val="C6885A"/>
    <a:srgbClr val="336699"/>
    <a:srgbClr val="CBD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7680" autoAdjust="0"/>
    <p:restoredTop sz="67671" autoAdjust="0"/>
  </p:normalViewPr>
  <p:slideViewPr>
    <p:cSldViewPr>
      <p:cViewPr varScale="1">
        <p:scale>
          <a:sx n="74" d="100"/>
          <a:sy n="74" d="100"/>
        </p:scale>
        <p:origin x="96" y="422"/>
      </p:cViewPr>
      <p:guideLst>
        <p:guide orient="horz" pos="2160"/>
        <p:guide pos="3840"/>
      </p:guideLst>
    </p:cSldViewPr>
  </p:slideViewPr>
  <p:outlineViewPr>
    <p:cViewPr>
      <p:scale>
        <a:sx n="33" d="100"/>
        <a:sy n="33" d="100"/>
      </p:scale>
      <p:origin x="48" y="59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3"/>
            <a:ext cx="2946400" cy="496967"/>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lvl1pPr defTabSz="931863">
              <a:defRPr sz="1200">
                <a:latin typeface="Calibri" pitchFamily="34" charset="0"/>
              </a:defRPr>
            </a:lvl1pPr>
          </a:lstStyle>
          <a:p>
            <a:pPr>
              <a:defRPr/>
            </a:pPr>
            <a:endParaRPr lang="el-GR"/>
          </a:p>
        </p:txBody>
      </p:sp>
      <p:sp>
        <p:nvSpPr>
          <p:cNvPr id="3" name="Date Placeholder 2"/>
          <p:cNvSpPr>
            <a:spLocks noGrp="1"/>
          </p:cNvSpPr>
          <p:nvPr>
            <p:ph type="dt" sz="quarter" idx="1"/>
          </p:nvPr>
        </p:nvSpPr>
        <p:spPr bwMode="auto">
          <a:xfrm>
            <a:off x="3849688" y="3"/>
            <a:ext cx="2946400" cy="496967"/>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lvl1pPr algn="r" defTabSz="931863">
              <a:defRPr sz="1200">
                <a:latin typeface="Calibri" pitchFamily="34" charset="0"/>
              </a:defRPr>
            </a:lvl1pPr>
          </a:lstStyle>
          <a:p>
            <a:pPr>
              <a:defRPr/>
            </a:pPr>
            <a:fld id="{E8A4BD55-60F4-4BF4-877A-DF6E3065E07D}" type="datetimeFigureOut">
              <a:rPr lang="el-GR"/>
              <a:pPr>
                <a:defRPr/>
              </a:pPr>
              <a:t>18/10/2019</a:t>
            </a:fld>
            <a:endParaRPr lang="el-GR"/>
          </a:p>
        </p:txBody>
      </p:sp>
      <p:sp>
        <p:nvSpPr>
          <p:cNvPr id="4" name="Footer Placeholder 3"/>
          <p:cNvSpPr>
            <a:spLocks noGrp="1"/>
          </p:cNvSpPr>
          <p:nvPr>
            <p:ph type="ftr" sz="quarter" idx="2"/>
          </p:nvPr>
        </p:nvSpPr>
        <p:spPr bwMode="auto">
          <a:xfrm>
            <a:off x="2" y="9429671"/>
            <a:ext cx="2946400" cy="496966"/>
          </a:xfrm>
          <a:prstGeom prst="rect">
            <a:avLst/>
          </a:prstGeom>
          <a:noFill/>
          <a:ln w="9525">
            <a:noFill/>
            <a:miter lim="800000"/>
            <a:headEnd/>
            <a:tailEnd/>
          </a:ln>
        </p:spPr>
        <p:txBody>
          <a:bodyPr vert="horz" wrap="square" lIns="91413" tIns="45707" rIns="91413" bIns="45707" numCol="1" anchor="b" anchorCtr="0" compatLnSpc="1">
            <a:prstTxWarp prst="textNoShape">
              <a:avLst/>
            </a:prstTxWarp>
          </a:bodyPr>
          <a:lstStyle>
            <a:lvl1pPr defTabSz="931863">
              <a:defRPr sz="1200">
                <a:latin typeface="Calibri" pitchFamily="34" charset="0"/>
              </a:defRPr>
            </a:lvl1pPr>
          </a:lstStyle>
          <a:p>
            <a:pPr>
              <a:defRPr/>
            </a:pPr>
            <a:endParaRPr lang="el-GR"/>
          </a:p>
        </p:txBody>
      </p:sp>
      <p:sp>
        <p:nvSpPr>
          <p:cNvPr id="5" name="Slide Number Placeholder 4"/>
          <p:cNvSpPr>
            <a:spLocks noGrp="1"/>
          </p:cNvSpPr>
          <p:nvPr>
            <p:ph type="sldNum" sz="quarter" idx="3"/>
          </p:nvPr>
        </p:nvSpPr>
        <p:spPr bwMode="auto">
          <a:xfrm>
            <a:off x="3849688" y="9429671"/>
            <a:ext cx="2946400" cy="496966"/>
          </a:xfrm>
          <a:prstGeom prst="rect">
            <a:avLst/>
          </a:prstGeom>
          <a:noFill/>
          <a:ln w="9525">
            <a:noFill/>
            <a:miter lim="800000"/>
            <a:headEnd/>
            <a:tailEnd/>
          </a:ln>
        </p:spPr>
        <p:txBody>
          <a:bodyPr vert="horz" wrap="square" lIns="91413" tIns="45707" rIns="91413" bIns="45707" numCol="1" anchor="b" anchorCtr="0" compatLnSpc="1">
            <a:prstTxWarp prst="textNoShape">
              <a:avLst/>
            </a:prstTxWarp>
          </a:bodyPr>
          <a:lstStyle>
            <a:lvl1pPr algn="r" defTabSz="931863">
              <a:defRPr sz="1200">
                <a:latin typeface="Calibri" pitchFamily="34" charset="0"/>
              </a:defRPr>
            </a:lvl1pPr>
          </a:lstStyle>
          <a:p>
            <a:pPr>
              <a:defRPr/>
            </a:pPr>
            <a:fld id="{C793E535-B8F3-4FE6-905F-70D79899560C}" type="slidenum">
              <a:rPr lang="el-GR"/>
              <a:pPr>
                <a:defRPr/>
              </a:pPr>
              <a:t>‹#›</a:t>
            </a:fld>
            <a:endParaRPr lang="el-GR"/>
          </a:p>
        </p:txBody>
      </p:sp>
    </p:spTree>
    <p:extLst>
      <p:ext uri="{BB962C8B-B14F-4D97-AF65-F5344CB8AC3E}">
        <p14:creationId xmlns:p14="http://schemas.microsoft.com/office/powerpoint/2010/main" val="245657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4813" cy="495379"/>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lvl1pPr algn="just" defTabSz="931863">
              <a:defRPr sz="1200">
                <a:latin typeface="Calibri" pitchFamily="34" charset="0"/>
              </a:defRPr>
            </a:lvl1pPr>
          </a:lstStyle>
          <a:p>
            <a:pPr>
              <a:defRPr/>
            </a:pPr>
            <a:endParaRPr lang="el-GR"/>
          </a:p>
        </p:txBody>
      </p:sp>
      <p:sp>
        <p:nvSpPr>
          <p:cNvPr id="3" name="Date Placeholder 2"/>
          <p:cNvSpPr>
            <a:spLocks noGrp="1"/>
          </p:cNvSpPr>
          <p:nvPr>
            <p:ph type="dt" idx="1"/>
          </p:nvPr>
        </p:nvSpPr>
        <p:spPr bwMode="auto">
          <a:xfrm>
            <a:off x="3851278" y="1"/>
            <a:ext cx="2944813" cy="495379"/>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lvl1pPr algn="just" defTabSz="931863">
              <a:defRPr sz="1200">
                <a:latin typeface="Calibri" pitchFamily="34" charset="0"/>
              </a:defRPr>
            </a:lvl1pPr>
          </a:lstStyle>
          <a:p>
            <a:pPr>
              <a:defRPr/>
            </a:pPr>
            <a:fld id="{8857CC0F-537C-44D1-9895-B29E91F2BC7E}" type="datetimeFigureOut">
              <a:rPr lang="el-GR" smtClean="0"/>
              <a:pPr>
                <a:defRPr/>
              </a:pPr>
              <a:t>18/10/2019</a:t>
            </a:fld>
            <a:endParaRPr lang="el-G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9770" tIns="44886" rIns="89770" bIns="44886" rtlCol="0" anchor="ctr"/>
          <a:lstStyle/>
          <a:p>
            <a:pPr lvl="0"/>
            <a:endParaRPr lang="el-GR" noProof="0"/>
          </a:p>
        </p:txBody>
      </p:sp>
      <p:sp>
        <p:nvSpPr>
          <p:cNvPr id="5" name="Notes Placeholder 4"/>
          <p:cNvSpPr>
            <a:spLocks noGrp="1"/>
          </p:cNvSpPr>
          <p:nvPr>
            <p:ph type="body" sz="quarter" idx="3"/>
          </p:nvPr>
        </p:nvSpPr>
        <p:spPr bwMode="auto">
          <a:xfrm>
            <a:off x="679453" y="4715632"/>
            <a:ext cx="5438775" cy="4467939"/>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bwMode="auto">
          <a:xfrm>
            <a:off x="1" y="9431258"/>
            <a:ext cx="2944813" cy="495379"/>
          </a:xfrm>
          <a:prstGeom prst="rect">
            <a:avLst/>
          </a:prstGeom>
          <a:noFill/>
          <a:ln w="9525">
            <a:noFill/>
            <a:miter lim="800000"/>
            <a:headEnd/>
            <a:tailEnd/>
          </a:ln>
        </p:spPr>
        <p:txBody>
          <a:bodyPr vert="horz" wrap="square" lIns="91413" tIns="45707" rIns="91413" bIns="45707" numCol="1" anchor="b" anchorCtr="0" compatLnSpc="1">
            <a:prstTxWarp prst="textNoShape">
              <a:avLst/>
            </a:prstTxWarp>
          </a:bodyPr>
          <a:lstStyle>
            <a:lvl1pPr algn="just" defTabSz="931863">
              <a:defRPr sz="1200">
                <a:latin typeface="Calibri" pitchFamily="34" charset="0"/>
              </a:defRPr>
            </a:lvl1pPr>
          </a:lstStyle>
          <a:p>
            <a:pPr>
              <a:defRPr/>
            </a:pPr>
            <a:endParaRPr lang="el-GR"/>
          </a:p>
        </p:txBody>
      </p:sp>
      <p:sp>
        <p:nvSpPr>
          <p:cNvPr id="7" name="Slide Number Placeholder 6"/>
          <p:cNvSpPr>
            <a:spLocks noGrp="1"/>
          </p:cNvSpPr>
          <p:nvPr>
            <p:ph type="sldNum" sz="quarter" idx="5"/>
          </p:nvPr>
        </p:nvSpPr>
        <p:spPr bwMode="auto">
          <a:xfrm>
            <a:off x="3851278" y="9431258"/>
            <a:ext cx="2944813" cy="495379"/>
          </a:xfrm>
          <a:prstGeom prst="rect">
            <a:avLst/>
          </a:prstGeom>
          <a:noFill/>
          <a:ln w="9525">
            <a:noFill/>
            <a:miter lim="800000"/>
            <a:headEnd/>
            <a:tailEnd/>
          </a:ln>
        </p:spPr>
        <p:txBody>
          <a:bodyPr vert="horz" wrap="square" lIns="91413" tIns="45707" rIns="91413" bIns="45707" numCol="1" anchor="b" anchorCtr="0" compatLnSpc="1">
            <a:prstTxWarp prst="textNoShape">
              <a:avLst/>
            </a:prstTxWarp>
          </a:bodyPr>
          <a:lstStyle>
            <a:lvl1pPr algn="just" defTabSz="931863">
              <a:defRPr sz="1200">
                <a:latin typeface="Calibri" pitchFamily="34" charset="0"/>
              </a:defRPr>
            </a:lvl1pPr>
          </a:lstStyle>
          <a:p>
            <a:pPr>
              <a:defRPr/>
            </a:pPr>
            <a:fld id="{BCBD187B-EE32-4C06-81AA-ABB8A22A18FD}" type="slidenum">
              <a:rPr lang="el-GR" smtClean="0"/>
              <a:pPr>
                <a:defRPr/>
              </a:pPr>
              <a:t>‹#›</a:t>
            </a:fld>
            <a:endParaRPr lang="el-GR"/>
          </a:p>
        </p:txBody>
      </p:sp>
    </p:spTree>
    <p:extLst>
      <p:ext uri="{BB962C8B-B14F-4D97-AF65-F5344CB8AC3E}">
        <p14:creationId xmlns:p14="http://schemas.microsoft.com/office/powerpoint/2010/main" val="3056836219"/>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200" kern="1200">
        <a:solidFill>
          <a:schemeClr val="tx1"/>
        </a:solidFill>
        <a:latin typeface="+mn-lt"/>
        <a:ea typeface="+mn-ea"/>
        <a:cs typeface="+mn-cs"/>
      </a:defRPr>
    </a:lvl1pPr>
    <a:lvl2pPr marL="457200" algn="just" rtl="0" eaLnBrk="0" fontAlgn="base" hangingPunct="0">
      <a:spcBef>
        <a:spcPct val="30000"/>
      </a:spcBef>
      <a:spcAft>
        <a:spcPct val="0"/>
      </a:spcAft>
      <a:defRPr sz="1200" kern="1200">
        <a:solidFill>
          <a:schemeClr val="tx1"/>
        </a:solidFill>
        <a:latin typeface="+mn-lt"/>
        <a:ea typeface="+mn-ea"/>
        <a:cs typeface="+mn-cs"/>
      </a:defRPr>
    </a:lvl2pPr>
    <a:lvl3pPr marL="914400" algn="just" rtl="0" eaLnBrk="0" fontAlgn="base" hangingPunct="0">
      <a:spcBef>
        <a:spcPct val="30000"/>
      </a:spcBef>
      <a:spcAft>
        <a:spcPct val="0"/>
      </a:spcAft>
      <a:defRPr sz="1200" kern="1200">
        <a:solidFill>
          <a:schemeClr val="tx1"/>
        </a:solidFill>
        <a:latin typeface="+mn-lt"/>
        <a:ea typeface="+mn-ea"/>
        <a:cs typeface="+mn-cs"/>
      </a:defRPr>
    </a:lvl3pPr>
    <a:lvl4pPr marL="1371600" algn="just" rtl="0" eaLnBrk="0" fontAlgn="base" hangingPunct="0">
      <a:spcBef>
        <a:spcPct val="30000"/>
      </a:spcBef>
      <a:spcAft>
        <a:spcPct val="0"/>
      </a:spcAft>
      <a:defRPr sz="1200" kern="1200">
        <a:solidFill>
          <a:schemeClr val="tx1"/>
        </a:solidFill>
        <a:latin typeface="+mn-lt"/>
        <a:ea typeface="+mn-ea"/>
        <a:cs typeface="+mn-cs"/>
      </a:defRPr>
    </a:lvl4pPr>
    <a:lvl5pPr marL="1828800" algn="just"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a:t>
            </a:fld>
            <a:endParaRPr lang="el-GR"/>
          </a:p>
        </p:txBody>
      </p:sp>
    </p:spTree>
    <p:extLst>
      <p:ext uri="{BB962C8B-B14F-4D97-AF65-F5344CB8AC3E}">
        <p14:creationId xmlns:p14="http://schemas.microsoft.com/office/powerpoint/2010/main" val="281626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10</a:t>
            </a:fld>
            <a:endParaRPr lang="el-GR"/>
          </a:p>
        </p:txBody>
      </p:sp>
    </p:spTree>
    <p:extLst>
      <p:ext uri="{BB962C8B-B14F-4D97-AF65-F5344CB8AC3E}">
        <p14:creationId xmlns:p14="http://schemas.microsoft.com/office/powerpoint/2010/main" val="28673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11</a:t>
            </a:fld>
            <a:endParaRPr lang="el-GR"/>
          </a:p>
        </p:txBody>
      </p:sp>
    </p:spTree>
    <p:extLst>
      <p:ext uri="{BB962C8B-B14F-4D97-AF65-F5344CB8AC3E}">
        <p14:creationId xmlns:p14="http://schemas.microsoft.com/office/powerpoint/2010/main" val="378779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12</a:t>
            </a:fld>
            <a:endParaRPr lang="el-GR"/>
          </a:p>
        </p:txBody>
      </p:sp>
    </p:spTree>
    <p:extLst>
      <p:ext uri="{BB962C8B-B14F-4D97-AF65-F5344CB8AC3E}">
        <p14:creationId xmlns:p14="http://schemas.microsoft.com/office/powerpoint/2010/main" val="428456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13</a:t>
            </a:fld>
            <a:endParaRPr lang="el-GR"/>
          </a:p>
        </p:txBody>
      </p:sp>
    </p:spTree>
    <p:extLst>
      <p:ext uri="{BB962C8B-B14F-4D97-AF65-F5344CB8AC3E}">
        <p14:creationId xmlns:p14="http://schemas.microsoft.com/office/powerpoint/2010/main" val="241960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14</a:t>
            </a:fld>
            <a:endParaRPr lang="el-GR"/>
          </a:p>
        </p:txBody>
      </p:sp>
    </p:spTree>
    <p:extLst>
      <p:ext uri="{BB962C8B-B14F-4D97-AF65-F5344CB8AC3E}">
        <p14:creationId xmlns:p14="http://schemas.microsoft.com/office/powerpoint/2010/main" val="297548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15</a:t>
            </a:fld>
            <a:endParaRPr lang="el-GR"/>
          </a:p>
        </p:txBody>
      </p:sp>
    </p:spTree>
    <p:extLst>
      <p:ext uri="{BB962C8B-B14F-4D97-AF65-F5344CB8AC3E}">
        <p14:creationId xmlns:p14="http://schemas.microsoft.com/office/powerpoint/2010/main" val="406983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16</a:t>
            </a:fld>
            <a:endParaRPr lang="el-GR"/>
          </a:p>
        </p:txBody>
      </p:sp>
    </p:spTree>
    <p:extLst>
      <p:ext uri="{BB962C8B-B14F-4D97-AF65-F5344CB8AC3E}">
        <p14:creationId xmlns:p14="http://schemas.microsoft.com/office/powerpoint/2010/main" val="162730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17</a:t>
            </a:fld>
            <a:endParaRPr lang="el-GR"/>
          </a:p>
        </p:txBody>
      </p:sp>
    </p:spTree>
    <p:extLst>
      <p:ext uri="{BB962C8B-B14F-4D97-AF65-F5344CB8AC3E}">
        <p14:creationId xmlns:p14="http://schemas.microsoft.com/office/powerpoint/2010/main" val="82379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18</a:t>
            </a:fld>
            <a:endParaRPr lang="el-GR"/>
          </a:p>
        </p:txBody>
      </p:sp>
    </p:spTree>
    <p:extLst>
      <p:ext uri="{BB962C8B-B14F-4D97-AF65-F5344CB8AC3E}">
        <p14:creationId xmlns:p14="http://schemas.microsoft.com/office/powerpoint/2010/main" val="266284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3D98C-0734-9F48-A8F5-E6B3C437A9EB}" type="slidenum">
              <a:rPr lang="en-US" smtClean="0"/>
              <a:pPr/>
              <a:t>19</a:t>
            </a:fld>
            <a:endParaRPr lang="en-US"/>
          </a:p>
        </p:txBody>
      </p:sp>
    </p:spTree>
    <p:extLst>
      <p:ext uri="{BB962C8B-B14F-4D97-AF65-F5344CB8AC3E}">
        <p14:creationId xmlns:p14="http://schemas.microsoft.com/office/powerpoint/2010/main" val="22223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453" y="4715632"/>
            <a:ext cx="5438775" cy="5211005"/>
          </a:xfrm>
        </p:spPr>
        <p:txBody>
          <a:bodyPr/>
          <a:lstStyle/>
          <a:p>
            <a:pPr algn="just"/>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2</a:t>
            </a:fld>
            <a:endParaRPr lang="el-GR"/>
          </a:p>
        </p:txBody>
      </p:sp>
    </p:spTree>
    <p:extLst>
      <p:ext uri="{BB962C8B-B14F-4D97-AF65-F5344CB8AC3E}">
        <p14:creationId xmlns:p14="http://schemas.microsoft.com/office/powerpoint/2010/main" val="229028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20</a:t>
            </a:fld>
            <a:endParaRPr lang="el-GR"/>
          </a:p>
        </p:txBody>
      </p:sp>
    </p:spTree>
    <p:extLst>
      <p:ext uri="{BB962C8B-B14F-4D97-AF65-F5344CB8AC3E}">
        <p14:creationId xmlns:p14="http://schemas.microsoft.com/office/powerpoint/2010/main" val="205046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21</a:t>
            </a:fld>
            <a:endParaRPr lang="el-GR"/>
          </a:p>
        </p:txBody>
      </p:sp>
    </p:spTree>
    <p:extLst>
      <p:ext uri="{BB962C8B-B14F-4D97-AF65-F5344CB8AC3E}">
        <p14:creationId xmlns:p14="http://schemas.microsoft.com/office/powerpoint/2010/main" val="212397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22</a:t>
            </a:fld>
            <a:endParaRPr lang="el-GR"/>
          </a:p>
        </p:txBody>
      </p:sp>
    </p:spTree>
    <p:extLst>
      <p:ext uri="{BB962C8B-B14F-4D97-AF65-F5344CB8AC3E}">
        <p14:creationId xmlns:p14="http://schemas.microsoft.com/office/powerpoint/2010/main" val="471725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23</a:t>
            </a:fld>
            <a:endParaRPr lang="el-GR"/>
          </a:p>
        </p:txBody>
      </p:sp>
    </p:spTree>
    <p:extLst>
      <p:ext uri="{BB962C8B-B14F-4D97-AF65-F5344CB8AC3E}">
        <p14:creationId xmlns:p14="http://schemas.microsoft.com/office/powerpoint/2010/main" val="3794670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fontAlgn="base"/>
            <a:endParaRPr lang="el-G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24</a:t>
            </a:fld>
            <a:endParaRPr lang="el-GR"/>
          </a:p>
        </p:txBody>
      </p:sp>
    </p:spTree>
    <p:extLst>
      <p:ext uri="{BB962C8B-B14F-4D97-AF65-F5344CB8AC3E}">
        <p14:creationId xmlns:p14="http://schemas.microsoft.com/office/powerpoint/2010/main" val="420526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3</a:t>
            </a:fld>
            <a:endParaRPr lang="el-GR"/>
          </a:p>
        </p:txBody>
      </p:sp>
    </p:spTree>
    <p:extLst>
      <p:ext uri="{BB962C8B-B14F-4D97-AF65-F5344CB8AC3E}">
        <p14:creationId xmlns:p14="http://schemas.microsoft.com/office/powerpoint/2010/main" val="147326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4</a:t>
            </a:fld>
            <a:endParaRPr lang="el-GR"/>
          </a:p>
        </p:txBody>
      </p:sp>
    </p:spTree>
    <p:extLst>
      <p:ext uri="{BB962C8B-B14F-4D97-AF65-F5344CB8AC3E}">
        <p14:creationId xmlns:p14="http://schemas.microsoft.com/office/powerpoint/2010/main" val="30232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2E8F97-BF0F-4327-BDD2-75B6946B259B}" type="slidenum">
              <a:rPr lang="el-GR" smtClean="0"/>
              <a:t>5</a:t>
            </a:fld>
            <a:endParaRPr lang="el-GR"/>
          </a:p>
        </p:txBody>
      </p:sp>
    </p:spTree>
    <p:extLst>
      <p:ext uri="{BB962C8B-B14F-4D97-AF65-F5344CB8AC3E}">
        <p14:creationId xmlns:p14="http://schemas.microsoft.com/office/powerpoint/2010/main" val="419602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82E8F97-BF0F-4327-BDD2-75B6946B259B}" type="slidenum">
              <a:rPr lang="el-GR" smtClean="0"/>
              <a:t>6</a:t>
            </a:fld>
            <a:endParaRPr lang="el-GR"/>
          </a:p>
        </p:txBody>
      </p:sp>
    </p:spTree>
    <p:extLst>
      <p:ext uri="{BB962C8B-B14F-4D97-AF65-F5344CB8AC3E}">
        <p14:creationId xmlns:p14="http://schemas.microsoft.com/office/powerpoint/2010/main" val="148436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7</a:t>
            </a:fld>
            <a:endParaRPr lang="el-GR"/>
          </a:p>
        </p:txBody>
      </p:sp>
    </p:spTree>
    <p:extLst>
      <p:ext uri="{BB962C8B-B14F-4D97-AF65-F5344CB8AC3E}">
        <p14:creationId xmlns:p14="http://schemas.microsoft.com/office/powerpoint/2010/main" val="209038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8</a:t>
            </a:fld>
            <a:endParaRPr lang="el-GR"/>
          </a:p>
        </p:txBody>
      </p:sp>
    </p:spTree>
    <p:extLst>
      <p:ext uri="{BB962C8B-B14F-4D97-AF65-F5344CB8AC3E}">
        <p14:creationId xmlns:p14="http://schemas.microsoft.com/office/powerpoint/2010/main" val="131754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BCBD187B-EE32-4C06-81AA-ABB8A22A18FD}" type="slidenum">
              <a:rPr lang="el-GR" smtClean="0"/>
              <a:pPr>
                <a:defRPr/>
              </a:pPr>
              <a:t>9</a:t>
            </a:fld>
            <a:endParaRPr lang="el-GR"/>
          </a:p>
        </p:txBody>
      </p:sp>
    </p:spTree>
    <p:extLst>
      <p:ext uri="{BB962C8B-B14F-4D97-AF65-F5344CB8AC3E}">
        <p14:creationId xmlns:p14="http://schemas.microsoft.com/office/powerpoint/2010/main" val="34972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atin typeface="Gill Sans MT"/>
              </a:defRPr>
            </a:lvl1pPr>
          </a:lstStyle>
          <a:p>
            <a:r>
              <a:rPr lang="en-US" dirty="0" smtClean="0"/>
              <a:t>Click to edit Master title style</a:t>
            </a:r>
            <a:endParaRPr lang="fr-FR" dirty="0"/>
          </a:p>
        </p:txBody>
      </p:sp>
      <p:sp>
        <p:nvSpPr>
          <p:cNvPr id="5" name="Text Placeholder 4"/>
          <p:cNvSpPr>
            <a:spLocks noGrp="1"/>
          </p:cNvSpPr>
          <p:nvPr>
            <p:ph type="body" sz="quarter" idx="10"/>
          </p:nvPr>
        </p:nvSpPr>
        <p:spPr>
          <a:xfrm>
            <a:off x="1178852" y="1893526"/>
            <a:ext cx="10232237" cy="3533000"/>
          </a:xfrm>
        </p:spPr>
        <p:txBody>
          <a:bodyPr/>
          <a:lstStyle>
            <a:lvl1pPr>
              <a:defRPr>
                <a:latin typeface="Gill Sans MT"/>
              </a:defRPr>
            </a:lvl1pPr>
            <a:lvl2pPr>
              <a:defRPr>
                <a:latin typeface="Gill Sans MT"/>
              </a:defRPr>
            </a:lvl2pPr>
            <a:lvl3pPr>
              <a:defRPr>
                <a:latin typeface="Gill Sans MT"/>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108230" y="2697407"/>
            <a:ext cx="6164391" cy="1769127"/>
          </a:xfrm>
        </p:spPr>
        <p:txBody>
          <a:bodyPr/>
          <a:lstStyle>
            <a:lvl1pPr>
              <a:defRPr>
                <a:latin typeface="Gill Sans MT"/>
              </a:defRPr>
            </a:lvl1pPr>
          </a:lstStyle>
          <a:p>
            <a:pPr lvl="0"/>
            <a:r>
              <a:rPr lang="en-US" smtClean="0"/>
              <a:t>Click to edit Master text styles</a:t>
            </a:r>
          </a:p>
          <a:p>
            <a:pPr lvl="1"/>
            <a:r>
              <a:rPr lang="en-US" smtClean="0"/>
              <a:t>Second level</a:t>
            </a:r>
          </a:p>
          <a:p>
            <a:pPr lvl="2"/>
            <a:r>
              <a:rPr lang="en-US" smtClean="0"/>
              <a:t>Third level</a:t>
            </a:r>
          </a:p>
        </p:txBody>
      </p:sp>
      <p:sp>
        <p:nvSpPr>
          <p:cNvPr id="4" name="Title 1"/>
          <p:cNvSpPr>
            <a:spLocks noGrp="1"/>
          </p:cNvSpPr>
          <p:nvPr>
            <p:ph type="title"/>
          </p:nvPr>
        </p:nvSpPr>
        <p:spPr>
          <a:xfrm>
            <a:off x="224545" y="53584"/>
            <a:ext cx="11574369" cy="834431"/>
          </a:xfrm>
        </p:spPr>
        <p:txBody>
          <a:bodyPr/>
          <a:lstStyle>
            <a:lvl1pPr>
              <a:defRPr>
                <a:latin typeface="Gill Sans MT"/>
              </a:defRPr>
            </a:lvl1pPr>
          </a:lstStyle>
          <a:p>
            <a:r>
              <a:rPr lang="en-US" dirty="0" smtClean="0"/>
              <a:t>Click to edit Master title style</a:t>
            </a: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4" name="Picture 7" descr="topMenuBack"/>
          <p:cNvPicPr>
            <a:picLocks noChangeAspect="1" noChangeArrowheads="1"/>
          </p:cNvPicPr>
          <p:nvPr/>
        </p:nvPicPr>
        <p:blipFill>
          <a:blip r:embed="rId2"/>
          <a:srcRect/>
          <a:stretch>
            <a:fillRect/>
          </a:stretch>
        </p:blipFill>
        <p:spPr bwMode="auto">
          <a:xfrm>
            <a:off x="0" y="6448426"/>
            <a:ext cx="12192000" cy="409575"/>
          </a:xfrm>
          <a:prstGeom prst="rect">
            <a:avLst/>
          </a:prstGeom>
          <a:noFill/>
          <a:ln w="9525">
            <a:noFill/>
            <a:miter lim="800000"/>
            <a:headEnd/>
            <a:tailEnd/>
          </a:ln>
        </p:spPr>
      </p:pic>
      <p:pic>
        <p:nvPicPr>
          <p:cNvPr id="5" name="Picture 20" descr="_header_index"/>
          <p:cNvPicPr>
            <a:picLocks noChangeAspect="1" noChangeArrowheads="1"/>
          </p:cNvPicPr>
          <p:nvPr/>
        </p:nvPicPr>
        <p:blipFill>
          <a:blip r:embed="rId3"/>
          <a:srcRect/>
          <a:stretch>
            <a:fillRect/>
          </a:stretch>
        </p:blipFill>
        <p:spPr bwMode="auto">
          <a:xfrm>
            <a:off x="0" y="1"/>
            <a:ext cx="12192000" cy="1673225"/>
          </a:xfrm>
          <a:prstGeom prst="rect">
            <a:avLst/>
          </a:prstGeom>
          <a:noFill/>
          <a:ln w="9525">
            <a:noFill/>
            <a:miter lim="800000"/>
            <a:headEnd/>
            <a:tailEnd/>
          </a:ln>
        </p:spPr>
      </p:pic>
      <p:sp>
        <p:nvSpPr>
          <p:cNvPr id="3" name="Subtitle 2"/>
          <p:cNvSpPr>
            <a:spLocks noGrp="1"/>
          </p:cNvSpPr>
          <p:nvPr>
            <p:ph type="subTitle" idx="1"/>
          </p:nvPr>
        </p:nvSpPr>
        <p:spPr>
          <a:xfrm>
            <a:off x="2952430" y="4329997"/>
            <a:ext cx="6287141" cy="350655"/>
          </a:xfrm>
          <a:prstGeom prst="rect">
            <a:avLst/>
          </a:prstGeom>
        </p:spPr>
        <p:txBody>
          <a:bodyPr lIns="0" rIns="0" anchor="ctr">
            <a:spAutoFit/>
          </a:bodyPr>
          <a:lstStyle>
            <a:lvl1pPr marL="0" indent="0" algn="ctr">
              <a:buNone/>
              <a:defRPr sz="1700">
                <a:solidFill>
                  <a:schemeClr val="tx1"/>
                </a:solidFill>
                <a:latin typeface="Gill Sans MT"/>
              </a:defRPr>
            </a:lvl1pPr>
            <a:lvl2pPr marL="467560" indent="0" algn="ctr">
              <a:buNone/>
              <a:defRPr>
                <a:solidFill>
                  <a:schemeClr val="tx1">
                    <a:tint val="75000"/>
                  </a:schemeClr>
                </a:solidFill>
              </a:defRPr>
            </a:lvl2pPr>
            <a:lvl3pPr marL="935120" indent="0" algn="ctr">
              <a:buNone/>
              <a:defRPr>
                <a:solidFill>
                  <a:schemeClr val="tx1">
                    <a:tint val="75000"/>
                  </a:schemeClr>
                </a:solidFill>
              </a:defRPr>
            </a:lvl3pPr>
            <a:lvl4pPr marL="1402679" indent="0" algn="ctr">
              <a:buNone/>
              <a:defRPr>
                <a:solidFill>
                  <a:schemeClr val="tx1">
                    <a:tint val="75000"/>
                  </a:schemeClr>
                </a:solidFill>
              </a:defRPr>
            </a:lvl4pPr>
            <a:lvl5pPr marL="1870238" indent="0" algn="ctr">
              <a:buNone/>
              <a:defRPr>
                <a:solidFill>
                  <a:schemeClr val="tx1">
                    <a:tint val="75000"/>
                  </a:schemeClr>
                </a:solidFill>
              </a:defRPr>
            </a:lvl5pPr>
            <a:lvl6pPr marL="2337797" indent="0" algn="ctr">
              <a:buNone/>
              <a:defRPr>
                <a:solidFill>
                  <a:schemeClr val="tx1">
                    <a:tint val="75000"/>
                  </a:schemeClr>
                </a:solidFill>
              </a:defRPr>
            </a:lvl6pPr>
            <a:lvl7pPr marL="2805356" indent="0" algn="ctr">
              <a:buNone/>
              <a:defRPr>
                <a:solidFill>
                  <a:schemeClr val="tx1">
                    <a:tint val="75000"/>
                  </a:schemeClr>
                </a:solidFill>
              </a:defRPr>
            </a:lvl7pPr>
            <a:lvl8pPr marL="3272914" indent="0" algn="ctr">
              <a:buNone/>
              <a:defRPr>
                <a:solidFill>
                  <a:schemeClr val="tx1">
                    <a:tint val="75000"/>
                  </a:schemeClr>
                </a:solidFill>
              </a:defRPr>
            </a:lvl8pPr>
            <a:lvl9pPr marL="3740475" indent="0" algn="ctr">
              <a:buNone/>
              <a:defRPr>
                <a:solidFill>
                  <a:schemeClr val="tx1">
                    <a:tint val="75000"/>
                  </a:schemeClr>
                </a:solidFill>
              </a:defRPr>
            </a:lvl9pPr>
          </a:lstStyle>
          <a:p>
            <a:r>
              <a:rPr lang="en-US" dirty="0" smtClean="0"/>
              <a:t>Click to edit Master subtitle style</a:t>
            </a:r>
            <a:endParaRPr lang="en-US" dirty="0"/>
          </a:p>
        </p:txBody>
      </p:sp>
      <p:sp>
        <p:nvSpPr>
          <p:cNvPr id="20" name="Text Placeholder 4"/>
          <p:cNvSpPr>
            <a:spLocks noGrp="1"/>
          </p:cNvSpPr>
          <p:nvPr>
            <p:ph type="body" sz="quarter" idx="10"/>
          </p:nvPr>
        </p:nvSpPr>
        <p:spPr>
          <a:xfrm>
            <a:off x="2227303" y="2648653"/>
            <a:ext cx="7737396" cy="488132"/>
          </a:xfrm>
        </p:spPr>
        <p:txBody>
          <a:bodyPr anchor="ctr">
            <a:spAutoFit/>
          </a:bodyPr>
          <a:lstStyle>
            <a:lvl1pPr marL="0" indent="0" algn="ctr">
              <a:buFontTx/>
              <a:buNone/>
              <a:defRPr sz="2600" b="1" u="none">
                <a:latin typeface="Gill Sans M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62263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997548F-F3A2-4ACE-8C17-74E1FCC3B003}" type="datetime1">
              <a:rPr lang="en-US" smtClean="0"/>
              <a:t>10/18/2019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30C4618-B023-5943-8B61-71217E3B35F3}" type="slidenum">
              <a:rPr lang="en-US" smtClean="0"/>
              <a:pPr/>
              <a:t>‹#›</a:t>
            </a:fld>
            <a:endParaRPr lang="en-US"/>
          </a:p>
        </p:txBody>
      </p:sp>
    </p:spTree>
    <p:extLst>
      <p:ext uri="{BB962C8B-B14F-4D97-AF65-F5344CB8AC3E}">
        <p14:creationId xmlns:p14="http://schemas.microsoft.com/office/powerpoint/2010/main" val="18864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p:nvPr>
        </p:nvSpPr>
        <p:spPr>
          <a:xfrm>
            <a:off x="471452" y="1285429"/>
            <a:ext cx="11251093" cy="5095600"/>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5"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sz="2600">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471449" y="1361865"/>
            <a:ext cx="5339096" cy="5095600"/>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5" name="Picture Placeholder 7"/>
          <p:cNvSpPr>
            <a:spLocks noGrp="1"/>
          </p:cNvSpPr>
          <p:nvPr>
            <p:ph type="pic" sz="quarter" idx="13"/>
          </p:nvPr>
        </p:nvSpPr>
        <p:spPr>
          <a:xfrm>
            <a:off x="6385437" y="1361865"/>
            <a:ext cx="5337428" cy="5095600"/>
          </a:xfrm>
          <a:prstGeom prst="rect">
            <a:avLst/>
          </a:prstGeom>
          <a:blipFill>
            <a:blip r:embed="rId2" cstate="print"/>
            <a:stretch>
              <a:fillRect/>
            </a:stretch>
          </a:blipFill>
        </p:spPr>
        <p:txBody>
          <a:bodyPr rtlCol="0">
            <a:normAutofit/>
          </a:bodyPr>
          <a:lstStyle>
            <a:lvl1pPr marL="258678" indent="-258678" algn="l" defTabSz="934871" rtl="0" eaLnBrk="1" fontAlgn="base" latinLnBrk="0" hangingPunct="1">
              <a:spcBef>
                <a:spcPct val="40000"/>
              </a:spcBef>
              <a:spcAft>
                <a:spcPct val="0"/>
              </a:spcAft>
              <a:buClr>
                <a:schemeClr val="tx1"/>
              </a:buClr>
              <a:buSzPct val="100000"/>
              <a:buFont typeface="Verdana" pitchFamily="34" charset="0"/>
              <a:buChar char="•"/>
              <a:defRPr lang="en-US" altLang="zh-CN" sz="2300" kern="1200" noProof="1"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6" name="Text Placeholder 6"/>
          <p:cNvSpPr>
            <a:spLocks noGrp="1"/>
          </p:cNvSpPr>
          <p:nvPr>
            <p:ph type="body" sz="quarter" idx="14"/>
          </p:nvPr>
        </p:nvSpPr>
        <p:spPr>
          <a:xfrm>
            <a:off x="473483" y="1161864"/>
            <a:ext cx="5337428"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7" name="Text Placeholder 6"/>
          <p:cNvSpPr>
            <a:spLocks noGrp="1"/>
          </p:cNvSpPr>
          <p:nvPr>
            <p:ph type="body" sz="quarter" idx="15"/>
          </p:nvPr>
        </p:nvSpPr>
        <p:spPr>
          <a:xfrm>
            <a:off x="6381241" y="1161864"/>
            <a:ext cx="5339208"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9"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sz="2600">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harts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471453" y="1363318"/>
            <a:ext cx="3658721" cy="5095600"/>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5" name="Picture Placeholder 7"/>
          <p:cNvSpPr>
            <a:spLocks noGrp="1"/>
          </p:cNvSpPr>
          <p:nvPr>
            <p:ph type="pic" sz="quarter" idx="13"/>
          </p:nvPr>
        </p:nvSpPr>
        <p:spPr>
          <a:xfrm>
            <a:off x="8085657" y="1363318"/>
            <a:ext cx="3658721" cy="5095600"/>
          </a:xfrm>
          <a:prstGeom prst="rect">
            <a:avLst/>
          </a:prstGeom>
          <a:blipFill>
            <a:blip r:embed="rId2" cstate="print"/>
            <a:stretch>
              <a:fillRect/>
            </a:stretch>
          </a:blipFill>
        </p:spPr>
        <p:txBody>
          <a:bodyPr rtlCol="0">
            <a:normAutofit/>
          </a:bodyPr>
          <a:lstStyle>
            <a:lvl1pPr marL="258678" indent="-258678" algn="l" defTabSz="934871" rtl="0" eaLnBrk="1" fontAlgn="base" latinLnBrk="0" hangingPunct="1">
              <a:spcBef>
                <a:spcPct val="40000"/>
              </a:spcBef>
              <a:spcAft>
                <a:spcPct val="0"/>
              </a:spcAft>
              <a:buClr>
                <a:schemeClr val="tx1"/>
              </a:buClr>
              <a:buSzPct val="100000"/>
              <a:buFont typeface="Verdana" pitchFamily="34" charset="0"/>
              <a:buChar char="•"/>
              <a:defRPr lang="en-US" altLang="zh-CN" sz="2300" kern="1200" noProof="1"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6" name="Text Placeholder 6"/>
          <p:cNvSpPr>
            <a:spLocks noGrp="1"/>
          </p:cNvSpPr>
          <p:nvPr>
            <p:ph type="body" sz="quarter" idx="14"/>
          </p:nvPr>
        </p:nvSpPr>
        <p:spPr>
          <a:xfrm>
            <a:off x="473488" y="1161864"/>
            <a:ext cx="3658721"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7" name="Text Placeholder 6"/>
          <p:cNvSpPr>
            <a:spLocks noGrp="1"/>
          </p:cNvSpPr>
          <p:nvPr>
            <p:ph type="body" sz="quarter" idx="15"/>
          </p:nvPr>
        </p:nvSpPr>
        <p:spPr>
          <a:xfrm>
            <a:off x="8081474" y="1161864"/>
            <a:ext cx="3658721"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8" name="Picture Placeholder 7"/>
          <p:cNvSpPr>
            <a:spLocks noGrp="1"/>
          </p:cNvSpPr>
          <p:nvPr>
            <p:ph type="pic" sz="quarter" idx="16"/>
          </p:nvPr>
        </p:nvSpPr>
        <p:spPr>
          <a:xfrm>
            <a:off x="4278552" y="1363318"/>
            <a:ext cx="3658721" cy="5095600"/>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9" name="Text Placeholder 6"/>
          <p:cNvSpPr>
            <a:spLocks noGrp="1"/>
          </p:cNvSpPr>
          <p:nvPr>
            <p:ph type="body" sz="quarter" idx="17"/>
          </p:nvPr>
        </p:nvSpPr>
        <p:spPr>
          <a:xfrm>
            <a:off x="4282863" y="1161864"/>
            <a:ext cx="3658721"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11"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ur Charts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471449" y="1255494"/>
            <a:ext cx="5339096" cy="2535079"/>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5" name="Picture Placeholder 7"/>
          <p:cNvSpPr>
            <a:spLocks noGrp="1"/>
          </p:cNvSpPr>
          <p:nvPr>
            <p:ph type="pic" sz="quarter" idx="13"/>
          </p:nvPr>
        </p:nvSpPr>
        <p:spPr>
          <a:xfrm>
            <a:off x="6385437" y="1255494"/>
            <a:ext cx="5337428" cy="2535079"/>
          </a:xfrm>
          <a:prstGeom prst="rect">
            <a:avLst/>
          </a:prstGeom>
          <a:blipFill>
            <a:blip r:embed="rId2" cstate="print"/>
            <a:stretch>
              <a:fillRect/>
            </a:stretch>
          </a:blipFill>
        </p:spPr>
        <p:txBody>
          <a:bodyPr rtlCol="0">
            <a:normAutofit/>
          </a:bodyPr>
          <a:lstStyle>
            <a:lvl1pPr marL="258678" indent="-258678" algn="l" defTabSz="934871" rtl="0" eaLnBrk="1" fontAlgn="base" latinLnBrk="0" hangingPunct="1">
              <a:spcBef>
                <a:spcPct val="40000"/>
              </a:spcBef>
              <a:spcAft>
                <a:spcPct val="0"/>
              </a:spcAft>
              <a:buClr>
                <a:schemeClr val="tx1"/>
              </a:buClr>
              <a:buSzPct val="100000"/>
              <a:buFont typeface="Verdana" pitchFamily="34" charset="0"/>
              <a:buChar char="•"/>
              <a:defRPr lang="en-US" altLang="zh-CN" sz="2300" kern="1200" noProof="1"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6" name="Text Placeholder 6"/>
          <p:cNvSpPr>
            <a:spLocks noGrp="1"/>
          </p:cNvSpPr>
          <p:nvPr>
            <p:ph type="body" sz="quarter" idx="14"/>
          </p:nvPr>
        </p:nvSpPr>
        <p:spPr>
          <a:xfrm>
            <a:off x="473483" y="1056485"/>
            <a:ext cx="5337428"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7" name="Text Placeholder 6"/>
          <p:cNvSpPr>
            <a:spLocks noGrp="1"/>
          </p:cNvSpPr>
          <p:nvPr>
            <p:ph type="body" sz="quarter" idx="15"/>
          </p:nvPr>
        </p:nvSpPr>
        <p:spPr>
          <a:xfrm>
            <a:off x="6381241" y="1056485"/>
            <a:ext cx="5339208"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8" name="Picture Placeholder 7"/>
          <p:cNvSpPr>
            <a:spLocks noGrp="1"/>
          </p:cNvSpPr>
          <p:nvPr>
            <p:ph type="pic" sz="quarter" idx="16"/>
          </p:nvPr>
        </p:nvSpPr>
        <p:spPr>
          <a:xfrm>
            <a:off x="473487" y="3956490"/>
            <a:ext cx="5339096" cy="2535079"/>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9" name="Picture Placeholder 7"/>
          <p:cNvSpPr>
            <a:spLocks noGrp="1"/>
          </p:cNvSpPr>
          <p:nvPr>
            <p:ph type="pic" sz="quarter" idx="17"/>
          </p:nvPr>
        </p:nvSpPr>
        <p:spPr>
          <a:xfrm>
            <a:off x="6381241" y="3956490"/>
            <a:ext cx="5337428" cy="2535079"/>
          </a:xfrm>
          <a:prstGeom prst="rect">
            <a:avLst/>
          </a:prstGeom>
          <a:blipFill>
            <a:blip r:embed="rId2" cstate="print"/>
            <a:stretch>
              <a:fillRect/>
            </a:stretch>
          </a:blipFill>
        </p:spPr>
        <p:txBody>
          <a:bodyPr rtlCol="0">
            <a:normAutofit/>
          </a:bodyPr>
          <a:lstStyle>
            <a:lvl1pPr marL="258678" indent="-258678" algn="l" defTabSz="934871" rtl="0" eaLnBrk="1" fontAlgn="base" latinLnBrk="0" hangingPunct="1">
              <a:spcBef>
                <a:spcPct val="40000"/>
              </a:spcBef>
              <a:spcAft>
                <a:spcPct val="0"/>
              </a:spcAft>
              <a:buClr>
                <a:schemeClr val="tx1"/>
              </a:buClr>
              <a:buSzPct val="100000"/>
              <a:buFont typeface="Verdana" pitchFamily="34" charset="0"/>
              <a:buChar char="•"/>
              <a:defRPr lang="en-US" altLang="zh-CN" sz="2300" kern="1200" noProof="1"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10" name="Text Placeholder 6"/>
          <p:cNvSpPr>
            <a:spLocks noGrp="1"/>
          </p:cNvSpPr>
          <p:nvPr>
            <p:ph type="body" sz="quarter" idx="18"/>
          </p:nvPr>
        </p:nvSpPr>
        <p:spPr>
          <a:xfrm>
            <a:off x="473483" y="3756517"/>
            <a:ext cx="5337428"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11" name="Text Placeholder 6"/>
          <p:cNvSpPr>
            <a:spLocks noGrp="1"/>
          </p:cNvSpPr>
          <p:nvPr>
            <p:ph type="body" sz="quarter" idx="19"/>
          </p:nvPr>
        </p:nvSpPr>
        <p:spPr>
          <a:xfrm>
            <a:off x="6381241" y="3756517"/>
            <a:ext cx="5339208" cy="419015"/>
          </a:xfrm>
          <a:blipFill dpi="0" rotWithShape="1">
            <a:blip r:embed="rId3" cstate="print"/>
            <a:srcRect/>
            <a:tile tx="0" ty="0" sx="100000" sy="100000" flip="none" algn="b"/>
          </a:blipFill>
        </p:spPr>
        <p:txBody>
          <a:bodyPr lIns="0" tIns="0" rIns="0" bIns="87133" anchor="b">
            <a:normAutofit/>
          </a:bodyPr>
          <a:lstStyle>
            <a:lvl1pPr marL="0" indent="0" algn="ctr">
              <a:buNone/>
              <a:defRPr sz="1500" b="1" cap="all" baseline="0">
                <a:latin typeface="Gill Sans MT"/>
              </a:defRPr>
            </a:lvl1pPr>
          </a:lstStyle>
          <a:p>
            <a:pPr lvl="0"/>
            <a:r>
              <a:rPr lang="en-US" dirty="0" smtClean="0"/>
              <a:t>Click to edit Master text styles</a:t>
            </a:r>
          </a:p>
        </p:txBody>
      </p:sp>
      <p:sp>
        <p:nvSpPr>
          <p:cNvPr id="13"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471449" y="1355836"/>
            <a:ext cx="5339096" cy="5095600"/>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5" name="Text Placeholder 6"/>
          <p:cNvSpPr>
            <a:spLocks noGrp="1"/>
          </p:cNvSpPr>
          <p:nvPr>
            <p:ph type="body" sz="quarter" idx="14"/>
          </p:nvPr>
        </p:nvSpPr>
        <p:spPr>
          <a:xfrm>
            <a:off x="473483" y="1154379"/>
            <a:ext cx="5337428" cy="419015"/>
          </a:xfrm>
          <a:blipFill dpi="0" rotWithShape="1">
            <a:blip r:embed="rId3" cstate="print"/>
            <a:srcRect/>
            <a:tile tx="0" ty="0" sx="100000" sy="100000" flip="none" algn="b"/>
          </a:blipFill>
        </p:spPr>
        <p:txBody>
          <a:bodyPr lIns="0" tIns="0" rIns="0" bIns="87133" anchor="b">
            <a:normAutofit/>
          </a:bodyPr>
          <a:lstStyle>
            <a:lvl1pPr algn="ctr">
              <a:buNone/>
              <a:defRPr sz="1500" b="1" cap="all" baseline="0">
                <a:latin typeface="Gill Sans MT"/>
              </a:defRPr>
            </a:lvl1pPr>
          </a:lstStyle>
          <a:p>
            <a:pPr lvl="0"/>
            <a:r>
              <a:rPr lang="en-US" dirty="0" smtClean="0"/>
              <a:t>Click to edit Master text styles</a:t>
            </a:r>
          </a:p>
        </p:txBody>
      </p:sp>
      <p:sp>
        <p:nvSpPr>
          <p:cNvPr id="7"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31372" y="1196752"/>
            <a:ext cx="11251729" cy="5096770"/>
          </a:xfrm>
          <a:prstGeom prst="rect">
            <a:avLst/>
          </a:prstGeom>
        </p:spPr>
        <p:txBody>
          <a:bodyPr rtlCol="0">
            <a:normAutofit/>
          </a:bodyPr>
          <a:lstStyle>
            <a:lvl1pPr>
              <a:defRPr lang="en-US" altLang="zh-CN" sz="2300" kern="1200" baseline="0" noProof="1" dirty="0" smtClean="0">
                <a:solidFill>
                  <a:schemeClr val="tx1"/>
                </a:solidFill>
                <a:latin typeface="Gill Sans MT"/>
                <a:ea typeface="+mn-ea"/>
                <a:cs typeface="+mn-cs"/>
              </a:defRPr>
            </a:lvl1pPr>
          </a:lstStyle>
          <a:p>
            <a:pPr lvl="0"/>
            <a:r>
              <a:rPr lang="en-US" altLang="zh-CN" noProof="1" smtClean="0"/>
              <a:t>Click icon to add table</a:t>
            </a:r>
            <a:endParaRPr lang="en-US" altLang="zh-CN" noProof="1"/>
          </a:p>
        </p:txBody>
      </p:sp>
      <p:sp>
        <p:nvSpPr>
          <p:cNvPr id="6"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471449" y="1348350"/>
            <a:ext cx="5339096" cy="5095600"/>
          </a:xfrm>
          <a:prstGeom prst="rect">
            <a:avLst/>
          </a:prstGeom>
          <a:blipFill>
            <a:blip r:embed="rId2" cstate="print"/>
            <a:stretch>
              <a:fillRect/>
            </a:stretch>
          </a:blipFill>
        </p:spPr>
        <p:txBody>
          <a:bodyPr rtlCol="0">
            <a:normAutofit/>
          </a:bodyPr>
          <a:lstStyle>
            <a:lvl1pPr marL="258678" indent="-258678" algn="l" defTabSz="934871"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Gill Sans MT"/>
                <a:ea typeface="+mn-ea"/>
                <a:cs typeface="+mn-cs"/>
              </a:defRPr>
            </a:lvl1pPr>
          </a:lstStyle>
          <a:p>
            <a:pPr lvl="0"/>
            <a:r>
              <a:rPr lang="en-US" altLang="zh-CN" noProof="1" smtClean="0"/>
              <a:t>Click icon to add picture</a:t>
            </a:r>
            <a:endParaRPr lang="en-US" altLang="zh-CN" noProof="1"/>
          </a:p>
        </p:txBody>
      </p:sp>
      <p:sp>
        <p:nvSpPr>
          <p:cNvPr id="6" name="Table Placeholder 5"/>
          <p:cNvSpPr>
            <a:spLocks noGrp="1"/>
          </p:cNvSpPr>
          <p:nvPr>
            <p:ph type="tbl" sz="quarter" idx="13"/>
          </p:nvPr>
        </p:nvSpPr>
        <p:spPr>
          <a:xfrm>
            <a:off x="6381244" y="1346573"/>
            <a:ext cx="5339416" cy="5096770"/>
          </a:xfrm>
          <a:prstGeom prst="rect">
            <a:avLst/>
          </a:prstGeom>
        </p:spPr>
        <p:txBody>
          <a:bodyPr rtlCol="0">
            <a:normAutofit/>
          </a:bodyPr>
          <a:lstStyle>
            <a:lvl1pPr marL="258678" indent="-258678" algn="l" defTabSz="934871" rtl="0" eaLnBrk="1" fontAlgn="base" latinLnBrk="0" hangingPunct="1">
              <a:spcBef>
                <a:spcPct val="40000"/>
              </a:spcBef>
              <a:spcAft>
                <a:spcPct val="0"/>
              </a:spcAft>
              <a:buClr>
                <a:schemeClr val="tx1"/>
              </a:buClr>
              <a:buSzPct val="100000"/>
              <a:buFont typeface="Verdana" pitchFamily="34" charset="0"/>
              <a:buChar char="•"/>
              <a:defRPr lang="en-US" altLang="zh-CN" sz="2300" kern="1200" noProof="1" dirty="0" smtClean="0">
                <a:solidFill>
                  <a:schemeClr val="tx1"/>
                </a:solidFill>
                <a:latin typeface="Gill Sans MT"/>
                <a:ea typeface="+mn-ea"/>
                <a:cs typeface="+mn-cs"/>
              </a:defRPr>
            </a:lvl1pPr>
          </a:lstStyle>
          <a:p>
            <a:pPr lvl="0"/>
            <a:r>
              <a:rPr lang="en-US" altLang="zh-CN" noProof="1" smtClean="0"/>
              <a:t>Click icon to add table</a:t>
            </a:r>
            <a:endParaRPr lang="en-US" altLang="zh-CN" noProof="1"/>
          </a:p>
        </p:txBody>
      </p:sp>
      <p:sp>
        <p:nvSpPr>
          <p:cNvPr id="5" name="Text Placeholder 6"/>
          <p:cNvSpPr>
            <a:spLocks noGrp="1"/>
          </p:cNvSpPr>
          <p:nvPr>
            <p:ph type="body" sz="quarter" idx="14"/>
          </p:nvPr>
        </p:nvSpPr>
        <p:spPr>
          <a:xfrm>
            <a:off x="473483" y="1146894"/>
            <a:ext cx="5337428" cy="419015"/>
          </a:xfrm>
          <a:blipFill dpi="0" rotWithShape="1">
            <a:blip r:embed="rId3" cstate="print"/>
            <a:srcRect/>
            <a:tile tx="0" ty="0" sx="100000" sy="100000" flip="none" algn="b"/>
          </a:blipFill>
        </p:spPr>
        <p:txBody>
          <a:bodyPr lIns="0" tIns="0" rIns="0" bIns="87133" anchor="b">
            <a:normAutofit/>
          </a:bodyPr>
          <a:lstStyle>
            <a:lvl1pPr algn="ctr">
              <a:buNone/>
              <a:defRPr sz="1500" b="1" cap="all" baseline="0">
                <a:latin typeface="Gill Sans MT"/>
              </a:defRPr>
            </a:lvl1pPr>
          </a:lstStyle>
          <a:p>
            <a:pPr lvl="0"/>
            <a:r>
              <a:rPr lang="en-US" dirty="0" smtClean="0"/>
              <a:t>Click to edit Master text styles</a:t>
            </a:r>
          </a:p>
        </p:txBody>
      </p:sp>
      <p:sp>
        <p:nvSpPr>
          <p:cNvPr id="8" name="Rectangle 2"/>
          <p:cNvSpPr>
            <a:spLocks noGrp="1" noChangeArrowheads="1"/>
          </p:cNvSpPr>
          <p:nvPr>
            <p:ph type="title"/>
          </p:nvPr>
        </p:nvSpPr>
        <p:spPr bwMode="gray">
          <a:xfrm>
            <a:off x="224544" y="53584"/>
            <a:ext cx="10536405" cy="834431"/>
          </a:xfrm>
          <a:prstGeom prst="rect">
            <a:avLst/>
          </a:prstGeom>
          <a:noFill/>
          <a:ln w="9525">
            <a:noFill/>
            <a:miter lim="800000"/>
            <a:headEnd/>
            <a:tailEnd/>
          </a:ln>
          <a:effectLst/>
        </p:spPr>
        <p:txBody>
          <a:bodyPr/>
          <a:lstStyle>
            <a:lvl1pPr>
              <a:defRPr>
                <a:latin typeface="Gill Sans MT"/>
              </a:defRPr>
            </a:lvl1pPr>
          </a:lstStyle>
          <a:p>
            <a:pPr lvl="0"/>
            <a:r>
              <a:rPr lang="en-US" noProof="1" smtClean="0"/>
              <a:t>Click to edit Master title style</a:t>
            </a:r>
            <a:endParaRPr lang="en-CA"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descr="topMenuBack"/>
          <p:cNvPicPr>
            <a:picLocks noChangeAspect="1" noChangeArrowheads="1"/>
          </p:cNvPicPr>
          <p:nvPr/>
        </p:nvPicPr>
        <p:blipFill>
          <a:blip r:embed="rId2"/>
          <a:srcRect/>
          <a:stretch>
            <a:fillRect/>
          </a:stretch>
        </p:blipFill>
        <p:spPr bwMode="auto">
          <a:xfrm>
            <a:off x="0" y="6448426"/>
            <a:ext cx="12192000" cy="409575"/>
          </a:xfrm>
          <a:prstGeom prst="rect">
            <a:avLst/>
          </a:prstGeom>
          <a:noFill/>
          <a:ln w="9525">
            <a:noFill/>
            <a:miter lim="800000"/>
            <a:headEnd/>
            <a:tailEnd/>
          </a:ln>
        </p:spPr>
      </p:pic>
      <p:pic>
        <p:nvPicPr>
          <p:cNvPr id="5" name="Picture 20" descr="_header_index"/>
          <p:cNvPicPr>
            <a:picLocks noChangeAspect="1" noChangeArrowheads="1"/>
          </p:cNvPicPr>
          <p:nvPr/>
        </p:nvPicPr>
        <p:blipFill>
          <a:blip r:embed="rId3"/>
          <a:srcRect/>
          <a:stretch>
            <a:fillRect/>
          </a:stretch>
        </p:blipFill>
        <p:spPr bwMode="auto">
          <a:xfrm>
            <a:off x="0" y="1"/>
            <a:ext cx="12192000" cy="1673225"/>
          </a:xfrm>
          <a:prstGeom prst="rect">
            <a:avLst/>
          </a:prstGeom>
          <a:noFill/>
          <a:ln w="9525">
            <a:noFill/>
            <a:miter lim="800000"/>
            <a:headEnd/>
            <a:tailEnd/>
          </a:ln>
        </p:spPr>
      </p:pic>
      <p:sp>
        <p:nvSpPr>
          <p:cNvPr id="3" name="Subtitle 2"/>
          <p:cNvSpPr>
            <a:spLocks noGrp="1"/>
          </p:cNvSpPr>
          <p:nvPr>
            <p:ph type="subTitle" idx="1"/>
          </p:nvPr>
        </p:nvSpPr>
        <p:spPr>
          <a:xfrm>
            <a:off x="2952430" y="4329997"/>
            <a:ext cx="6287141" cy="350655"/>
          </a:xfrm>
          <a:prstGeom prst="rect">
            <a:avLst/>
          </a:prstGeom>
        </p:spPr>
        <p:txBody>
          <a:bodyPr lIns="0" rIns="0" anchor="ctr">
            <a:spAutoFit/>
          </a:bodyPr>
          <a:lstStyle>
            <a:lvl1pPr marL="0" indent="0" algn="ctr">
              <a:buNone/>
              <a:defRPr sz="1700">
                <a:solidFill>
                  <a:schemeClr val="tx1"/>
                </a:solidFill>
                <a:latin typeface="Gill Sans MT"/>
              </a:defRPr>
            </a:lvl1pPr>
            <a:lvl2pPr marL="467560" indent="0" algn="ctr">
              <a:buNone/>
              <a:defRPr>
                <a:solidFill>
                  <a:schemeClr val="tx1">
                    <a:tint val="75000"/>
                  </a:schemeClr>
                </a:solidFill>
              </a:defRPr>
            </a:lvl2pPr>
            <a:lvl3pPr marL="935120" indent="0" algn="ctr">
              <a:buNone/>
              <a:defRPr>
                <a:solidFill>
                  <a:schemeClr val="tx1">
                    <a:tint val="75000"/>
                  </a:schemeClr>
                </a:solidFill>
              </a:defRPr>
            </a:lvl3pPr>
            <a:lvl4pPr marL="1402679" indent="0" algn="ctr">
              <a:buNone/>
              <a:defRPr>
                <a:solidFill>
                  <a:schemeClr val="tx1">
                    <a:tint val="75000"/>
                  </a:schemeClr>
                </a:solidFill>
              </a:defRPr>
            </a:lvl4pPr>
            <a:lvl5pPr marL="1870238" indent="0" algn="ctr">
              <a:buNone/>
              <a:defRPr>
                <a:solidFill>
                  <a:schemeClr val="tx1">
                    <a:tint val="75000"/>
                  </a:schemeClr>
                </a:solidFill>
              </a:defRPr>
            </a:lvl5pPr>
            <a:lvl6pPr marL="2337797" indent="0" algn="ctr">
              <a:buNone/>
              <a:defRPr>
                <a:solidFill>
                  <a:schemeClr val="tx1">
                    <a:tint val="75000"/>
                  </a:schemeClr>
                </a:solidFill>
              </a:defRPr>
            </a:lvl6pPr>
            <a:lvl7pPr marL="2805356" indent="0" algn="ctr">
              <a:buNone/>
              <a:defRPr>
                <a:solidFill>
                  <a:schemeClr val="tx1">
                    <a:tint val="75000"/>
                  </a:schemeClr>
                </a:solidFill>
              </a:defRPr>
            </a:lvl7pPr>
            <a:lvl8pPr marL="3272914" indent="0" algn="ctr">
              <a:buNone/>
              <a:defRPr>
                <a:solidFill>
                  <a:schemeClr val="tx1">
                    <a:tint val="75000"/>
                  </a:schemeClr>
                </a:solidFill>
              </a:defRPr>
            </a:lvl8pPr>
            <a:lvl9pPr marL="3740475" indent="0" algn="ctr">
              <a:buNone/>
              <a:defRPr>
                <a:solidFill>
                  <a:schemeClr val="tx1">
                    <a:tint val="75000"/>
                  </a:schemeClr>
                </a:solidFill>
              </a:defRPr>
            </a:lvl9pPr>
          </a:lstStyle>
          <a:p>
            <a:r>
              <a:rPr lang="en-US" dirty="0" smtClean="0"/>
              <a:t>Click to edit Master subtitle style</a:t>
            </a:r>
            <a:endParaRPr lang="en-US" dirty="0"/>
          </a:p>
        </p:txBody>
      </p:sp>
      <p:sp>
        <p:nvSpPr>
          <p:cNvPr id="20" name="Text Placeholder 4"/>
          <p:cNvSpPr>
            <a:spLocks noGrp="1"/>
          </p:cNvSpPr>
          <p:nvPr>
            <p:ph type="body" sz="quarter" idx="10"/>
          </p:nvPr>
        </p:nvSpPr>
        <p:spPr>
          <a:xfrm>
            <a:off x="2227303" y="2648653"/>
            <a:ext cx="7737396" cy="488132"/>
          </a:xfrm>
        </p:spPr>
        <p:txBody>
          <a:bodyPr anchor="ctr">
            <a:spAutoFit/>
          </a:bodyPr>
          <a:lstStyle>
            <a:lvl1pPr marL="0" indent="0" algn="ctr">
              <a:buFontTx/>
              <a:buNone/>
              <a:defRPr sz="2600" b="1" u="none">
                <a:latin typeface="Gill Sans MT"/>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8674" name="Picture 7" descr="topMenuBack"/>
          <p:cNvPicPr>
            <a:picLocks noChangeAspect="1" noChangeArrowheads="1"/>
          </p:cNvPicPr>
          <p:nvPr/>
        </p:nvPicPr>
        <p:blipFill>
          <a:blip r:embed="rId15"/>
          <a:srcRect/>
          <a:stretch>
            <a:fillRect/>
          </a:stretch>
        </p:blipFill>
        <p:spPr bwMode="auto">
          <a:xfrm>
            <a:off x="0" y="6448426"/>
            <a:ext cx="12192000" cy="409575"/>
          </a:xfrm>
          <a:prstGeom prst="rect">
            <a:avLst/>
          </a:prstGeom>
          <a:noFill/>
          <a:ln w="9525">
            <a:noFill/>
            <a:miter lim="800000"/>
            <a:headEnd/>
            <a:tailEnd/>
          </a:ln>
        </p:spPr>
      </p:pic>
      <p:sp>
        <p:nvSpPr>
          <p:cNvPr id="28675" name="Rectangle 2"/>
          <p:cNvSpPr>
            <a:spLocks noGrp="1" noChangeArrowheads="1"/>
          </p:cNvSpPr>
          <p:nvPr>
            <p:ph type="title"/>
          </p:nvPr>
        </p:nvSpPr>
        <p:spPr bwMode="gray">
          <a:xfrm>
            <a:off x="224367" y="53975"/>
            <a:ext cx="10536767" cy="833438"/>
          </a:xfrm>
          <a:prstGeom prst="rect">
            <a:avLst/>
          </a:prstGeom>
          <a:noFill/>
          <a:ln w="9525">
            <a:noFill/>
            <a:miter lim="800000"/>
            <a:headEnd/>
            <a:tailEnd/>
          </a:ln>
        </p:spPr>
        <p:txBody>
          <a:bodyPr vert="horz" wrap="square" lIns="0" tIns="0" rIns="68610" bIns="0" numCol="1" anchor="ctr" anchorCtr="0" compatLnSpc="1">
            <a:prstTxWarp prst="textNoShape">
              <a:avLst/>
            </a:prstTxWarp>
          </a:bodyPr>
          <a:lstStyle/>
          <a:p>
            <a:pPr lvl="0"/>
            <a:endParaRPr lang="el-GR" noProof="1" smtClean="0"/>
          </a:p>
        </p:txBody>
      </p:sp>
      <p:sp>
        <p:nvSpPr>
          <p:cNvPr id="28676" name="Text Placeholder 10"/>
          <p:cNvSpPr>
            <a:spLocks noGrp="1"/>
          </p:cNvSpPr>
          <p:nvPr>
            <p:ph type="body" idx="1"/>
          </p:nvPr>
        </p:nvSpPr>
        <p:spPr bwMode="auto">
          <a:xfrm>
            <a:off x="469900" y="1287463"/>
            <a:ext cx="11252200" cy="5095875"/>
          </a:xfrm>
          <a:prstGeom prst="rect">
            <a:avLst/>
          </a:prstGeom>
          <a:noFill/>
          <a:ln w="9525">
            <a:noFill/>
            <a:miter lim="800000"/>
            <a:headEnd/>
            <a:tailEnd/>
          </a:ln>
        </p:spPr>
        <p:txBody>
          <a:bodyPr vert="horz" wrap="square" lIns="87133" tIns="43568" rIns="87133" bIns="435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SlideNumber"/>
          <p:cNvSpPr/>
          <p:nvPr/>
        </p:nvSpPr>
        <p:spPr>
          <a:xfrm>
            <a:off x="11485033" y="6481764"/>
            <a:ext cx="457200" cy="25082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43568" rIns="0" bIns="0" anchor="b"/>
          <a:lstStyle/>
          <a:p>
            <a:pPr algn="r" defTabSz="871337" fontAlgn="auto">
              <a:spcBef>
                <a:spcPts val="0"/>
              </a:spcBef>
              <a:spcAft>
                <a:spcPts val="0"/>
              </a:spcAft>
              <a:defRPr/>
            </a:pPr>
            <a:fld id="{2ADB6380-A098-477B-8B5A-3D35A55759AE}" type="slidenum">
              <a:rPr lang="en-US" sz="1600" b="1">
                <a:solidFill>
                  <a:srgbClr val="336699"/>
                </a:solidFill>
              </a:rPr>
              <a:pPr algn="r" defTabSz="871337" fontAlgn="auto">
                <a:spcBef>
                  <a:spcPts val="0"/>
                </a:spcBef>
                <a:spcAft>
                  <a:spcPts val="0"/>
                </a:spcAft>
                <a:defRPr/>
              </a:pPr>
              <a:t>‹#›</a:t>
            </a:fld>
            <a:endParaRPr lang="fr-FR" sz="1600" b="1" dirty="0">
              <a:solidFill>
                <a:srgbClr val="336699"/>
              </a:solidFill>
            </a:endParaRPr>
          </a:p>
        </p:txBody>
      </p:sp>
      <p:sp>
        <p:nvSpPr>
          <p:cNvPr id="1030" name="Notes"/>
          <p:cNvSpPr txBox="1">
            <a:spLocks noChangeArrowheads="1"/>
          </p:cNvSpPr>
          <p:nvPr/>
        </p:nvSpPr>
        <p:spPr bwMode="auto">
          <a:xfrm>
            <a:off x="190501" y="6223000"/>
            <a:ext cx="8191500" cy="153988"/>
          </a:xfrm>
          <a:prstGeom prst="rect">
            <a:avLst/>
          </a:prstGeom>
          <a:noFill/>
          <a:ln>
            <a:noFill/>
          </a:ln>
          <a:extLst/>
        </p:spPr>
        <p:txBody>
          <a:bodyPr lIns="0" tIns="0" rIns="0" bIns="0" anchor="b">
            <a:spAutoFit/>
          </a:bodyPr>
          <a:lstStyle>
            <a:lvl1pPr marL="174625" indent="-174625" defTabSz="838200">
              <a:defRPr sz="1700">
                <a:solidFill>
                  <a:schemeClr val="tx1"/>
                </a:solidFill>
                <a:latin typeface="Gill Sans MT"/>
              </a:defRPr>
            </a:lvl1pPr>
            <a:lvl2pPr marL="742950" indent="-285750" defTabSz="838200">
              <a:defRPr sz="1700">
                <a:solidFill>
                  <a:schemeClr val="tx1"/>
                </a:solidFill>
                <a:latin typeface="Gill Sans MT"/>
              </a:defRPr>
            </a:lvl2pPr>
            <a:lvl3pPr marL="1143000" indent="-228600" defTabSz="838200">
              <a:defRPr sz="1700">
                <a:solidFill>
                  <a:schemeClr val="tx1"/>
                </a:solidFill>
                <a:latin typeface="Gill Sans MT"/>
              </a:defRPr>
            </a:lvl3pPr>
            <a:lvl4pPr marL="1600200" indent="-228600" defTabSz="838200">
              <a:defRPr sz="1700">
                <a:solidFill>
                  <a:schemeClr val="tx1"/>
                </a:solidFill>
                <a:latin typeface="Gill Sans MT"/>
              </a:defRPr>
            </a:lvl4pPr>
            <a:lvl5pPr marL="2057400" indent="-228600" defTabSz="838200">
              <a:defRPr sz="1700">
                <a:solidFill>
                  <a:schemeClr val="tx1"/>
                </a:solidFill>
                <a:latin typeface="Gill Sans MT"/>
              </a:defRPr>
            </a:lvl5pPr>
            <a:lvl6pPr marL="2514600" indent="-228600" defTabSz="838200" fontAlgn="base">
              <a:spcBef>
                <a:spcPct val="0"/>
              </a:spcBef>
              <a:spcAft>
                <a:spcPct val="0"/>
              </a:spcAft>
              <a:defRPr sz="1700">
                <a:solidFill>
                  <a:schemeClr val="tx1"/>
                </a:solidFill>
                <a:latin typeface="Gill Sans MT"/>
              </a:defRPr>
            </a:lvl6pPr>
            <a:lvl7pPr marL="2971800" indent="-228600" defTabSz="838200" fontAlgn="base">
              <a:spcBef>
                <a:spcPct val="0"/>
              </a:spcBef>
              <a:spcAft>
                <a:spcPct val="0"/>
              </a:spcAft>
              <a:defRPr sz="1700">
                <a:solidFill>
                  <a:schemeClr val="tx1"/>
                </a:solidFill>
                <a:latin typeface="Gill Sans MT"/>
              </a:defRPr>
            </a:lvl7pPr>
            <a:lvl8pPr marL="3429000" indent="-228600" defTabSz="838200" fontAlgn="base">
              <a:spcBef>
                <a:spcPct val="0"/>
              </a:spcBef>
              <a:spcAft>
                <a:spcPct val="0"/>
              </a:spcAft>
              <a:defRPr sz="1700">
                <a:solidFill>
                  <a:schemeClr val="tx1"/>
                </a:solidFill>
                <a:latin typeface="Gill Sans MT"/>
              </a:defRPr>
            </a:lvl8pPr>
            <a:lvl9pPr marL="3886200" indent="-228600" defTabSz="838200" fontAlgn="base">
              <a:spcBef>
                <a:spcPct val="0"/>
              </a:spcBef>
              <a:spcAft>
                <a:spcPct val="0"/>
              </a:spcAft>
              <a:defRPr sz="1700">
                <a:solidFill>
                  <a:schemeClr val="tx1"/>
                </a:solidFill>
                <a:latin typeface="Gill Sans MT"/>
              </a:defRPr>
            </a:lvl9pPr>
          </a:lstStyle>
          <a:p>
            <a:pPr fontAlgn="t">
              <a:defRPr/>
            </a:pPr>
            <a:endParaRPr lang="en-CA" sz="1000" smtClean="0">
              <a:solidFill>
                <a:srgbClr val="336699"/>
              </a:solidFill>
              <a:cs typeface="Arial" pitchFamily="34" charset="0"/>
            </a:endParaRPr>
          </a:p>
        </p:txBody>
      </p:sp>
      <p:pic>
        <p:nvPicPr>
          <p:cNvPr id="28679" name="Picture 1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0845800" y="109539"/>
            <a:ext cx="1272117" cy="720725"/>
          </a:xfrm>
          <a:prstGeom prst="rect">
            <a:avLst/>
          </a:prstGeom>
          <a:noFill/>
          <a:ln w="9525">
            <a:noFill/>
            <a:miter lim="800000"/>
            <a:headEnd/>
            <a:tailEnd/>
          </a:ln>
        </p:spPr>
      </p:pic>
      <p:pic>
        <p:nvPicPr>
          <p:cNvPr id="28680" name="Picture 19" descr="_header_index"/>
          <p:cNvPicPr>
            <a:picLocks noChangeAspect="1" noChangeArrowheads="1"/>
          </p:cNvPicPr>
          <p:nvPr/>
        </p:nvPicPr>
        <p:blipFill>
          <a:blip r:embed="rId17"/>
          <a:srcRect l="1926" t="-1787" b="92751"/>
          <a:stretch>
            <a:fillRect/>
          </a:stretch>
        </p:blipFill>
        <p:spPr bwMode="auto">
          <a:xfrm>
            <a:off x="0" y="931864"/>
            <a:ext cx="12192000" cy="128587"/>
          </a:xfrm>
          <a:prstGeom prst="rect">
            <a:avLst/>
          </a:prstGeom>
          <a:noFill/>
          <a:ln w="9525">
            <a:noFill/>
            <a:miter lim="800000"/>
            <a:headEnd/>
            <a:tailEnd/>
          </a:ln>
        </p:spPr>
      </p:pic>
      <p:sp>
        <p:nvSpPr>
          <p:cNvPr id="1036" name="OfficeCode" hidden="1"/>
          <p:cNvSpPr txBox="1">
            <a:spLocks noChangeArrowheads="1"/>
          </p:cNvSpPr>
          <p:nvPr>
            <p:custDataLst>
              <p:tags r:id="rId14"/>
            </p:custDataLst>
          </p:nvPr>
        </p:nvSpPr>
        <p:spPr bwMode="auto">
          <a:xfrm>
            <a:off x="9186334" y="6575489"/>
            <a:ext cx="188637" cy="165036"/>
          </a:xfrm>
          <a:prstGeom prst="rect">
            <a:avLst/>
          </a:prstGeom>
          <a:noFill/>
          <a:ln>
            <a:noFill/>
          </a:ln>
          <a:extLst/>
        </p:spPr>
        <p:txBody>
          <a:bodyPr wrap="none" lIns="36000" tIns="36000" rIns="0" bIns="36000" anchor="b">
            <a:spAutoFit/>
          </a:bodyPr>
          <a:lstStyle>
            <a:lvl1pPr>
              <a:defRPr sz="1700">
                <a:solidFill>
                  <a:schemeClr val="tx1"/>
                </a:solidFill>
                <a:latin typeface="Gill Sans MT"/>
              </a:defRPr>
            </a:lvl1pPr>
            <a:lvl2pPr marL="742950" indent="-285750">
              <a:defRPr sz="1700">
                <a:solidFill>
                  <a:schemeClr val="tx1"/>
                </a:solidFill>
                <a:latin typeface="Gill Sans MT"/>
              </a:defRPr>
            </a:lvl2pPr>
            <a:lvl3pPr marL="1143000" indent="-228600">
              <a:defRPr sz="1700">
                <a:solidFill>
                  <a:schemeClr val="tx1"/>
                </a:solidFill>
                <a:latin typeface="Gill Sans MT"/>
              </a:defRPr>
            </a:lvl3pPr>
            <a:lvl4pPr marL="1600200" indent="-228600">
              <a:defRPr sz="1700">
                <a:solidFill>
                  <a:schemeClr val="tx1"/>
                </a:solidFill>
                <a:latin typeface="Gill Sans MT"/>
              </a:defRPr>
            </a:lvl4pPr>
            <a:lvl5pPr marL="2057400" indent="-228600">
              <a:defRPr sz="1700">
                <a:solidFill>
                  <a:schemeClr val="tx1"/>
                </a:solidFill>
                <a:latin typeface="Gill Sans MT"/>
              </a:defRPr>
            </a:lvl5pPr>
            <a:lvl6pPr marL="2514600" indent="-228600" defTabSz="869950" fontAlgn="base">
              <a:spcBef>
                <a:spcPct val="0"/>
              </a:spcBef>
              <a:spcAft>
                <a:spcPct val="0"/>
              </a:spcAft>
              <a:defRPr sz="1700">
                <a:solidFill>
                  <a:schemeClr val="tx1"/>
                </a:solidFill>
                <a:latin typeface="Gill Sans MT"/>
              </a:defRPr>
            </a:lvl6pPr>
            <a:lvl7pPr marL="2971800" indent="-228600" defTabSz="869950" fontAlgn="base">
              <a:spcBef>
                <a:spcPct val="0"/>
              </a:spcBef>
              <a:spcAft>
                <a:spcPct val="0"/>
              </a:spcAft>
              <a:defRPr sz="1700">
                <a:solidFill>
                  <a:schemeClr val="tx1"/>
                </a:solidFill>
                <a:latin typeface="Gill Sans MT"/>
              </a:defRPr>
            </a:lvl7pPr>
            <a:lvl8pPr marL="3429000" indent="-228600" defTabSz="869950" fontAlgn="base">
              <a:spcBef>
                <a:spcPct val="0"/>
              </a:spcBef>
              <a:spcAft>
                <a:spcPct val="0"/>
              </a:spcAft>
              <a:defRPr sz="1700">
                <a:solidFill>
                  <a:schemeClr val="tx1"/>
                </a:solidFill>
                <a:latin typeface="Gill Sans MT"/>
              </a:defRPr>
            </a:lvl8pPr>
            <a:lvl9pPr marL="3886200" indent="-228600" defTabSz="869950" fontAlgn="base">
              <a:spcBef>
                <a:spcPct val="0"/>
              </a:spcBef>
              <a:spcAft>
                <a:spcPct val="0"/>
              </a:spcAft>
              <a:defRPr sz="1700">
                <a:solidFill>
                  <a:schemeClr val="tx1"/>
                </a:solidFill>
                <a:latin typeface="Gill Sans MT"/>
              </a:defRPr>
            </a:lvl9pPr>
          </a:lstStyle>
          <a:p>
            <a:pPr defTabSz="869950">
              <a:defRPr/>
            </a:pPr>
            <a:r>
              <a:rPr lang="" sz="600" smtClean="0">
                <a:solidFill>
                  <a:srgbClr val="336699"/>
                </a:solidFill>
                <a:latin typeface="Verdana" pitchFamily="34" charset="0"/>
                <a:cs typeface="Arial" pitchFamily="34" charset="0"/>
              </a:rPr>
              <a:t>PAR</a:t>
            </a:r>
          </a:p>
        </p:txBody>
      </p:sp>
      <p:sp>
        <p:nvSpPr>
          <p:cNvPr id="2" name="CreatedFooter" hidden="1"/>
          <p:cNvSpPr txBox="1"/>
          <p:nvPr/>
        </p:nvSpPr>
        <p:spPr>
          <a:xfrm>
            <a:off x="10320347" y="6619503"/>
            <a:ext cx="1310738" cy="76944"/>
          </a:xfrm>
          <a:prstGeom prst="rect">
            <a:avLst/>
          </a:prstGeom>
          <a:noFill/>
        </p:spPr>
        <p:txBody>
          <a:bodyPr wrap="none" lIns="36000" tIns="0" rIns="0" bIns="0" anchor="ctr">
            <a:spAutoFit/>
          </a:bodyPr>
          <a:lstStyle/>
          <a:p>
            <a:pPr algn="r" defTabSz="869950">
              <a:defRPr/>
            </a:pPr>
            <a:r>
              <a:rPr lang="fr-FR" sz="500">
                <a:solidFill>
                  <a:srgbClr val="336699"/>
                </a:solidFill>
                <a:latin typeface="Verdana"/>
                <a:cs typeface="Arial" pitchFamily="34" charset="0"/>
              </a:rPr>
              <a:t>Project Aegean - viability methodology </a:t>
            </a:r>
            <a:endParaRPr lang="fr-FR" sz="500" dirty="0" err="1">
              <a:solidFill>
                <a:srgbClr val="336699"/>
              </a:solidFill>
              <a:latin typeface="Verdana"/>
              <a:cs typeface="Arial" pitchFamily="34" charset="0"/>
            </a:endParaRPr>
          </a:p>
        </p:txBody>
      </p:sp>
    </p:spTree>
  </p:cSld>
  <p:clrMap bg1="dk1" tx1="lt1" bg2="dk2" tx2="lt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33" r:id="rId9"/>
    <p:sldLayoutId id="2147483722" r:id="rId10"/>
    <p:sldLayoutId id="2147483735" r:id="rId11"/>
    <p:sldLayoutId id="2147483736" r:id="rId12"/>
  </p:sldLayoutIdLst>
  <p:timing>
    <p:tnLst>
      <p:par>
        <p:cTn id="1" dur="indefinite" restart="never" nodeType="tmRoot"/>
      </p:par>
    </p:tnLst>
  </p:timing>
  <p:hf sldNum="0" hdr="0" dt="0"/>
  <p:txStyles>
    <p:titleStyle>
      <a:lvl1pPr algn="l" defTabSz="935038" rtl="0" eaLnBrk="0" fontAlgn="base" hangingPunct="0">
        <a:spcBef>
          <a:spcPct val="0"/>
        </a:spcBef>
        <a:spcAft>
          <a:spcPct val="0"/>
        </a:spcAft>
        <a:defRPr sz="2600" b="1" kern="1200">
          <a:solidFill>
            <a:srgbClr val="336699"/>
          </a:solidFill>
          <a:latin typeface="Gill Sans MT"/>
          <a:ea typeface="+mj-ea"/>
          <a:cs typeface="+mj-cs"/>
        </a:defRPr>
      </a:lvl1pPr>
      <a:lvl2pPr algn="l" defTabSz="935038" rtl="0" eaLnBrk="0" fontAlgn="base" hangingPunct="0">
        <a:spcBef>
          <a:spcPct val="0"/>
        </a:spcBef>
        <a:spcAft>
          <a:spcPct val="0"/>
        </a:spcAft>
        <a:defRPr sz="2600" b="1">
          <a:solidFill>
            <a:srgbClr val="336699"/>
          </a:solidFill>
          <a:latin typeface="Gill Sans MT"/>
        </a:defRPr>
      </a:lvl2pPr>
      <a:lvl3pPr algn="l" defTabSz="935038" rtl="0" eaLnBrk="0" fontAlgn="base" hangingPunct="0">
        <a:spcBef>
          <a:spcPct val="0"/>
        </a:spcBef>
        <a:spcAft>
          <a:spcPct val="0"/>
        </a:spcAft>
        <a:defRPr sz="2600" b="1">
          <a:solidFill>
            <a:srgbClr val="336699"/>
          </a:solidFill>
          <a:latin typeface="Gill Sans MT"/>
        </a:defRPr>
      </a:lvl3pPr>
      <a:lvl4pPr algn="l" defTabSz="935038" rtl="0" eaLnBrk="0" fontAlgn="base" hangingPunct="0">
        <a:spcBef>
          <a:spcPct val="0"/>
        </a:spcBef>
        <a:spcAft>
          <a:spcPct val="0"/>
        </a:spcAft>
        <a:defRPr sz="2600" b="1">
          <a:solidFill>
            <a:srgbClr val="336699"/>
          </a:solidFill>
          <a:latin typeface="Gill Sans MT"/>
        </a:defRPr>
      </a:lvl4pPr>
      <a:lvl5pPr algn="l" defTabSz="935038" rtl="0" eaLnBrk="0" fontAlgn="base" hangingPunct="0">
        <a:spcBef>
          <a:spcPct val="0"/>
        </a:spcBef>
        <a:spcAft>
          <a:spcPct val="0"/>
        </a:spcAft>
        <a:defRPr sz="2600" b="1">
          <a:solidFill>
            <a:srgbClr val="336699"/>
          </a:solidFill>
          <a:latin typeface="Gill Sans MT"/>
        </a:defRPr>
      </a:lvl5pPr>
      <a:lvl6pPr marL="457200" algn="l" defTabSz="935038" rtl="0" fontAlgn="base">
        <a:spcBef>
          <a:spcPct val="0"/>
        </a:spcBef>
        <a:spcAft>
          <a:spcPct val="0"/>
        </a:spcAft>
        <a:defRPr sz="2600" b="1">
          <a:solidFill>
            <a:srgbClr val="336699"/>
          </a:solidFill>
          <a:latin typeface="Gill Sans MT"/>
        </a:defRPr>
      </a:lvl6pPr>
      <a:lvl7pPr marL="914400" algn="l" defTabSz="935038" rtl="0" fontAlgn="base">
        <a:spcBef>
          <a:spcPct val="0"/>
        </a:spcBef>
        <a:spcAft>
          <a:spcPct val="0"/>
        </a:spcAft>
        <a:defRPr sz="2600" b="1">
          <a:solidFill>
            <a:srgbClr val="336699"/>
          </a:solidFill>
          <a:latin typeface="Gill Sans MT"/>
        </a:defRPr>
      </a:lvl7pPr>
      <a:lvl8pPr marL="1371600" algn="l" defTabSz="935038" rtl="0" fontAlgn="base">
        <a:spcBef>
          <a:spcPct val="0"/>
        </a:spcBef>
        <a:spcAft>
          <a:spcPct val="0"/>
        </a:spcAft>
        <a:defRPr sz="2600" b="1">
          <a:solidFill>
            <a:srgbClr val="336699"/>
          </a:solidFill>
          <a:latin typeface="Gill Sans MT"/>
        </a:defRPr>
      </a:lvl8pPr>
      <a:lvl9pPr marL="1828800" algn="l" defTabSz="935038" rtl="0" fontAlgn="base">
        <a:spcBef>
          <a:spcPct val="0"/>
        </a:spcBef>
        <a:spcAft>
          <a:spcPct val="0"/>
        </a:spcAft>
        <a:defRPr sz="2600" b="1">
          <a:solidFill>
            <a:srgbClr val="336699"/>
          </a:solidFill>
          <a:latin typeface="Gill Sans MT"/>
        </a:defRPr>
      </a:lvl9pPr>
    </p:titleStyle>
    <p:bodyStyle>
      <a:lvl1pPr marL="257175" indent="-257175" algn="l" defTabSz="933450" rtl="0" eaLnBrk="0" fontAlgn="base" hangingPunct="0">
        <a:spcBef>
          <a:spcPct val="40000"/>
        </a:spcBef>
        <a:spcAft>
          <a:spcPct val="0"/>
        </a:spcAft>
        <a:buClr>
          <a:srgbClr val="336699"/>
        </a:buClr>
        <a:buSzPts val="2400"/>
        <a:buFont typeface="Verdana" pitchFamily="34" charset="0"/>
        <a:buChar char="•"/>
        <a:defRPr lang="en-US" altLang="zh-CN" sz="1900" kern="1200" noProof="1">
          <a:solidFill>
            <a:srgbClr val="336699"/>
          </a:solidFill>
          <a:latin typeface="Gill Sans MT"/>
          <a:ea typeface="+mn-ea"/>
          <a:cs typeface="华文中宋"/>
        </a:defRPr>
      </a:lvl1pPr>
      <a:lvl2pPr marL="546100" indent="-112713" algn="l" defTabSz="933450" rtl="0" eaLnBrk="0" fontAlgn="base" hangingPunct="0">
        <a:spcBef>
          <a:spcPct val="20000"/>
        </a:spcBef>
        <a:spcAft>
          <a:spcPct val="0"/>
        </a:spcAft>
        <a:buClr>
          <a:srgbClr val="336699"/>
        </a:buClr>
        <a:buSzPts val="2200"/>
        <a:buFont typeface="Verdana" pitchFamily="34" charset="0"/>
        <a:buChar char="-"/>
        <a:defRPr lang="en-CA" altLang="zh-CN" sz="1700" kern="1200" noProof="1">
          <a:solidFill>
            <a:srgbClr val="336699"/>
          </a:solidFill>
          <a:latin typeface="Gill Sans MT"/>
          <a:ea typeface="+mn-ea"/>
          <a:cs typeface="华文中宋"/>
        </a:defRPr>
      </a:lvl2pPr>
      <a:lvl3pPr marL="1001713" indent="-273050" algn="l" defTabSz="933450" rtl="0" eaLnBrk="0" fontAlgn="base" hangingPunct="0">
        <a:spcBef>
          <a:spcPct val="20000"/>
        </a:spcBef>
        <a:spcAft>
          <a:spcPct val="0"/>
        </a:spcAft>
        <a:buClr>
          <a:srgbClr val="336699"/>
        </a:buClr>
        <a:buSzPts val="2200"/>
        <a:buFont typeface="Marlett" pitchFamily="2" charset="2"/>
        <a:buChar char="8"/>
        <a:defRPr lang="zh-CN" altLang="en-US" sz="1700" kern="1200" noProof="1">
          <a:solidFill>
            <a:srgbClr val="336699"/>
          </a:solidFill>
          <a:latin typeface="Gill Sans MT"/>
          <a:ea typeface="华文中宋"/>
          <a:cs typeface="华文中宋"/>
        </a:defRPr>
      </a:lvl3pPr>
      <a:lvl4pPr marL="1384300" indent="-200025" algn="l" defTabSz="935038" rtl="0" eaLnBrk="0" fontAlgn="base" hangingPunct="0">
        <a:spcBef>
          <a:spcPct val="20000"/>
        </a:spcBef>
        <a:spcAft>
          <a:spcPct val="0"/>
        </a:spcAft>
        <a:buClr>
          <a:srgbClr val="336699"/>
        </a:buClr>
        <a:buFont typeface="Verdana" pitchFamily="34" charset="0"/>
        <a:buChar char="-"/>
        <a:defRPr lang="en-CA" altLang="zh-CN" sz="1700" kern="1200">
          <a:solidFill>
            <a:srgbClr val="336699"/>
          </a:solidFill>
          <a:latin typeface="Gill Sans MT"/>
          <a:ea typeface="+mn-ea"/>
          <a:cs typeface="华文中宋"/>
        </a:defRPr>
      </a:lvl4pPr>
      <a:lvl5pPr marL="2103438" indent="-233363" algn="l" defTabSz="935038" rtl="0" eaLnBrk="0" fontAlgn="base" hangingPunct="0">
        <a:spcBef>
          <a:spcPct val="20000"/>
        </a:spcBef>
        <a:spcAft>
          <a:spcPct val="0"/>
        </a:spcAft>
        <a:buFont typeface="Arial" charset="0"/>
        <a:buChar char="»"/>
        <a:defRPr sz="2300" kern="1200">
          <a:solidFill>
            <a:schemeClr val="tx1"/>
          </a:solidFill>
          <a:latin typeface="Verdana" pitchFamily="34" charset="0"/>
          <a:ea typeface="华文中宋"/>
          <a:cs typeface="华文中宋"/>
        </a:defRPr>
      </a:lvl5pPr>
      <a:lvl6pPr marL="2571578" indent="-233779" algn="l" defTabSz="9351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9137" indent="-233779" algn="l" defTabSz="9351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06697" indent="-233779" algn="l" defTabSz="9351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74256" indent="-233779" algn="l" defTabSz="9351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5120" rtl="0" eaLnBrk="1" latinLnBrk="0" hangingPunct="1">
        <a:defRPr sz="1700" kern="1200">
          <a:solidFill>
            <a:schemeClr val="tx1"/>
          </a:solidFill>
          <a:latin typeface="+mn-lt"/>
          <a:ea typeface="+mn-ea"/>
          <a:cs typeface="+mn-cs"/>
        </a:defRPr>
      </a:lvl1pPr>
      <a:lvl2pPr marL="467560" algn="l" defTabSz="935120" rtl="0" eaLnBrk="1" latinLnBrk="0" hangingPunct="1">
        <a:defRPr sz="1800" kern="1200">
          <a:solidFill>
            <a:schemeClr val="tx1"/>
          </a:solidFill>
          <a:latin typeface="+mn-lt"/>
          <a:ea typeface="+mn-ea"/>
          <a:cs typeface="+mn-cs"/>
        </a:defRPr>
      </a:lvl2pPr>
      <a:lvl3pPr marL="935120" algn="l" defTabSz="935120" rtl="0" eaLnBrk="1" latinLnBrk="0" hangingPunct="1">
        <a:defRPr sz="1800" kern="1200">
          <a:solidFill>
            <a:schemeClr val="tx1"/>
          </a:solidFill>
          <a:latin typeface="+mn-lt"/>
          <a:ea typeface="+mn-ea"/>
          <a:cs typeface="+mn-cs"/>
        </a:defRPr>
      </a:lvl3pPr>
      <a:lvl4pPr marL="1402679" algn="l" defTabSz="935120" rtl="0" eaLnBrk="1" latinLnBrk="0" hangingPunct="1">
        <a:defRPr sz="1800" kern="1200">
          <a:solidFill>
            <a:schemeClr val="tx1"/>
          </a:solidFill>
          <a:latin typeface="+mn-lt"/>
          <a:ea typeface="+mn-ea"/>
          <a:cs typeface="+mn-cs"/>
        </a:defRPr>
      </a:lvl4pPr>
      <a:lvl5pPr marL="1870238" algn="l" defTabSz="935120" rtl="0" eaLnBrk="1" latinLnBrk="0" hangingPunct="1">
        <a:defRPr sz="1800" kern="1200">
          <a:solidFill>
            <a:schemeClr val="tx1"/>
          </a:solidFill>
          <a:latin typeface="+mn-lt"/>
          <a:ea typeface="+mn-ea"/>
          <a:cs typeface="+mn-cs"/>
        </a:defRPr>
      </a:lvl5pPr>
      <a:lvl6pPr marL="2337797" algn="l" defTabSz="935120" rtl="0" eaLnBrk="1" latinLnBrk="0" hangingPunct="1">
        <a:defRPr sz="1800" kern="1200">
          <a:solidFill>
            <a:schemeClr val="tx1"/>
          </a:solidFill>
          <a:latin typeface="+mn-lt"/>
          <a:ea typeface="+mn-ea"/>
          <a:cs typeface="+mn-cs"/>
        </a:defRPr>
      </a:lvl6pPr>
      <a:lvl7pPr marL="2805356" algn="l" defTabSz="935120" rtl="0" eaLnBrk="1" latinLnBrk="0" hangingPunct="1">
        <a:defRPr sz="1800" kern="1200">
          <a:solidFill>
            <a:schemeClr val="tx1"/>
          </a:solidFill>
          <a:latin typeface="+mn-lt"/>
          <a:ea typeface="+mn-ea"/>
          <a:cs typeface="+mn-cs"/>
        </a:defRPr>
      </a:lvl7pPr>
      <a:lvl8pPr marL="3272914" algn="l" defTabSz="935120" rtl="0" eaLnBrk="1" latinLnBrk="0" hangingPunct="1">
        <a:defRPr sz="1800" kern="1200">
          <a:solidFill>
            <a:schemeClr val="tx1"/>
          </a:solidFill>
          <a:latin typeface="+mn-lt"/>
          <a:ea typeface="+mn-ea"/>
          <a:cs typeface="+mn-cs"/>
        </a:defRPr>
      </a:lvl8pPr>
      <a:lvl9pPr marL="3740475" algn="l" defTabSz="9351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ankofgreece.gr/Pages/en/Bank/InnovationHub/FinTechHub.asp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3392" y="1556792"/>
            <a:ext cx="10787697" cy="4176464"/>
          </a:xfrm>
        </p:spPr>
        <p:txBody>
          <a:bodyPr/>
          <a:lstStyle/>
          <a:p>
            <a:pPr marL="0" indent="0" algn="ctr">
              <a:buNone/>
            </a:pPr>
            <a:endParaRPr lang="en-US" sz="2000" b="1" dirty="0"/>
          </a:p>
          <a:p>
            <a:pPr marL="0" indent="0" algn="ctr">
              <a:buNone/>
            </a:pPr>
            <a:r>
              <a:rPr lang="en-US" sz="2000" b="1" dirty="0"/>
              <a:t>Friends with benefits in the modern banking era: </a:t>
            </a:r>
            <a:r>
              <a:rPr lang="en-US" sz="2000" b="1" dirty="0" smtClean="0"/>
              <a:t>challenges, risks and policy implications</a:t>
            </a:r>
            <a:endParaRPr lang="en-US" dirty="0" smtClean="0"/>
          </a:p>
          <a:p>
            <a:pPr marL="0" indent="0" algn="ctr">
              <a:buNone/>
            </a:pPr>
            <a:r>
              <a:rPr lang="en-US" dirty="0" smtClean="0"/>
              <a:t>Ioannis (Yannis) Asimakopoulos</a:t>
            </a:r>
            <a:endParaRPr lang="en-US" dirty="0"/>
          </a:p>
          <a:p>
            <a:pPr marL="0" indent="0" algn="ctr">
              <a:buNone/>
            </a:pPr>
            <a:r>
              <a:rPr lang="en-US" dirty="0" smtClean="0"/>
              <a:t>Bank of Greece</a:t>
            </a:r>
          </a:p>
          <a:p>
            <a:pPr marL="0" indent="0" algn="ctr">
              <a:buNone/>
            </a:pPr>
            <a:endParaRPr lang="en-US" dirty="0"/>
          </a:p>
          <a:p>
            <a:pPr marL="0" indent="0" algn="ctr">
              <a:lnSpc>
                <a:spcPct val="115000"/>
              </a:lnSpc>
              <a:spcAft>
                <a:spcPts val="0"/>
              </a:spcAft>
              <a:buNone/>
            </a:pPr>
            <a:r>
              <a:rPr lang="en-US" altLang="zh-CN" sz="1800" dirty="0"/>
              <a:t>A Brave New World? </a:t>
            </a:r>
            <a:endParaRPr lang="el-GR" altLang="zh-CN" sz="1800" dirty="0"/>
          </a:p>
          <a:p>
            <a:pPr marL="0" indent="0" algn="ctr">
              <a:lnSpc>
                <a:spcPct val="115000"/>
              </a:lnSpc>
              <a:spcAft>
                <a:spcPts val="0"/>
              </a:spcAft>
              <a:buNone/>
            </a:pPr>
            <a:r>
              <a:rPr lang="en-US" altLang="zh-CN" sz="1800" dirty="0"/>
              <a:t>The Future of Banking in Emerging Europe </a:t>
            </a:r>
            <a:endParaRPr lang="el-GR" altLang="zh-CN" sz="1800" dirty="0"/>
          </a:p>
          <a:p>
            <a:pPr marL="0" indent="0" algn="ctr">
              <a:lnSpc>
                <a:spcPct val="115000"/>
              </a:lnSpc>
              <a:spcAft>
                <a:spcPts val="0"/>
              </a:spcAft>
              <a:buNone/>
            </a:pPr>
            <a:r>
              <a:rPr lang="en-US" altLang="zh-CN" sz="1800" i="1" dirty="0"/>
              <a:t>Rethinking Size, Structure, Ownership, Policies and </a:t>
            </a:r>
            <a:r>
              <a:rPr lang="en-US" altLang="zh-CN" sz="1800" i="1" dirty="0" smtClean="0"/>
              <a:t>Incentives</a:t>
            </a:r>
          </a:p>
          <a:p>
            <a:pPr marL="0" indent="0" algn="ctr">
              <a:lnSpc>
                <a:spcPct val="115000"/>
              </a:lnSpc>
              <a:spcAft>
                <a:spcPts val="0"/>
              </a:spcAft>
              <a:buNone/>
            </a:pPr>
            <a:r>
              <a:rPr lang="en-US" altLang="zh-CN" sz="1800" i="1" dirty="0"/>
              <a:t>Conference co-organized by the Bank of Albania and the London School of Economics and Political Science (LSE)</a:t>
            </a:r>
            <a:endParaRPr lang="el-GR" altLang="zh-CN" sz="1800" i="1" dirty="0"/>
          </a:p>
          <a:p>
            <a:pPr marL="0" indent="0" algn="ctr">
              <a:lnSpc>
                <a:spcPct val="115000"/>
              </a:lnSpc>
              <a:spcAft>
                <a:spcPts val="0"/>
              </a:spcAft>
              <a:buNone/>
            </a:pPr>
            <a:r>
              <a:rPr lang="en-US" sz="1800" dirty="0" smtClean="0">
                <a:latin typeface="Times New Roman"/>
                <a:ea typeface="Calibri"/>
                <a:cs typeface="Times New Roman"/>
              </a:rPr>
              <a:t>Tirana, October 2019</a:t>
            </a:r>
            <a:endParaRPr lang="el-GR" sz="1800" dirty="0">
              <a:latin typeface="Calibri"/>
              <a:ea typeface="Calibri"/>
              <a:cs typeface="Times New Roman"/>
            </a:endParaRPr>
          </a:p>
          <a:p>
            <a:pPr marL="0" indent="0" algn="ctr">
              <a:buNone/>
            </a:pPr>
            <a:endParaRPr lang="en-US" dirty="0" smtClean="0"/>
          </a:p>
          <a:p>
            <a:pPr marL="0" indent="0" algn="ctr">
              <a:buNone/>
            </a:pPr>
            <a:endParaRPr lang="en-US" dirty="0"/>
          </a:p>
        </p:txBody>
      </p:sp>
      <p:sp>
        <p:nvSpPr>
          <p:cNvPr id="4" name="Title 3"/>
          <p:cNvSpPr>
            <a:spLocks noGrp="1"/>
          </p:cNvSpPr>
          <p:nvPr>
            <p:ph type="title"/>
          </p:nvPr>
        </p:nvSpPr>
        <p:spPr/>
        <p:txBody>
          <a:bodyPr/>
          <a:lstStyle/>
          <a:p>
            <a:endParaRPr lang="el-GR" dirty="0"/>
          </a:p>
        </p:txBody>
      </p:sp>
      <p:sp>
        <p:nvSpPr>
          <p:cNvPr id="5" name="TextBox 4"/>
          <p:cNvSpPr txBox="1"/>
          <p:nvPr/>
        </p:nvSpPr>
        <p:spPr>
          <a:xfrm>
            <a:off x="19050" y="5914469"/>
            <a:ext cx="10776520" cy="442035"/>
          </a:xfrm>
          <a:prstGeom prst="rect">
            <a:avLst/>
          </a:prstGeom>
          <a:noFill/>
        </p:spPr>
        <p:txBody>
          <a:bodyPr wrap="square" lIns="36000" tIns="36000" rIns="36000" bIns="36000" rtlCol="0">
            <a:spAutoFit/>
          </a:bodyPr>
          <a:lstStyle/>
          <a:p>
            <a:r>
              <a:rPr lang="el-GR" sz="1200" dirty="0" err="1">
                <a:solidFill>
                  <a:schemeClr val="tx2"/>
                </a:solidFill>
              </a:rPr>
              <a:t>The</a:t>
            </a:r>
            <a:r>
              <a:rPr lang="el-GR" sz="1200" dirty="0">
                <a:solidFill>
                  <a:schemeClr val="tx2"/>
                </a:solidFill>
              </a:rPr>
              <a:t> </a:t>
            </a:r>
            <a:r>
              <a:rPr lang="el-GR" sz="1200" dirty="0" err="1">
                <a:solidFill>
                  <a:schemeClr val="tx2"/>
                </a:solidFill>
              </a:rPr>
              <a:t>views</a:t>
            </a:r>
            <a:r>
              <a:rPr lang="el-GR" sz="1200" dirty="0">
                <a:solidFill>
                  <a:schemeClr val="tx2"/>
                </a:solidFill>
              </a:rPr>
              <a:t> </a:t>
            </a:r>
            <a:r>
              <a:rPr lang="el-GR" sz="1200" dirty="0" err="1">
                <a:solidFill>
                  <a:schemeClr val="tx2"/>
                </a:solidFill>
              </a:rPr>
              <a:t>expressed</a:t>
            </a:r>
            <a:r>
              <a:rPr lang="el-GR" sz="1200" dirty="0">
                <a:solidFill>
                  <a:schemeClr val="tx2"/>
                </a:solidFill>
              </a:rPr>
              <a:t> </a:t>
            </a:r>
            <a:r>
              <a:rPr lang="el-GR" sz="1200" dirty="0" err="1">
                <a:solidFill>
                  <a:schemeClr val="tx2"/>
                </a:solidFill>
              </a:rPr>
              <a:t>in</a:t>
            </a:r>
            <a:r>
              <a:rPr lang="el-GR" sz="1200" dirty="0">
                <a:solidFill>
                  <a:schemeClr val="tx2"/>
                </a:solidFill>
              </a:rPr>
              <a:t> </a:t>
            </a:r>
            <a:r>
              <a:rPr lang="el-GR" sz="1200" dirty="0" err="1">
                <a:solidFill>
                  <a:schemeClr val="tx2"/>
                </a:solidFill>
              </a:rPr>
              <a:t>this</a:t>
            </a:r>
            <a:r>
              <a:rPr lang="el-GR" sz="1200" dirty="0">
                <a:solidFill>
                  <a:schemeClr val="tx2"/>
                </a:solidFill>
              </a:rPr>
              <a:t> </a:t>
            </a:r>
            <a:r>
              <a:rPr lang="el-GR" sz="1200" dirty="0" err="1" smtClean="0">
                <a:solidFill>
                  <a:schemeClr val="tx2"/>
                </a:solidFill>
              </a:rPr>
              <a:t>presentation</a:t>
            </a:r>
            <a:r>
              <a:rPr lang="en-GB" sz="1200" dirty="0" smtClean="0">
                <a:solidFill>
                  <a:schemeClr val="tx2"/>
                </a:solidFill>
              </a:rPr>
              <a:t> are personal and</a:t>
            </a:r>
            <a:r>
              <a:rPr lang="el-GR" sz="1200" dirty="0" smtClean="0">
                <a:solidFill>
                  <a:schemeClr val="tx2"/>
                </a:solidFill>
              </a:rPr>
              <a:t> </a:t>
            </a:r>
            <a:r>
              <a:rPr lang="el-GR" sz="1200" dirty="0" err="1">
                <a:solidFill>
                  <a:schemeClr val="tx2"/>
                </a:solidFill>
              </a:rPr>
              <a:t>do</a:t>
            </a:r>
            <a:r>
              <a:rPr lang="el-GR" sz="1200" dirty="0">
                <a:solidFill>
                  <a:schemeClr val="tx2"/>
                </a:solidFill>
              </a:rPr>
              <a:t> </a:t>
            </a:r>
            <a:r>
              <a:rPr lang="el-GR" sz="1200" dirty="0" err="1">
                <a:solidFill>
                  <a:schemeClr val="tx2"/>
                </a:solidFill>
              </a:rPr>
              <a:t>not</a:t>
            </a:r>
            <a:r>
              <a:rPr lang="el-GR" sz="1200" dirty="0">
                <a:solidFill>
                  <a:schemeClr val="tx2"/>
                </a:solidFill>
              </a:rPr>
              <a:t> </a:t>
            </a:r>
            <a:r>
              <a:rPr lang="el-GR" sz="1200" dirty="0" err="1" smtClean="0">
                <a:solidFill>
                  <a:schemeClr val="tx2"/>
                </a:solidFill>
              </a:rPr>
              <a:t>necessarily</a:t>
            </a:r>
            <a:r>
              <a:rPr lang="en-GB" sz="1200" dirty="0" smtClean="0">
                <a:solidFill>
                  <a:schemeClr val="tx2"/>
                </a:solidFill>
              </a:rPr>
              <a:t> </a:t>
            </a:r>
            <a:r>
              <a:rPr lang="el-GR" sz="1200" dirty="0" err="1" smtClean="0">
                <a:solidFill>
                  <a:schemeClr val="tx2"/>
                </a:solidFill>
              </a:rPr>
              <a:t>reflect</a:t>
            </a:r>
            <a:r>
              <a:rPr lang="el-GR" sz="1200" dirty="0" smtClean="0">
                <a:solidFill>
                  <a:schemeClr val="tx2"/>
                </a:solidFill>
              </a:rPr>
              <a:t> </a:t>
            </a:r>
            <a:r>
              <a:rPr lang="el-GR" sz="1200" dirty="0" err="1">
                <a:solidFill>
                  <a:schemeClr val="tx2"/>
                </a:solidFill>
              </a:rPr>
              <a:t>those</a:t>
            </a:r>
            <a:r>
              <a:rPr lang="el-GR" sz="1200" dirty="0">
                <a:solidFill>
                  <a:schemeClr val="tx2"/>
                </a:solidFill>
              </a:rPr>
              <a:t> </a:t>
            </a:r>
            <a:r>
              <a:rPr lang="el-GR" sz="1200" dirty="0" err="1">
                <a:solidFill>
                  <a:schemeClr val="tx2"/>
                </a:solidFill>
              </a:rPr>
              <a:t>of</a:t>
            </a:r>
            <a:r>
              <a:rPr lang="el-GR" sz="1200" dirty="0">
                <a:solidFill>
                  <a:schemeClr val="tx2"/>
                </a:solidFill>
              </a:rPr>
              <a:t> </a:t>
            </a:r>
            <a:r>
              <a:rPr lang="el-GR" sz="1200" dirty="0" err="1">
                <a:solidFill>
                  <a:schemeClr val="tx2"/>
                </a:solidFill>
              </a:rPr>
              <a:t>the</a:t>
            </a:r>
            <a:r>
              <a:rPr lang="el-GR" sz="1200" dirty="0">
                <a:solidFill>
                  <a:schemeClr val="tx2"/>
                </a:solidFill>
              </a:rPr>
              <a:t> </a:t>
            </a:r>
            <a:r>
              <a:rPr lang="el-GR" sz="1200" dirty="0" err="1">
                <a:solidFill>
                  <a:schemeClr val="tx2"/>
                </a:solidFill>
              </a:rPr>
              <a:t>Bank</a:t>
            </a:r>
            <a:r>
              <a:rPr lang="el-GR" sz="1200" dirty="0">
                <a:solidFill>
                  <a:schemeClr val="tx2"/>
                </a:solidFill>
              </a:rPr>
              <a:t> </a:t>
            </a:r>
            <a:r>
              <a:rPr lang="el-GR" sz="1200" dirty="0" err="1">
                <a:solidFill>
                  <a:schemeClr val="tx2"/>
                </a:solidFill>
              </a:rPr>
              <a:t>of</a:t>
            </a:r>
            <a:r>
              <a:rPr lang="el-GR" sz="1200" dirty="0">
                <a:solidFill>
                  <a:schemeClr val="tx2"/>
                </a:solidFill>
              </a:rPr>
              <a:t> Greece </a:t>
            </a:r>
            <a:r>
              <a:rPr lang="el-GR" sz="1200" dirty="0" err="1">
                <a:solidFill>
                  <a:schemeClr val="tx2"/>
                </a:solidFill>
              </a:rPr>
              <a:t>or</a:t>
            </a:r>
            <a:r>
              <a:rPr lang="el-GR" sz="1200" dirty="0">
                <a:solidFill>
                  <a:schemeClr val="tx2"/>
                </a:solidFill>
              </a:rPr>
              <a:t> </a:t>
            </a:r>
            <a:r>
              <a:rPr lang="el-GR" sz="1200" dirty="0" err="1">
                <a:solidFill>
                  <a:schemeClr val="tx2"/>
                </a:solidFill>
              </a:rPr>
              <a:t>the</a:t>
            </a:r>
            <a:r>
              <a:rPr lang="el-GR" sz="1200" dirty="0">
                <a:solidFill>
                  <a:schemeClr val="tx2"/>
                </a:solidFill>
              </a:rPr>
              <a:t> Eurosystem.</a:t>
            </a:r>
          </a:p>
          <a:p>
            <a:endParaRPr lang="el-GR" sz="1200" dirty="0" err="1" smtClean="0">
              <a:solidFill>
                <a:schemeClr val="tx2"/>
              </a:solidFill>
            </a:endParaRPr>
          </a:p>
        </p:txBody>
      </p:sp>
    </p:spTree>
    <p:extLst>
      <p:ext uri="{BB962C8B-B14F-4D97-AF65-F5344CB8AC3E}">
        <p14:creationId xmlns:p14="http://schemas.microsoft.com/office/powerpoint/2010/main" val="88741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Non-banking financial sector and NFCs funding</a:t>
            </a:r>
            <a:endParaRPr lang="el-GR" dirty="0"/>
          </a:p>
        </p:txBody>
      </p:sp>
      <p:sp>
        <p:nvSpPr>
          <p:cNvPr id="3" name="Text Placeholder 2"/>
          <p:cNvSpPr>
            <a:spLocks noGrp="1"/>
          </p:cNvSpPr>
          <p:nvPr>
            <p:ph type="body" sz="quarter" idx="10"/>
          </p:nvPr>
        </p:nvSpPr>
        <p:spPr>
          <a:xfrm>
            <a:off x="335360" y="1196752"/>
            <a:ext cx="11737304" cy="3240360"/>
          </a:xfrm>
        </p:spPr>
        <p:txBody>
          <a:bodyPr/>
          <a:lstStyle/>
          <a:p>
            <a:r>
              <a:rPr lang="en-US" dirty="0" smtClean="0"/>
              <a:t>During the post-crisis period debt </a:t>
            </a:r>
            <a:r>
              <a:rPr lang="en-US" dirty="0"/>
              <a:t>securities and listed </a:t>
            </a:r>
            <a:r>
              <a:rPr lang="en-US" dirty="0" smtClean="0"/>
              <a:t>shares issued by NFCs </a:t>
            </a:r>
            <a:r>
              <a:rPr lang="en-US" dirty="0"/>
              <a:t>helped to fill </a:t>
            </a:r>
            <a:r>
              <a:rPr lang="en-US" dirty="0" smtClean="0"/>
              <a:t>their </a:t>
            </a:r>
            <a:r>
              <a:rPr lang="en-US" dirty="0"/>
              <a:t>funding gap</a:t>
            </a:r>
            <a:r>
              <a:rPr lang="en-US" dirty="0" smtClean="0"/>
              <a:t>.</a:t>
            </a:r>
          </a:p>
          <a:p>
            <a:r>
              <a:rPr lang="en-US" dirty="0" smtClean="0"/>
              <a:t>N</a:t>
            </a:r>
            <a:r>
              <a:rPr lang="en-US" dirty="0" smtClean="0"/>
              <a:t>on-bank </a:t>
            </a:r>
            <a:r>
              <a:rPr lang="en-US" dirty="0"/>
              <a:t>financial </a:t>
            </a:r>
            <a:r>
              <a:rPr lang="en-US" dirty="0" smtClean="0"/>
              <a:t>institutions have an increased role. </a:t>
            </a:r>
            <a:endParaRPr lang="en-US" dirty="0" smtClean="0"/>
          </a:p>
          <a:p>
            <a:r>
              <a:rPr lang="en-US" dirty="0" smtClean="0"/>
              <a:t>Ten </a:t>
            </a:r>
            <a:r>
              <a:rPr lang="en-US" dirty="0"/>
              <a:t>years ago, non-banks accounted for 14% of the euro area financial sector’s loans to non-financial corporations, they now account for twice that share. </a:t>
            </a:r>
            <a:endParaRPr lang="en-US" dirty="0" smtClean="0"/>
          </a:p>
          <a:p>
            <a:r>
              <a:rPr lang="en-US" dirty="0" smtClean="0"/>
              <a:t>Euro area NFCs obtain more than 50% of their credit  </a:t>
            </a:r>
            <a:r>
              <a:rPr lang="en-US" dirty="0"/>
              <a:t>by issuing debt </a:t>
            </a:r>
            <a:r>
              <a:rPr lang="en-US" dirty="0" smtClean="0"/>
              <a:t>securities vs 10% prior </a:t>
            </a:r>
            <a:r>
              <a:rPr lang="en-US" dirty="0"/>
              <a:t>to the </a:t>
            </a:r>
            <a:r>
              <a:rPr lang="en-US" dirty="0" smtClean="0"/>
              <a:t>crisis. </a:t>
            </a:r>
            <a:endParaRPr lang="en-US" dirty="0"/>
          </a:p>
          <a:p>
            <a:r>
              <a:rPr lang="en-US" dirty="0" smtClean="0"/>
              <a:t>In </a:t>
            </a:r>
            <a:r>
              <a:rPr lang="en-US" dirty="0"/>
              <a:t>some </a:t>
            </a:r>
            <a:r>
              <a:rPr lang="en-US" dirty="0" smtClean="0"/>
              <a:t>cases the </a:t>
            </a:r>
            <a:r>
              <a:rPr lang="en-US" dirty="0"/>
              <a:t>non-bank financial sector is </a:t>
            </a:r>
            <a:r>
              <a:rPr lang="en-US" dirty="0" smtClean="0"/>
              <a:t>also particularly </a:t>
            </a:r>
            <a:r>
              <a:rPr lang="en-US" dirty="0"/>
              <a:t>important  </a:t>
            </a:r>
            <a:r>
              <a:rPr lang="en-US" dirty="0" smtClean="0"/>
              <a:t>for </a:t>
            </a:r>
            <a:r>
              <a:rPr lang="en-US" dirty="0"/>
              <a:t>EU households</a:t>
            </a:r>
            <a:r>
              <a:rPr lang="en-US" dirty="0" smtClean="0"/>
              <a:t>, (i.e. </a:t>
            </a:r>
            <a:r>
              <a:rPr lang="en-US" dirty="0"/>
              <a:t>around 35% of new mortgages are provided by pension funds, insurers and mortgage funds in the </a:t>
            </a:r>
            <a:r>
              <a:rPr lang="en-US" dirty="0" smtClean="0"/>
              <a:t>Netherlands).</a:t>
            </a:r>
            <a:endParaRPr lang="en-US" dirty="0"/>
          </a:p>
          <a:p>
            <a:endParaRPr lang="el-GR" dirty="0"/>
          </a:p>
        </p:txBody>
      </p:sp>
    </p:spTree>
    <p:extLst>
      <p:ext uri="{BB962C8B-B14F-4D97-AF65-F5344CB8AC3E}">
        <p14:creationId xmlns:p14="http://schemas.microsoft.com/office/powerpoint/2010/main" val="187747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Fintech</a:t>
            </a:r>
            <a:endParaRPr lang="el-GR" dirty="0"/>
          </a:p>
        </p:txBody>
      </p:sp>
      <p:sp>
        <p:nvSpPr>
          <p:cNvPr id="3" name="Text Placeholder 2"/>
          <p:cNvSpPr>
            <a:spLocks noGrp="1"/>
          </p:cNvSpPr>
          <p:nvPr>
            <p:ph type="body" sz="quarter" idx="10"/>
          </p:nvPr>
        </p:nvSpPr>
        <p:spPr>
          <a:xfrm>
            <a:off x="1178852" y="1340768"/>
            <a:ext cx="10232237" cy="4752528"/>
          </a:xfrm>
        </p:spPr>
        <p:txBody>
          <a:bodyPr/>
          <a:lstStyle/>
          <a:p>
            <a:r>
              <a:rPr lang="en-GB" altLang="zh-CN" dirty="0"/>
              <a:t>Technology-driven financial innovation can be particularly beneficial not only for advanced but also for developing countries because </a:t>
            </a:r>
            <a:r>
              <a:rPr lang="en-GB" altLang="zh-CN" dirty="0" smtClean="0"/>
              <a:t>could make </a:t>
            </a:r>
            <a:r>
              <a:rPr lang="en-GB" altLang="zh-CN" dirty="0"/>
              <a:t>services more affordable and accessible.</a:t>
            </a:r>
            <a:endParaRPr lang="el-GR" altLang="zh-CN" dirty="0"/>
          </a:p>
          <a:p>
            <a:endParaRPr lang="en-US" dirty="0" smtClean="0"/>
          </a:p>
          <a:p>
            <a:r>
              <a:rPr lang="en-US" dirty="0" err="1" smtClean="0"/>
              <a:t>FinTtech</a:t>
            </a:r>
            <a:r>
              <a:rPr lang="en-US" dirty="0" smtClean="0"/>
              <a:t> </a:t>
            </a:r>
            <a:r>
              <a:rPr lang="en-US" dirty="0"/>
              <a:t>is a </a:t>
            </a:r>
            <a:r>
              <a:rPr lang="en-US" dirty="0" smtClean="0"/>
              <a:t>concept </a:t>
            </a:r>
            <a:r>
              <a:rPr lang="en-US" dirty="0"/>
              <a:t>used for the rapid developments in </a:t>
            </a:r>
            <a:r>
              <a:rPr lang="en-US" dirty="0" smtClean="0"/>
              <a:t>“financial </a:t>
            </a:r>
            <a:r>
              <a:rPr lang="en-US" dirty="0"/>
              <a:t>services that are largely being driven by digital </a:t>
            </a:r>
            <a:r>
              <a:rPr lang="en-US" dirty="0" smtClean="0"/>
              <a:t>technology”; </a:t>
            </a:r>
            <a:r>
              <a:rPr lang="en-US" dirty="0"/>
              <a:t>but the term is not precisely </a:t>
            </a:r>
            <a:r>
              <a:rPr lang="en-US" dirty="0" smtClean="0"/>
              <a:t>defined </a:t>
            </a:r>
            <a:r>
              <a:rPr lang="en-US" dirty="0"/>
              <a:t>in practice</a:t>
            </a:r>
            <a:r>
              <a:rPr lang="en-US" dirty="0" smtClean="0"/>
              <a:t>.</a:t>
            </a:r>
          </a:p>
          <a:p>
            <a:endParaRPr lang="en-US" dirty="0" smtClean="0"/>
          </a:p>
          <a:p>
            <a:r>
              <a:rPr lang="en-US" dirty="0" smtClean="0"/>
              <a:t>FSB definition:</a:t>
            </a:r>
          </a:p>
          <a:p>
            <a:endParaRPr lang="en-US" dirty="0"/>
          </a:p>
          <a:p>
            <a:endParaRPr lang="en-US" dirty="0" smtClean="0"/>
          </a:p>
          <a:p>
            <a:endParaRPr lang="en-US" dirty="0"/>
          </a:p>
          <a:p>
            <a:r>
              <a:rPr lang="en-US" dirty="0" smtClean="0"/>
              <a:t>FSB </a:t>
            </a:r>
            <a:r>
              <a:rPr lang="en-US" dirty="0"/>
              <a:t>(2017): Fintech activities are </a:t>
            </a:r>
            <a:r>
              <a:rPr lang="en-US" dirty="0" err="1"/>
              <a:t>organised</a:t>
            </a:r>
            <a:r>
              <a:rPr lang="en-US" dirty="0"/>
              <a:t> into </a:t>
            </a:r>
            <a:r>
              <a:rPr lang="en-US" dirty="0" smtClean="0"/>
              <a:t>five </a:t>
            </a:r>
            <a:r>
              <a:rPr lang="en-US" dirty="0"/>
              <a:t>categories of </a:t>
            </a:r>
            <a:r>
              <a:rPr lang="en-US" dirty="0" smtClean="0"/>
              <a:t>financial </a:t>
            </a:r>
            <a:r>
              <a:rPr lang="en-US" dirty="0"/>
              <a:t>services: (</a:t>
            </a:r>
            <a:r>
              <a:rPr lang="en-US" dirty="0" err="1"/>
              <a:t>i</a:t>
            </a:r>
            <a:r>
              <a:rPr lang="en-US" dirty="0"/>
              <a:t>) payments, clearing and settlement; (ii) deposits, lending and capital </a:t>
            </a:r>
            <a:r>
              <a:rPr lang="en-US" dirty="0" smtClean="0"/>
              <a:t>raising; (iii) insurance; (iv) investments management; (v) market support.</a:t>
            </a:r>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3500264"/>
            <a:ext cx="75247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64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FinTech global landscape</a:t>
            </a:r>
            <a:endParaRPr lang="el-GR" dirty="0"/>
          </a:p>
        </p:txBody>
      </p:sp>
      <p:sp>
        <p:nvSpPr>
          <p:cNvPr id="3" name="Text Placeholder 2"/>
          <p:cNvSpPr>
            <a:spLocks noGrp="1"/>
          </p:cNvSpPr>
          <p:nvPr>
            <p:ph type="body" sz="quarter" idx="10"/>
          </p:nvPr>
        </p:nvSpPr>
        <p:spPr>
          <a:xfrm>
            <a:off x="2408139" y="1340768"/>
            <a:ext cx="7674178" cy="4085758"/>
          </a:xfrm>
        </p:spPr>
        <p:txBody>
          <a:bodyPr/>
          <a:lstStyle/>
          <a:p>
            <a:r>
              <a:rPr lang="en-GB" dirty="0" smtClean="0"/>
              <a:t>Global Fintech investment around $112 </a:t>
            </a:r>
            <a:r>
              <a:rPr lang="en-GB" dirty="0" err="1" smtClean="0"/>
              <a:t>bn</a:t>
            </a:r>
            <a:r>
              <a:rPr lang="en-GB" dirty="0" smtClean="0"/>
              <a:t> in 2018 (around $50 </a:t>
            </a:r>
            <a:r>
              <a:rPr lang="en-GB" dirty="0" err="1" smtClean="0"/>
              <a:t>bn</a:t>
            </a:r>
            <a:r>
              <a:rPr lang="en-GB" dirty="0" smtClean="0"/>
              <a:t> in 2017).  Asia and US lead followed by UK.</a:t>
            </a:r>
          </a:p>
          <a:p>
            <a:endParaRPr lang="el-G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2060849"/>
            <a:ext cx="907300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83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0" dirty="0"/>
              <a:t/>
            </a:r>
            <a:br>
              <a:rPr lang="el-GR" b="0" dirty="0"/>
            </a:br>
            <a:r>
              <a:rPr lang="en-US" b="0" dirty="0"/>
              <a:t> </a:t>
            </a:r>
            <a:r>
              <a:rPr lang="en-US" b="0" dirty="0" err="1" smtClean="0"/>
              <a:t>Ernst&amp;Young</a:t>
            </a:r>
            <a:r>
              <a:rPr lang="en-US" b="0" dirty="0" smtClean="0"/>
              <a:t>: Global </a:t>
            </a:r>
            <a:r>
              <a:rPr lang="en-US" b="0" dirty="0" err="1"/>
              <a:t>FinTech</a:t>
            </a:r>
            <a:r>
              <a:rPr lang="en-US" b="0" dirty="0"/>
              <a:t> Adoption Index 2019</a:t>
            </a:r>
            <a:endParaRPr lang="el-GR" dirty="0"/>
          </a:p>
        </p:txBody>
      </p:sp>
      <p:pic>
        <p:nvPicPr>
          <p:cNvPr id="5" name="Picture 4"/>
          <p:cNvPicPr>
            <a:picLocks noChangeAspect="1"/>
          </p:cNvPicPr>
          <p:nvPr/>
        </p:nvPicPr>
        <p:blipFill>
          <a:blip r:embed="rId3"/>
          <a:stretch>
            <a:fillRect/>
          </a:stretch>
        </p:blipFill>
        <p:spPr>
          <a:xfrm>
            <a:off x="178589" y="1988840"/>
            <a:ext cx="5580765" cy="3240360"/>
          </a:xfrm>
          <a:prstGeom prst="rect">
            <a:avLst/>
          </a:prstGeom>
        </p:spPr>
      </p:pic>
      <p:sp>
        <p:nvSpPr>
          <p:cNvPr id="3" name="Text Placeholder 2"/>
          <p:cNvSpPr>
            <a:spLocks noGrp="1"/>
          </p:cNvSpPr>
          <p:nvPr>
            <p:ph type="body" sz="quarter" idx="10"/>
          </p:nvPr>
        </p:nvSpPr>
        <p:spPr>
          <a:xfrm>
            <a:off x="1178852" y="2996952"/>
            <a:ext cx="10232237" cy="2429574"/>
          </a:xfrm>
        </p:spPr>
        <p:txBody>
          <a:bodyPr/>
          <a:lstStyle/>
          <a:p>
            <a:endParaRPr lang="el-GR" dirty="0"/>
          </a:p>
        </p:txBody>
      </p:sp>
      <p:pic>
        <p:nvPicPr>
          <p:cNvPr id="6" name="Picture 5"/>
          <p:cNvPicPr>
            <a:picLocks noChangeAspect="1"/>
          </p:cNvPicPr>
          <p:nvPr/>
        </p:nvPicPr>
        <p:blipFill>
          <a:blip r:embed="rId4"/>
          <a:stretch>
            <a:fillRect/>
          </a:stretch>
        </p:blipFill>
        <p:spPr>
          <a:xfrm>
            <a:off x="5790997" y="1988840"/>
            <a:ext cx="6281667" cy="3240360"/>
          </a:xfrm>
          <a:prstGeom prst="rect">
            <a:avLst/>
          </a:prstGeom>
        </p:spPr>
      </p:pic>
    </p:spTree>
    <p:extLst>
      <p:ext uri="{BB962C8B-B14F-4D97-AF65-F5344CB8AC3E}">
        <p14:creationId xmlns:p14="http://schemas.microsoft.com/office/powerpoint/2010/main" val="1746940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FinTech credit: rapid growth from low base</a:t>
            </a:r>
            <a:endParaRPr lang="el-GR" dirty="0"/>
          </a:p>
        </p:txBody>
      </p:sp>
      <p:sp>
        <p:nvSpPr>
          <p:cNvPr id="3" name="Text Placeholder 2"/>
          <p:cNvSpPr>
            <a:spLocks noGrp="1"/>
          </p:cNvSpPr>
          <p:nvPr>
            <p:ph type="body" sz="quarter" idx="10"/>
          </p:nvPr>
        </p:nvSpPr>
        <p:spPr>
          <a:xfrm>
            <a:off x="263352" y="1196752"/>
            <a:ext cx="6624737" cy="5328592"/>
          </a:xfrm>
        </p:spPr>
        <p:txBody>
          <a:bodyPr/>
          <a:lstStyle/>
          <a:p>
            <a:r>
              <a:rPr lang="en-US" dirty="0" smtClean="0"/>
              <a:t>FinTech </a:t>
            </a:r>
            <a:r>
              <a:rPr lang="en-US" dirty="0"/>
              <a:t>credit offers an alternative funding source for businesses and consumers, and may improve access to credit for underserved segments</a:t>
            </a:r>
            <a:r>
              <a:rPr lang="en-US" dirty="0" smtClean="0"/>
              <a:t>.</a:t>
            </a:r>
            <a:endParaRPr lang="en-US" dirty="0"/>
          </a:p>
          <a:p>
            <a:r>
              <a:rPr lang="en-US" dirty="0" smtClean="0"/>
              <a:t>Traditional </a:t>
            </a:r>
            <a:r>
              <a:rPr lang="en-US" dirty="0"/>
              <a:t>lenders have left room for new lending market </a:t>
            </a:r>
            <a:r>
              <a:rPr lang="en-US" dirty="0" smtClean="0"/>
              <a:t>entrants as they withdrew </a:t>
            </a:r>
            <a:r>
              <a:rPr lang="en-US" dirty="0"/>
              <a:t>from some market segments in the post-crisis period</a:t>
            </a:r>
            <a:r>
              <a:rPr lang="en-US" dirty="0" smtClean="0"/>
              <a:t>.</a:t>
            </a:r>
          </a:p>
          <a:p>
            <a:r>
              <a:rPr lang="en-US" dirty="0" smtClean="0"/>
              <a:t>Also, banks </a:t>
            </a:r>
            <a:r>
              <a:rPr lang="en-US" dirty="0"/>
              <a:t>often “underservice” certain market segments, such as micro </a:t>
            </a:r>
            <a:r>
              <a:rPr lang="en-US" dirty="0" smtClean="0"/>
              <a:t>businesses. </a:t>
            </a:r>
          </a:p>
          <a:p>
            <a:r>
              <a:rPr lang="en-US" dirty="0" smtClean="0"/>
              <a:t>ECB has published a Guide to assessments of FinTech credit institution license applications. </a:t>
            </a:r>
            <a:endParaRPr lang="el-G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154" y="1052737"/>
            <a:ext cx="34194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86117" y="3959862"/>
            <a:ext cx="3034805" cy="184666"/>
          </a:xfrm>
          <a:prstGeom prst="rect">
            <a:avLst/>
          </a:prstGeom>
        </p:spPr>
        <p:txBody>
          <a:bodyPr wrap="none">
            <a:spAutoFit/>
          </a:bodyPr>
          <a:lstStyle/>
          <a:p>
            <a:r>
              <a:rPr lang="en-US" sz="600" dirty="0">
                <a:solidFill>
                  <a:schemeClr val="tx2"/>
                </a:solidFill>
              </a:rPr>
              <a:t>1.  Europe, Middle East and Africa. Source: BIS Quarterly Review, September 2018.</a:t>
            </a:r>
            <a:endParaRPr lang="el-GR" sz="600" dirty="0">
              <a:solidFill>
                <a:schemeClr val="tx2"/>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5" y="4293096"/>
            <a:ext cx="3457575" cy="195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184232" y="6251499"/>
            <a:ext cx="1872208" cy="241980"/>
          </a:xfrm>
          <a:prstGeom prst="rect">
            <a:avLst/>
          </a:prstGeom>
          <a:noFill/>
        </p:spPr>
        <p:txBody>
          <a:bodyPr wrap="square" lIns="36000" tIns="36000" rIns="36000" bIns="36000" rtlCol="0">
            <a:spAutoFit/>
          </a:bodyPr>
          <a:lstStyle/>
          <a:p>
            <a:r>
              <a:rPr lang="en-GB" sz="1050" dirty="0">
                <a:solidFill>
                  <a:schemeClr val="tx2"/>
                </a:solidFill>
              </a:rPr>
              <a:t>Source: BIS.</a:t>
            </a:r>
            <a:endParaRPr lang="el-GR" sz="1050" dirty="0" err="1">
              <a:solidFill>
                <a:schemeClr val="tx2"/>
              </a:solidFill>
            </a:endParaRPr>
          </a:p>
        </p:txBody>
      </p:sp>
    </p:spTree>
    <p:extLst>
      <p:ext uri="{BB962C8B-B14F-4D97-AF65-F5344CB8AC3E}">
        <p14:creationId xmlns:p14="http://schemas.microsoft.com/office/powerpoint/2010/main" val="100595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Interactions between Banks and Fintech credit</a:t>
            </a:r>
            <a:endParaRPr lang="el-GR" dirty="0"/>
          </a:p>
        </p:txBody>
      </p:sp>
      <p:sp>
        <p:nvSpPr>
          <p:cNvPr id="3" name="Text Placeholder 2"/>
          <p:cNvSpPr>
            <a:spLocks noGrp="1"/>
          </p:cNvSpPr>
          <p:nvPr>
            <p:ph type="body" sz="quarter" idx="10"/>
          </p:nvPr>
        </p:nvSpPr>
        <p:spPr>
          <a:xfrm>
            <a:off x="1991544" y="1412776"/>
            <a:ext cx="8090773" cy="4320480"/>
          </a:xfrm>
        </p:spPr>
        <p:txBody>
          <a:bodyPr/>
          <a:lstStyle/>
          <a:p>
            <a:pPr algn="just"/>
            <a:r>
              <a:rPr lang="en-US" dirty="0" smtClean="0"/>
              <a:t>Banks and Fintech credit firms have different set of competitive advantages</a:t>
            </a:r>
          </a:p>
          <a:p>
            <a:pPr lvl="1" algn="just"/>
            <a:r>
              <a:rPr lang="en-US" dirty="0" smtClean="0"/>
              <a:t> Banks have vast customer base but legacy systems are holding them back. </a:t>
            </a:r>
          </a:p>
          <a:p>
            <a:pPr lvl="1" algn="just"/>
            <a:r>
              <a:rPr lang="en-US" dirty="0" smtClean="0"/>
              <a:t> FinTech can provide better customer experience but size and regulatory burden limit their potential.</a:t>
            </a:r>
          </a:p>
          <a:p>
            <a:pPr algn="just"/>
            <a:r>
              <a:rPr lang="en-US" dirty="0" smtClean="0"/>
              <a:t>Cooperation may be the solution. </a:t>
            </a:r>
          </a:p>
          <a:p>
            <a:pPr lvl="1" algn="just"/>
            <a:r>
              <a:rPr lang="en-US" dirty="0" smtClean="0"/>
              <a:t>Consumers will get more choice at a lower cost, banks will become more efficient.</a:t>
            </a:r>
          </a:p>
          <a:p>
            <a:pPr marL="0" indent="0" algn="just">
              <a:buNone/>
            </a:pPr>
            <a:endParaRPr lang="el-GR" dirty="0"/>
          </a:p>
        </p:txBody>
      </p:sp>
    </p:spTree>
    <p:extLst>
      <p:ext uri="{BB962C8B-B14F-4D97-AF65-F5344CB8AC3E}">
        <p14:creationId xmlns:p14="http://schemas.microsoft.com/office/powerpoint/2010/main" val="425503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81"/>
            <a:ext cx="9433048" cy="833438"/>
          </a:xfrm>
        </p:spPr>
        <p:txBody>
          <a:bodyPr/>
          <a:lstStyle/>
          <a:p>
            <a:pPr algn="just"/>
            <a:r>
              <a:rPr lang="en-US" sz="2400" dirty="0" err="1"/>
              <a:t>FinTech’s</a:t>
            </a:r>
            <a:r>
              <a:rPr lang="en-US" sz="2400" dirty="0"/>
              <a:t> impact upon and interaction with the conventional financial </a:t>
            </a:r>
            <a:r>
              <a:rPr lang="en-US" sz="2400" dirty="0" smtClean="0"/>
              <a:t>system</a:t>
            </a:r>
            <a:endParaRPr lang="el-GR" sz="2400" dirty="0"/>
          </a:p>
        </p:txBody>
      </p:sp>
      <p:sp>
        <p:nvSpPr>
          <p:cNvPr id="3" name="Text Placeholder 2"/>
          <p:cNvSpPr>
            <a:spLocks noGrp="1"/>
          </p:cNvSpPr>
          <p:nvPr>
            <p:ph type="body" sz="quarter" idx="10"/>
          </p:nvPr>
        </p:nvSpPr>
        <p:spPr/>
        <p:txBody>
          <a:bodyPr/>
          <a:lstStyle/>
          <a:p>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3258821874"/>
              </p:ext>
            </p:extLst>
          </p:nvPr>
        </p:nvGraphicFramePr>
        <p:xfrm>
          <a:off x="1271464" y="1340769"/>
          <a:ext cx="8323386" cy="4886585"/>
        </p:xfrm>
        <a:graphic>
          <a:graphicData uri="http://schemas.openxmlformats.org/drawingml/2006/table">
            <a:tbl>
              <a:tblPr firstRow="1" bandRow="1">
                <a:tableStyleId>{5C22544A-7EE6-4342-B048-85BDC9FD1C3A}</a:tableStyleId>
              </a:tblPr>
              <a:tblGrid>
                <a:gridCol w="4161693"/>
                <a:gridCol w="4161693"/>
              </a:tblGrid>
              <a:tr h="390785">
                <a:tc>
                  <a:txBody>
                    <a:bodyPr/>
                    <a:lstStyle/>
                    <a:p>
                      <a:r>
                        <a:rPr lang="en-GB" dirty="0" smtClean="0">
                          <a:solidFill>
                            <a:srgbClr val="00B050"/>
                          </a:solidFill>
                        </a:rPr>
                        <a:t>Benefits</a:t>
                      </a:r>
                      <a:endParaRPr lang="el-GR" dirty="0">
                        <a:solidFill>
                          <a:srgbClr val="00B050"/>
                        </a:solidFill>
                      </a:endParaRPr>
                    </a:p>
                  </a:txBody>
                  <a:tcPr/>
                </a:tc>
                <a:tc>
                  <a:txBody>
                    <a:bodyPr/>
                    <a:lstStyle/>
                    <a:p>
                      <a:r>
                        <a:rPr lang="en-GB" dirty="0" smtClean="0">
                          <a:solidFill>
                            <a:srgbClr val="FF0000"/>
                          </a:solidFill>
                        </a:rPr>
                        <a:t>Risks</a:t>
                      </a:r>
                      <a:endParaRPr lang="el-GR" dirty="0">
                        <a:solidFill>
                          <a:srgbClr val="FF0000"/>
                        </a:solidFill>
                      </a:endParaRPr>
                    </a:p>
                  </a:txBody>
                  <a:tcPr/>
                </a:tc>
              </a:tr>
              <a:tr h="4145719">
                <a:tc>
                  <a:txBody>
                    <a:bodyPr/>
                    <a:lstStyle/>
                    <a:p>
                      <a:r>
                        <a:rPr lang="en-US" dirty="0" smtClean="0"/>
                        <a:t>Reduction of information asymmetry</a:t>
                      </a:r>
                    </a:p>
                    <a:p>
                      <a:endParaRPr lang="en-US" dirty="0" smtClean="0"/>
                    </a:p>
                    <a:p>
                      <a:r>
                        <a:rPr lang="en-US" dirty="0" smtClean="0"/>
                        <a:t>Greater financial inclusion and alternative funding and investment options. </a:t>
                      </a:r>
                    </a:p>
                    <a:p>
                      <a:endParaRPr lang="en-US" dirty="0" smtClean="0"/>
                    </a:p>
                    <a:p>
                      <a:r>
                        <a:rPr lang="en-US" dirty="0" smtClean="0"/>
                        <a:t>Greater diversity in the sources of credit could lower the risks that the economy faces when a few banks dominate credit provision.</a:t>
                      </a:r>
                    </a:p>
                    <a:p>
                      <a:endParaRPr lang="en-US" dirty="0" smtClean="0"/>
                    </a:p>
                    <a:p>
                      <a:r>
                        <a:rPr lang="en-US" dirty="0" smtClean="0"/>
                        <a:t>FinTech credit could also yield benefits through its impact on commercial banks. </a:t>
                      </a:r>
                    </a:p>
                    <a:p>
                      <a:endParaRPr lang="en-US" dirty="0" smtClean="0"/>
                    </a:p>
                    <a:p>
                      <a:endParaRPr lang="el-GR" dirty="0"/>
                    </a:p>
                  </a:txBody>
                  <a:tcPr/>
                </a:tc>
                <a:tc>
                  <a:txBody>
                    <a:bodyPr/>
                    <a:lstStyle/>
                    <a:p>
                      <a:r>
                        <a:rPr lang="en-US" dirty="0" smtClean="0"/>
                        <a:t>Increasing financial discrimination</a:t>
                      </a:r>
                    </a:p>
                    <a:p>
                      <a:endParaRPr lang="en-US" dirty="0" smtClean="0"/>
                    </a:p>
                    <a:p>
                      <a:r>
                        <a:rPr lang="en-US" dirty="0" smtClean="0"/>
                        <a:t>Weaken lending standards, </a:t>
                      </a:r>
                    </a:p>
                    <a:p>
                      <a:pPr marL="0" marR="0" indent="0" algn="l" defTabSz="93512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35120" rtl="0" eaLnBrk="1" fontAlgn="auto" latinLnBrk="0" hangingPunct="1">
                        <a:lnSpc>
                          <a:spcPct val="100000"/>
                        </a:lnSpc>
                        <a:spcBef>
                          <a:spcPts val="0"/>
                        </a:spcBef>
                        <a:spcAft>
                          <a:spcPts val="0"/>
                        </a:spcAft>
                        <a:buClrTx/>
                        <a:buSzTx/>
                        <a:buFontTx/>
                        <a:buNone/>
                        <a:tabLst/>
                        <a:defRPr/>
                      </a:pPr>
                      <a:r>
                        <a:rPr lang="en-US" dirty="0" smtClean="0"/>
                        <a:t>Erosion of banks’ profitability</a:t>
                      </a:r>
                    </a:p>
                    <a:p>
                      <a:pPr marL="0" marR="0" lvl="0" indent="0" algn="l" defTabSz="93512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35120" rtl="0" eaLnBrk="1" fontAlgn="auto" latinLnBrk="0" hangingPunct="1">
                        <a:lnSpc>
                          <a:spcPct val="100000"/>
                        </a:lnSpc>
                        <a:spcBef>
                          <a:spcPts val="0"/>
                        </a:spcBef>
                        <a:spcAft>
                          <a:spcPts val="0"/>
                        </a:spcAft>
                        <a:buClrTx/>
                        <a:buSzTx/>
                        <a:buFontTx/>
                        <a:buNone/>
                        <a:tabLst/>
                        <a:defRPr/>
                      </a:pPr>
                      <a:r>
                        <a:rPr lang="en-US" dirty="0" smtClean="0"/>
                        <a:t>Cyber risks</a:t>
                      </a:r>
                      <a:endParaRPr lang="el-GR" dirty="0" smtClean="0"/>
                    </a:p>
                    <a:p>
                      <a:endParaRPr lang="en-US" dirty="0" smtClean="0"/>
                    </a:p>
                    <a:p>
                      <a:r>
                        <a:rPr lang="en-US" dirty="0" smtClean="0"/>
                        <a:t>Credit activity outside the prudential regulatory net could limit the effectiveness of credit-related countercyclical </a:t>
                      </a:r>
                      <a:r>
                        <a:rPr lang="en-US" dirty="0" err="1" smtClean="0"/>
                        <a:t>macroprudential</a:t>
                      </a:r>
                      <a:r>
                        <a:rPr lang="en-US" dirty="0" smtClean="0"/>
                        <a:t> measures. </a:t>
                      </a:r>
                    </a:p>
                    <a:p>
                      <a:endParaRPr lang="en-US" dirty="0" smtClean="0"/>
                    </a:p>
                    <a:p>
                      <a:pPr marL="0" marR="0" lvl="0" indent="0" algn="l" defTabSz="935120" rtl="0" eaLnBrk="1" fontAlgn="auto" latinLnBrk="0" hangingPunct="1">
                        <a:lnSpc>
                          <a:spcPct val="100000"/>
                        </a:lnSpc>
                        <a:spcBef>
                          <a:spcPts val="0"/>
                        </a:spcBef>
                        <a:spcAft>
                          <a:spcPts val="0"/>
                        </a:spcAft>
                        <a:buClrTx/>
                        <a:buSzTx/>
                        <a:buFontTx/>
                        <a:buNone/>
                        <a:tabLst/>
                        <a:defRPr/>
                      </a:pPr>
                      <a:r>
                        <a:rPr lang="en-US" altLang="zh-CN" dirty="0" smtClean="0"/>
                        <a:t>Potential to affect the pass-through of monetary policy.</a:t>
                      </a:r>
                    </a:p>
                    <a:p>
                      <a:pPr marL="0" marR="0" lvl="0" indent="0" algn="l" defTabSz="93512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35120" rtl="0" eaLnBrk="1" fontAlgn="auto" latinLnBrk="0" hangingPunct="1">
                        <a:lnSpc>
                          <a:spcPct val="100000"/>
                        </a:lnSpc>
                        <a:spcBef>
                          <a:spcPts val="0"/>
                        </a:spcBef>
                        <a:spcAft>
                          <a:spcPts val="0"/>
                        </a:spcAft>
                        <a:buClrTx/>
                        <a:buSzTx/>
                        <a:buFontTx/>
                        <a:buNone/>
                        <a:tabLst/>
                        <a:defRPr/>
                      </a:pPr>
                      <a:r>
                        <a:rPr lang="en-US" dirty="0" smtClean="0"/>
                        <a:t>Consumer protection</a:t>
                      </a:r>
                    </a:p>
                  </a:txBody>
                  <a:tcPr/>
                </a:tc>
              </a:tr>
            </a:tbl>
          </a:graphicData>
        </a:graphic>
      </p:graphicFrame>
    </p:spTree>
    <p:extLst>
      <p:ext uri="{BB962C8B-B14F-4D97-AF65-F5344CB8AC3E}">
        <p14:creationId xmlns:p14="http://schemas.microsoft.com/office/powerpoint/2010/main" val="226882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the challenges from </a:t>
            </a:r>
            <a:r>
              <a:rPr lang="en-GB" dirty="0" err="1" smtClean="0"/>
              <a:t>FinTech</a:t>
            </a:r>
            <a:endParaRPr lang="el-GR" dirty="0"/>
          </a:p>
        </p:txBody>
      </p:sp>
      <p:sp>
        <p:nvSpPr>
          <p:cNvPr id="3" name="Text Placeholder 2"/>
          <p:cNvSpPr>
            <a:spLocks noGrp="1"/>
          </p:cNvSpPr>
          <p:nvPr>
            <p:ph type="body" sz="quarter" idx="10"/>
          </p:nvPr>
        </p:nvSpPr>
        <p:spPr/>
        <p:txBody>
          <a:bodyPr/>
          <a:lstStyle/>
          <a:p>
            <a:pPr algn="just"/>
            <a:r>
              <a:rPr lang="en-US" dirty="0" smtClean="0"/>
              <a:t>regulatory </a:t>
            </a:r>
            <a:r>
              <a:rPr lang="en-US" dirty="0"/>
              <a:t>sandboxes, or frameworks for testing new technologies in a controlled </a:t>
            </a:r>
            <a:r>
              <a:rPr lang="en-US" dirty="0" smtClean="0"/>
              <a:t>environment</a:t>
            </a:r>
            <a:r>
              <a:rPr lang="en-US" dirty="0" smtClean="0"/>
              <a:t>.</a:t>
            </a:r>
          </a:p>
          <a:p>
            <a:pPr algn="just"/>
            <a:r>
              <a:rPr lang="en-US" dirty="0" smtClean="0"/>
              <a:t>innovation </a:t>
            </a:r>
            <a:r>
              <a:rPr lang="en-US" dirty="0"/>
              <a:t>hubs, in which authorities support new firms in navigating existing regulatory </a:t>
            </a:r>
            <a:r>
              <a:rPr lang="en-US" dirty="0" smtClean="0"/>
              <a:t>requirements</a:t>
            </a:r>
            <a:r>
              <a:rPr lang="en-US" dirty="0"/>
              <a:t>.</a:t>
            </a:r>
            <a:endParaRPr lang="en-US" dirty="0" smtClean="0"/>
          </a:p>
          <a:p>
            <a:pPr marL="433387" lvl="1" indent="0" algn="just">
              <a:buNone/>
            </a:pPr>
            <a:endParaRPr lang="el-GR" dirty="0"/>
          </a:p>
        </p:txBody>
      </p:sp>
    </p:spTree>
    <p:extLst>
      <p:ext uri="{BB962C8B-B14F-4D97-AF65-F5344CB8AC3E}">
        <p14:creationId xmlns:p14="http://schemas.microsoft.com/office/powerpoint/2010/main" val="715153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FinTech ecosystem in Greece and the Bank of Greece’s hub</a:t>
            </a:r>
            <a:endParaRPr lang="el-GR" dirty="0"/>
          </a:p>
        </p:txBody>
      </p:sp>
      <p:sp>
        <p:nvSpPr>
          <p:cNvPr id="3" name="Text Placeholder 2"/>
          <p:cNvSpPr>
            <a:spLocks noGrp="1"/>
          </p:cNvSpPr>
          <p:nvPr>
            <p:ph type="body" sz="quarter" idx="10"/>
          </p:nvPr>
        </p:nvSpPr>
        <p:spPr>
          <a:xfrm>
            <a:off x="1415481" y="1340768"/>
            <a:ext cx="8666838" cy="4085758"/>
          </a:xfrm>
        </p:spPr>
        <p:txBody>
          <a:bodyPr/>
          <a:lstStyle/>
          <a:p>
            <a:pPr algn="just"/>
            <a:r>
              <a:rPr lang="en-GB" dirty="0" smtClean="0"/>
              <a:t>Mainly concentrated in payment services (processing, e-wallets, Billing tools).</a:t>
            </a:r>
          </a:p>
          <a:p>
            <a:pPr algn="just"/>
            <a:r>
              <a:rPr lang="en-GB" dirty="0" smtClean="0"/>
              <a:t>Most popular instrument is e-wallet.</a:t>
            </a:r>
          </a:p>
          <a:p>
            <a:pPr algn="just"/>
            <a:r>
              <a:rPr lang="en-GB" dirty="0" smtClean="0"/>
              <a:t>Explosion in the use of electronic payments, and internet/mobile banking.</a:t>
            </a:r>
          </a:p>
          <a:p>
            <a:pPr lvl="1" algn="just"/>
            <a:r>
              <a:rPr lang="en-GB" dirty="0" smtClean="0"/>
              <a:t>Indicatively, payments through bank branches were reduced by around 50% between 2014-2018 while at the same time doubled through electronic channels. Also, the value of transactions through internet and mobile banking jumped from around </a:t>
            </a:r>
            <a:r>
              <a:rPr lang="el-GR" dirty="0" smtClean="0"/>
              <a:t>€</a:t>
            </a:r>
            <a:r>
              <a:rPr lang="en-GB" dirty="0" smtClean="0"/>
              <a:t>131 </a:t>
            </a:r>
            <a:r>
              <a:rPr lang="en-GB" dirty="0" err="1" smtClean="0"/>
              <a:t>bn</a:t>
            </a:r>
            <a:r>
              <a:rPr lang="en-GB" dirty="0" smtClean="0"/>
              <a:t> to </a:t>
            </a:r>
            <a:r>
              <a:rPr lang="el-GR" dirty="0" smtClean="0"/>
              <a:t>€</a:t>
            </a:r>
            <a:r>
              <a:rPr lang="en-GB" dirty="0" smtClean="0"/>
              <a:t> 246 bn. This benefited the economy through, among other things, increased VAT revenues.</a:t>
            </a:r>
          </a:p>
          <a:p>
            <a:pPr algn="just"/>
            <a:r>
              <a:rPr lang="en-GB" dirty="0" smtClean="0"/>
              <a:t>Bank of Greece is the competent authority for the authorisation and prudential supervision of payment and electronic money institutions.</a:t>
            </a:r>
          </a:p>
          <a:p>
            <a:pPr lvl="1" algn="just"/>
            <a:r>
              <a:rPr lang="en-GB" dirty="0" smtClean="0"/>
              <a:t>2 e-money and 9 e-payment institutions are operating in Greece, while close to 200 and 400 e-money and e-payment institutions respectively have notified their intention to provide services in Greece without establishment (</a:t>
            </a:r>
            <a:r>
              <a:rPr lang="en-GB" dirty="0" err="1" smtClean="0"/>
              <a:t>passporting</a:t>
            </a:r>
            <a:r>
              <a:rPr lang="en-GB" dirty="0" smtClean="0"/>
              <a:t>). </a:t>
            </a:r>
          </a:p>
          <a:p>
            <a:endParaRPr lang="el-GR" dirty="0"/>
          </a:p>
        </p:txBody>
      </p:sp>
    </p:spTree>
    <p:extLst>
      <p:ext uri="{BB962C8B-B14F-4D97-AF65-F5344CB8AC3E}">
        <p14:creationId xmlns:p14="http://schemas.microsoft.com/office/powerpoint/2010/main" val="471362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50807"/>
            <a:ext cx="9408319" cy="1325563"/>
          </a:xfrm>
        </p:spPr>
        <p:txBody>
          <a:bodyPr/>
          <a:lstStyle/>
          <a:p>
            <a:r>
              <a:rPr lang="en-US" dirty="0" smtClean="0">
                <a:latin typeface="Century Gothic" panose="020B0502020202020204" pitchFamily="34" charset="0"/>
              </a:rPr>
              <a:t>FinTech Innovation Hub</a:t>
            </a:r>
            <a:endParaRPr lang="en-US" dirty="0">
              <a:latin typeface="Century Gothic" panose="020B0502020202020204" pitchFamily="34" charset="0"/>
            </a:endParaRPr>
          </a:p>
        </p:txBody>
      </p:sp>
      <p:sp>
        <p:nvSpPr>
          <p:cNvPr id="5" name="Rectangle 4"/>
          <p:cNvSpPr/>
          <p:nvPr/>
        </p:nvSpPr>
        <p:spPr>
          <a:xfrm>
            <a:off x="1824774" y="1304925"/>
            <a:ext cx="8063252" cy="2185214"/>
          </a:xfrm>
          <a:prstGeom prst="rect">
            <a:avLst/>
          </a:prstGeom>
        </p:spPr>
        <p:txBody>
          <a:bodyPr wrap="square">
            <a:spAutoFit/>
          </a:bodyPr>
          <a:lstStyle/>
          <a:p>
            <a:pPr marL="285750" indent="-285750" algn="just">
              <a:buFont typeface="Arial" panose="020B0604020202020204" pitchFamily="34" charset="0"/>
              <a:buChar char="•"/>
            </a:pPr>
            <a:r>
              <a:rPr lang="en-US" sz="1700" dirty="0">
                <a:solidFill>
                  <a:srgbClr val="336699"/>
                </a:solidFill>
                <a:latin typeface="Gill Sans MT"/>
                <a:cs typeface="华文中宋"/>
              </a:rPr>
              <a:t>The FinTech Innovation Hub initiative is a scheme whereby </a:t>
            </a:r>
            <a:r>
              <a:rPr lang="en-US" altLang="zh-CN" sz="1700" noProof="1">
                <a:solidFill>
                  <a:srgbClr val="336699"/>
                </a:solidFill>
                <a:latin typeface="Gill Sans MT"/>
                <a:cs typeface="华文中宋"/>
              </a:rPr>
              <a:t>the Bank of Greece can engage, as a dedicated point of contact, with firms and/or natural persons in order to monitor innovative developments in the financial sector and provide non-binding guidance on the conformity of innovative financial products, services or business models with regulatory and/or supervisory expectations, including aspects of licensing or registration.</a:t>
            </a:r>
          </a:p>
          <a:p>
            <a:pPr algn="just"/>
            <a:r>
              <a:rPr lang="en-US" altLang="zh-CN" sz="1700" noProof="1">
                <a:solidFill>
                  <a:srgbClr val="336699"/>
                </a:solidFill>
                <a:latin typeface="Gill Sans MT"/>
                <a:cs typeface="华文中宋"/>
                <a:hlinkClick r:id="rId3"/>
              </a:rPr>
              <a:t>https://www.bankofgreece.gr/Pages/en/Bank/InnovationHub/FinTechHub.aspx</a:t>
            </a:r>
            <a:endParaRPr lang="en-US" altLang="zh-CN" sz="1700" noProof="1">
              <a:solidFill>
                <a:srgbClr val="336699"/>
              </a:solidFill>
              <a:latin typeface="Gill Sans MT"/>
              <a:cs typeface="华文中宋"/>
            </a:endParaRPr>
          </a:p>
          <a:p>
            <a:pPr algn="just"/>
            <a:r>
              <a:rPr lang="en-US" altLang="zh-CN" sz="1700" noProof="1">
                <a:solidFill>
                  <a:srgbClr val="336699"/>
                </a:solidFill>
                <a:latin typeface="Gill Sans MT"/>
                <a:cs typeface="华文中宋"/>
              </a:rPr>
              <a:t>March 13 2019</a:t>
            </a:r>
          </a:p>
        </p:txBody>
      </p:sp>
      <p:sp>
        <p:nvSpPr>
          <p:cNvPr id="4" name="TextBox 3"/>
          <p:cNvSpPr txBox="1"/>
          <p:nvPr/>
        </p:nvSpPr>
        <p:spPr>
          <a:xfrm>
            <a:off x="1616002" y="4395788"/>
            <a:ext cx="9051998" cy="2000548"/>
          </a:xfrm>
          <a:prstGeom prst="rect">
            <a:avLst/>
          </a:prstGeom>
          <a:noFill/>
        </p:spPr>
        <p:txBody>
          <a:bodyPr wrap="square" rtlCol="0">
            <a:spAutoFit/>
          </a:bodyPr>
          <a:lstStyle/>
          <a:p>
            <a:pPr algn="just"/>
            <a:r>
              <a:rPr lang="en-US" sz="1700" dirty="0">
                <a:solidFill>
                  <a:srgbClr val="336699"/>
                </a:solidFill>
                <a:latin typeface="Gill Sans MT"/>
                <a:cs typeface="华文中宋"/>
              </a:rPr>
              <a:t>The Bank of Greece aims to: </a:t>
            </a:r>
          </a:p>
          <a:p>
            <a:pPr marL="342900" indent="-342900" algn="just">
              <a:buFont typeface="Arial" panose="020B0604020202020204" pitchFamily="34" charset="0"/>
              <a:buChar char="•"/>
            </a:pPr>
            <a:r>
              <a:rPr lang="en-US" sz="1700" dirty="0">
                <a:solidFill>
                  <a:srgbClr val="336699"/>
                </a:solidFill>
                <a:latin typeface="Gill Sans MT"/>
                <a:cs typeface="华文中宋"/>
              </a:rPr>
              <a:t>encourage and promote financial innovation, while at the same time exploring the risks and the perceived opportunities and ensuring a proper balance</a:t>
            </a:r>
          </a:p>
          <a:p>
            <a:pPr marL="342900" indent="-342900" algn="just">
              <a:buFont typeface="Arial" panose="020B0604020202020204" pitchFamily="34" charset="0"/>
              <a:buChar char="•"/>
            </a:pPr>
            <a:r>
              <a:rPr lang="en-US" sz="1700" dirty="0">
                <a:solidFill>
                  <a:srgbClr val="336699"/>
                </a:solidFill>
                <a:latin typeface="Gill Sans MT"/>
                <a:cs typeface="华文中宋"/>
              </a:rPr>
              <a:t>engage with providers of emerging FinTech solutions</a:t>
            </a:r>
          </a:p>
          <a:p>
            <a:pPr marL="342900" indent="-342900" algn="just">
              <a:buFont typeface="Arial" panose="020B0604020202020204" pitchFamily="34" charset="0"/>
              <a:buChar char="•"/>
            </a:pPr>
            <a:r>
              <a:rPr lang="en-US" sz="1700" dirty="0">
                <a:solidFill>
                  <a:srgbClr val="336699"/>
                </a:solidFill>
                <a:latin typeface="Gill Sans MT"/>
                <a:cs typeface="华文中宋"/>
              </a:rPr>
              <a:t>to gain a deeper understanding of the challenges posed by the new business models and technologies in the financial services area</a:t>
            </a:r>
          </a:p>
          <a:p>
            <a:pPr algn="just"/>
            <a:endParaRPr lang="el-GR" sz="22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730C4618-B023-5943-8B61-71217E3B35F3}" type="slidenum">
              <a:rPr lang="en-US" smtClean="0"/>
              <a:pPr/>
              <a:t>19</a:t>
            </a:fld>
            <a:endParaRPr lang="en-US"/>
          </a:p>
        </p:txBody>
      </p:sp>
    </p:spTree>
    <p:extLst>
      <p:ext uri="{BB962C8B-B14F-4D97-AF65-F5344CB8AC3E}">
        <p14:creationId xmlns:p14="http://schemas.microsoft.com/office/powerpoint/2010/main" val="193209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Structural changes in the financial sector</a:t>
            </a:r>
            <a:endParaRPr lang="el-GR" dirty="0"/>
          </a:p>
        </p:txBody>
      </p:sp>
      <p:sp>
        <p:nvSpPr>
          <p:cNvPr id="6" name="Text Placeholder 5"/>
          <p:cNvSpPr>
            <a:spLocks noGrp="1"/>
          </p:cNvSpPr>
          <p:nvPr>
            <p:ph type="body" sz="quarter" idx="10"/>
          </p:nvPr>
        </p:nvSpPr>
        <p:spPr>
          <a:xfrm>
            <a:off x="911424" y="1340768"/>
            <a:ext cx="7699177" cy="4896544"/>
          </a:xfrm>
        </p:spPr>
        <p:txBody>
          <a:bodyPr/>
          <a:lstStyle/>
          <a:p>
            <a:pPr algn="just"/>
            <a:r>
              <a:rPr lang="en-GB" dirty="0" smtClean="0"/>
              <a:t>Banking</a:t>
            </a:r>
          </a:p>
          <a:p>
            <a:pPr lvl="1" algn="just"/>
            <a:r>
              <a:rPr lang="en-GB" dirty="0" smtClean="0"/>
              <a:t>Changes in capacity and structure</a:t>
            </a:r>
          </a:p>
          <a:p>
            <a:pPr lvl="2" algn="just"/>
            <a:r>
              <a:rPr lang="en-US" dirty="0" smtClean="0"/>
              <a:t>reduction </a:t>
            </a:r>
            <a:r>
              <a:rPr lang="en-US" dirty="0"/>
              <a:t>in business </a:t>
            </a:r>
            <a:r>
              <a:rPr lang="en-US" dirty="0" smtClean="0"/>
              <a:t>volumes.</a:t>
            </a:r>
            <a:endParaRPr lang="en-US" dirty="0" smtClean="0"/>
          </a:p>
          <a:p>
            <a:pPr lvl="2" algn="just"/>
            <a:r>
              <a:rPr lang="en-US" dirty="0" smtClean="0"/>
              <a:t>increased </a:t>
            </a:r>
            <a:r>
              <a:rPr lang="en-US" dirty="0" smtClean="0"/>
              <a:t>concentration.</a:t>
            </a:r>
            <a:endParaRPr lang="en-GB" dirty="0" smtClean="0"/>
          </a:p>
          <a:p>
            <a:pPr lvl="1" algn="just"/>
            <a:r>
              <a:rPr lang="en-GB" dirty="0" smtClean="0"/>
              <a:t>Shifts in business models (as a response to the crisis and to regulation)</a:t>
            </a:r>
          </a:p>
          <a:p>
            <a:pPr lvl="2" algn="just"/>
            <a:r>
              <a:rPr lang="en-US" dirty="0" smtClean="0"/>
              <a:t>away </a:t>
            </a:r>
            <a:r>
              <a:rPr lang="en-US" dirty="0"/>
              <a:t>from </a:t>
            </a:r>
            <a:r>
              <a:rPr lang="en-US" dirty="0" smtClean="0"/>
              <a:t>complex activities towards core business </a:t>
            </a:r>
            <a:r>
              <a:rPr lang="en-US" dirty="0" smtClean="0"/>
              <a:t>activities.</a:t>
            </a:r>
            <a:endParaRPr lang="en-US" dirty="0" smtClean="0"/>
          </a:p>
          <a:p>
            <a:pPr lvl="2" algn="just"/>
            <a:r>
              <a:rPr lang="en-US" dirty="0" smtClean="0"/>
              <a:t>demand for more </a:t>
            </a:r>
            <a:r>
              <a:rPr lang="en-US" dirty="0"/>
              <a:t>high-quality capital, </a:t>
            </a:r>
            <a:r>
              <a:rPr lang="en-US" dirty="0" smtClean="0"/>
              <a:t>more </a:t>
            </a:r>
            <a:r>
              <a:rPr lang="en-US" dirty="0"/>
              <a:t>stable funding </a:t>
            </a:r>
            <a:r>
              <a:rPr lang="en-US" dirty="0" smtClean="0"/>
              <a:t>sources.</a:t>
            </a:r>
            <a:endParaRPr lang="en-US" dirty="0" smtClean="0"/>
          </a:p>
          <a:p>
            <a:pPr lvl="2" algn="just"/>
            <a:r>
              <a:rPr lang="en-US" dirty="0"/>
              <a:t>r</a:t>
            </a:r>
            <a:r>
              <a:rPr lang="en-US" dirty="0" smtClean="0"/>
              <a:t>eassessment of costs, scope of activities and geographic presence. </a:t>
            </a:r>
            <a:endParaRPr lang="en-GB" dirty="0" smtClean="0"/>
          </a:p>
          <a:p>
            <a:pPr algn="just"/>
            <a:r>
              <a:rPr lang="en-GB" dirty="0" smtClean="0"/>
              <a:t>Non-banking</a:t>
            </a:r>
          </a:p>
          <a:p>
            <a:pPr lvl="1" algn="just"/>
            <a:r>
              <a:rPr lang="en-GB" altLang="zh-CN" sz="1800" dirty="0"/>
              <a:t>Non-bank finance and non-bank </a:t>
            </a:r>
            <a:r>
              <a:rPr lang="en-US" altLang="zh-CN" sz="2000" dirty="0"/>
              <a:t>financial institutions have gained a greater role in financing economic </a:t>
            </a:r>
            <a:r>
              <a:rPr lang="en-US" altLang="zh-CN" sz="2000" dirty="0" smtClean="0"/>
              <a:t>activity.</a:t>
            </a:r>
            <a:endParaRPr lang="en-US" altLang="zh-CN" sz="2000" dirty="0"/>
          </a:p>
          <a:p>
            <a:pPr algn="just"/>
            <a:r>
              <a:rPr lang="en-US" dirty="0" smtClean="0"/>
              <a:t>Technological change</a:t>
            </a:r>
          </a:p>
          <a:p>
            <a:pPr lvl="1" algn="just"/>
            <a:r>
              <a:rPr lang="en-US" dirty="0" err="1" smtClean="0"/>
              <a:t>Digitalisation</a:t>
            </a:r>
            <a:r>
              <a:rPr lang="en-US" dirty="0" smtClean="0"/>
              <a:t> of banking </a:t>
            </a:r>
            <a:r>
              <a:rPr lang="en-US" dirty="0" smtClean="0"/>
              <a:t>services.</a:t>
            </a:r>
            <a:endParaRPr lang="en-US" dirty="0" smtClean="0"/>
          </a:p>
          <a:p>
            <a:pPr lvl="1" algn="just"/>
            <a:r>
              <a:rPr lang="en-US" dirty="0" smtClean="0"/>
              <a:t>Competitive threat to </a:t>
            </a:r>
            <a:r>
              <a:rPr lang="en-US" dirty="0" smtClean="0"/>
              <a:t>banks.</a:t>
            </a:r>
            <a:endParaRPr lang="en-US" dirty="0" smtClean="0"/>
          </a:p>
          <a:p>
            <a:pPr lvl="1" algn="just"/>
            <a:endParaRPr lang="el-GR" dirty="0"/>
          </a:p>
        </p:txBody>
      </p:sp>
      <p:pic>
        <p:nvPicPr>
          <p:cNvPr id="2" name="Picture 1"/>
          <p:cNvPicPr>
            <a:picLocks noChangeAspect="1"/>
          </p:cNvPicPr>
          <p:nvPr/>
        </p:nvPicPr>
        <p:blipFill>
          <a:blip r:embed="rId3"/>
          <a:stretch>
            <a:fillRect/>
          </a:stretch>
        </p:blipFill>
        <p:spPr>
          <a:xfrm>
            <a:off x="8610600" y="1700808"/>
            <a:ext cx="2669976" cy="3445545"/>
          </a:xfrm>
          <a:prstGeom prst="rect">
            <a:avLst/>
          </a:prstGeom>
        </p:spPr>
      </p:pic>
      <p:sp>
        <p:nvSpPr>
          <p:cNvPr id="3" name="TextBox 2"/>
          <p:cNvSpPr txBox="1"/>
          <p:nvPr/>
        </p:nvSpPr>
        <p:spPr>
          <a:xfrm>
            <a:off x="8621774" y="1181433"/>
            <a:ext cx="1907704" cy="442035"/>
          </a:xfrm>
          <a:prstGeom prst="rect">
            <a:avLst/>
          </a:prstGeom>
          <a:noFill/>
        </p:spPr>
        <p:txBody>
          <a:bodyPr wrap="square" lIns="36000" tIns="36000" rIns="36000" bIns="36000" rtlCol="0">
            <a:spAutoFit/>
          </a:bodyPr>
          <a:lstStyle/>
          <a:p>
            <a:r>
              <a:rPr lang="en-GB" sz="1200" dirty="0">
                <a:solidFill>
                  <a:srgbClr val="0070C0"/>
                </a:solidFill>
              </a:rPr>
              <a:t>Euro area growth of financial assets </a:t>
            </a:r>
            <a:r>
              <a:rPr lang="el-GR" sz="1200" dirty="0">
                <a:solidFill>
                  <a:srgbClr val="0070C0"/>
                </a:solidFill>
              </a:rPr>
              <a:t>€</a:t>
            </a:r>
            <a:r>
              <a:rPr lang="en-US" sz="1200" dirty="0">
                <a:solidFill>
                  <a:srgbClr val="0070C0"/>
                </a:solidFill>
              </a:rPr>
              <a:t> trillion</a:t>
            </a:r>
            <a:endParaRPr lang="el-GR" sz="1200" dirty="0" err="1">
              <a:solidFill>
                <a:srgbClr val="0070C0"/>
              </a:solidFill>
            </a:endParaRPr>
          </a:p>
        </p:txBody>
      </p:sp>
      <p:sp>
        <p:nvSpPr>
          <p:cNvPr id="4" name="TextBox 3"/>
          <p:cNvSpPr txBox="1"/>
          <p:nvPr/>
        </p:nvSpPr>
        <p:spPr>
          <a:xfrm>
            <a:off x="8904312" y="5146352"/>
            <a:ext cx="1584176" cy="241980"/>
          </a:xfrm>
          <a:prstGeom prst="rect">
            <a:avLst/>
          </a:prstGeom>
          <a:noFill/>
        </p:spPr>
        <p:txBody>
          <a:bodyPr wrap="square" lIns="36000" tIns="36000" rIns="36000" bIns="36000" rtlCol="0">
            <a:spAutoFit/>
          </a:bodyPr>
          <a:lstStyle/>
          <a:p>
            <a:r>
              <a:rPr lang="en-US" sz="1050" dirty="0">
                <a:solidFill>
                  <a:srgbClr val="0070C0"/>
                </a:solidFill>
              </a:rPr>
              <a:t>Source: ECB.</a:t>
            </a:r>
            <a:endParaRPr lang="el-GR" sz="1600" dirty="0" err="1">
              <a:solidFill>
                <a:srgbClr val="0070C0"/>
              </a:solidFill>
            </a:endParaRPr>
          </a:p>
        </p:txBody>
      </p:sp>
    </p:spTree>
    <p:extLst>
      <p:ext uri="{BB962C8B-B14F-4D97-AF65-F5344CB8AC3E}">
        <p14:creationId xmlns:p14="http://schemas.microsoft.com/office/powerpoint/2010/main" val="3463693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l-GR" sz="2800" dirty="0"/>
              <a:t>Is the interaction of banks, non-banks and FinTech harmful ? The Chinese view of risk!</a:t>
            </a:r>
            <a:endParaRPr lang="el-GR" dirty="0"/>
          </a:p>
        </p:txBody>
      </p:sp>
      <p:sp>
        <p:nvSpPr>
          <p:cNvPr id="4" name="Rectangle 5"/>
          <p:cNvSpPr>
            <a:spLocks noGrp="1" noChangeArrowheads="1"/>
          </p:cNvSpPr>
          <p:nvPr>
            <p:ph type="body" sz="quarter" idx="10"/>
          </p:nvPr>
        </p:nvSpPr>
        <p:spPr>
          <a:xfrm>
            <a:off x="191345" y="1340768"/>
            <a:ext cx="8856983" cy="5112568"/>
          </a:xfrm>
        </p:spPr>
        <p:txBody>
          <a:bodyPr/>
          <a:lstStyle/>
          <a:p>
            <a:pPr algn="just"/>
            <a:r>
              <a:rPr lang="en-GB" altLang="el-GR" dirty="0" smtClean="0"/>
              <a:t>A vibrant non-banking financial sector </a:t>
            </a:r>
            <a:r>
              <a:rPr lang="en-GB" dirty="0"/>
              <a:t>facilitates the deepening of financial </a:t>
            </a:r>
            <a:r>
              <a:rPr lang="en-GB" dirty="0" smtClean="0"/>
              <a:t>markets, increases competition, </a:t>
            </a:r>
            <a:r>
              <a:rPr lang="en-GB" dirty="0"/>
              <a:t>improves the quality of </a:t>
            </a:r>
            <a:r>
              <a:rPr lang="en-GB" dirty="0" smtClean="0"/>
              <a:t>services, </a:t>
            </a:r>
            <a:r>
              <a:rPr lang="en-GB" dirty="0"/>
              <a:t>facilitates financial </a:t>
            </a:r>
            <a:r>
              <a:rPr lang="en-GB" dirty="0" smtClean="0"/>
              <a:t>inclusion and reduces </a:t>
            </a:r>
            <a:r>
              <a:rPr lang="en-GB" dirty="0"/>
              <a:t>costs.</a:t>
            </a:r>
          </a:p>
          <a:p>
            <a:pPr algn="just"/>
            <a:r>
              <a:rPr lang="en-GB" altLang="el-GR" dirty="0" smtClean="0"/>
              <a:t>Diversifying </a:t>
            </a:r>
            <a:r>
              <a:rPr lang="en-GB" altLang="el-GR" dirty="0"/>
              <a:t>the financial sources to the economy is beneficial and can smooth shocks. </a:t>
            </a:r>
            <a:endParaRPr lang="en-GB" altLang="el-GR" dirty="0" smtClean="0"/>
          </a:p>
          <a:p>
            <a:pPr algn="just"/>
            <a:r>
              <a:rPr lang="en-GB" altLang="el-GR" dirty="0" smtClean="0"/>
              <a:t>On the other hand, the search for yield by non-banks accumulates risk and may intensify shocks (i.e. </a:t>
            </a:r>
            <a:r>
              <a:rPr lang="en-US" altLang="zh-CN" dirty="0" smtClean="0"/>
              <a:t>increased exposures </a:t>
            </a:r>
            <a:r>
              <a:rPr lang="en-US" altLang="zh-CN" dirty="0"/>
              <a:t>to BBB-rated and high-yield </a:t>
            </a:r>
            <a:r>
              <a:rPr lang="en-US" altLang="zh-CN" dirty="0" smtClean="0"/>
              <a:t>bonds, </a:t>
            </a:r>
            <a:r>
              <a:rPr lang="en-US" altLang="zh-CN" dirty="0" smtClean="0"/>
              <a:t>low-rated </a:t>
            </a:r>
            <a:r>
              <a:rPr lang="en-US" altLang="zh-CN" dirty="0" err="1"/>
              <a:t>collateralised</a:t>
            </a:r>
            <a:r>
              <a:rPr lang="en-US" altLang="zh-CN" dirty="0"/>
              <a:t> loan </a:t>
            </a:r>
            <a:r>
              <a:rPr lang="en-US" altLang="zh-CN" dirty="0" smtClean="0"/>
              <a:t>obligations (</a:t>
            </a:r>
            <a:r>
              <a:rPr lang="en-GB" altLang="zh-CN" dirty="0" smtClean="0"/>
              <a:t>CLOs) </a:t>
            </a:r>
            <a:r>
              <a:rPr lang="en-GB" altLang="zh-CN" dirty="0"/>
              <a:t>amounts outstanding are double pre-crisis levels. </a:t>
            </a:r>
            <a:endParaRPr lang="en-GB" altLang="el-GR" dirty="0" smtClean="0"/>
          </a:p>
          <a:p>
            <a:pPr algn="just"/>
            <a:r>
              <a:rPr lang="en-GB" altLang="zh-CN" dirty="0" smtClean="0"/>
              <a:t>Financial </a:t>
            </a:r>
            <a:r>
              <a:rPr lang="en-GB" altLang="zh-CN" dirty="0"/>
              <a:t>development is beneficial for growth, </a:t>
            </a:r>
            <a:r>
              <a:rPr lang="en-GB" altLang="zh-CN" dirty="0" smtClean="0"/>
              <a:t>however, too </a:t>
            </a:r>
            <a:r>
              <a:rPr lang="en-GB" altLang="zh-CN" dirty="0"/>
              <a:t>much finance can be detrimental. </a:t>
            </a:r>
            <a:endParaRPr lang="en-GB" altLang="zh-CN" dirty="0" smtClean="0"/>
          </a:p>
          <a:p>
            <a:pPr algn="just"/>
            <a:r>
              <a:rPr lang="en-US" altLang="zh-CN" dirty="0"/>
              <a:t>Non-banks may also contribute to systemic risk through connections with the banking system</a:t>
            </a:r>
            <a:r>
              <a:rPr lang="en-US" altLang="zh-CN" dirty="0" smtClean="0"/>
              <a:t>, </a:t>
            </a:r>
            <a:endParaRPr lang="el-GR" altLang="zh-CN" dirty="0"/>
          </a:p>
          <a:p>
            <a:pPr algn="just"/>
            <a:r>
              <a:rPr lang="en-GB" altLang="zh-CN" dirty="0" smtClean="0"/>
              <a:t>No </a:t>
            </a:r>
            <a:r>
              <a:rPr lang="en-GB" altLang="zh-CN" dirty="0"/>
              <a:t>financial stability risks </a:t>
            </a:r>
            <a:r>
              <a:rPr lang="en-GB" altLang="zh-CN" dirty="0" smtClean="0"/>
              <a:t>arise, so far, </a:t>
            </a:r>
            <a:r>
              <a:rPr lang="en-GB" altLang="zh-CN" dirty="0" smtClean="0"/>
              <a:t>as </a:t>
            </a:r>
            <a:r>
              <a:rPr lang="en-GB" altLang="zh-CN" dirty="0"/>
              <a:t>a result of the adoption of financial technology. However, risks can be built up rather quickly</a:t>
            </a:r>
            <a:r>
              <a:rPr lang="en-GB" altLang="zh-CN" dirty="0" smtClean="0"/>
              <a:t>.</a:t>
            </a:r>
            <a:endParaRPr lang="en-GB" altLang="el-GR" dirty="0"/>
          </a:p>
          <a:p>
            <a:pPr marL="0" indent="0">
              <a:buNone/>
            </a:pPr>
            <a:endParaRPr lang="en-GB" altLang="el-GR" dirty="0"/>
          </a:p>
          <a:p>
            <a:endParaRPr lang="en-GB" altLang="el-GR" dirty="0"/>
          </a:p>
          <a:p>
            <a:endParaRPr lang="en-GB" altLang="el-GR" dirty="0"/>
          </a:p>
          <a:p>
            <a:endParaRPr lang="en-GB" altLang="el-GR" dirty="0"/>
          </a:p>
          <a:p>
            <a:pPr marL="0" indent="0">
              <a:buNone/>
            </a:pPr>
            <a:r>
              <a:rPr lang="en-GB" altLang="el-GR" dirty="0"/>
              <a:t> </a:t>
            </a:r>
            <a:r>
              <a:rPr lang="en-GB" altLang="el-GR" dirty="0" smtClean="0"/>
              <a:t>		</a:t>
            </a:r>
          </a:p>
          <a:p>
            <a:pPr marL="1184275" lvl="3" indent="0">
              <a:buNone/>
            </a:pPr>
            <a:r>
              <a:rPr lang="en-GB" altLang="el-GR" dirty="0" smtClean="0"/>
              <a:t>	</a:t>
            </a:r>
            <a:r>
              <a:rPr lang="en-GB" altLang="el-GR" sz="2400" dirty="0"/>
              <a:t> </a:t>
            </a:r>
            <a:r>
              <a:rPr lang="en-GB" altLang="el-GR" sz="2400" dirty="0" smtClean="0"/>
              <a:t>		   </a:t>
            </a:r>
            <a:endParaRPr lang="el-GR" altLang="el-GR"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1303065"/>
            <a:ext cx="24956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53451" y="3178422"/>
            <a:ext cx="2958008" cy="380480"/>
          </a:xfrm>
          <a:prstGeom prst="rect">
            <a:avLst/>
          </a:prstGeom>
          <a:noFill/>
        </p:spPr>
        <p:txBody>
          <a:bodyPr wrap="square" lIns="36000" tIns="36000" rIns="36000" bIns="36000" rtlCol="0">
            <a:spAutoFit/>
          </a:bodyPr>
          <a:lstStyle/>
          <a:p>
            <a:r>
              <a:rPr lang="en-GB" sz="2000" dirty="0" smtClean="0">
                <a:solidFill>
                  <a:srgbClr val="0070C0"/>
                </a:solidFill>
              </a:rPr>
              <a:t>   Danger       Opportunity</a:t>
            </a:r>
            <a:endParaRPr lang="el-GR" sz="2000" dirty="0" err="1" smtClean="0">
              <a:solidFill>
                <a:srgbClr val="0070C0"/>
              </a:solidFill>
            </a:endParaRPr>
          </a:p>
        </p:txBody>
      </p:sp>
    </p:spTree>
    <p:extLst>
      <p:ext uri="{BB962C8B-B14F-4D97-AF65-F5344CB8AC3E}">
        <p14:creationId xmlns:p14="http://schemas.microsoft.com/office/powerpoint/2010/main" val="1276203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Banking models: Looking ahead</a:t>
            </a:r>
            <a:endParaRPr lang="el-GR" dirty="0"/>
          </a:p>
        </p:txBody>
      </p:sp>
      <p:sp>
        <p:nvSpPr>
          <p:cNvPr id="3" name="Text Placeholder 2"/>
          <p:cNvSpPr>
            <a:spLocks noGrp="1"/>
          </p:cNvSpPr>
          <p:nvPr>
            <p:ph type="body" sz="quarter" idx="10"/>
          </p:nvPr>
        </p:nvSpPr>
        <p:spPr>
          <a:xfrm>
            <a:off x="1343472" y="1196752"/>
            <a:ext cx="9073008" cy="4229774"/>
          </a:xfrm>
        </p:spPr>
        <p:txBody>
          <a:bodyPr/>
          <a:lstStyle/>
          <a:p>
            <a:pPr algn="just"/>
            <a:r>
              <a:rPr lang="en-GB" altLang="el-GR" dirty="0"/>
              <a:t>Banks that will not evolve and adapt will probably exit the market. However, the disruption </a:t>
            </a:r>
            <a:r>
              <a:rPr lang="en-GB" altLang="zh-CN" dirty="0"/>
              <a:t>to bank business models is expected to be for the benefit of customers.</a:t>
            </a:r>
            <a:endParaRPr lang="en-GB" altLang="el-GR" dirty="0"/>
          </a:p>
          <a:p>
            <a:pPr algn="just"/>
            <a:r>
              <a:rPr lang="en-GB" altLang="zh-CN" dirty="0" smtClean="0"/>
              <a:t>Various </a:t>
            </a:r>
            <a:r>
              <a:rPr lang="en-GB" altLang="zh-CN" dirty="0"/>
              <a:t>business models can lead to good </a:t>
            </a:r>
            <a:r>
              <a:rPr lang="en-GB" altLang="zh-CN" dirty="0" smtClean="0"/>
              <a:t>profitability; </a:t>
            </a:r>
            <a:r>
              <a:rPr lang="en-GB" altLang="zh-CN" dirty="0"/>
              <a:t>there is no one-size-fits-all strategy.</a:t>
            </a:r>
            <a:endParaRPr lang="el-GR" altLang="zh-CN" dirty="0"/>
          </a:p>
          <a:p>
            <a:pPr algn="just"/>
            <a:r>
              <a:rPr lang="en-GB" altLang="zh-CN" dirty="0" smtClean="0"/>
              <a:t>Two </a:t>
            </a:r>
            <a:r>
              <a:rPr lang="en-GB" altLang="zh-CN" dirty="0"/>
              <a:t>common features of well-performing </a:t>
            </a:r>
            <a:r>
              <a:rPr lang="en-GB" altLang="zh-CN" dirty="0" smtClean="0"/>
              <a:t>banks </a:t>
            </a:r>
            <a:r>
              <a:rPr lang="en-GB" altLang="zh-CN" dirty="0"/>
              <a:t>are high cost-efficiency and intensive use of modern technology.</a:t>
            </a:r>
            <a:endParaRPr lang="el-GR" altLang="zh-CN" dirty="0"/>
          </a:p>
          <a:p>
            <a:pPr algn="just"/>
            <a:r>
              <a:rPr lang="en-GB" altLang="zh-CN" dirty="0"/>
              <a:t>The use of </a:t>
            </a:r>
            <a:r>
              <a:rPr lang="en-GB" altLang="zh-CN" dirty="0" smtClean="0"/>
              <a:t>technology is </a:t>
            </a:r>
            <a:r>
              <a:rPr lang="en-GB" altLang="zh-CN" dirty="0"/>
              <a:t>not only necessary for banks to operate efficiently; it is also demanded by </a:t>
            </a:r>
            <a:r>
              <a:rPr lang="en-GB" altLang="zh-CN" dirty="0" smtClean="0"/>
              <a:t>customers as convenience in the access of financial services is top priority for them. </a:t>
            </a:r>
          </a:p>
          <a:p>
            <a:pPr algn="just"/>
            <a:r>
              <a:rPr lang="en-GB" altLang="zh-CN" dirty="0" smtClean="0"/>
              <a:t>From a financial stability perspective, the adaptation of banks to the new environment should not be accompanied by increased risk-taking. </a:t>
            </a:r>
            <a:endParaRPr lang="el-GR" altLang="zh-CN" dirty="0"/>
          </a:p>
          <a:p>
            <a:pPr algn="just"/>
            <a:endParaRPr lang="el-GR" dirty="0"/>
          </a:p>
        </p:txBody>
      </p:sp>
    </p:spTree>
    <p:extLst>
      <p:ext uri="{BB962C8B-B14F-4D97-AF65-F5344CB8AC3E}">
        <p14:creationId xmlns:p14="http://schemas.microsoft.com/office/powerpoint/2010/main" val="2278210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approaches to risks in non-bank finance</a:t>
            </a:r>
            <a:r>
              <a:rPr lang="el-GR" dirty="0"/>
              <a:t/>
            </a:r>
            <a:br>
              <a:rPr lang="el-GR" dirty="0"/>
            </a:br>
            <a:endParaRPr lang="el-GR" dirty="0"/>
          </a:p>
        </p:txBody>
      </p:sp>
      <p:sp>
        <p:nvSpPr>
          <p:cNvPr id="3" name="Text Placeholder 2"/>
          <p:cNvSpPr>
            <a:spLocks noGrp="1"/>
          </p:cNvSpPr>
          <p:nvPr>
            <p:ph type="body" sz="quarter" idx="10"/>
          </p:nvPr>
        </p:nvSpPr>
        <p:spPr>
          <a:xfrm>
            <a:off x="1199456" y="1124744"/>
            <a:ext cx="9361040" cy="5256584"/>
          </a:xfrm>
        </p:spPr>
        <p:txBody>
          <a:bodyPr/>
          <a:lstStyle/>
          <a:p>
            <a:pPr algn="just"/>
            <a:r>
              <a:rPr lang="en-GB" altLang="zh-CN" dirty="0" smtClean="0"/>
              <a:t>Authorities </a:t>
            </a:r>
            <a:r>
              <a:rPr lang="en-GB" altLang="zh-CN" dirty="0"/>
              <a:t>should assess how shocks originating in one part of the financial system can be transmitted to the others components, both directly and through their impact on markets.</a:t>
            </a:r>
          </a:p>
          <a:p>
            <a:pPr algn="just"/>
            <a:r>
              <a:rPr lang="en-GB" altLang="zh-CN" dirty="0" smtClean="0"/>
              <a:t>The </a:t>
            </a:r>
            <a:r>
              <a:rPr lang="en-GB" altLang="zh-CN" dirty="0"/>
              <a:t>non-bank financial sector needs to have solid prudential </a:t>
            </a:r>
            <a:r>
              <a:rPr lang="en-GB" altLang="zh-CN" dirty="0" smtClean="0"/>
              <a:t>standards.</a:t>
            </a:r>
          </a:p>
          <a:p>
            <a:pPr algn="just"/>
            <a:r>
              <a:rPr lang="en-GB" altLang="zh-CN" dirty="0" smtClean="0"/>
              <a:t>An </a:t>
            </a:r>
            <a:r>
              <a:rPr lang="en-GB" altLang="zh-CN" dirty="0"/>
              <a:t>extension of the </a:t>
            </a:r>
            <a:r>
              <a:rPr lang="en-GB" altLang="zh-CN" dirty="0" err="1"/>
              <a:t>macroprudential</a:t>
            </a:r>
            <a:r>
              <a:rPr lang="en-GB" altLang="zh-CN" dirty="0"/>
              <a:t> toolkit to the non-bank financial </a:t>
            </a:r>
            <a:r>
              <a:rPr lang="en-GB" altLang="zh-CN" dirty="0" smtClean="0"/>
              <a:t>sector is needed, </a:t>
            </a:r>
          </a:p>
          <a:p>
            <a:pPr algn="just"/>
            <a:r>
              <a:rPr lang="en-GB" altLang="zh-CN" dirty="0" smtClean="0"/>
              <a:t>When </a:t>
            </a:r>
            <a:r>
              <a:rPr lang="en-GB" altLang="zh-CN" dirty="0"/>
              <a:t>we look at financial stability concerns in non-banks, we are </a:t>
            </a:r>
            <a:r>
              <a:rPr lang="en-GB" altLang="zh-CN" dirty="0" smtClean="0"/>
              <a:t>looking </a:t>
            </a:r>
            <a:r>
              <a:rPr lang="en-GB" altLang="zh-CN" dirty="0"/>
              <a:t>at the potential for contagion and shock amplification through the system.</a:t>
            </a:r>
          </a:p>
          <a:p>
            <a:pPr algn="just"/>
            <a:r>
              <a:rPr lang="en-GB" altLang="zh-CN" dirty="0"/>
              <a:t>International cooperation is needed.</a:t>
            </a:r>
          </a:p>
        </p:txBody>
      </p:sp>
    </p:spTree>
    <p:extLst>
      <p:ext uri="{BB962C8B-B14F-4D97-AF65-F5344CB8AC3E}">
        <p14:creationId xmlns:p14="http://schemas.microsoft.com/office/powerpoint/2010/main" val="3693084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principles for </a:t>
            </a:r>
            <a:r>
              <a:rPr lang="en-GB" dirty="0" err="1" smtClean="0"/>
              <a:t>FinTech</a:t>
            </a:r>
            <a:endParaRPr lang="el-GR" dirty="0"/>
          </a:p>
        </p:txBody>
      </p:sp>
      <p:sp>
        <p:nvSpPr>
          <p:cNvPr id="3" name="Text Placeholder 2"/>
          <p:cNvSpPr>
            <a:spLocks noGrp="1"/>
          </p:cNvSpPr>
          <p:nvPr>
            <p:ph type="body" sz="quarter" idx="10"/>
          </p:nvPr>
        </p:nvSpPr>
        <p:spPr>
          <a:xfrm>
            <a:off x="1343472" y="1556792"/>
            <a:ext cx="8738845" cy="3869734"/>
          </a:xfrm>
        </p:spPr>
        <p:txBody>
          <a:bodyPr/>
          <a:lstStyle/>
          <a:p>
            <a:pPr algn="just"/>
            <a:r>
              <a:rPr lang="en-GB" dirty="0"/>
              <a:t>Balance safety and soundness without hampering innovation.</a:t>
            </a:r>
          </a:p>
          <a:p>
            <a:pPr algn="just"/>
            <a:r>
              <a:rPr lang="en-GB" dirty="0" smtClean="0"/>
              <a:t>Ensuring level playing field to avert market fragmentation, low competition and regulatory arbitrage.</a:t>
            </a:r>
          </a:p>
          <a:p>
            <a:pPr algn="just"/>
            <a:r>
              <a:rPr lang="en-GB" dirty="0" smtClean="0"/>
              <a:t>Adaptive to remain effective.</a:t>
            </a:r>
          </a:p>
          <a:p>
            <a:pPr algn="just"/>
            <a:r>
              <a:rPr lang="en-GB" dirty="0" smtClean="0"/>
              <a:t>Continuous monitoring and international coordination.</a:t>
            </a:r>
          </a:p>
          <a:p>
            <a:endParaRPr lang="el-GR" dirty="0"/>
          </a:p>
        </p:txBody>
      </p:sp>
    </p:spTree>
    <p:extLst>
      <p:ext uri="{BB962C8B-B14F-4D97-AF65-F5344CB8AC3E}">
        <p14:creationId xmlns:p14="http://schemas.microsoft.com/office/powerpoint/2010/main" val="3235412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476672"/>
            <a:ext cx="8766671" cy="441391"/>
          </a:xfrm>
        </p:spPr>
        <p:txBody>
          <a:bodyPr/>
          <a:lstStyle/>
          <a:p>
            <a:r>
              <a:rPr lang="en-GB" dirty="0" smtClean="0"/>
              <a:t>Conclusions</a:t>
            </a:r>
            <a:br>
              <a:rPr lang="en-GB" dirty="0" smtClean="0"/>
            </a:br>
            <a:r>
              <a:rPr lang="en-GB" dirty="0"/>
              <a:t/>
            </a:r>
            <a:br>
              <a:rPr lang="en-GB" dirty="0"/>
            </a:br>
            <a:endParaRPr lang="el-GR" dirty="0"/>
          </a:p>
        </p:txBody>
      </p:sp>
      <p:sp>
        <p:nvSpPr>
          <p:cNvPr id="3" name="Text Placeholder 2"/>
          <p:cNvSpPr>
            <a:spLocks noGrp="1"/>
          </p:cNvSpPr>
          <p:nvPr>
            <p:ph type="body" sz="quarter" idx="10"/>
          </p:nvPr>
        </p:nvSpPr>
        <p:spPr>
          <a:xfrm>
            <a:off x="191344" y="980728"/>
            <a:ext cx="11449272" cy="5472608"/>
          </a:xfrm>
        </p:spPr>
        <p:txBody>
          <a:bodyPr/>
          <a:lstStyle/>
          <a:p>
            <a:pPr lvl="2" algn="ctr"/>
            <a:r>
              <a:rPr lang="en-US" dirty="0" smtClean="0"/>
              <a:t>“Competition </a:t>
            </a:r>
            <a:r>
              <a:rPr lang="en-US" dirty="0"/>
              <a:t>has been </a:t>
            </a:r>
            <a:r>
              <a:rPr lang="en-US" dirty="0" smtClean="0"/>
              <a:t>shown to </a:t>
            </a:r>
            <a:r>
              <a:rPr lang="en-US" dirty="0"/>
              <a:t>be </a:t>
            </a:r>
            <a:r>
              <a:rPr lang="en-US" dirty="0" smtClean="0"/>
              <a:t>useful up </a:t>
            </a:r>
            <a:r>
              <a:rPr lang="en-US" dirty="0"/>
              <a:t>to a certain </a:t>
            </a:r>
            <a:r>
              <a:rPr lang="en-US" dirty="0" smtClean="0"/>
              <a:t>point but </a:t>
            </a:r>
            <a:r>
              <a:rPr lang="en-US" dirty="0"/>
              <a:t>no </a:t>
            </a:r>
            <a:r>
              <a:rPr lang="en-US" dirty="0" smtClean="0"/>
              <a:t>further; cooperation </a:t>
            </a:r>
            <a:r>
              <a:rPr lang="en-US" dirty="0"/>
              <a:t>is the </a:t>
            </a:r>
            <a:r>
              <a:rPr lang="en-US" dirty="0" smtClean="0"/>
              <a:t>thing we </a:t>
            </a:r>
            <a:r>
              <a:rPr lang="en-US" dirty="0"/>
              <a:t>must strive for </a:t>
            </a:r>
            <a:r>
              <a:rPr lang="en-US" dirty="0" smtClean="0"/>
              <a:t>today, begins where </a:t>
            </a:r>
            <a:r>
              <a:rPr lang="en-US" dirty="0"/>
              <a:t>competition leaves </a:t>
            </a:r>
            <a:r>
              <a:rPr lang="en-US" dirty="0" smtClean="0"/>
              <a:t>off.” </a:t>
            </a:r>
            <a:r>
              <a:rPr lang="en-US" altLang="zh-CN" i="1" dirty="0"/>
              <a:t>Franklin Roosevelt</a:t>
            </a:r>
          </a:p>
          <a:p>
            <a:pPr lvl="2" algn="ctr"/>
            <a:r>
              <a:rPr lang="en-US" altLang="zh-CN" dirty="0" smtClean="0"/>
              <a:t>“Great </a:t>
            </a:r>
            <a:r>
              <a:rPr lang="en-US" altLang="zh-CN" dirty="0"/>
              <a:t>perils have this beauty, that they bring to light the fraternity of strangers. </a:t>
            </a:r>
            <a:r>
              <a:rPr lang="en-US" altLang="zh-CN" dirty="0" smtClean="0"/>
              <a:t>” </a:t>
            </a:r>
            <a:r>
              <a:rPr lang="en-US" altLang="zh-CN" i="1" dirty="0"/>
              <a:t>Victor Hugo</a:t>
            </a:r>
          </a:p>
          <a:p>
            <a:pPr algn="just"/>
            <a:r>
              <a:rPr lang="en-US" altLang="zh-CN" dirty="0" smtClean="0"/>
              <a:t>The </a:t>
            </a:r>
            <a:r>
              <a:rPr lang="en-US" altLang="zh-CN" dirty="0"/>
              <a:t>development of alternative sources of finance supported by technological innovation </a:t>
            </a:r>
            <a:r>
              <a:rPr lang="en-US" altLang="zh-CN" dirty="0" smtClean="0"/>
              <a:t>enhance </a:t>
            </a:r>
            <a:r>
              <a:rPr lang="en-US" altLang="zh-CN" dirty="0"/>
              <a:t>competition in financial markets, provide services that traditional financial institutions do less efficiently or do not do at all, and widen the pool of users of such services. </a:t>
            </a:r>
            <a:endParaRPr lang="en-US" altLang="zh-CN" dirty="0" smtClean="0"/>
          </a:p>
          <a:p>
            <a:pPr algn="just"/>
            <a:r>
              <a:rPr lang="en-US" altLang="zh-CN" dirty="0" smtClean="0"/>
              <a:t>This </a:t>
            </a:r>
            <a:r>
              <a:rPr lang="en-US" altLang="zh-CN" dirty="0"/>
              <a:t>does not imply that banks will be </a:t>
            </a:r>
            <a:r>
              <a:rPr lang="en-US" altLang="zh-CN" dirty="0" smtClean="0"/>
              <a:t>replaced. </a:t>
            </a:r>
            <a:r>
              <a:rPr lang="en-US" altLang="zh-CN" dirty="0"/>
              <a:t>Banking sector will continue playing an essential role in providing credit and payment services to the economy(</a:t>
            </a:r>
            <a:r>
              <a:rPr lang="en-US" altLang="zh-CN" dirty="0" err="1"/>
              <a:t>ies</a:t>
            </a:r>
            <a:r>
              <a:rPr lang="en-US" altLang="zh-CN" dirty="0"/>
              <a:t>). </a:t>
            </a:r>
            <a:endParaRPr lang="en-US" altLang="zh-CN" dirty="0" smtClean="0"/>
          </a:p>
          <a:p>
            <a:pPr algn="just"/>
            <a:r>
              <a:rPr lang="en-US" altLang="zh-CN" dirty="0" smtClean="0"/>
              <a:t>The cooperation and the healthy competition of banks with other financial entities could be beneficial for the financial inclusion of the population and the development of financial intermediation. This is particularly important for Albania that records a high double digit percentage of adults without a </a:t>
            </a:r>
            <a:r>
              <a:rPr lang="en-US" altLang="zh-CN" dirty="0"/>
              <a:t>bank </a:t>
            </a:r>
            <a:r>
              <a:rPr lang="en-US" altLang="zh-CN" dirty="0" smtClean="0"/>
              <a:t>account and a </a:t>
            </a:r>
            <a:r>
              <a:rPr lang="en-US" altLang="zh-CN" dirty="0"/>
              <a:t>bank </a:t>
            </a:r>
            <a:r>
              <a:rPr lang="en-US" altLang="zh-CN" dirty="0" smtClean="0"/>
              <a:t>card, and a less efficient, for the economy, pattern of remittance inflows. </a:t>
            </a:r>
          </a:p>
          <a:p>
            <a:pPr algn="just"/>
            <a:r>
              <a:rPr lang="en-US" altLang="zh-CN" dirty="0" smtClean="0"/>
              <a:t>The financial intermediation would also be supported if the population, especially the younger generation, is better educated, as low literacy levels could lead to more inequality and exclusion. Bank of Albania is doing an exceptionally good job in providing financial education. </a:t>
            </a:r>
            <a:endParaRPr lang="en-US" altLang="zh-CN" dirty="0"/>
          </a:p>
          <a:p>
            <a:endParaRPr lang="el-GR" dirty="0"/>
          </a:p>
        </p:txBody>
      </p:sp>
    </p:spTree>
    <p:extLst>
      <p:ext uri="{BB962C8B-B14F-4D97-AF65-F5344CB8AC3E}">
        <p14:creationId xmlns:p14="http://schemas.microsoft.com/office/powerpoint/2010/main" val="83814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urrent </a:t>
            </a:r>
            <a:r>
              <a:rPr lang="en-GB" dirty="0"/>
              <a:t>state of play for the European banking sector</a:t>
            </a:r>
            <a:endParaRPr lang="el-GR" dirty="0"/>
          </a:p>
        </p:txBody>
      </p:sp>
      <p:sp>
        <p:nvSpPr>
          <p:cNvPr id="3" name="Text Placeholder 2"/>
          <p:cNvSpPr>
            <a:spLocks noGrp="1"/>
          </p:cNvSpPr>
          <p:nvPr>
            <p:ph type="body" sz="quarter" idx="10"/>
          </p:nvPr>
        </p:nvSpPr>
        <p:spPr/>
        <p:txBody>
          <a:bodyPr/>
          <a:lstStyle/>
          <a:p>
            <a:r>
              <a:rPr lang="en-GB" altLang="zh-CN" dirty="0" smtClean="0"/>
              <a:t>Marked </a:t>
            </a:r>
            <a:r>
              <a:rPr lang="en-GB" altLang="zh-CN" dirty="0"/>
              <a:t>improvement in the </a:t>
            </a:r>
            <a:r>
              <a:rPr lang="en-GB" altLang="zh-CN" dirty="0" smtClean="0"/>
              <a:t>resilience</a:t>
            </a:r>
          </a:p>
          <a:p>
            <a:pPr lvl="1"/>
            <a:r>
              <a:rPr lang="en-GB" altLang="zh-CN" dirty="0" smtClean="0"/>
              <a:t>Capital adequacy remains strong</a:t>
            </a:r>
          </a:p>
          <a:p>
            <a:pPr lvl="1"/>
            <a:r>
              <a:rPr lang="en-GB" altLang="zh-CN" dirty="0" smtClean="0"/>
              <a:t>Asset quality has improved in general</a:t>
            </a:r>
          </a:p>
          <a:p>
            <a:r>
              <a:rPr lang="en-GB" altLang="zh-CN" dirty="0" smtClean="0"/>
              <a:t>Profitability </a:t>
            </a:r>
            <a:r>
              <a:rPr lang="en-GB" altLang="zh-CN" dirty="0"/>
              <a:t>has remained </a:t>
            </a:r>
            <a:r>
              <a:rPr lang="en-GB" altLang="zh-CN" dirty="0" smtClean="0"/>
              <a:t>low</a:t>
            </a:r>
            <a:endParaRPr lang="el-GR" dirty="0"/>
          </a:p>
        </p:txBody>
      </p:sp>
    </p:spTree>
    <p:extLst>
      <p:ext uri="{BB962C8B-B14F-4D97-AF65-F5344CB8AC3E}">
        <p14:creationId xmlns:p14="http://schemas.microsoft.com/office/powerpoint/2010/main" val="2857510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r>
              <a:rPr lang="en-GB" sz="3200" dirty="0" smtClean="0"/>
              <a:t>Capital adequacy </a:t>
            </a:r>
            <a:r>
              <a:rPr lang="en-GB" sz="3200" dirty="0"/>
              <a:t>remains strong</a:t>
            </a:r>
            <a:endParaRPr lang="el-GR" sz="3200" dirty="0"/>
          </a:p>
        </p:txBody>
      </p:sp>
      <p:sp>
        <p:nvSpPr>
          <p:cNvPr id="3" name="Content Placeholder 2"/>
          <p:cNvSpPr>
            <a:spLocks noGrp="1"/>
          </p:cNvSpPr>
          <p:nvPr>
            <p:ph idx="1"/>
          </p:nvPr>
        </p:nvSpPr>
        <p:spPr>
          <a:xfrm>
            <a:off x="1415480" y="1135776"/>
            <a:ext cx="8795320" cy="5461575"/>
          </a:xfrm>
        </p:spPr>
        <p:txBody>
          <a:bodyPr>
            <a:normAutofit/>
          </a:bodyPr>
          <a:lstStyle/>
          <a:p>
            <a:pPr algn="just"/>
            <a:r>
              <a:rPr lang="en-US" sz="2000" dirty="0"/>
              <a:t>As of Q1 2019, the weighted average CET1 ratio was 14.5%, following a parallel increase of the numerator (capital) and denominator (risk exposure amounts). </a:t>
            </a:r>
          </a:p>
          <a:p>
            <a:pPr algn="just"/>
            <a:r>
              <a:rPr lang="en-US" sz="2000" dirty="0"/>
              <a:t>27 countries have a ratio higher than 13%, two more compared to a year ago.</a:t>
            </a:r>
          </a:p>
          <a:p>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3212977"/>
            <a:ext cx="3283740" cy="301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960" y="3356993"/>
            <a:ext cx="3960440" cy="2871341"/>
          </a:xfrm>
          <a:prstGeom prst="rect">
            <a:avLst/>
          </a:prstGeom>
          <a:solidFill>
            <a:schemeClr val="bg2"/>
          </a:solidFill>
          <a:ln>
            <a:noFill/>
          </a:ln>
          <a:effectLst/>
          <a:extLst/>
        </p:spPr>
      </p:pic>
      <p:sp>
        <p:nvSpPr>
          <p:cNvPr id="6" name="Textfeld 11"/>
          <p:cNvSpPr txBox="1"/>
          <p:nvPr/>
        </p:nvSpPr>
        <p:spPr>
          <a:xfrm>
            <a:off x="3071664" y="2852937"/>
            <a:ext cx="6624736" cy="276999"/>
          </a:xfrm>
          <a:prstGeom prst="rect">
            <a:avLst/>
          </a:prstGeom>
          <a:solidFill>
            <a:schemeClr val="bg2"/>
          </a:solidFill>
        </p:spPr>
        <p:txBody>
          <a:bodyPr wrap="square" rtlCol="0">
            <a:spAutoFit/>
          </a:bodyPr>
          <a:lstStyle/>
          <a:p>
            <a:pPr algn="ctr"/>
            <a:r>
              <a:rPr lang="en-US" sz="1200" b="1" kern="0" dirty="0">
                <a:solidFill>
                  <a:srgbClr val="003399"/>
                </a:solidFill>
                <a:latin typeface="+mn-lt"/>
                <a:ea typeface="MS PGothic" pitchFamily="34" charset="-128"/>
              </a:rPr>
              <a:t>CET1 (numerator and denominator trends) and CET1 ratio by country</a:t>
            </a:r>
            <a:endParaRPr lang="en-US" sz="1200" i="1" kern="0" dirty="0">
              <a:solidFill>
                <a:srgbClr val="003399"/>
              </a:solidFill>
              <a:latin typeface="+mn-lt"/>
              <a:ea typeface="MS PGothic" pitchFamily="34" charset="-128"/>
            </a:endParaRPr>
          </a:p>
        </p:txBody>
      </p:sp>
      <p:sp>
        <p:nvSpPr>
          <p:cNvPr id="4" name="TextBox 3"/>
          <p:cNvSpPr txBox="1"/>
          <p:nvPr/>
        </p:nvSpPr>
        <p:spPr>
          <a:xfrm>
            <a:off x="2351584" y="6038094"/>
            <a:ext cx="3384376" cy="226591"/>
          </a:xfrm>
          <a:prstGeom prst="rect">
            <a:avLst/>
          </a:prstGeom>
          <a:noFill/>
        </p:spPr>
        <p:txBody>
          <a:bodyPr wrap="square" lIns="36000" tIns="36000" rIns="36000" bIns="36000" rtlCol="0">
            <a:spAutoFit/>
          </a:bodyPr>
          <a:lstStyle/>
          <a:p>
            <a:r>
              <a:rPr lang="en-GB" sz="1000" dirty="0" smtClean="0">
                <a:solidFill>
                  <a:schemeClr val="tx2"/>
                </a:solidFill>
              </a:rPr>
              <a:t>Source: EBA.</a:t>
            </a:r>
            <a:endParaRPr lang="el-GR" sz="1000" dirty="0" err="1" smtClean="0">
              <a:solidFill>
                <a:schemeClr val="tx2"/>
              </a:solidFill>
            </a:endParaRPr>
          </a:p>
        </p:txBody>
      </p:sp>
    </p:spTree>
    <p:extLst>
      <p:ext uri="{BB962C8B-B14F-4D97-AF65-F5344CB8AC3E}">
        <p14:creationId xmlns:p14="http://schemas.microsoft.com/office/powerpoint/2010/main" val="1454601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r>
              <a:rPr lang="en-GB" sz="3600" dirty="0"/>
              <a:t>Asset quality has improved</a:t>
            </a:r>
            <a:endParaRPr lang="el-GR" sz="3600" dirty="0"/>
          </a:p>
        </p:txBody>
      </p:sp>
      <p:sp>
        <p:nvSpPr>
          <p:cNvPr id="3" name="Content Placeholder 2"/>
          <p:cNvSpPr>
            <a:spLocks noGrp="1"/>
          </p:cNvSpPr>
          <p:nvPr>
            <p:ph idx="1"/>
          </p:nvPr>
        </p:nvSpPr>
        <p:spPr>
          <a:xfrm>
            <a:off x="839416" y="1196752"/>
            <a:ext cx="9371384" cy="5184576"/>
          </a:xfrm>
        </p:spPr>
        <p:txBody>
          <a:bodyPr>
            <a:normAutofit/>
          </a:bodyPr>
          <a:lstStyle/>
          <a:p>
            <a:pPr algn="just"/>
            <a:r>
              <a:rPr lang="en-GB" sz="2000" dirty="0"/>
              <a:t>NPL ratio continued to decrease (2019Q1: 3.1%) but the dispersion among countries remains wide.</a:t>
            </a:r>
            <a:r>
              <a:rPr lang="en-US" sz="2000" dirty="0"/>
              <a:t> The decrease in the NPL ratio was mainly supported by an increase of total loan volumes. Total NPLs </a:t>
            </a:r>
            <a:r>
              <a:rPr lang="en-US" sz="2000" dirty="0" smtClean="0"/>
              <a:t>in Europe amount </a:t>
            </a:r>
            <a:r>
              <a:rPr lang="en-US" sz="2000" dirty="0"/>
              <a:t>to </a:t>
            </a:r>
            <a:r>
              <a:rPr lang="en-US" sz="2000" dirty="0" smtClean="0"/>
              <a:t>around </a:t>
            </a:r>
            <a:r>
              <a:rPr lang="el-GR" sz="2000" dirty="0" smtClean="0"/>
              <a:t>€</a:t>
            </a:r>
            <a:r>
              <a:rPr lang="en-GB" sz="2000" dirty="0" smtClean="0"/>
              <a:t> 660 </a:t>
            </a:r>
            <a:r>
              <a:rPr lang="en-GB" sz="2000" dirty="0"/>
              <a:t>bn.</a:t>
            </a:r>
          </a:p>
          <a:p>
            <a:pPr marL="0" indent="0" algn="just">
              <a:buNone/>
            </a:pPr>
            <a:endParaRPr lang="el-GR" sz="2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1" y="3573016"/>
            <a:ext cx="3384376" cy="261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854" y="3573016"/>
            <a:ext cx="404058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11"/>
          <p:cNvSpPr txBox="1"/>
          <p:nvPr/>
        </p:nvSpPr>
        <p:spPr>
          <a:xfrm>
            <a:off x="2927648" y="3129936"/>
            <a:ext cx="6624736" cy="276999"/>
          </a:xfrm>
          <a:prstGeom prst="rect">
            <a:avLst/>
          </a:prstGeom>
          <a:solidFill>
            <a:schemeClr val="bg2"/>
          </a:solidFill>
        </p:spPr>
        <p:txBody>
          <a:bodyPr wrap="square" rtlCol="0">
            <a:spAutoFit/>
          </a:bodyPr>
          <a:lstStyle/>
          <a:p>
            <a:pPr algn="ctr"/>
            <a:r>
              <a:rPr lang="en-US" sz="1200" b="1" kern="0" dirty="0">
                <a:solidFill>
                  <a:srgbClr val="003399"/>
                </a:solidFill>
                <a:latin typeface="+mn-lt"/>
                <a:ea typeface="MS PGothic" pitchFamily="34" charset="-128"/>
              </a:rPr>
              <a:t>Ratio of Non Performing Loans by country and through time</a:t>
            </a:r>
            <a:endParaRPr lang="en-US" sz="1200" i="1" kern="0" dirty="0">
              <a:solidFill>
                <a:srgbClr val="003399"/>
              </a:solidFill>
              <a:latin typeface="+mn-lt"/>
              <a:ea typeface="MS PGothic" pitchFamily="34" charset="-128"/>
            </a:endParaRPr>
          </a:p>
        </p:txBody>
      </p:sp>
      <p:sp>
        <p:nvSpPr>
          <p:cNvPr id="7" name="TextBox 6"/>
          <p:cNvSpPr txBox="1"/>
          <p:nvPr/>
        </p:nvSpPr>
        <p:spPr>
          <a:xfrm>
            <a:off x="2351584" y="6154737"/>
            <a:ext cx="3384376" cy="226591"/>
          </a:xfrm>
          <a:prstGeom prst="rect">
            <a:avLst/>
          </a:prstGeom>
          <a:noFill/>
        </p:spPr>
        <p:txBody>
          <a:bodyPr wrap="square" lIns="36000" tIns="36000" rIns="36000" bIns="36000" rtlCol="0">
            <a:spAutoFit/>
          </a:bodyPr>
          <a:lstStyle/>
          <a:p>
            <a:r>
              <a:rPr lang="en-GB" sz="1000" dirty="0" smtClean="0">
                <a:solidFill>
                  <a:schemeClr val="tx2"/>
                </a:solidFill>
              </a:rPr>
              <a:t>Source: EBA.</a:t>
            </a:r>
            <a:endParaRPr lang="el-GR" sz="1000" dirty="0" err="1" smtClean="0">
              <a:solidFill>
                <a:schemeClr val="tx2"/>
              </a:solidFill>
            </a:endParaRPr>
          </a:p>
        </p:txBody>
      </p:sp>
    </p:spTree>
    <p:extLst>
      <p:ext uri="{BB962C8B-B14F-4D97-AF65-F5344CB8AC3E}">
        <p14:creationId xmlns:p14="http://schemas.microsoft.com/office/powerpoint/2010/main" val="489182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535" y="116632"/>
            <a:ext cx="8229600" cy="562074"/>
          </a:xfrm>
        </p:spPr>
        <p:txBody>
          <a:bodyPr>
            <a:noAutofit/>
          </a:bodyPr>
          <a:lstStyle/>
          <a:p>
            <a:r>
              <a:rPr lang="en-US" sz="3600" dirty="0" smtClean="0"/>
              <a:t>Profitability remains subdued</a:t>
            </a:r>
            <a:endParaRPr lang="el-GR" sz="3600" dirty="0"/>
          </a:p>
        </p:txBody>
      </p:sp>
      <p:sp>
        <p:nvSpPr>
          <p:cNvPr id="4" name="Rectangle 5"/>
          <p:cNvSpPr>
            <a:spLocks noChangeArrowheads="1"/>
          </p:cNvSpPr>
          <p:nvPr/>
        </p:nvSpPr>
        <p:spPr bwMode="auto">
          <a:xfrm>
            <a:off x="6105554" y="2249341"/>
            <a:ext cx="4459127" cy="299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0"/>
              </a:spcBef>
            </a:pPr>
            <a:r>
              <a:rPr lang="en-US" altLang="en-US" sz="1200" b="1" dirty="0">
                <a:solidFill>
                  <a:schemeClr val="tx2"/>
                </a:solidFill>
                <a:ea typeface="MS PGothic" pitchFamily="34" charset="-128"/>
              </a:rPr>
              <a:t>ROE distributions of euro area banking sectors</a:t>
            </a:r>
            <a:endParaRPr lang="en-US" altLang="en-US" sz="1200" b="1" dirty="0">
              <a:solidFill>
                <a:srgbClr val="FF0000"/>
              </a:solidFill>
              <a:ea typeface="MS PGothic" pitchFamily="34" charset="-128"/>
            </a:endParaRPr>
          </a:p>
          <a:p>
            <a:pPr eaLnBrk="1" hangingPunct="1">
              <a:spcBef>
                <a:spcPts val="0"/>
              </a:spcBef>
            </a:pPr>
            <a:r>
              <a:rPr lang="en-US" altLang="en-US" sz="1200" dirty="0">
                <a:solidFill>
                  <a:schemeClr val="tx2"/>
                </a:solidFill>
                <a:ea typeface="MS PGothic" pitchFamily="34" charset="-128"/>
              </a:rPr>
              <a:t>2018; percentages (ECB consolidated data)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197" y="2515729"/>
            <a:ext cx="4284147" cy="1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263352" y="1052736"/>
            <a:ext cx="11161240" cy="5544616"/>
          </a:xfrm>
        </p:spPr>
        <p:txBody>
          <a:bodyPr/>
          <a:lstStyle/>
          <a:p>
            <a:pPr algn="just"/>
            <a:r>
              <a:rPr lang="en-US" sz="2000" dirty="0" smtClean="0"/>
              <a:t>One </a:t>
            </a:r>
            <a:r>
              <a:rPr lang="en-US" sz="2000" dirty="0"/>
              <a:t>third of the euro area banking sector had </a:t>
            </a:r>
            <a:r>
              <a:rPr lang="en-US" sz="2000" dirty="0" smtClean="0"/>
              <a:t>ROE </a:t>
            </a:r>
            <a:r>
              <a:rPr lang="en-US" sz="2000" dirty="0"/>
              <a:t>below 5% in 2018 – 90% below 10% ROE. Small sized banks are in a slightly better position. </a:t>
            </a:r>
          </a:p>
          <a:p>
            <a:pPr algn="just"/>
            <a:r>
              <a:rPr lang="en-US" sz="2000" dirty="0"/>
              <a:t>Operating income is supported by fees and commissions. </a:t>
            </a:r>
            <a:endParaRPr lang="en-US" sz="2000" dirty="0" smtClean="0"/>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094" y="2399028"/>
            <a:ext cx="3343629" cy="175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99762" y="2146397"/>
            <a:ext cx="3672408" cy="369332"/>
          </a:xfrm>
          <a:prstGeom prst="rect">
            <a:avLst/>
          </a:prstGeom>
          <a:noFill/>
        </p:spPr>
        <p:txBody>
          <a:bodyPr wrap="square" rtlCol="0">
            <a:spAutoFit/>
          </a:bodyPr>
          <a:lstStyle/>
          <a:p>
            <a:r>
              <a:rPr lang="en-GB" dirty="0" smtClean="0"/>
              <a:t>	</a:t>
            </a:r>
            <a:r>
              <a:rPr lang="en-GB" sz="1200" b="1" dirty="0">
                <a:solidFill>
                  <a:schemeClr val="tx2"/>
                </a:solidFill>
                <a:latin typeface="Arial" pitchFamily="34" charset="0"/>
                <a:ea typeface="MS PGothic" pitchFamily="34" charset="-128"/>
                <a:cs typeface="Arial" pitchFamily="34" charset="0"/>
              </a:rPr>
              <a:t>ROE by size</a:t>
            </a:r>
            <a:endParaRPr lang="el-GR" sz="1200" b="1" dirty="0">
              <a:solidFill>
                <a:schemeClr val="tx2"/>
              </a:solidFill>
              <a:latin typeface="Arial" pitchFamily="34" charset="0"/>
              <a:ea typeface="MS PGothic" pitchFamily="34" charset="-128"/>
              <a:cs typeface="Arial" pitchFamily="34" charset="0"/>
            </a:endParaRPr>
          </a:p>
        </p:txBody>
      </p:sp>
      <p:pic>
        <p:nvPicPr>
          <p:cNvPr id="7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094" y="4548667"/>
            <a:ext cx="3343629" cy="15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891094" y="4271668"/>
            <a:ext cx="3672408" cy="276999"/>
          </a:xfrm>
          <a:prstGeom prst="rect">
            <a:avLst/>
          </a:prstGeom>
          <a:noFill/>
        </p:spPr>
        <p:txBody>
          <a:bodyPr wrap="square" rtlCol="0">
            <a:spAutoFit/>
          </a:bodyPr>
          <a:lstStyle/>
          <a:p>
            <a:pPr algn="just"/>
            <a:r>
              <a:rPr lang="en-GB" sz="1200" dirty="0">
                <a:solidFill>
                  <a:schemeClr val="tx2"/>
                </a:solidFill>
                <a:latin typeface="Arial" pitchFamily="34" charset="0"/>
                <a:ea typeface="MS PGothic" pitchFamily="34" charset="-128"/>
                <a:cs typeface="Arial" pitchFamily="34" charset="0"/>
              </a:rPr>
              <a:t>Net Interest Income and Total operating income</a:t>
            </a:r>
            <a:endParaRPr lang="el-GR" sz="1200" dirty="0">
              <a:solidFill>
                <a:schemeClr val="tx2"/>
              </a:solidFill>
              <a:latin typeface="Arial" pitchFamily="34" charset="0"/>
              <a:ea typeface="MS PGothic" pitchFamily="34" charset="-128"/>
              <a:cs typeface="Arial" pitchFamily="34" charset="0"/>
            </a:endParaRPr>
          </a:p>
        </p:txBody>
      </p:sp>
      <p:pic>
        <p:nvPicPr>
          <p:cNvPr id="71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4197" y="4714653"/>
            <a:ext cx="3780749" cy="176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940060" y="4462296"/>
            <a:ext cx="4479614" cy="276999"/>
          </a:xfrm>
          <a:prstGeom prst="rect">
            <a:avLst/>
          </a:prstGeom>
          <a:noFill/>
        </p:spPr>
        <p:txBody>
          <a:bodyPr wrap="square" rtlCol="0">
            <a:spAutoFit/>
          </a:bodyPr>
          <a:lstStyle/>
          <a:p>
            <a:pPr algn="just"/>
            <a:r>
              <a:rPr lang="en-GB" sz="1200" dirty="0">
                <a:solidFill>
                  <a:schemeClr val="tx2"/>
                </a:solidFill>
                <a:latin typeface="Arial" pitchFamily="34" charset="0"/>
                <a:ea typeface="MS PGothic" pitchFamily="34" charset="-128"/>
                <a:cs typeface="Arial" pitchFamily="34" charset="0"/>
              </a:rPr>
              <a:t>Net Fee and Commission Income and Total operating income</a:t>
            </a:r>
            <a:endParaRPr lang="el-GR" sz="1200" dirty="0">
              <a:solidFill>
                <a:schemeClr val="tx2"/>
              </a:solidFill>
              <a:latin typeface="Arial" pitchFamily="34" charset="0"/>
              <a:ea typeface="MS PGothic" pitchFamily="34" charset="-128"/>
              <a:cs typeface="Arial" pitchFamily="34" charset="0"/>
            </a:endParaRPr>
          </a:p>
        </p:txBody>
      </p:sp>
      <p:sp>
        <p:nvSpPr>
          <p:cNvPr id="12" name="TextBox 11"/>
          <p:cNvSpPr txBox="1"/>
          <p:nvPr/>
        </p:nvSpPr>
        <p:spPr>
          <a:xfrm>
            <a:off x="1891094" y="6205615"/>
            <a:ext cx="3384376" cy="226591"/>
          </a:xfrm>
          <a:prstGeom prst="rect">
            <a:avLst/>
          </a:prstGeom>
          <a:noFill/>
        </p:spPr>
        <p:txBody>
          <a:bodyPr wrap="square" lIns="36000" tIns="36000" rIns="36000" bIns="36000" rtlCol="0">
            <a:spAutoFit/>
          </a:bodyPr>
          <a:lstStyle/>
          <a:p>
            <a:r>
              <a:rPr lang="en-GB" sz="1000" dirty="0" smtClean="0">
                <a:solidFill>
                  <a:schemeClr val="tx2"/>
                </a:solidFill>
              </a:rPr>
              <a:t>Source: EBA.</a:t>
            </a:r>
            <a:endParaRPr lang="el-GR" sz="1000" dirty="0" err="1" smtClean="0">
              <a:solidFill>
                <a:schemeClr val="tx2"/>
              </a:solidFill>
            </a:endParaRPr>
          </a:p>
        </p:txBody>
      </p:sp>
      <p:sp>
        <p:nvSpPr>
          <p:cNvPr id="3" name="TextBox 2"/>
          <p:cNvSpPr txBox="1"/>
          <p:nvPr/>
        </p:nvSpPr>
        <p:spPr>
          <a:xfrm>
            <a:off x="6240016" y="4204954"/>
            <a:ext cx="2520280" cy="226591"/>
          </a:xfrm>
          <a:prstGeom prst="rect">
            <a:avLst/>
          </a:prstGeom>
          <a:noFill/>
        </p:spPr>
        <p:txBody>
          <a:bodyPr wrap="square" lIns="36000" tIns="36000" rIns="36000" bIns="36000" rtlCol="0">
            <a:spAutoFit/>
          </a:bodyPr>
          <a:lstStyle/>
          <a:p>
            <a:r>
              <a:rPr lang="en-GB" sz="1000" dirty="0" smtClean="0">
                <a:solidFill>
                  <a:schemeClr val="tx1">
                    <a:lumMod val="10000"/>
                  </a:schemeClr>
                </a:solidFill>
              </a:rPr>
              <a:t>Source: ECB.</a:t>
            </a:r>
            <a:endParaRPr lang="el-GR" sz="1000" dirty="0" err="1" smtClean="0">
              <a:solidFill>
                <a:schemeClr val="tx1">
                  <a:lumMod val="10000"/>
                </a:schemeClr>
              </a:solidFill>
            </a:endParaRPr>
          </a:p>
        </p:txBody>
      </p:sp>
    </p:spTree>
    <p:extLst>
      <p:ext uri="{BB962C8B-B14F-4D97-AF65-F5344CB8AC3E}">
        <p14:creationId xmlns:p14="http://schemas.microsoft.com/office/powerpoint/2010/main" val="3851131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818" y="116632"/>
            <a:ext cx="8229600" cy="418058"/>
          </a:xfrm>
        </p:spPr>
        <p:txBody>
          <a:bodyPr>
            <a:normAutofit/>
          </a:bodyPr>
          <a:lstStyle/>
          <a:p>
            <a:r>
              <a:rPr lang="en-GB" dirty="0" smtClean="0"/>
              <a:t>Improvements in cost not enough</a:t>
            </a:r>
            <a:endParaRPr lang="el-GR" dirty="0"/>
          </a:p>
        </p:txBody>
      </p:sp>
      <p:sp>
        <p:nvSpPr>
          <p:cNvPr id="3" name="Content Placeholder 2"/>
          <p:cNvSpPr>
            <a:spLocks noGrp="1"/>
          </p:cNvSpPr>
          <p:nvPr>
            <p:ph idx="1"/>
          </p:nvPr>
        </p:nvSpPr>
        <p:spPr>
          <a:xfrm>
            <a:off x="1693233" y="1063769"/>
            <a:ext cx="8498216" cy="5472608"/>
          </a:xfrm>
        </p:spPr>
        <p:txBody>
          <a:bodyPr>
            <a:normAutofit/>
          </a:bodyPr>
          <a:lstStyle/>
          <a:p>
            <a:pPr algn="just"/>
            <a:r>
              <a:rPr lang="en-GB" sz="2000" dirty="0"/>
              <a:t>No of branches (employees) </a:t>
            </a:r>
            <a:r>
              <a:rPr lang="en-GB" sz="2000" dirty="0" smtClean="0"/>
              <a:t>decreased by 26</a:t>
            </a:r>
            <a:r>
              <a:rPr lang="en-GB" sz="2000" dirty="0"/>
              <a:t>% (16%) </a:t>
            </a:r>
            <a:r>
              <a:rPr lang="en-GB" sz="2000" dirty="0" smtClean="0"/>
              <a:t>in </a:t>
            </a:r>
            <a:r>
              <a:rPr lang="en-GB" sz="2000" dirty="0"/>
              <a:t>Euro area after 2009 and 15% (8%) down after the creation of SSM in 2014. Substantially more in some countries.</a:t>
            </a:r>
          </a:p>
          <a:p>
            <a:pPr marL="257175" marR="0" indent="-257175" algn="just" defTabSz="933450" rtl="0" eaLnBrk="0" fontAlgn="base" latinLnBrk="0" hangingPunct="0">
              <a:lnSpc>
                <a:spcPct val="100000"/>
              </a:lnSpc>
              <a:spcBef>
                <a:spcPct val="40000"/>
              </a:spcBef>
              <a:spcAft>
                <a:spcPct val="0"/>
              </a:spcAft>
              <a:buClr>
                <a:srgbClr val="336699"/>
              </a:buClr>
              <a:buSzPts val="2400"/>
              <a:buFont typeface="Verdana" pitchFamily="34" charset="0"/>
              <a:buChar char="•"/>
              <a:tabLst/>
              <a:defRPr/>
            </a:pPr>
            <a:r>
              <a:rPr lang="en-GB" sz="2000" dirty="0"/>
              <a:t>However, </a:t>
            </a:r>
            <a:r>
              <a:rPr lang="en-US" sz="2000" dirty="0" smtClean="0"/>
              <a:t>significant number of </a:t>
            </a:r>
            <a:r>
              <a:rPr lang="en-US" sz="2000" dirty="0"/>
              <a:t>EU banks have not significantly reduced costs to address the profitability pressures. </a:t>
            </a:r>
            <a:endParaRPr lang="en-US" sz="2000" dirty="0" smtClean="0"/>
          </a:p>
          <a:p>
            <a:pPr marL="257175" marR="0" indent="-257175" algn="just" defTabSz="933450" rtl="0" eaLnBrk="0" fontAlgn="base" latinLnBrk="0" hangingPunct="0">
              <a:lnSpc>
                <a:spcPct val="100000"/>
              </a:lnSpc>
              <a:spcBef>
                <a:spcPct val="40000"/>
              </a:spcBef>
              <a:spcAft>
                <a:spcPct val="0"/>
              </a:spcAft>
              <a:buClr>
                <a:srgbClr val="336699"/>
              </a:buClr>
              <a:buSzPts val="2400"/>
              <a:buFont typeface="Verdana" pitchFamily="34" charset="0"/>
              <a:buChar char="•"/>
              <a:tabLst/>
              <a:defRPr/>
            </a:pPr>
            <a:r>
              <a:rPr lang="en-US" sz="2000" dirty="0" smtClean="0"/>
              <a:t>Challenges in further reducing administrative expenses.</a:t>
            </a:r>
          </a:p>
          <a:p>
            <a:pPr algn="just">
              <a:defRPr/>
            </a:pPr>
            <a:r>
              <a:rPr lang="en-GB" altLang="zh-CN" sz="2000" dirty="0"/>
              <a:t>S</a:t>
            </a:r>
            <a:r>
              <a:rPr lang="en-GB" altLang="zh-CN" sz="2000" dirty="0" smtClean="0"/>
              <a:t>igns </a:t>
            </a:r>
            <a:r>
              <a:rPr lang="en-GB" altLang="zh-CN" sz="2000" dirty="0"/>
              <a:t>of excess capacity are noticeable within the poor cost-efficiency performance of euro-area banks in comparison to their </a:t>
            </a:r>
            <a:r>
              <a:rPr lang="en-GB" altLang="zh-CN" sz="2000" dirty="0" smtClean="0"/>
              <a:t>peers.</a:t>
            </a:r>
            <a:endParaRPr lang="en-US" sz="2000" dirty="0" smtClean="0"/>
          </a:p>
          <a:p>
            <a:pPr algn="just"/>
            <a:endParaRPr lang="en-US" sz="2000" dirty="0"/>
          </a:p>
          <a:p>
            <a:endParaRPr lang="el-GR" dirty="0"/>
          </a:p>
          <a:p>
            <a:pPr marL="0" indent="0">
              <a:buNone/>
            </a:pPr>
            <a:endParaRPr lang="el-GR" dirty="0"/>
          </a:p>
        </p:txBody>
      </p:sp>
    </p:spTree>
    <p:extLst>
      <p:ext uri="{BB962C8B-B14F-4D97-AF65-F5344CB8AC3E}">
        <p14:creationId xmlns:p14="http://schemas.microsoft.com/office/powerpoint/2010/main" val="1669835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706090"/>
          </a:xfrm>
        </p:spPr>
        <p:txBody>
          <a:bodyPr>
            <a:noAutofit/>
          </a:bodyPr>
          <a:lstStyle/>
          <a:p>
            <a:r>
              <a:rPr lang="en-US" sz="3600" dirty="0"/>
              <a:t>A low for longer environment weigh on banks</a:t>
            </a:r>
            <a:endParaRPr lang="el-GR" sz="3600" dirty="0"/>
          </a:p>
        </p:txBody>
      </p:sp>
      <p:sp>
        <p:nvSpPr>
          <p:cNvPr id="3" name="Content Placeholder 2"/>
          <p:cNvSpPr>
            <a:spLocks noGrp="1"/>
          </p:cNvSpPr>
          <p:nvPr>
            <p:ph idx="1"/>
          </p:nvPr>
        </p:nvSpPr>
        <p:spPr>
          <a:xfrm>
            <a:off x="191344" y="1196753"/>
            <a:ext cx="5688633" cy="5472608"/>
          </a:xfrm>
        </p:spPr>
        <p:txBody>
          <a:bodyPr/>
          <a:lstStyle/>
          <a:p>
            <a:pPr algn="just"/>
            <a:r>
              <a:rPr lang="en-US" sz="2400" dirty="0"/>
              <a:t>Bank stocks continued to underperform the broad market partly due to </a:t>
            </a:r>
            <a:r>
              <a:rPr lang="en-US" sz="2400" dirty="0" smtClean="0"/>
              <a:t>the lowering </a:t>
            </a:r>
            <a:r>
              <a:rPr lang="en-US" sz="2400" dirty="0"/>
              <a:t>of future rate expectations</a:t>
            </a:r>
            <a:r>
              <a:rPr lang="en-US" sz="2400" dirty="0" smtClean="0"/>
              <a:t>.</a:t>
            </a:r>
          </a:p>
          <a:p>
            <a:pPr algn="just"/>
            <a:r>
              <a:rPr lang="en-US" sz="2400" dirty="0"/>
              <a:t>Most European banks are trading at price-to-book ratios that are lower than those of their international peers and have not recovered from the global </a:t>
            </a:r>
            <a:r>
              <a:rPr lang="en-US" sz="2400" dirty="0" smtClean="0"/>
              <a:t>crisis.</a:t>
            </a:r>
            <a:endParaRPr lang="en-US" sz="2400" dirty="0"/>
          </a:p>
          <a:p>
            <a:pPr algn="just"/>
            <a:r>
              <a:rPr lang="en-US" sz="2400" dirty="0"/>
              <a:t>Equity market pricing of the EU banking sector implies relatively little confidence in its profitability </a:t>
            </a:r>
            <a:r>
              <a:rPr lang="en-US" sz="2400" dirty="0" smtClean="0"/>
              <a:t>prospects, reflecting also </a:t>
            </a:r>
            <a:r>
              <a:rPr lang="en-US" sz="2400" dirty="0"/>
              <a:t>vulnerabilities related to factors like NPLs, </a:t>
            </a:r>
            <a:r>
              <a:rPr lang="en-US" sz="2400" dirty="0" smtClean="0"/>
              <a:t>and inefficient cost structures.</a:t>
            </a:r>
            <a:endParaRPr lang="en-US" sz="2400" dirty="0"/>
          </a:p>
          <a:p>
            <a:pPr marL="0" indent="0" algn="just">
              <a:buNone/>
            </a:pP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1268760"/>
            <a:ext cx="587711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15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Non-banking evolution</a:t>
            </a:r>
            <a:endParaRPr lang="el-GR" dirty="0"/>
          </a:p>
        </p:txBody>
      </p:sp>
      <p:sp>
        <p:nvSpPr>
          <p:cNvPr id="3" name="Text Placeholder 2"/>
          <p:cNvSpPr>
            <a:spLocks noGrp="1"/>
          </p:cNvSpPr>
          <p:nvPr>
            <p:ph type="body" sz="quarter" idx="10"/>
          </p:nvPr>
        </p:nvSpPr>
        <p:spPr>
          <a:xfrm>
            <a:off x="191344" y="1124744"/>
            <a:ext cx="6480720" cy="4896544"/>
          </a:xfrm>
        </p:spPr>
        <p:txBody>
          <a:bodyPr/>
          <a:lstStyle/>
          <a:p>
            <a:pPr algn="just"/>
            <a:r>
              <a:rPr lang="en-GB" altLang="zh-CN" dirty="0" smtClean="0"/>
              <a:t>Non-bank </a:t>
            </a:r>
            <a:r>
              <a:rPr lang="en-GB" altLang="zh-CN" dirty="0"/>
              <a:t>finance in the global economy has been increasing, and is now at least as significant as that of banks. </a:t>
            </a:r>
            <a:endParaRPr lang="en-GB" altLang="zh-CN" dirty="0" smtClean="0"/>
          </a:p>
          <a:p>
            <a:pPr lvl="1" algn="just"/>
            <a:r>
              <a:rPr lang="en-GB" altLang="zh-CN" dirty="0" smtClean="0"/>
              <a:t>Based on FSB data, at </a:t>
            </a:r>
            <a:r>
              <a:rPr lang="en-GB" altLang="zh-CN" dirty="0"/>
              <a:t>the end of 2017 the assets of non-bank financial intermediaries reached </a:t>
            </a:r>
            <a:r>
              <a:rPr lang="en-GB" altLang="zh-CN" dirty="0" smtClean="0"/>
              <a:t>184 </a:t>
            </a:r>
            <a:r>
              <a:rPr lang="en-GB" altLang="zh-CN" dirty="0"/>
              <a:t>trillion dollars</a:t>
            </a:r>
            <a:r>
              <a:rPr lang="en-GB" altLang="zh-CN" dirty="0" smtClean="0"/>
              <a:t>, nearly half of </a:t>
            </a:r>
            <a:r>
              <a:rPr lang="en-GB" altLang="zh-CN" dirty="0"/>
              <a:t>the global financial sector’s total assets; </a:t>
            </a:r>
            <a:endParaRPr lang="en-GB" altLang="zh-CN" dirty="0" smtClean="0"/>
          </a:p>
          <a:p>
            <a:pPr lvl="1" algn="just"/>
            <a:r>
              <a:rPr lang="en-US" altLang="zh-CN" sz="1800" dirty="0"/>
              <a:t>Between end-2008 and end-2017, banks’ share of total global financial assets has declined from 45% to </a:t>
            </a:r>
            <a:r>
              <a:rPr lang="en-US" altLang="zh-CN" sz="2000" dirty="0"/>
              <a:t>39%, as OFIs have taken on a larger share from 26% to 31%. </a:t>
            </a:r>
          </a:p>
          <a:p>
            <a:pPr lvl="1" algn="just"/>
            <a:r>
              <a:rPr lang="en-US" sz="1800" dirty="0"/>
              <a:t>Investment funds represent 38% of OFIs</a:t>
            </a:r>
            <a:r>
              <a:rPr lang="en-US" altLang="zh-CN" sz="1800" dirty="0"/>
              <a:t>, followed by </a:t>
            </a:r>
            <a:r>
              <a:rPr lang="en-GB" altLang="zh-CN" sz="1800" dirty="0"/>
              <a:t>Captive financial institutions and money lenders (22%).</a:t>
            </a:r>
          </a:p>
          <a:p>
            <a:pPr lvl="1" algn="just"/>
            <a:r>
              <a:rPr lang="en-GB" altLang="zh-CN" sz="1800" dirty="0"/>
              <a:t>Activities that could generate bank-like risks represent 14% of total global financial assets. The largest part is related to the asset management industry.</a:t>
            </a:r>
          </a:p>
          <a:p>
            <a:pPr algn="just"/>
            <a:r>
              <a:rPr lang="en-GB" altLang="zh-CN" sz="2000" dirty="0"/>
              <a:t>Non-bank finance is more significant in countries with well-developed markets.</a:t>
            </a:r>
            <a:endParaRPr lang="el-GR" altLang="zh-CN"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196752"/>
            <a:ext cx="4219575"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750" y="3573016"/>
            <a:ext cx="4195419" cy="211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0761" y="5685837"/>
            <a:ext cx="38385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0572" y="6070823"/>
            <a:ext cx="24288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32504" y="6189657"/>
            <a:ext cx="1415479" cy="226591"/>
          </a:xfrm>
          <a:prstGeom prst="rect">
            <a:avLst/>
          </a:prstGeom>
          <a:noFill/>
        </p:spPr>
        <p:txBody>
          <a:bodyPr wrap="square" lIns="36000" tIns="36000" rIns="36000" bIns="36000" rtlCol="0">
            <a:spAutoFit/>
          </a:bodyPr>
          <a:lstStyle/>
          <a:p>
            <a:r>
              <a:rPr lang="en-GB" sz="1000" dirty="0" smtClean="0">
                <a:solidFill>
                  <a:schemeClr val="tx2"/>
                </a:solidFill>
              </a:rPr>
              <a:t>Source: BIS.</a:t>
            </a:r>
            <a:endParaRPr lang="el-GR" sz="1000" dirty="0" err="1" smtClean="0">
              <a:solidFill>
                <a:schemeClr val="tx2"/>
              </a:solidFill>
            </a:endParaRPr>
          </a:p>
        </p:txBody>
      </p:sp>
    </p:spTree>
    <p:extLst>
      <p:ext uri="{BB962C8B-B14F-4D97-AF65-F5344CB8AC3E}">
        <p14:creationId xmlns:p14="http://schemas.microsoft.com/office/powerpoint/2010/main" val="2362003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LLOWANCHOR" val="true"/>
</p:tagLst>
</file>

<file path=ppt/theme/theme1.xml><?xml version="1.0" encoding="utf-8"?>
<a:theme xmlns:a="http://schemas.openxmlformats.org/drawingml/2006/main" name="1_54H">
  <a:themeElements>
    <a:clrScheme name="54X">
      <a:dk1>
        <a:srgbClr val="336699"/>
      </a:dk1>
      <a:lt1>
        <a:srgbClr val="CCCCCC"/>
      </a:lt1>
      <a:dk2>
        <a:srgbClr val="FFFFFF"/>
      </a:dk2>
      <a:lt2>
        <a:srgbClr val="000000"/>
      </a:lt2>
      <a:accent1>
        <a:srgbClr val="CCCCCC"/>
      </a:accent1>
      <a:accent2>
        <a:srgbClr val="FFFFFF"/>
      </a:accent2>
      <a:accent3>
        <a:srgbClr val="336699"/>
      </a:accent3>
      <a:accent4>
        <a:srgbClr val="A3A3A3"/>
      </a:accent4>
      <a:accent5>
        <a:srgbClr val="FCD64D"/>
      </a:accent5>
      <a:accent6>
        <a:srgbClr val="777777"/>
      </a:accent6>
      <a:hlink>
        <a:srgbClr val="000000"/>
      </a:hlink>
      <a:folHlink>
        <a:srgbClr val="CC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lIns="0" tIns="0" rIns="0" bIns="0" rtlCol="0" anchor="ct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74025</TotalTime>
  <Words>2310</Words>
  <Application>Microsoft Office PowerPoint</Application>
  <PresentationFormat>Widescreen</PresentationFormat>
  <Paragraphs>205</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PGothic</vt:lpstr>
      <vt:lpstr>Arial</vt:lpstr>
      <vt:lpstr>Calibri</vt:lpstr>
      <vt:lpstr>Century Gothic</vt:lpstr>
      <vt:lpstr>Corbel</vt:lpstr>
      <vt:lpstr>Gill Sans MT</vt:lpstr>
      <vt:lpstr>Marlett</vt:lpstr>
      <vt:lpstr>华文中宋</vt:lpstr>
      <vt:lpstr>Times New Roman</vt:lpstr>
      <vt:lpstr>Verdana</vt:lpstr>
      <vt:lpstr>1_54H</vt:lpstr>
      <vt:lpstr>PowerPoint Presentation</vt:lpstr>
      <vt:lpstr>Structural changes in the financial sector</vt:lpstr>
      <vt:lpstr>Current state of play for the European banking sector</vt:lpstr>
      <vt:lpstr>Capital adequacy remains strong</vt:lpstr>
      <vt:lpstr>Asset quality has improved</vt:lpstr>
      <vt:lpstr>Profitability remains subdued</vt:lpstr>
      <vt:lpstr>Improvements in cost not enough</vt:lpstr>
      <vt:lpstr>A low for longer environment weigh on banks</vt:lpstr>
      <vt:lpstr>Non-banking evolution</vt:lpstr>
      <vt:lpstr>Non-banking financial sector and NFCs funding</vt:lpstr>
      <vt:lpstr>Fintech</vt:lpstr>
      <vt:lpstr>FinTech global landscape</vt:lpstr>
      <vt:lpstr>  Ernst&amp;Young: Global FinTech Adoption Index 2019</vt:lpstr>
      <vt:lpstr>FinTech credit: rapid growth from low base</vt:lpstr>
      <vt:lpstr>Interactions between Banks and Fintech credit</vt:lpstr>
      <vt:lpstr>FinTech’s impact upon and interaction with the conventional financial system</vt:lpstr>
      <vt:lpstr>Testing the challenges from FinTech</vt:lpstr>
      <vt:lpstr>The FinTech ecosystem in Greece and the Bank of Greece’s hub</vt:lpstr>
      <vt:lpstr>FinTech Innovation Hub</vt:lpstr>
      <vt:lpstr>Is the interaction of banks, non-banks and FinTech harmful ? The Chinese view of risk!</vt:lpstr>
      <vt:lpstr>Banking models: Looking ahead</vt:lpstr>
      <vt:lpstr>Policy approaches to risks in non-bank finance </vt:lpstr>
      <vt:lpstr>Policy principles for FinTech</vt:lpstr>
      <vt:lpstr>Conclusions  </vt:lpstr>
    </vt:vector>
  </TitlesOfParts>
  <Company>Bank of Greece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Kontinopoulos Athanasios</dc:creator>
  <cp:lastModifiedBy>YANNIS ASIMAKOPOULOS</cp:lastModifiedBy>
  <cp:revision>1944</cp:revision>
  <cp:lastPrinted>2018-01-11T11:59:13Z</cp:lastPrinted>
  <dcterms:created xsi:type="dcterms:W3CDTF">2013-03-29T07:32:03Z</dcterms:created>
  <dcterms:modified xsi:type="dcterms:W3CDTF">2019-10-18T16:24:34Z</dcterms:modified>
</cp:coreProperties>
</file>