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42" r:id="rId2"/>
    <p:sldId id="828" r:id="rId3"/>
    <p:sldId id="2059" r:id="rId4"/>
    <p:sldId id="2032" r:id="rId5"/>
    <p:sldId id="2031" r:id="rId6"/>
    <p:sldId id="2061" r:id="rId7"/>
    <p:sldId id="269" r:id="rId8"/>
    <p:sldId id="2051" r:id="rId9"/>
    <p:sldId id="2062" r:id="rId10"/>
    <p:sldId id="2033" r:id="rId11"/>
    <p:sldId id="2063" r:id="rId12"/>
    <p:sldId id="2042" r:id="rId13"/>
    <p:sldId id="2041" r:id="rId14"/>
    <p:sldId id="258" r:id="rId15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8FB4"/>
    <a:srgbClr val="444B81"/>
    <a:srgbClr val="DCE2EC"/>
    <a:srgbClr val="BCC8DA"/>
    <a:srgbClr val="607EA9"/>
    <a:srgbClr val="74B4E4"/>
    <a:srgbClr val="434A7E"/>
    <a:srgbClr val="003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6224" autoAdjust="0"/>
  </p:normalViewPr>
  <p:slideViewPr>
    <p:cSldViewPr>
      <p:cViewPr>
        <p:scale>
          <a:sx n="100" d="100"/>
          <a:sy n="100" d="100"/>
        </p:scale>
        <p:origin x="1086" y="6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8420"/>
    </p:cViewPr>
  </p:sorterViewPr>
  <p:notesViewPr>
    <p:cSldViewPr>
      <p:cViewPr varScale="1">
        <p:scale>
          <a:sx n="89" d="100"/>
          <a:sy n="89" d="100"/>
        </p:scale>
        <p:origin x="3816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.oenb.co.at\daten\projekte\Stresstest\HVW\2021%20Climate%20ST\FSR%2042%20article\Charts\FSR2_carbon_price_pat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ad.oenb.co.at\daten\projekte\Stresstest\HVW\2021%20Climate%20ST\FSR%2042%20article\Figures%20and%20Tables%20-%20Final%20v4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ad.oenb.co.at\daten\projekte\Stresstest\HVW\2021%20Climate%20ST\FSR%2042%20article\Charts\IO_result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ad.oenb.co.at\daten\projekte\Stresstest\HVW\2021%20Climate%20ST\FSR%2042%20article\Charts\IO_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9898109249631"/>
          <c:y val="3.3950617283950615E-2"/>
          <c:w val="0.79601018907503684"/>
          <c:h val="0.83493827160493828"/>
        </c:manualLayout>
      </c:layout>
      <c:lineChart>
        <c:grouping val="standard"/>
        <c:varyColors val="0"/>
        <c:ser>
          <c:idx val="0"/>
          <c:order val="0"/>
          <c:tx>
            <c:strRef>
              <c:f>'NGFS scenarios'!$B$1</c:f>
              <c:strCache>
                <c:ptCount val="1"/>
                <c:pt idx="0">
                  <c:v>Net Zero 2050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'NGFS scenarios'!$A$2:$A$8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'NGFS scenarios'!$B$2:$B$8</c:f>
              <c:numCache>
                <c:formatCode>General</c:formatCode>
                <c:ptCount val="7"/>
                <c:pt idx="0">
                  <c:v>0</c:v>
                </c:pt>
                <c:pt idx="1">
                  <c:v>130</c:v>
                </c:pt>
                <c:pt idx="2">
                  <c:v>180</c:v>
                </c:pt>
                <c:pt idx="3">
                  <c:v>280</c:v>
                </c:pt>
                <c:pt idx="4">
                  <c:v>360</c:v>
                </c:pt>
                <c:pt idx="5">
                  <c:v>480</c:v>
                </c:pt>
                <c:pt idx="6">
                  <c:v>660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AC-4FA9-8BD9-B4321A5DC992}"/>
            </c:ext>
          </c:extLst>
        </c:ser>
        <c:ser>
          <c:idx val="1"/>
          <c:order val="1"/>
          <c:tx>
            <c:strRef>
              <c:f>'NGFS scenarios'!$C$1</c:f>
              <c:strCache>
                <c:ptCount val="1"/>
                <c:pt idx="0">
                  <c:v>Delayed transition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numRef>
              <c:f>'NGFS scenarios'!$A$2:$A$8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'NGFS scenarios'!$C$2:$C$8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260</c:v>
                </c:pt>
                <c:pt idx="4">
                  <c:v>320</c:v>
                </c:pt>
                <c:pt idx="5">
                  <c:v>440</c:v>
                </c:pt>
                <c:pt idx="6">
                  <c:v>620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AC-4FA9-8BD9-B4321A5DC992}"/>
            </c:ext>
          </c:extLst>
        </c:ser>
        <c:ser>
          <c:idx val="2"/>
          <c:order val="2"/>
          <c:tx>
            <c:strRef>
              <c:f>'NGFS scenarios'!$D$1</c:f>
              <c:strCache>
                <c:ptCount val="1"/>
                <c:pt idx="0">
                  <c:v>frontloaded disorderly path</c:v>
                </c:pt>
              </c:strCache>
            </c:strRef>
          </c:tx>
          <c:spPr>
            <a:ln w="60325" cap="rnd">
              <a:solidFill>
                <a:srgbClr val="966774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'NGFS scenarios'!$A$2:$A$8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'NGFS scenarios'!$D$2:$D$8</c:f>
              <c:numCache>
                <c:formatCode>General</c:formatCode>
                <c:ptCount val="7"/>
                <c:pt idx="0">
                  <c:v>0</c:v>
                </c:pt>
                <c:pt idx="1">
                  <c:v>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AC-4FA9-8BD9-B4321A5DC992}"/>
            </c:ext>
          </c:extLst>
        </c:ser>
        <c:ser>
          <c:idx val="3"/>
          <c:order val="3"/>
          <c:tx>
            <c:strRef>
              <c:f>'NGFS scenarios'!$E$1</c:f>
              <c:strCache>
                <c:ptCount val="1"/>
                <c:pt idx="0">
                  <c:v>orderly path</c:v>
                </c:pt>
              </c:strCache>
            </c:strRef>
          </c:tx>
          <c:spPr>
            <a:ln w="60325" cap="rnd">
              <a:solidFill>
                <a:srgbClr val="869BBE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'NGFS scenarios'!$A$2:$A$8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'NGFS scenarios'!$E$2:$E$8</c:f>
              <c:numCache>
                <c:formatCode>General</c:formatCode>
                <c:ptCount val="7"/>
                <c:pt idx="0">
                  <c:v>0</c:v>
                </c:pt>
                <c:pt idx="1">
                  <c:v>130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CAC-4FA9-8BD9-B4321A5D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smooth val="0"/>
        <c:axId val="1378654944"/>
        <c:axId val="1378655272"/>
      </c:lineChart>
      <c:catAx>
        <c:axId val="137865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dirty="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78655272"/>
        <c:crosses val="autoZero"/>
        <c:auto val="1"/>
        <c:lblAlgn val="ctr"/>
        <c:lblOffset val="100"/>
        <c:noMultiLvlLbl val="0"/>
      </c:catAx>
      <c:valAx>
        <c:axId val="1378655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 algn="ctr">
                  <a:defRPr lang="en-GB" sz="1800" b="1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 b="0" noProof="0" dirty="0"/>
                  <a:t>€</a:t>
                </a:r>
                <a:r>
                  <a:rPr lang="en-GB" sz="1200" b="0" baseline="0" noProof="0" dirty="0"/>
                  <a:t> / t CO2 equivalent</a:t>
                </a:r>
                <a:endParaRPr lang="en-GB" sz="1200" b="0" noProof="0" dirty="0"/>
              </a:p>
            </c:rich>
          </c:tx>
          <c:layout>
            <c:manualLayout>
              <c:xMode val="edge"/>
              <c:yMode val="edge"/>
              <c:x val="1.0944170045136228E-2"/>
              <c:y val="0.191574074074074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 algn="ctr">
                <a:defRPr lang="en-GB" sz="1800" b="1" i="0" u="none" strike="noStrike" kern="1200" baseline="0" noProof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7865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3181754166186549"/>
          <c:y val="5.5867113832993094E-2"/>
          <c:w val="0.69345843957466058"/>
          <c:h val="0.261722562457470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4.6511627906976744E-3"/>
          <c:y val="0.19172827573200057"/>
          <c:w val="0.97906976744186047"/>
          <c:h val="0.69449926917817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'Chart 2 - Carbon Price Paths'!$C$4</c:f>
              <c:strCache>
                <c:ptCount val="1"/>
                <c:pt idx="0">
                  <c:v>orderly</c:v>
                </c:pt>
              </c:strCache>
            </c:strRef>
          </c:tx>
          <c:spPr>
            <a:solidFill>
              <a:srgbClr val="869BBE"/>
            </a:solidFill>
            <a:ln w="25400">
              <a:noFill/>
            </a:ln>
          </c:spPr>
          <c:invertIfNegative val="0"/>
          <c:cat>
            <c:numRef>
              <c:f>'Chart 2 - Carbon Price Paths'!$B$6:$B$10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'Chart 2 - Carbon Price Paths'!$C$6:$C$10</c:f>
              <c:numCache>
                <c:formatCode>General</c:formatCode>
                <c:ptCount val="5"/>
                <c:pt idx="0">
                  <c:v>30</c:v>
                </c:pt>
                <c:pt idx="1">
                  <c:v>70</c:v>
                </c:pt>
                <c:pt idx="2">
                  <c:v>90</c:v>
                </c:pt>
                <c:pt idx="3">
                  <c:v>110</c:v>
                </c:pt>
                <c:pt idx="4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1-4A9A-9A89-EB49F0AFE67F}"/>
            </c:ext>
          </c:extLst>
        </c:ser>
        <c:ser>
          <c:idx val="1"/>
          <c:order val="1"/>
          <c:tx>
            <c:strRef>
              <c:f>'Chart 2 - Carbon Price Paths'!$D$4</c:f>
              <c:strCache>
                <c:ptCount val="1"/>
                <c:pt idx="0">
                  <c:v>disorderly</c:v>
                </c:pt>
              </c:strCache>
            </c:strRef>
          </c:tx>
          <c:spPr>
            <a:solidFill>
              <a:srgbClr val="966774"/>
            </a:solidFill>
            <a:ln w="25400">
              <a:noFill/>
            </a:ln>
          </c:spPr>
          <c:invertIfNegative val="0"/>
          <c:cat>
            <c:numRef>
              <c:f>'Chart 2 - Carbon Price Paths'!$B$6:$B$10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'Chart 2 - Carbon Price Paths'!$D$6:$D$10</c:f>
              <c:numCache>
                <c:formatCode>General</c:formatCode>
                <c:ptCount val="5"/>
                <c:pt idx="0">
                  <c:v>130</c:v>
                </c:pt>
                <c:pt idx="1">
                  <c:v>170</c:v>
                </c:pt>
                <c:pt idx="2">
                  <c:v>190</c:v>
                </c:pt>
                <c:pt idx="3">
                  <c:v>210</c:v>
                </c:pt>
                <c:pt idx="4">
                  <c:v>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1-4A9A-9A89-EB49F0AFE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468408"/>
        <c:axId val="942467424"/>
      </c:barChart>
      <c:catAx>
        <c:axId val="942468408"/>
        <c:scaling>
          <c:orientation val="minMax"/>
        </c:scaling>
        <c:delete val="0"/>
        <c:axPos val="b"/>
        <c:majorGridlines>
          <c:spPr>
            <a:ln w="723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9424674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42467424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942468408"/>
        <c:crosses val="autoZero"/>
        <c:crossBetween val="between"/>
      </c:valAx>
      <c:spPr>
        <a:solidFill>
          <a:srgbClr val="E8EBF1"/>
        </a:solidFill>
        <a:ln w="12700">
          <a:solidFill>
            <a:srgbClr val="E8EBF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4.1453579930415679E-2"/>
          <c:y val="0.93712574850299402"/>
          <c:w val="0.25924885552096688"/>
          <c:h val="3.8922155688622756E-2"/>
        </c:manualLayout>
      </c:layout>
      <c:overlay val="1"/>
      <c:spPr>
        <a:ln w="25400">
          <a:noFill/>
        </a:ln>
      </c:spPr>
      <c:txPr>
        <a:bodyPr/>
        <a:lstStyle/>
        <a:p>
          <a:pPr>
            <a:defRPr sz="1000" b="0" i="0">
              <a:latin typeface="GillAlternateOne"/>
              <a:ea typeface="GillAlternateOne"/>
              <a:cs typeface="GillAlternateOne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4.6511627906976744E-3"/>
          <c:y val="0.11976047904191617"/>
          <c:w val="0.97906976744186047"/>
          <c:h val="0.76646706586826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cost!$C$2</c:f>
              <c:strCache>
                <c:ptCount val="1"/>
                <c:pt idx="0">
                  <c:v>AT</c:v>
                </c:pt>
              </c:strCache>
            </c:strRef>
          </c:tx>
          <c:spPr>
            <a:solidFill>
              <a:srgbClr val="869BBE"/>
            </a:solidFill>
            <a:ln w="25400">
              <a:noFill/>
            </a:ln>
          </c:spPr>
          <c:invertIfNegative val="0"/>
          <c:cat>
            <c:strRef>
              <c:f>cost!$A$3:$A$19</c:f>
              <c:strCache>
                <c:ptCount val="17"/>
                <c:pt idx="0">
                  <c:v>A</c:v>
                </c:pt>
                <c:pt idx="1">
                  <c:v>D</c:v>
                </c:pt>
                <c:pt idx="2">
                  <c:v>B</c:v>
                </c:pt>
                <c:pt idx="3">
                  <c:v>E</c:v>
                </c:pt>
                <c:pt idx="4">
                  <c:v>C</c:v>
                </c:pt>
                <c:pt idx="5">
                  <c:v>H</c:v>
                </c:pt>
                <c:pt idx="6">
                  <c:v>F</c:v>
                </c:pt>
                <c:pt idx="7">
                  <c:v>I</c:v>
                </c:pt>
                <c:pt idx="8">
                  <c:v>G</c:v>
                </c:pt>
                <c:pt idx="9">
                  <c:v>R</c:v>
                </c:pt>
                <c:pt idx="10">
                  <c:v>S</c:v>
                </c:pt>
                <c:pt idx="11">
                  <c:v>Q</c:v>
                </c:pt>
                <c:pt idx="12">
                  <c:v>L</c:v>
                </c:pt>
                <c:pt idx="13">
                  <c:v>J</c:v>
                </c:pt>
                <c:pt idx="14">
                  <c:v>M</c:v>
                </c:pt>
                <c:pt idx="15">
                  <c:v>N</c:v>
                </c:pt>
                <c:pt idx="16">
                  <c:v>P</c:v>
                </c:pt>
              </c:strCache>
            </c:strRef>
          </c:cat>
          <c:val>
            <c:numRef>
              <c:f>cost!$C$3:$C$19</c:f>
              <c:numCache>
                <c:formatCode>0.000</c:formatCode>
                <c:ptCount val="17"/>
                <c:pt idx="0">
                  <c:v>1.594126504160443E-3</c:v>
                </c:pt>
                <c:pt idx="1">
                  <c:v>1.3884564551699494E-3</c:v>
                </c:pt>
                <c:pt idx="2">
                  <c:v>8.9338015818208564E-4</c:v>
                </c:pt>
                <c:pt idx="3">
                  <c:v>6.6024450310088814E-4</c:v>
                </c:pt>
                <c:pt idx="4">
                  <c:v>4.2508516658474742E-4</c:v>
                </c:pt>
                <c:pt idx="5">
                  <c:v>3.7434955719968603E-4</c:v>
                </c:pt>
                <c:pt idx="6">
                  <c:v>1.6005426646428995E-4</c:v>
                </c:pt>
                <c:pt idx="7">
                  <c:v>1.1870449567999406E-4</c:v>
                </c:pt>
                <c:pt idx="8">
                  <c:v>1.1187386134097289E-4</c:v>
                </c:pt>
                <c:pt idx="9">
                  <c:v>1.0511021867254611E-4</c:v>
                </c:pt>
                <c:pt idx="10">
                  <c:v>8.9937593519369912E-5</c:v>
                </c:pt>
                <c:pt idx="11">
                  <c:v>7.8667382283637184E-5</c:v>
                </c:pt>
                <c:pt idx="12">
                  <c:v>7.6532417791584211E-5</c:v>
                </c:pt>
                <c:pt idx="13">
                  <c:v>7.5885897347235793E-5</c:v>
                </c:pt>
                <c:pt idx="14">
                  <c:v>7.3118233932660895E-5</c:v>
                </c:pt>
                <c:pt idx="15">
                  <c:v>7.174194353814001E-5</c:v>
                </c:pt>
                <c:pt idx="16">
                  <c:v>6.4840101671128611E-5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1-4DFA-8F9A-F2A21CFA1768}"/>
            </c:ext>
          </c:extLst>
        </c:ser>
        <c:ser>
          <c:idx val="1"/>
          <c:order val="1"/>
          <c:tx>
            <c:strRef>
              <c:f>cost!$D$2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966774"/>
            </a:solidFill>
            <a:ln w="25400">
              <a:noFill/>
            </a:ln>
          </c:spPr>
          <c:invertIfNegative val="0"/>
          <c:cat>
            <c:strRef>
              <c:f>cost!$A$3:$A$19</c:f>
              <c:strCache>
                <c:ptCount val="17"/>
                <c:pt idx="0">
                  <c:v>A</c:v>
                </c:pt>
                <c:pt idx="1">
                  <c:v>D</c:v>
                </c:pt>
                <c:pt idx="2">
                  <c:v>B</c:v>
                </c:pt>
                <c:pt idx="3">
                  <c:v>E</c:v>
                </c:pt>
                <c:pt idx="4">
                  <c:v>C</c:v>
                </c:pt>
                <c:pt idx="5">
                  <c:v>H</c:v>
                </c:pt>
                <c:pt idx="6">
                  <c:v>F</c:v>
                </c:pt>
                <c:pt idx="7">
                  <c:v>I</c:v>
                </c:pt>
                <c:pt idx="8">
                  <c:v>G</c:v>
                </c:pt>
                <c:pt idx="9">
                  <c:v>R</c:v>
                </c:pt>
                <c:pt idx="10">
                  <c:v>S</c:v>
                </c:pt>
                <c:pt idx="11">
                  <c:v>Q</c:v>
                </c:pt>
                <c:pt idx="12">
                  <c:v>L</c:v>
                </c:pt>
                <c:pt idx="13">
                  <c:v>J</c:v>
                </c:pt>
                <c:pt idx="14">
                  <c:v>M</c:v>
                </c:pt>
                <c:pt idx="15">
                  <c:v>N</c:v>
                </c:pt>
                <c:pt idx="16">
                  <c:v>P</c:v>
                </c:pt>
              </c:strCache>
            </c:strRef>
          </c:cat>
          <c:val>
            <c:numRef>
              <c:f>cost!$D$3:$D$19</c:f>
              <c:numCache>
                <c:formatCode>0.000</c:formatCode>
                <c:ptCount val="17"/>
                <c:pt idx="0">
                  <c:v>5.6611163550917805E-3</c:v>
                </c:pt>
                <c:pt idx="1">
                  <c:v>8.5653606958292824E-3</c:v>
                </c:pt>
                <c:pt idx="2">
                  <c:v>3.6280316518501974E-3</c:v>
                </c:pt>
                <c:pt idx="3">
                  <c:v>3.3276814190296411E-3</c:v>
                </c:pt>
                <c:pt idx="4">
                  <c:v>1.6293100467642799E-3</c:v>
                </c:pt>
                <c:pt idx="5">
                  <c:v>2.1821840532990776E-3</c:v>
                </c:pt>
                <c:pt idx="6">
                  <c:v>7.3609080054549665E-4</c:v>
                </c:pt>
                <c:pt idx="7">
                  <c:v>7.362058129202491E-4</c:v>
                </c:pt>
                <c:pt idx="8">
                  <c:v>6.1368082611780613E-4</c:v>
                </c:pt>
                <c:pt idx="9">
                  <c:v>4.7614279505823006E-4</c:v>
                </c:pt>
                <c:pt idx="10">
                  <c:v>5.0583500771885946E-4</c:v>
                </c:pt>
                <c:pt idx="11">
                  <c:v>3.8093163076926764E-4</c:v>
                </c:pt>
                <c:pt idx="12">
                  <c:v>1.74473605166868E-4</c:v>
                </c:pt>
                <c:pt idx="13">
                  <c:v>3.2573488319316226E-4</c:v>
                </c:pt>
                <c:pt idx="14">
                  <c:v>3.1898527793786807E-4</c:v>
                </c:pt>
                <c:pt idx="15">
                  <c:v>4.2752204352658029E-4</c:v>
                </c:pt>
                <c:pt idx="16">
                  <c:v>2.793345817927591E-4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21-4DFA-8F9A-F2A21CFA1768}"/>
            </c:ext>
          </c:extLst>
        </c:ser>
        <c:ser>
          <c:idx val="2"/>
          <c:order val="2"/>
          <c:tx>
            <c:strRef>
              <c:f>cost!$E$2</c:f>
              <c:strCache>
                <c:ptCount val="1"/>
                <c:pt idx="0">
                  <c:v>CESEE (EU)</c:v>
                </c:pt>
              </c:strCache>
            </c:strRef>
          </c:tx>
          <c:spPr>
            <a:solidFill>
              <a:srgbClr val="728B6E"/>
            </a:solidFill>
            <a:ln w="25400">
              <a:noFill/>
            </a:ln>
          </c:spPr>
          <c:invertIfNegative val="0"/>
          <c:cat>
            <c:strRef>
              <c:f>cost!$A$3:$A$19</c:f>
              <c:strCache>
                <c:ptCount val="17"/>
                <c:pt idx="0">
                  <c:v>A</c:v>
                </c:pt>
                <c:pt idx="1">
                  <c:v>D</c:v>
                </c:pt>
                <c:pt idx="2">
                  <c:v>B</c:v>
                </c:pt>
                <c:pt idx="3">
                  <c:v>E</c:v>
                </c:pt>
                <c:pt idx="4">
                  <c:v>C</c:v>
                </c:pt>
                <c:pt idx="5">
                  <c:v>H</c:v>
                </c:pt>
                <c:pt idx="6">
                  <c:v>F</c:v>
                </c:pt>
                <c:pt idx="7">
                  <c:v>I</c:v>
                </c:pt>
                <c:pt idx="8">
                  <c:v>G</c:v>
                </c:pt>
                <c:pt idx="9">
                  <c:v>R</c:v>
                </c:pt>
                <c:pt idx="10">
                  <c:v>S</c:v>
                </c:pt>
                <c:pt idx="11">
                  <c:v>Q</c:v>
                </c:pt>
                <c:pt idx="12">
                  <c:v>L</c:v>
                </c:pt>
                <c:pt idx="13">
                  <c:v>J</c:v>
                </c:pt>
                <c:pt idx="14">
                  <c:v>M</c:v>
                </c:pt>
                <c:pt idx="15">
                  <c:v>N</c:v>
                </c:pt>
                <c:pt idx="16">
                  <c:v>P</c:v>
                </c:pt>
              </c:strCache>
            </c:strRef>
          </c:cat>
          <c:val>
            <c:numRef>
              <c:f>cost!$E$3:$E$19</c:f>
              <c:numCache>
                <c:formatCode>0.000</c:formatCode>
                <c:ptCount val="17"/>
                <c:pt idx="0">
                  <c:v>4.7185191266298698E-3</c:v>
                </c:pt>
                <c:pt idx="1">
                  <c:v>1.7956639171626494E-2</c:v>
                </c:pt>
                <c:pt idx="2">
                  <c:v>7.6509469012572811E-3</c:v>
                </c:pt>
                <c:pt idx="3">
                  <c:v>6.1427128621179628E-3</c:v>
                </c:pt>
                <c:pt idx="4">
                  <c:v>2.0411399222143357E-3</c:v>
                </c:pt>
                <c:pt idx="5">
                  <c:v>1.8422541537427314E-3</c:v>
                </c:pt>
                <c:pt idx="6">
                  <c:v>1.158972423509465E-3</c:v>
                </c:pt>
                <c:pt idx="7">
                  <c:v>7.9643057487306732E-4</c:v>
                </c:pt>
                <c:pt idx="8">
                  <c:v>7.5825763277787667E-4</c:v>
                </c:pt>
                <c:pt idx="9">
                  <c:v>6.4678255534289021E-4</c:v>
                </c:pt>
                <c:pt idx="10">
                  <c:v>6.5383507617813527E-4</c:v>
                </c:pt>
                <c:pt idx="11">
                  <c:v>5.0437368601332971E-4</c:v>
                </c:pt>
                <c:pt idx="12">
                  <c:v>6.7582221083155954E-4</c:v>
                </c:pt>
                <c:pt idx="13">
                  <c:v>3.8244043024654396E-4</c:v>
                </c:pt>
                <c:pt idx="14">
                  <c:v>4.2163975494564882E-4</c:v>
                </c:pt>
                <c:pt idx="15">
                  <c:v>6.0212910876516492E-4</c:v>
                </c:pt>
                <c:pt idx="16">
                  <c:v>3.3950866675182999E-4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21-4DFA-8F9A-F2A21CFA17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37451720"/>
        <c:axId val="437453688"/>
      </c:barChart>
      <c:catAx>
        <c:axId val="437451720"/>
        <c:scaling>
          <c:orientation val="minMax"/>
        </c:scaling>
        <c:delete val="0"/>
        <c:axPos val="b"/>
        <c:majorGridlines>
          <c:spPr>
            <a:ln w="723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low"/>
        <c:spPr>
          <a:ln w="25400">
            <a:noFill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437453688"/>
        <c:crosses val="autoZero"/>
        <c:auto val="1"/>
        <c:lblAlgn val="ctr"/>
        <c:lblOffset val="100"/>
        <c:noMultiLvlLbl val="0"/>
      </c:catAx>
      <c:valAx>
        <c:axId val="437453688"/>
        <c:scaling>
          <c:orientation val="minMax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numFmt formatCode="0.0%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437451720"/>
        <c:crosses val="autoZero"/>
        <c:crossBetween val="between"/>
      </c:valAx>
      <c:spPr>
        <a:solidFill>
          <a:srgbClr val="E8EBF1"/>
        </a:solidFill>
        <a:ln w="12700">
          <a:solidFill>
            <a:srgbClr val="E8EBF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2050540194103658E-2"/>
          <c:y val="0.93712574850299402"/>
          <c:w val="0.28738491118842713"/>
          <c:h val="3.8922155688622756E-2"/>
        </c:manualLayout>
      </c:layout>
      <c:overlay val="1"/>
      <c:spPr>
        <a:ln w="25400">
          <a:noFill/>
        </a:ln>
      </c:spPr>
      <c:txPr>
        <a:bodyPr/>
        <a:lstStyle/>
        <a:p>
          <a:pPr>
            <a:defRPr sz="1000" b="0" i="0">
              <a:latin typeface="GillAlternateOne"/>
              <a:ea typeface="GillAlternateOne"/>
              <a:cs typeface="GillAlternateOne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xMode val="edge"/>
          <c:yMode val="edge"/>
          <c:x val="4.6511627906976744E-3"/>
          <c:y val="0.11976047904191617"/>
          <c:w val="0.97906976744186047"/>
          <c:h val="0.733532934131736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turnover!$C$2</c:f>
              <c:strCache>
                <c:ptCount val="1"/>
                <c:pt idx="0">
                  <c:v>AT</c:v>
                </c:pt>
              </c:strCache>
            </c:strRef>
          </c:tx>
          <c:spPr>
            <a:solidFill>
              <a:srgbClr val="869BBE"/>
            </a:solidFill>
            <a:ln w="25400">
              <a:noFill/>
            </a:ln>
          </c:spPr>
          <c:invertIfNegative val="0"/>
          <c:cat>
            <c:strRef>
              <c:f>turnover!$A$3:$A$19</c:f>
              <c:strCache>
                <c:ptCount val="17"/>
                <c:pt idx="0">
                  <c:v>A</c:v>
                </c:pt>
                <c:pt idx="1">
                  <c:v>H</c:v>
                </c:pt>
                <c:pt idx="2">
                  <c:v>I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F</c:v>
                </c:pt>
                <c:pt idx="7">
                  <c:v>E</c:v>
                </c:pt>
                <c:pt idx="8">
                  <c:v>N</c:v>
                </c:pt>
                <c:pt idx="9">
                  <c:v>L</c:v>
                </c:pt>
                <c:pt idx="10">
                  <c:v>R</c:v>
                </c:pt>
                <c:pt idx="11">
                  <c:v>M</c:v>
                </c:pt>
                <c:pt idx="12">
                  <c:v>G</c:v>
                </c:pt>
                <c:pt idx="13">
                  <c:v>J</c:v>
                </c:pt>
                <c:pt idx="14">
                  <c:v>S</c:v>
                </c:pt>
                <c:pt idx="15">
                  <c:v>Q</c:v>
                </c:pt>
                <c:pt idx="16">
                  <c:v>P</c:v>
                </c:pt>
              </c:strCache>
            </c:strRef>
          </c:cat>
          <c:val>
            <c:numRef>
              <c:f>turnover!$C$3:$C$19</c:f>
              <c:numCache>
                <c:formatCode>0.000</c:formatCode>
                <c:ptCount val="17"/>
                <c:pt idx="0">
                  <c:v>-7.1839047608427964E-2</c:v>
                </c:pt>
                <c:pt idx="1">
                  <c:v>-4.6563056693327498E-2</c:v>
                </c:pt>
                <c:pt idx="2">
                  <c:v>-3.3587551386849879E-2</c:v>
                </c:pt>
                <c:pt idx="3">
                  <c:v>-3.0083890956014717E-2</c:v>
                </c:pt>
                <c:pt idx="4">
                  <c:v>-3.0016071253682441E-2</c:v>
                </c:pt>
                <c:pt idx="5">
                  <c:v>-2.5001275271799517E-2</c:v>
                </c:pt>
                <c:pt idx="6">
                  <c:v>-2.1589735857083011E-2</c:v>
                </c:pt>
                <c:pt idx="7">
                  <c:v>-2.1411129242116966E-2</c:v>
                </c:pt>
                <c:pt idx="8">
                  <c:v>-2.1377953701906538E-2</c:v>
                </c:pt>
                <c:pt idx="9">
                  <c:v>-1.9514452568278884E-2</c:v>
                </c:pt>
                <c:pt idx="10">
                  <c:v>-1.9279738028612381E-2</c:v>
                </c:pt>
                <c:pt idx="11">
                  <c:v>-1.8535419436398359E-2</c:v>
                </c:pt>
                <c:pt idx="12">
                  <c:v>-1.8079086669640532E-2</c:v>
                </c:pt>
                <c:pt idx="13">
                  <c:v>-1.5569213722016917E-2</c:v>
                </c:pt>
                <c:pt idx="14">
                  <c:v>-1.0340517951696326E-2</c:v>
                </c:pt>
                <c:pt idx="15">
                  <c:v>-3.0717581536234828E-3</c:v>
                </c:pt>
                <c:pt idx="16">
                  <c:v>-2.7120081949606467E-3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08-4A19-A4F3-DC003AAC7EFF}"/>
            </c:ext>
          </c:extLst>
        </c:ser>
        <c:ser>
          <c:idx val="1"/>
          <c:order val="1"/>
          <c:tx>
            <c:strRef>
              <c:f>turnover!$D$2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rgbClr val="966774"/>
            </a:solidFill>
            <a:ln w="25400">
              <a:noFill/>
            </a:ln>
          </c:spPr>
          <c:invertIfNegative val="0"/>
          <c:cat>
            <c:strRef>
              <c:f>turnover!$A$3:$A$19</c:f>
              <c:strCache>
                <c:ptCount val="17"/>
                <c:pt idx="0">
                  <c:v>A</c:v>
                </c:pt>
                <c:pt idx="1">
                  <c:v>H</c:v>
                </c:pt>
                <c:pt idx="2">
                  <c:v>I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F</c:v>
                </c:pt>
                <c:pt idx="7">
                  <c:v>E</c:v>
                </c:pt>
                <c:pt idx="8">
                  <c:v>N</c:v>
                </c:pt>
                <c:pt idx="9">
                  <c:v>L</c:v>
                </c:pt>
                <c:pt idx="10">
                  <c:v>R</c:v>
                </c:pt>
                <c:pt idx="11">
                  <c:v>M</c:v>
                </c:pt>
                <c:pt idx="12">
                  <c:v>G</c:v>
                </c:pt>
                <c:pt idx="13">
                  <c:v>J</c:v>
                </c:pt>
                <c:pt idx="14">
                  <c:v>S</c:v>
                </c:pt>
                <c:pt idx="15">
                  <c:v>Q</c:v>
                </c:pt>
                <c:pt idx="16">
                  <c:v>P</c:v>
                </c:pt>
              </c:strCache>
            </c:strRef>
          </c:cat>
          <c:val>
            <c:numRef>
              <c:f>turnover!$D$3:$D$19</c:f>
              <c:numCache>
                <c:formatCode>0.000</c:formatCode>
                <c:ptCount val="17"/>
                <c:pt idx="0">
                  <c:v>-8.7020019863552622E-2</c:v>
                </c:pt>
                <c:pt idx="1">
                  <c:v>-7.027481507377005E-2</c:v>
                </c:pt>
                <c:pt idx="2">
                  <c:v>-4.7563562330351583E-2</c:v>
                </c:pt>
                <c:pt idx="3">
                  <c:v>-3.8824917471470731E-2</c:v>
                </c:pt>
                <c:pt idx="4">
                  <c:v>-3.2675304269936638E-2</c:v>
                </c:pt>
                <c:pt idx="5">
                  <c:v>-3.1845570989134417E-2</c:v>
                </c:pt>
                <c:pt idx="6">
                  <c:v>-2.7150646956114844E-2</c:v>
                </c:pt>
                <c:pt idx="7">
                  <c:v>-2.3436480056617567E-2</c:v>
                </c:pt>
                <c:pt idx="8">
                  <c:v>-2.5571601210944834E-2</c:v>
                </c:pt>
                <c:pt idx="9">
                  <c:v>-1.9522446022535563E-2</c:v>
                </c:pt>
                <c:pt idx="10">
                  <c:v>-2.0691859534591565E-2</c:v>
                </c:pt>
                <c:pt idx="11">
                  <c:v>-2.0722292608247626E-2</c:v>
                </c:pt>
                <c:pt idx="12">
                  <c:v>-2.1954437853298245E-2</c:v>
                </c:pt>
                <c:pt idx="13">
                  <c:v>-1.789326132534939E-2</c:v>
                </c:pt>
                <c:pt idx="14">
                  <c:v>-1.6932935616233109E-2</c:v>
                </c:pt>
                <c:pt idx="15">
                  <c:v>-3.776790487435159E-3</c:v>
                </c:pt>
                <c:pt idx="16">
                  <c:v>-4.1909306073407227E-3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08-4A19-A4F3-DC003AAC7EFF}"/>
            </c:ext>
          </c:extLst>
        </c:ser>
        <c:ser>
          <c:idx val="2"/>
          <c:order val="2"/>
          <c:tx>
            <c:strRef>
              <c:f>turnover!$E$2</c:f>
              <c:strCache>
                <c:ptCount val="1"/>
                <c:pt idx="0">
                  <c:v>CESEE (EU)</c:v>
                </c:pt>
              </c:strCache>
            </c:strRef>
          </c:tx>
          <c:spPr>
            <a:solidFill>
              <a:srgbClr val="728B6E"/>
            </a:solidFill>
            <a:ln w="25400">
              <a:noFill/>
            </a:ln>
          </c:spPr>
          <c:invertIfNegative val="0"/>
          <c:cat>
            <c:strRef>
              <c:f>turnover!$A$3:$A$19</c:f>
              <c:strCache>
                <c:ptCount val="17"/>
                <c:pt idx="0">
                  <c:v>A</c:v>
                </c:pt>
                <c:pt idx="1">
                  <c:v>H</c:v>
                </c:pt>
                <c:pt idx="2">
                  <c:v>I</c:v>
                </c:pt>
                <c:pt idx="3">
                  <c:v>B</c:v>
                </c:pt>
                <c:pt idx="4">
                  <c:v>C</c:v>
                </c:pt>
                <c:pt idx="5">
                  <c:v>D</c:v>
                </c:pt>
                <c:pt idx="6">
                  <c:v>F</c:v>
                </c:pt>
                <c:pt idx="7">
                  <c:v>E</c:v>
                </c:pt>
                <c:pt idx="8">
                  <c:v>N</c:v>
                </c:pt>
                <c:pt idx="9">
                  <c:v>L</c:v>
                </c:pt>
                <c:pt idx="10">
                  <c:v>R</c:v>
                </c:pt>
                <c:pt idx="11">
                  <c:v>M</c:v>
                </c:pt>
                <c:pt idx="12">
                  <c:v>G</c:v>
                </c:pt>
                <c:pt idx="13">
                  <c:v>J</c:v>
                </c:pt>
                <c:pt idx="14">
                  <c:v>S</c:v>
                </c:pt>
                <c:pt idx="15">
                  <c:v>Q</c:v>
                </c:pt>
                <c:pt idx="16">
                  <c:v>P</c:v>
                </c:pt>
              </c:strCache>
            </c:strRef>
          </c:cat>
          <c:val>
            <c:numRef>
              <c:f>turnover!$E$3:$E$19</c:f>
              <c:numCache>
                <c:formatCode>0.000</c:formatCode>
                <c:ptCount val="17"/>
                <c:pt idx="0">
                  <c:v>-0.11919097887041208</c:v>
                </c:pt>
                <c:pt idx="1">
                  <c:v>-7.7076503708776598E-2</c:v>
                </c:pt>
                <c:pt idx="2">
                  <c:v>-7.0788621971083196E-2</c:v>
                </c:pt>
                <c:pt idx="3">
                  <c:v>-5.8960732618235853E-2</c:v>
                </c:pt>
                <c:pt idx="4">
                  <c:v>-4.7936278430902222E-2</c:v>
                </c:pt>
                <c:pt idx="5">
                  <c:v>-5.2219513226596709E-2</c:v>
                </c:pt>
                <c:pt idx="6">
                  <c:v>-5.2069423194604884E-2</c:v>
                </c:pt>
                <c:pt idx="7">
                  <c:v>-3.887508577370876E-2</c:v>
                </c:pt>
                <c:pt idx="8">
                  <c:v>-4.3844679592352769E-2</c:v>
                </c:pt>
                <c:pt idx="9">
                  <c:v>-4.4305339751669379E-2</c:v>
                </c:pt>
                <c:pt idx="10">
                  <c:v>-3.5107621560896446E-2</c:v>
                </c:pt>
                <c:pt idx="11">
                  <c:v>-3.849921540915973E-2</c:v>
                </c:pt>
                <c:pt idx="12">
                  <c:v>-3.4840809277045783E-2</c:v>
                </c:pt>
                <c:pt idx="13">
                  <c:v>-3.1101663416841171E-2</c:v>
                </c:pt>
                <c:pt idx="14">
                  <c:v>-2.9822747924695518E-2</c:v>
                </c:pt>
                <c:pt idx="15">
                  <c:v>-6.1766682019987525E-3</c:v>
                </c:pt>
                <c:pt idx="16">
                  <c:v>-7.3824598761417642E-3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08-4A19-A4F3-DC003AAC7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48774088"/>
        <c:axId val="548774744"/>
      </c:barChart>
      <c:catAx>
        <c:axId val="548774088"/>
        <c:scaling>
          <c:orientation val="minMax"/>
        </c:scaling>
        <c:delete val="0"/>
        <c:axPos val="t"/>
        <c:majorGridlines>
          <c:spPr>
            <a:ln w="7239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none"/>
        <c:minorTickMark val="none"/>
        <c:tickLblPos val="high"/>
        <c:spPr>
          <a:ln w="25400">
            <a:noFill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548774744"/>
        <c:crosses val="autoZero"/>
        <c:auto val="1"/>
        <c:lblAlgn val="ctr"/>
        <c:lblOffset val="100"/>
        <c:noMultiLvlLbl val="0"/>
      </c:catAx>
      <c:valAx>
        <c:axId val="548774744"/>
        <c:scaling>
          <c:orientation val="maxMin"/>
        </c:scaling>
        <c:delete val="0"/>
        <c:axPos val="l"/>
        <c:majorGridlines>
          <c:spPr>
            <a:ln w="12700">
              <a:solidFill>
                <a:srgbClr val="FFFFFF"/>
              </a:solidFill>
              <a:prstDash val="solid"/>
            </a:ln>
          </c:spPr>
        </c:majorGridlines>
        <c:numFmt formatCode="0%" sourceLinked="0"/>
        <c:majorTickMark val="none"/>
        <c:minorTickMark val="none"/>
        <c:tickLblPos val="nextTo"/>
        <c:spPr>
          <a:ln w="12700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>
                <a:latin typeface="GillAlternateOne"/>
                <a:ea typeface="GillAlternateOne"/>
                <a:cs typeface="GillAlternateOne"/>
              </a:defRPr>
            </a:pPr>
            <a:endParaRPr lang="de-DE"/>
          </a:p>
        </c:txPr>
        <c:crossAx val="548774088"/>
        <c:crosses val="autoZero"/>
        <c:crossBetween val="between"/>
      </c:valAx>
      <c:spPr>
        <a:solidFill>
          <a:srgbClr val="E8EBF1"/>
        </a:solidFill>
        <a:ln w="12700">
          <a:solidFill>
            <a:srgbClr val="E8EBF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6.3902032594762861E-2"/>
          <c:y val="0.88813712356086061"/>
          <c:w val="0.28738491118842713"/>
          <c:h val="3.8922155688622756E-2"/>
        </c:manualLayout>
      </c:layout>
      <c:overlay val="1"/>
      <c:spPr>
        <a:ln w="25400">
          <a:noFill/>
        </a:ln>
      </c:spPr>
      <c:txPr>
        <a:bodyPr/>
        <a:lstStyle/>
        <a:p>
          <a:pPr>
            <a:defRPr sz="1000" b="0" i="0">
              <a:latin typeface="GillAlternateOne"/>
              <a:ea typeface="GillAlternateOne"/>
              <a:cs typeface="GillAlternateOne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 w="6350">
      <a:noFill/>
    </a:ln>
  </c:sp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0.0093</cdr:x>
      <cdr:y>0.03385</cdr:y>
    </cdr:from>
    <cdr:to>
      <cdr:x>0.98837</cdr:x>
      <cdr:y>0.12794</cdr:y>
    </cdr:to>
    <cdr:sp macro="" textlink="">
      <cdr:nvSpPr>
        <cdr:cNvPr id="2" name="txtTitel">
          <a:extLst xmlns:a="http://schemas.openxmlformats.org/drawingml/2006/main">
            <a:ext uri="{FF2B5EF4-FFF2-40B4-BE49-F238E27FC236}">
              <a16:creationId xmlns:a16="http://schemas.microsoft.com/office/drawing/2014/main" id="{92149938-BAB0-4354-A4F2-97841159E52B}"/>
            </a:ext>
          </a:extLst>
        </cdr:cNvPr>
        <cdr:cNvSpPr txBox="1"/>
      </cdr:nvSpPr>
      <cdr:spPr>
        <a:xfrm xmlns:a="http://schemas.openxmlformats.org/drawingml/2006/main">
          <a:off x="50787" y="110743"/>
          <a:ext cx="534670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GB" sz="1400" b="1" i="0" noProof="0" dirty="0">
              <a:solidFill>
                <a:srgbClr val="607EA9"/>
              </a:solidFill>
              <a:latin typeface="GillAlternateOne" panose="00000400000000000000" pitchFamily="2" charset="0"/>
            </a:rPr>
            <a:t>Carbon price paths for the orderly and disorderly scenario</a:t>
          </a:r>
        </a:p>
      </cdr:txBody>
    </cdr:sp>
  </cdr:relSizeAnchor>
  <cdr:relSizeAnchor xmlns:cdr="http://schemas.openxmlformats.org/drawingml/2006/chartDrawing">
    <cdr:from>
      <cdr:x>0.0093</cdr:x>
      <cdr:y>0.13069</cdr:y>
    </cdr:from>
    <cdr:to>
      <cdr:x>0.97674</cdr:x>
      <cdr:y>0.1869</cdr:y>
    </cdr:to>
    <cdr:sp macro="" textlink="">
      <cdr:nvSpPr>
        <cdr:cNvPr id="3" name="txtAchsenTitelY">
          <a:extLst xmlns:a="http://schemas.openxmlformats.org/drawingml/2006/main">
            <a:ext uri="{FF2B5EF4-FFF2-40B4-BE49-F238E27FC236}">
              <a16:creationId xmlns:a16="http://schemas.microsoft.com/office/drawing/2014/main" id="{111681DE-F5BC-49B9-A98A-63EC1E38BF20}"/>
            </a:ext>
          </a:extLst>
        </cdr:cNvPr>
        <cdr:cNvSpPr txBox="1"/>
      </cdr:nvSpPr>
      <cdr:spPr>
        <a:xfrm xmlns:a="http://schemas.openxmlformats.org/drawingml/2006/main">
          <a:off x="50800" y="554374"/>
          <a:ext cx="5283200" cy="238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de-AT" sz="1000" b="0" i="1">
              <a:solidFill>
                <a:srgbClr val="000000"/>
              </a:solidFill>
              <a:latin typeface="GillAlternateOne" panose="00000400000000000000" pitchFamily="2" charset="0"/>
            </a:rPr>
            <a:t>€/t CO2 equivalent</a:t>
          </a:r>
        </a:p>
      </cdr:txBody>
    </cdr:sp>
  </cdr:relSizeAnchor>
  <cdr:relSizeAnchor xmlns:cdr="http://schemas.openxmlformats.org/drawingml/2006/chartDrawing">
    <cdr:from>
      <cdr:x>0.07498</cdr:x>
      <cdr:y>0.88623</cdr:y>
    </cdr:from>
    <cdr:to>
      <cdr:x>0.98372</cdr:x>
      <cdr:y>0.92216</cdr:y>
    </cdr:to>
    <cdr:sp macro="" textlink="">
      <cdr:nvSpPr>
        <cdr:cNvPr id="4" name="txtAchsenTitelX">
          <a:extLst xmlns:a="http://schemas.openxmlformats.org/drawingml/2006/main">
            <a:ext uri="{FF2B5EF4-FFF2-40B4-BE49-F238E27FC236}">
              <a16:creationId xmlns:a16="http://schemas.microsoft.com/office/drawing/2014/main" id="{BA28C3ED-2E1D-43E1-A690-CF8CCE37EEEC}"/>
            </a:ext>
          </a:extLst>
        </cdr:cNvPr>
        <cdr:cNvSpPr txBox="1"/>
      </cdr:nvSpPr>
      <cdr:spPr>
        <a:xfrm xmlns:a="http://schemas.openxmlformats.org/drawingml/2006/main">
          <a:off x="409468" y="3759200"/>
          <a:ext cx="4962632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de-AT" sz="1000" b="0" i="1">
              <a:solidFill>
                <a:srgbClr val="000000"/>
              </a:solidFill>
              <a:latin typeface="GillAlternateOne" panose="00000400000000000000" pitchFamily="2" charset="0"/>
            </a:rPr>
            <a:t>Year</a:t>
          </a:r>
        </a:p>
      </cdr:txBody>
    </cdr:sp>
  </cdr:relSizeAnchor>
  <cdr:relSizeAnchor xmlns:cdr="http://schemas.openxmlformats.org/drawingml/2006/chartDrawing">
    <cdr:from>
      <cdr:x>0.0093</cdr:x>
      <cdr:y>0.01796</cdr:y>
    </cdr:from>
    <cdr:to>
      <cdr:x>0.96512</cdr:x>
      <cdr:y>0.01796</cdr:y>
    </cdr:to>
    <cdr:cxnSp macro="">
      <cdr:nvCxnSpPr>
        <cdr:cNvPr id="5" name="LinieOben">
          <a:extLst xmlns:a="http://schemas.openxmlformats.org/drawingml/2006/main">
            <a:ext uri="{FF2B5EF4-FFF2-40B4-BE49-F238E27FC236}">
              <a16:creationId xmlns:a16="http://schemas.microsoft.com/office/drawing/2014/main" id="{39645467-8CB7-441A-BAC5-A0E48BD1FEE6}"/>
            </a:ext>
          </a:extLst>
        </cdr:cNvPr>
        <cdr:cNvCxnSpPr/>
      </cdr:nvCxnSpPr>
      <cdr:spPr>
        <a:xfrm xmlns:a="http://schemas.openxmlformats.org/drawingml/2006/main">
          <a:off x="50800" y="76200"/>
          <a:ext cx="5219700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0.0093</cdr:x>
      <cdr:y>0.97904</cdr:y>
    </cdr:from>
    <cdr:to>
      <cdr:x>0.96512</cdr:x>
      <cdr:y>0.97904</cdr:y>
    </cdr:to>
    <cdr:cxnSp macro="">
      <cdr:nvCxnSpPr>
        <cdr:cNvPr id="6" name="LinieUnten">
          <a:extLst xmlns:a="http://schemas.openxmlformats.org/drawingml/2006/main">
            <a:ext uri="{FF2B5EF4-FFF2-40B4-BE49-F238E27FC236}">
              <a16:creationId xmlns:a16="http://schemas.microsoft.com/office/drawing/2014/main" id="{839240D4-0A94-470D-93E7-2C414BF70518}"/>
            </a:ext>
          </a:extLst>
        </cdr:cNvPr>
        <cdr:cNvCxnSpPr/>
      </cdr:nvCxnSpPr>
      <cdr:spPr>
        <a:xfrm xmlns:a="http://schemas.openxmlformats.org/drawingml/2006/main">
          <a:off x="50800" y="4152900"/>
          <a:ext cx="5219700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0.0093</cdr:x>
      <cdr:y>0.00863</cdr:y>
    </cdr:from>
    <cdr:to>
      <cdr:x>0.98837</cdr:x>
      <cdr:y>0.08119</cdr:y>
    </cdr:to>
    <cdr:sp macro="" textlink="">
      <cdr:nvSpPr>
        <cdr:cNvPr id="2" name="txtTitel">
          <a:extLst xmlns:a="http://schemas.openxmlformats.org/drawingml/2006/main">
            <a:ext uri="{FF2B5EF4-FFF2-40B4-BE49-F238E27FC236}">
              <a16:creationId xmlns:a16="http://schemas.microsoft.com/office/drawing/2014/main" id="{3D633EAC-B7AA-4112-A58C-8D9881C70015}"/>
            </a:ext>
          </a:extLst>
        </cdr:cNvPr>
        <cdr:cNvSpPr txBox="1"/>
      </cdr:nvSpPr>
      <cdr:spPr>
        <a:xfrm xmlns:a="http://schemas.openxmlformats.org/drawingml/2006/main">
          <a:off x="50787" y="36611"/>
          <a:ext cx="534670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de-AT" sz="1400" b="1" i="0" dirty="0" err="1">
              <a:solidFill>
                <a:srgbClr val="607EA9"/>
              </a:solidFill>
              <a:latin typeface="GillAlternateOne" panose="00000400000000000000" pitchFamily="2" charset="0"/>
            </a:rPr>
            <a:t>Cost</a:t>
          </a:r>
          <a:r>
            <a:rPr lang="de-AT" sz="1400" b="1" i="0" dirty="0">
              <a:solidFill>
                <a:srgbClr val="607EA9"/>
              </a:solidFill>
              <a:latin typeface="GillAlternateOne" panose="00000400000000000000" pitchFamily="2" charset="0"/>
            </a:rPr>
            <a:t> </a:t>
          </a:r>
          <a:r>
            <a:rPr lang="de-AT" sz="1400" b="1" i="0" dirty="0" err="1">
              <a:solidFill>
                <a:srgbClr val="607EA9"/>
              </a:solidFill>
              <a:latin typeface="GillAlternateOne" panose="00000400000000000000" pitchFamily="2" charset="0"/>
            </a:rPr>
            <a:t>Changes</a:t>
          </a:r>
          <a:endParaRPr lang="de-AT" sz="1400" b="1" i="0" dirty="0">
            <a:solidFill>
              <a:srgbClr val="607EA9"/>
            </a:solidFill>
            <a:latin typeface="GillAlternateOne" panose="00000400000000000000" pitchFamily="2" charset="0"/>
          </a:endParaRPr>
        </a:p>
      </cdr:txBody>
    </cdr:sp>
  </cdr:relSizeAnchor>
  <cdr:relSizeAnchor xmlns:cdr="http://schemas.openxmlformats.org/drawingml/2006/chartDrawing">
    <cdr:from>
      <cdr:x>0.0093</cdr:x>
      <cdr:y>0.0578</cdr:y>
    </cdr:from>
    <cdr:to>
      <cdr:x>0.97674</cdr:x>
      <cdr:y>0.11585</cdr:y>
    </cdr:to>
    <cdr:sp macro="" textlink="">
      <cdr:nvSpPr>
        <cdr:cNvPr id="3" name="txtAchsenTitelY">
          <a:extLst xmlns:a="http://schemas.openxmlformats.org/drawingml/2006/main">
            <a:ext uri="{FF2B5EF4-FFF2-40B4-BE49-F238E27FC236}">
              <a16:creationId xmlns:a16="http://schemas.microsoft.com/office/drawing/2014/main" id="{3B3F8F2F-06B0-4932-BE4D-3E49FA147D56}"/>
            </a:ext>
          </a:extLst>
        </cdr:cNvPr>
        <cdr:cNvSpPr txBox="1"/>
      </cdr:nvSpPr>
      <cdr:spPr>
        <a:xfrm xmlns:a="http://schemas.openxmlformats.org/drawingml/2006/main">
          <a:off x="50787" y="245184"/>
          <a:ext cx="528319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000" i="1" dirty="0">
              <a:solidFill>
                <a:srgbClr val="000000"/>
              </a:solidFill>
              <a:latin typeface="GillAlternateOne" panose="00000400000000000000" pitchFamily="2" charset="0"/>
            </a:rPr>
            <a:t>at an additional EU-wide carbon price of 130€/t CO2e</a:t>
          </a:r>
          <a:endParaRPr lang="de-AT" sz="1000" b="0" i="1" dirty="0">
            <a:solidFill>
              <a:srgbClr val="000000"/>
            </a:solidFill>
            <a:latin typeface="GillAlternateOne" panose="00000400000000000000" pitchFamily="2" charset="0"/>
          </a:endParaRPr>
        </a:p>
      </cdr:txBody>
    </cdr:sp>
  </cdr:relSizeAnchor>
  <cdr:relSizeAnchor xmlns:cdr="http://schemas.openxmlformats.org/drawingml/2006/chartDrawing">
    <cdr:from>
      <cdr:x>0.23797</cdr:x>
      <cdr:y>0.88623</cdr:y>
    </cdr:from>
    <cdr:to>
      <cdr:x>0.9798</cdr:x>
      <cdr:y>0.92216</cdr:y>
    </cdr:to>
    <cdr:sp macro="" textlink="">
      <cdr:nvSpPr>
        <cdr:cNvPr id="4" name="txtAchsenTitelX">
          <a:extLst xmlns:a="http://schemas.openxmlformats.org/drawingml/2006/main">
            <a:ext uri="{FF2B5EF4-FFF2-40B4-BE49-F238E27FC236}">
              <a16:creationId xmlns:a16="http://schemas.microsoft.com/office/drawing/2014/main" id="{722F664D-F746-4FB1-ADFB-0A47617B7CA1}"/>
            </a:ext>
          </a:extLst>
        </cdr:cNvPr>
        <cdr:cNvSpPr txBox="1"/>
      </cdr:nvSpPr>
      <cdr:spPr>
        <a:xfrm xmlns:a="http://schemas.openxmlformats.org/drawingml/2006/main">
          <a:off x="1299565" y="3759200"/>
          <a:ext cx="4051126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de-AT" sz="1000" b="0" i="1">
              <a:solidFill>
                <a:srgbClr val="000000"/>
              </a:solidFill>
              <a:latin typeface="GillAlternateOne" panose="00000400000000000000" pitchFamily="2" charset="0"/>
            </a:rPr>
            <a:t>Sector</a:t>
          </a:r>
        </a:p>
      </cdr:txBody>
    </cdr:sp>
  </cdr:relSizeAnchor>
  <cdr:relSizeAnchor xmlns:cdr="http://schemas.openxmlformats.org/drawingml/2006/chartDrawing">
    <cdr:from>
      <cdr:x>0.0093</cdr:x>
      <cdr:y>0.01796</cdr:y>
    </cdr:from>
    <cdr:to>
      <cdr:x>0.96512</cdr:x>
      <cdr:y>0.01796</cdr:y>
    </cdr:to>
    <cdr:cxnSp macro="">
      <cdr:nvCxnSpPr>
        <cdr:cNvPr id="5" name="LinieOben">
          <a:extLst xmlns:a="http://schemas.openxmlformats.org/drawingml/2006/main">
            <a:ext uri="{FF2B5EF4-FFF2-40B4-BE49-F238E27FC236}">
              <a16:creationId xmlns:a16="http://schemas.microsoft.com/office/drawing/2014/main" id="{4D4EE2F8-3882-4796-95BD-19A1C1D55DA4}"/>
            </a:ext>
          </a:extLst>
        </cdr:cNvPr>
        <cdr:cNvCxnSpPr/>
      </cdr:nvCxnSpPr>
      <cdr:spPr>
        <a:xfrm xmlns:a="http://schemas.openxmlformats.org/drawingml/2006/main">
          <a:off x="50800" y="76200"/>
          <a:ext cx="5219700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0.0093</cdr:x>
      <cdr:y>0.97904</cdr:y>
    </cdr:from>
    <cdr:to>
      <cdr:x>0.96512</cdr:x>
      <cdr:y>0.97904</cdr:y>
    </cdr:to>
    <cdr:cxnSp macro="">
      <cdr:nvCxnSpPr>
        <cdr:cNvPr id="6" name="LinieUnten">
          <a:extLst xmlns:a="http://schemas.openxmlformats.org/drawingml/2006/main">
            <a:ext uri="{FF2B5EF4-FFF2-40B4-BE49-F238E27FC236}">
              <a16:creationId xmlns:a16="http://schemas.microsoft.com/office/drawing/2014/main" id="{0614CC47-AAFD-4687-B20C-82D15810C518}"/>
            </a:ext>
          </a:extLst>
        </cdr:cNvPr>
        <cdr:cNvCxnSpPr/>
      </cdr:nvCxnSpPr>
      <cdr:spPr>
        <a:xfrm xmlns:a="http://schemas.openxmlformats.org/drawingml/2006/main">
          <a:off x="50800" y="4152900"/>
          <a:ext cx="5219700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0.0093</cdr:x>
      <cdr:y>0.00863</cdr:y>
    </cdr:from>
    <cdr:to>
      <cdr:x>0.98837</cdr:x>
      <cdr:y>0.08119</cdr:y>
    </cdr:to>
    <cdr:sp macro="" textlink="">
      <cdr:nvSpPr>
        <cdr:cNvPr id="2" name="txtTitel">
          <a:extLst xmlns:a="http://schemas.openxmlformats.org/drawingml/2006/main">
            <a:ext uri="{FF2B5EF4-FFF2-40B4-BE49-F238E27FC236}">
              <a16:creationId xmlns:a16="http://schemas.microsoft.com/office/drawing/2014/main" id="{1D02F572-EA5C-4CDF-89F4-B340B30057CE}"/>
            </a:ext>
          </a:extLst>
        </cdr:cNvPr>
        <cdr:cNvSpPr txBox="1"/>
      </cdr:nvSpPr>
      <cdr:spPr>
        <a:xfrm xmlns:a="http://schemas.openxmlformats.org/drawingml/2006/main">
          <a:off x="50787" y="36611"/>
          <a:ext cx="5346702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de-AT" sz="1400" b="1" i="0" dirty="0">
              <a:solidFill>
                <a:srgbClr val="607EA9"/>
              </a:solidFill>
              <a:latin typeface="GillAlternateOne" panose="00000400000000000000" pitchFamily="2" charset="0"/>
            </a:rPr>
            <a:t>Turnover </a:t>
          </a:r>
          <a:r>
            <a:rPr lang="de-AT" sz="1400" b="1" i="0" dirty="0" err="1">
              <a:solidFill>
                <a:srgbClr val="607EA9"/>
              </a:solidFill>
              <a:latin typeface="GillAlternateOne" panose="00000400000000000000" pitchFamily="2" charset="0"/>
            </a:rPr>
            <a:t>Losses</a:t>
          </a:r>
          <a:endParaRPr lang="de-AT" sz="1400" b="1" i="0" dirty="0">
            <a:solidFill>
              <a:srgbClr val="607EA9"/>
            </a:solidFill>
            <a:latin typeface="GillAlternateOne" panose="00000400000000000000" pitchFamily="2" charset="0"/>
          </a:endParaRPr>
        </a:p>
      </cdr:txBody>
    </cdr:sp>
  </cdr:relSizeAnchor>
  <cdr:relSizeAnchor xmlns:cdr="http://schemas.openxmlformats.org/drawingml/2006/chartDrawing">
    <cdr:from>
      <cdr:x>0.0093</cdr:x>
      <cdr:y>0.0578</cdr:y>
    </cdr:from>
    <cdr:to>
      <cdr:x>0.97674</cdr:x>
      <cdr:y>0.11585</cdr:y>
    </cdr:to>
    <cdr:sp macro="" textlink="">
      <cdr:nvSpPr>
        <cdr:cNvPr id="3" name="txtAchsenTitelY">
          <a:extLst xmlns:a="http://schemas.openxmlformats.org/drawingml/2006/main">
            <a:ext uri="{FF2B5EF4-FFF2-40B4-BE49-F238E27FC236}">
              <a16:creationId xmlns:a16="http://schemas.microsoft.com/office/drawing/2014/main" id="{66797FAE-DD70-474D-864C-C4A1B1707E12}"/>
            </a:ext>
          </a:extLst>
        </cdr:cNvPr>
        <cdr:cNvSpPr txBox="1"/>
      </cdr:nvSpPr>
      <cdr:spPr>
        <a:xfrm xmlns:a="http://schemas.openxmlformats.org/drawingml/2006/main">
          <a:off x="50787" y="245184"/>
          <a:ext cx="5283190" cy="2462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000" i="1" dirty="0">
              <a:solidFill>
                <a:srgbClr val="000000"/>
              </a:solidFill>
              <a:latin typeface="GillAlternateOne" panose="00000400000000000000" pitchFamily="2" charset="0"/>
            </a:rPr>
            <a:t>at an additional EU-wide carbon price of 130€/t CO2e</a:t>
          </a:r>
          <a:endParaRPr lang="de-AT" sz="1000" b="0" i="1" dirty="0">
            <a:solidFill>
              <a:srgbClr val="000000"/>
            </a:solidFill>
            <a:latin typeface="GillAlternateOne" panose="00000400000000000000" pitchFamily="2" charset="0"/>
          </a:endParaRPr>
        </a:p>
      </cdr:txBody>
    </cdr:sp>
  </cdr:relSizeAnchor>
  <cdr:relSizeAnchor xmlns:cdr="http://schemas.openxmlformats.org/drawingml/2006/chartDrawing">
    <cdr:from>
      <cdr:x>0.23797</cdr:x>
      <cdr:y>0.85329</cdr:y>
    </cdr:from>
    <cdr:to>
      <cdr:x>0.9798</cdr:x>
      <cdr:y>0.88922</cdr:y>
    </cdr:to>
    <cdr:sp macro="" textlink="">
      <cdr:nvSpPr>
        <cdr:cNvPr id="4" name="txtAchsenTitelX">
          <a:extLst xmlns:a="http://schemas.openxmlformats.org/drawingml/2006/main">
            <a:ext uri="{FF2B5EF4-FFF2-40B4-BE49-F238E27FC236}">
              <a16:creationId xmlns:a16="http://schemas.microsoft.com/office/drawing/2014/main" id="{487CAF38-A102-4B49-AA2C-2DB10A4AD5B2}"/>
            </a:ext>
          </a:extLst>
        </cdr:cNvPr>
        <cdr:cNvSpPr txBox="1"/>
      </cdr:nvSpPr>
      <cdr:spPr>
        <a:xfrm xmlns:a="http://schemas.openxmlformats.org/drawingml/2006/main">
          <a:off x="1299565" y="3619500"/>
          <a:ext cx="4051126" cy="152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horz" wrap="square" lIns="0" rtlCol="0" anchor="ctr">
          <a:spAutoFit/>
        </a:bodyPr>
        <a:lstStyle xmlns:a="http://schemas.openxmlformats.org/drawingml/2006/main"/>
        <a:p xmlns:a="http://schemas.openxmlformats.org/drawingml/2006/main">
          <a:pPr algn="r"/>
          <a:r>
            <a:rPr lang="de-AT" sz="1000" b="0" i="1">
              <a:solidFill>
                <a:srgbClr val="000000"/>
              </a:solidFill>
              <a:latin typeface="GillAlternateOne" panose="00000400000000000000" pitchFamily="2" charset="0"/>
            </a:rPr>
            <a:t>Sector</a:t>
          </a:r>
        </a:p>
      </cdr:txBody>
    </cdr:sp>
  </cdr:relSizeAnchor>
  <cdr:relSizeAnchor xmlns:cdr="http://schemas.openxmlformats.org/drawingml/2006/chartDrawing">
    <cdr:from>
      <cdr:x>0.0093</cdr:x>
      <cdr:y>0.01796</cdr:y>
    </cdr:from>
    <cdr:to>
      <cdr:x>0.96512</cdr:x>
      <cdr:y>0.01796</cdr:y>
    </cdr:to>
    <cdr:cxnSp macro="">
      <cdr:nvCxnSpPr>
        <cdr:cNvPr id="6" name="LinieOben">
          <a:extLst xmlns:a="http://schemas.openxmlformats.org/drawingml/2006/main">
            <a:ext uri="{FF2B5EF4-FFF2-40B4-BE49-F238E27FC236}">
              <a16:creationId xmlns:a16="http://schemas.microsoft.com/office/drawing/2014/main" id="{1872F69E-E091-4778-9FE2-2E82AEA4A346}"/>
            </a:ext>
          </a:extLst>
        </cdr:cNvPr>
        <cdr:cNvCxnSpPr/>
      </cdr:nvCxnSpPr>
      <cdr:spPr>
        <a:xfrm xmlns:a="http://schemas.openxmlformats.org/drawingml/2006/main">
          <a:off x="50800" y="76200"/>
          <a:ext cx="5219700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0.02172</cdr:x>
      <cdr:y>0.93608</cdr:y>
    </cdr:from>
    <cdr:to>
      <cdr:x>0.97754</cdr:x>
      <cdr:y>0.93608</cdr:y>
    </cdr:to>
    <cdr:cxnSp macro="">
      <cdr:nvCxnSpPr>
        <cdr:cNvPr id="7" name="LinieUnten">
          <a:extLst xmlns:a="http://schemas.openxmlformats.org/drawingml/2006/main">
            <a:ext uri="{FF2B5EF4-FFF2-40B4-BE49-F238E27FC236}">
              <a16:creationId xmlns:a16="http://schemas.microsoft.com/office/drawing/2014/main" id="{DD1E5503-DF44-4364-BF66-A1BC575F3F99}"/>
            </a:ext>
          </a:extLst>
        </cdr:cNvPr>
        <cdr:cNvCxnSpPr/>
      </cdr:nvCxnSpPr>
      <cdr:spPr>
        <a:xfrm xmlns:a="http://schemas.openxmlformats.org/drawingml/2006/main">
          <a:off x="118615" y="4146996"/>
          <a:ext cx="5219733" cy="0"/>
        </a:xfrm>
        <a:prstGeom xmlns:a="http://schemas.openxmlformats.org/drawingml/2006/main" prst="line">
          <a:avLst/>
        </a:prstGeom>
        <a:ln xmlns:a="http://schemas.openxmlformats.org/drawingml/2006/main" w="17145">
          <a:solidFill>
            <a:srgbClr val="607EA9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lnSpc>
                <a:spcPts val="1300"/>
              </a:lnSpc>
            </a:pPr>
            <a:endParaRPr lang="de-AT" dirty="0">
              <a:solidFill>
                <a:srgbClr val="607EA9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>
              <a:lnSpc>
                <a:spcPts val="1300"/>
              </a:lnSpc>
            </a:pPr>
            <a:fld id="{5EC7B895-EE0D-4B36-80B3-891987283A88}" type="slidenum">
              <a:rPr lang="de-AT" smtClean="0">
                <a:solidFill>
                  <a:srgbClr val="607EA9"/>
                </a:solidFill>
              </a:rPr>
              <a:pPr algn="ctr">
                <a:lnSpc>
                  <a:spcPts val="1300"/>
                </a:lnSpc>
              </a:pPr>
              <a:t>‹Nr.›</a:t>
            </a:fld>
            <a:endParaRPr lang="de-AT">
              <a:solidFill>
                <a:srgbClr val="607EA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059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042004" y="9428583"/>
            <a:ext cx="713667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</a:defRPr>
            </a:lvl1pPr>
          </a:lstStyle>
          <a:p>
            <a:fld id="{920A02F4-DDD1-41A0-A51C-58B6E8332FE7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927838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02F4-DDD1-41A0-A51C-58B6E8332FE7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108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7" name="Abdeckung-OeNB-Logo-klein"/>
          <p:cNvSpPr/>
          <p:nvPr userDrawn="1"/>
        </p:nvSpPr>
        <p:spPr bwMode="white">
          <a:xfrm>
            <a:off x="9936428" y="188640"/>
            <a:ext cx="1968219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800"/>
          </a:p>
        </p:txBody>
      </p:sp>
      <p:pic>
        <p:nvPicPr>
          <p:cNvPr id="11" name="Hintergrund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81"/>
          <a:stretch/>
        </p:blipFill>
        <p:spPr>
          <a:xfrm>
            <a:off x="0" y="1955025"/>
            <a:ext cx="12192000" cy="4930360"/>
          </a:xfrm>
          <a:prstGeom prst="rect">
            <a:avLst/>
          </a:prstGeom>
        </p:spPr>
      </p:pic>
      <p:pic>
        <p:nvPicPr>
          <p:cNvPr id="4" name="OeNB-Logo-groß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723306"/>
            <a:ext cx="2991600" cy="83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8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7268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"/>
          <p:cNvSpPr>
            <a:spLocks noGrp="1"/>
          </p:cNvSpPr>
          <p:nvPr>
            <p:ph type="title" orient="vert"/>
          </p:nvPr>
        </p:nvSpPr>
        <p:spPr>
          <a:xfrm>
            <a:off x="9264353" y="260651"/>
            <a:ext cx="1248139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558741" cy="5851525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708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graf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feld"/>
          <p:cNvSpPr txBox="1"/>
          <p:nvPr userDrawn="1"/>
        </p:nvSpPr>
        <p:spPr bwMode="white">
          <a:xfrm>
            <a:off x="1055440" y="532993"/>
            <a:ext cx="7344816" cy="563231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Danke für Ihre Aufmerksamkeit</a:t>
            </a:r>
          </a:p>
          <a:p>
            <a:pPr>
              <a:lnSpc>
                <a:spcPts val="3200"/>
              </a:lnSpc>
            </a:pPr>
            <a:endParaRPr lang="de-DE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 you for your attention</a:t>
            </a:r>
            <a:endParaRPr lang="en-GB" sz="2800" noProof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6270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oenb.info@oenb.at</a:t>
            </a:r>
          </a:p>
          <a:p>
            <a:pPr>
              <a:lnSpc>
                <a:spcPts val="2400"/>
              </a:lnSpc>
              <a:tabLst>
                <a:tab pos="627063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@OeNB</a:t>
            </a:r>
          </a:p>
          <a:p>
            <a:pPr>
              <a:lnSpc>
                <a:spcPts val="2400"/>
              </a:lnSpc>
              <a:tabLst>
                <a:tab pos="627063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269875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OeNB</a:t>
            </a:r>
          </a:p>
        </p:txBody>
      </p:sp>
      <p:pic>
        <p:nvPicPr>
          <p:cNvPr id="7" name="Twitter-Logo">
            <a:extLst>
              <a:ext uri="{FF2B5EF4-FFF2-40B4-BE49-F238E27FC236}">
                <a16:creationId xmlns:a16="http://schemas.microsoft.com/office/drawing/2014/main" id="{34857F5F-C3A2-43B7-A96D-6E89D2909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92" y="5212394"/>
            <a:ext cx="324012" cy="324012"/>
          </a:xfrm>
          <a:prstGeom prst="rect">
            <a:avLst/>
          </a:prstGeom>
        </p:spPr>
      </p:pic>
      <p:pic>
        <p:nvPicPr>
          <p:cNvPr id="8" name="YouTube-Logo">
            <a:extLst>
              <a:ext uri="{FF2B5EF4-FFF2-40B4-BE49-F238E27FC236}">
                <a16:creationId xmlns:a16="http://schemas.microsoft.com/office/drawing/2014/main" id="{62B635A4-446E-439D-BEFA-02BBEDDF5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900738"/>
            <a:ext cx="232986" cy="16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7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5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03262" indent="-342900">
              <a:buFont typeface="Symbol" panose="05050102010706020507" pitchFamily="18" charset="2"/>
              <a:buChar char="-"/>
              <a:defRPr/>
            </a:lvl2pPr>
            <a:lvl3pPr marL="1063625" indent="-342900">
              <a:buFont typeface="Courier New" panose="02070309020205020404" pitchFamily="49" charset="0"/>
              <a:buChar char="o"/>
              <a:tabLst/>
              <a:defRPr/>
            </a:lvl3pPr>
            <a:lvl4pPr marL="1422400" indent="-342900">
              <a:buFont typeface="Wingdings" panose="05000000000000000000" pitchFamily="2" charset="2"/>
              <a:buChar char="§"/>
              <a:defRPr/>
            </a:lvl4pPr>
            <a:lvl5pPr marL="1774825" indent="-34290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0685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intergrundgrafik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5" name="Textfeld"/>
          <p:cNvSpPr txBox="1"/>
          <p:nvPr userDrawn="1"/>
        </p:nvSpPr>
        <p:spPr bwMode="white">
          <a:xfrm>
            <a:off x="1055440" y="532993"/>
            <a:ext cx="7344816" cy="563231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3200"/>
              </a:lnSpc>
            </a:pPr>
            <a:r>
              <a:rPr lang="de-DE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Danke für Ihre Aufmerksamkeit</a:t>
            </a:r>
          </a:p>
          <a:p>
            <a:pPr>
              <a:lnSpc>
                <a:spcPts val="3200"/>
              </a:lnSpc>
            </a:pPr>
            <a:endParaRPr lang="de-DE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200"/>
              </a:lnSpc>
            </a:pPr>
            <a:r>
              <a:rPr lang="en-GB" sz="2800" b="1" noProof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Thank you for your attention</a:t>
            </a:r>
            <a:endParaRPr lang="en-GB" sz="2800" noProof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www.oenb.at</a:t>
            </a:r>
          </a:p>
          <a:p>
            <a:pPr>
              <a:lnSpc>
                <a:spcPts val="2400"/>
              </a:lnSpc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6270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oenb.info@oenb.at</a:t>
            </a:r>
          </a:p>
          <a:p>
            <a:pPr>
              <a:lnSpc>
                <a:spcPts val="2400"/>
              </a:lnSpc>
              <a:tabLst>
                <a:tab pos="627063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360363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@OeNB</a:t>
            </a:r>
          </a:p>
          <a:p>
            <a:pPr>
              <a:lnSpc>
                <a:spcPts val="2400"/>
              </a:lnSpc>
              <a:tabLst>
                <a:tab pos="627063" algn="l"/>
              </a:tabLst>
            </a:pPr>
            <a:endParaRPr lang="de-DE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400"/>
              </a:lnSpc>
              <a:tabLst>
                <a:tab pos="395288" algn="l"/>
              </a:tabLst>
            </a:pPr>
            <a:r>
              <a:rPr lang="de-DE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	OeNB</a:t>
            </a:r>
          </a:p>
        </p:txBody>
      </p:sp>
      <p:pic>
        <p:nvPicPr>
          <p:cNvPr id="7" name="Twitter-Logo">
            <a:extLst>
              <a:ext uri="{FF2B5EF4-FFF2-40B4-BE49-F238E27FC236}">
                <a16:creationId xmlns:a16="http://schemas.microsoft.com/office/drawing/2014/main" id="{34857F5F-C3A2-43B7-A96D-6E89D29095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23" y="5186199"/>
            <a:ext cx="419695" cy="419695"/>
          </a:xfrm>
          <a:prstGeom prst="rect">
            <a:avLst/>
          </a:prstGeom>
        </p:spPr>
      </p:pic>
      <p:pic>
        <p:nvPicPr>
          <p:cNvPr id="8" name="YouTube-Logo">
            <a:extLst>
              <a:ext uri="{FF2B5EF4-FFF2-40B4-BE49-F238E27FC236}">
                <a16:creationId xmlns:a16="http://schemas.microsoft.com/office/drawing/2014/main" id="{62B635A4-446E-439D-BEFA-02BBEDDF546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895975"/>
            <a:ext cx="272480" cy="19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048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>
          <p15:clr>
            <a:srgbClr val="FBAE40"/>
          </p15:clr>
        </p15:guide>
        <p15:guide id="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703262" indent="-342900">
              <a:buFont typeface="Symbol" panose="05050102010706020507" pitchFamily="18" charset="2"/>
              <a:buChar char="-"/>
              <a:defRPr/>
            </a:lvl2pPr>
            <a:lvl3pPr marL="1063625" indent="-342900">
              <a:buFont typeface="Courier New" panose="02070309020205020404" pitchFamily="49" charset="0"/>
              <a:buChar char="o"/>
              <a:tabLst/>
              <a:defRPr/>
            </a:lvl3pPr>
            <a:lvl4pPr marL="1422400" indent="-342900">
              <a:buFont typeface="Wingdings" panose="05000000000000000000" pitchFamily="2" charset="2"/>
              <a:buChar char="§"/>
              <a:defRPr/>
            </a:lvl4pPr>
            <a:lvl5pPr marL="1774825" indent="-342900">
              <a:buFont typeface="Arial" panose="020B0604020202020204" pitchFamily="34" charset="0"/>
              <a:buChar char="»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  <p:sp>
        <p:nvSpPr>
          <p:cNvPr id="4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134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all">
                <a:solidFill>
                  <a:srgbClr val="434A7E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4A7E"/>
                </a:solidFill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09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_links"/>
          <p:cNvSpPr>
            <a:spLocks noGrp="1"/>
          </p:cNvSpPr>
          <p:nvPr>
            <p:ph sz="half" idx="1"/>
          </p:nvPr>
        </p:nvSpPr>
        <p:spPr>
          <a:xfrm>
            <a:off x="609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_rechts"/>
          <p:cNvSpPr>
            <a:spLocks noGrp="1"/>
          </p:cNvSpPr>
          <p:nvPr>
            <p:ph sz="half" idx="2"/>
          </p:nvPr>
        </p:nvSpPr>
        <p:spPr>
          <a:xfrm>
            <a:off x="6197600" y="1340769"/>
            <a:ext cx="5384800" cy="48245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708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_links"/>
          <p:cNvSpPr>
            <a:spLocks noGrp="1"/>
          </p:cNvSpPr>
          <p:nvPr>
            <p:ph type="body" idx="1"/>
          </p:nvPr>
        </p:nvSpPr>
        <p:spPr>
          <a:xfrm>
            <a:off x="623392" y="1340771"/>
            <a:ext cx="5386917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_links"/>
          <p:cNvSpPr>
            <a:spLocks noGrp="1"/>
          </p:cNvSpPr>
          <p:nvPr>
            <p:ph sz="half" idx="2"/>
          </p:nvPr>
        </p:nvSpPr>
        <p:spPr>
          <a:xfrm>
            <a:off x="609600" y="1844824"/>
            <a:ext cx="5386917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5" name="Textplatzhalter_rechts"/>
          <p:cNvSpPr>
            <a:spLocks noGrp="1"/>
          </p:cNvSpPr>
          <p:nvPr>
            <p:ph type="body" sz="quarter" idx="3"/>
          </p:nvPr>
        </p:nvSpPr>
        <p:spPr>
          <a:xfrm>
            <a:off x="6192013" y="1340771"/>
            <a:ext cx="5389033" cy="432047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_rechts"/>
          <p:cNvSpPr>
            <a:spLocks noGrp="1"/>
          </p:cNvSpPr>
          <p:nvPr>
            <p:ph sz="quarter" idx="4"/>
          </p:nvPr>
        </p:nvSpPr>
        <p:spPr>
          <a:xfrm>
            <a:off x="6193369" y="1844824"/>
            <a:ext cx="5389033" cy="432048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9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122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5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619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497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36145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467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Autofit/>
          </a:bodyPr>
          <a:lstStyle>
            <a:lvl1pPr algn="l">
              <a:defRPr sz="24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oliennummernplatzhalt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954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-Mail-Adresse"/>
          <p:cNvSpPr txBox="1"/>
          <p:nvPr/>
        </p:nvSpPr>
        <p:spPr>
          <a:xfrm>
            <a:off x="9648395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6" name="Foliennummernplatzhalter"/>
          <p:cNvSpPr>
            <a:spLocks noGrp="1"/>
          </p:cNvSpPr>
          <p:nvPr>
            <p:ph type="sldNum" sz="quarter" idx="4"/>
          </p:nvPr>
        </p:nvSpPr>
        <p:spPr>
          <a:xfrm>
            <a:off x="5016000" y="6367305"/>
            <a:ext cx="21600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300"/>
              </a:lnSpc>
              <a:defRPr sz="1200">
                <a:solidFill>
                  <a:srgbClr val="607EA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4B5EC0D-0CFD-447B-A5BC-BB2EABE92AEA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Website"/>
          <p:cNvSpPr txBox="1"/>
          <p:nvPr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3" name="Textplatzhalter"/>
          <p:cNvSpPr>
            <a:spLocks noGrp="1"/>
          </p:cNvSpPr>
          <p:nvPr>
            <p:ph type="body" idx="1"/>
          </p:nvPr>
        </p:nvSpPr>
        <p:spPr>
          <a:xfrm>
            <a:off x="609600" y="1340768"/>
            <a:ext cx="10972800" cy="482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AT" dirty="0"/>
          </a:p>
        </p:txBody>
      </p:sp>
      <p:sp>
        <p:nvSpPr>
          <p:cNvPr id="2" name="Titelplatzhalter"/>
          <p:cNvSpPr>
            <a:spLocks noGrp="1"/>
          </p:cNvSpPr>
          <p:nvPr>
            <p:ph type="title"/>
          </p:nvPr>
        </p:nvSpPr>
        <p:spPr>
          <a:xfrm>
            <a:off x="609600" y="836712"/>
            <a:ext cx="10972800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sp>
        <p:nvSpPr>
          <p:cNvPr id="8" name="E-Mail-Adresse"/>
          <p:cNvSpPr txBox="1"/>
          <p:nvPr userDrawn="1"/>
        </p:nvSpPr>
        <p:spPr>
          <a:xfrm>
            <a:off x="9648395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oenb.info@oenb.at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sp>
        <p:nvSpPr>
          <p:cNvPr id="9" name="Website"/>
          <p:cNvSpPr txBox="1"/>
          <p:nvPr userDrawn="1"/>
        </p:nvSpPr>
        <p:spPr>
          <a:xfrm>
            <a:off x="431371" y="6367308"/>
            <a:ext cx="2160000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de-DE" sz="1200" dirty="0">
                <a:solidFill>
                  <a:srgbClr val="607EA9"/>
                </a:solidFill>
              </a:rPr>
              <a:t>www.oenb.at</a:t>
            </a:r>
            <a:endParaRPr lang="de-AT" sz="1200" dirty="0">
              <a:solidFill>
                <a:srgbClr val="607EA9"/>
              </a:solidFill>
            </a:endParaRPr>
          </a:p>
        </p:txBody>
      </p:sp>
      <p:pic>
        <p:nvPicPr>
          <p:cNvPr id="11" name="OeNB-Logo"/>
          <p:cNvPicPr>
            <a:picLocks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20" y="490383"/>
            <a:ext cx="925200" cy="274321"/>
          </a:xfrm>
          <a:prstGeom prst="rect">
            <a:avLst/>
          </a:prstGeom>
        </p:spPr>
      </p:pic>
      <p:sp>
        <p:nvSpPr>
          <p:cNvPr id="7" name="MSIPCMContentMarking" descr="{&quot;HashCode&quot;:-669503330,&quot;Placement&quot;:&quot;Header&quot;,&quot;Top&quot;:0.0,&quot;Left&quot;:426.781647,&quot;SlideWidth&quot;:960,&quot;SlideHeight&quot;:540}">
            <a:extLst>
              <a:ext uri="{FF2B5EF4-FFF2-40B4-BE49-F238E27FC236}">
                <a16:creationId xmlns:a16="http://schemas.microsoft.com/office/drawing/2014/main" id="{24469A49-C2CA-4605-BE17-5C1B8087A402}"/>
              </a:ext>
            </a:extLst>
          </p:cNvPr>
          <p:cNvSpPr txBox="1"/>
          <p:nvPr userDrawn="1"/>
        </p:nvSpPr>
        <p:spPr>
          <a:xfrm>
            <a:off x="5420127" y="0"/>
            <a:ext cx="1351745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de-AT" sz="1000">
                <a:solidFill>
                  <a:srgbClr val="000000"/>
                </a:solidFill>
                <a:latin typeface="Calibri" panose="020F0502020204030204" pitchFamily="34" charset="0"/>
              </a:rPr>
              <a:t>Intern - Unrestricted</a:t>
            </a:r>
          </a:p>
        </p:txBody>
      </p:sp>
    </p:spTree>
    <p:extLst>
      <p:ext uri="{BB962C8B-B14F-4D97-AF65-F5344CB8AC3E}">
        <p14:creationId xmlns:p14="http://schemas.microsoft.com/office/powerpoint/2010/main" val="373011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1" r:id="rId13"/>
    <p:sldLayoutId id="2147483691" r:id="rId14"/>
  </p:sldLayoutIdLst>
  <p:hf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b="1" kern="1200">
          <a:solidFill>
            <a:srgbClr val="607EA9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»"/>
        <a:defRPr sz="20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enb.at/dam/jcr:2c2077e8-9729-441a-bb43-3b7a50ec2228/05_FSR_42_OeNB-climate-risk-stress-test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BC860E46-7FDD-4836-A0ED-C5D9D9115B1D}"/>
              </a:ext>
            </a:extLst>
          </p:cNvPr>
          <p:cNvSpPr txBox="1"/>
          <p:nvPr/>
        </p:nvSpPr>
        <p:spPr>
          <a:xfrm>
            <a:off x="335360" y="2276872"/>
            <a:ext cx="8745151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Stress testing for climate change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Conference co-organized by the Bank of Albania and the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London School of Economics and Political Science (LSE)</a:t>
            </a:r>
            <a:endParaRPr lang="en-GB" sz="2400" dirty="0">
              <a:solidFill>
                <a:schemeClr val="bg1"/>
              </a:solidFill>
            </a:endParaRP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</a:rPr>
              <a:t>Tirana, 27 October 2022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r>
              <a:rPr lang="en-GB" sz="1800" dirty="0">
                <a:solidFill>
                  <a:schemeClr val="bg1"/>
                </a:solidFill>
              </a:rPr>
              <a:t>Ralph Spitzer </a:t>
            </a:r>
            <a:r>
              <a:rPr lang="en-GB" sz="1400" b="0" i="0" u="none" strike="noStrike" baseline="30000" dirty="0">
                <a:solidFill>
                  <a:schemeClr val="bg1"/>
                </a:solidFill>
                <a:latin typeface="Arial" panose="020B0604020202020204" pitchFamily="34" charset="0"/>
              </a:rPr>
              <a:t>*)</a:t>
            </a:r>
            <a:endParaRPr lang="en-GB" sz="1800" baseline="30000" dirty="0">
              <a:solidFill>
                <a:schemeClr val="bg1"/>
              </a:solidFill>
            </a:endParaRPr>
          </a:p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</a:rPr>
              <a:t>OeNB / Supervision Policy and Strategy Division</a:t>
            </a:r>
          </a:p>
          <a:p>
            <a:pPr algn="l"/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*) The views expressed in this presentation are those of the author and not necessarily those of the OeNB or the </a:t>
            </a:r>
            <a:r>
              <a:rPr lang="en-GB" sz="1200" b="0" i="0" u="none" strike="noStrike" baseline="0" dirty="0" err="1">
                <a:solidFill>
                  <a:schemeClr val="bg1"/>
                </a:solidFill>
                <a:latin typeface="Arial" panose="020B0604020202020204" pitchFamily="34" charset="0"/>
              </a:rPr>
              <a:t>Eurosystem</a:t>
            </a:r>
            <a:r>
              <a:rPr lang="en-GB" sz="12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1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50FBDF-75BD-4F19-A685-FE65490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1984" y="6327352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10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5E2316-FFD0-4158-8D30-5F0B615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404664"/>
            <a:ext cx="11116816" cy="436910"/>
          </a:xfrm>
        </p:spPr>
        <p:txBody>
          <a:bodyPr>
            <a:normAutofit fontScale="90000"/>
          </a:bodyPr>
          <a:lstStyle/>
          <a:p>
            <a:r>
              <a:rPr lang="en-GB"/>
              <a:t>What else can we do?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8680229-F821-4537-B4C5-8BB8D38A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10" y="980728"/>
            <a:ext cx="10656966" cy="5346624"/>
          </a:xfrm>
        </p:spPr>
        <p:txBody>
          <a:bodyPr>
            <a:noAutofit/>
          </a:bodyPr>
          <a:lstStyle/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Assess concentrations to GHG intensive sectors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Identify risks or scenarios relevant to local economy, for example:</a:t>
            </a:r>
          </a:p>
          <a:p>
            <a:pPr marL="442913" lvl="1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Drastic reduction in winter tourism in Austrian alpine regions over </a:t>
            </a:r>
            <a:br>
              <a:rPr lang="en-GB" sz="1800" dirty="0"/>
            </a:br>
            <a:r>
              <a:rPr lang="en-GB" sz="1800" dirty="0"/>
              <a:t>several consecutive years </a:t>
            </a:r>
          </a:p>
          <a:p>
            <a:pPr marL="442913" lvl="1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Exposure to flood risk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Assess banks’ dependence on interest income and fee &amp; </a:t>
            </a:r>
            <a:br>
              <a:rPr lang="en-GB" sz="1800" dirty="0"/>
            </a:br>
            <a:r>
              <a:rPr lang="en-GB" sz="1800" dirty="0"/>
              <a:t>commission income from GHG intensive sectors (ECB 2022, Module 2)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Assess banks’ financed GHG emissions (ECB 2022, Module 2)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Develop structural models to better capture non-linearities and sector specificities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Support policy makers with assessing policy options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Lobby for comprehensive, consistent and processable data (not only in banks, but also in firms, authorities, local and central government)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F12C0CF-24F2-4BBF-9A05-1E92393CC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781"/>
          <a:stretch/>
        </p:blipFill>
        <p:spPr>
          <a:xfrm>
            <a:off x="8461628" y="1233016"/>
            <a:ext cx="3250996" cy="26642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640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50FBDF-75BD-4F19-A685-FE65490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1984" y="6327352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11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5E2316-FFD0-4158-8D30-5F0B615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404664"/>
            <a:ext cx="11116816" cy="436910"/>
          </a:xfrm>
        </p:spPr>
        <p:txBody>
          <a:bodyPr>
            <a:normAutofit fontScale="90000"/>
          </a:bodyPr>
          <a:lstStyle/>
          <a:p>
            <a:r>
              <a:rPr lang="de-DE" dirty="0"/>
              <a:t>ANNEX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60136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8C9974-56CA-4D7F-A589-4BA12BB0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12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B14540-E596-461F-B0BC-1330A9BD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Sectoral</a:t>
            </a:r>
            <a:r>
              <a:rPr lang="de-DE" dirty="0"/>
              <a:t> Carbon Price Model </a:t>
            </a:r>
            <a:r>
              <a:rPr lang="de-DE" dirty="0" err="1"/>
              <a:t>shows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</a:t>
            </a:r>
            <a:r>
              <a:rPr lang="de-DE" dirty="0" err="1"/>
              <a:t>sectors</a:t>
            </a:r>
            <a:r>
              <a:rPr lang="de-DE" dirty="0"/>
              <a:t> &amp; </a:t>
            </a:r>
            <a:r>
              <a:rPr lang="de-DE" dirty="0" err="1"/>
              <a:t>regions</a:t>
            </a:r>
            <a:endParaRPr lang="de-AT" dirty="0"/>
          </a:p>
        </p:txBody>
      </p:sp>
      <p:graphicFrame>
        <p:nvGraphicFramePr>
          <p:cNvPr id="16" name="Diagramm20210929111128_1">
            <a:extLst>
              <a:ext uri="{FF2B5EF4-FFF2-40B4-BE49-F238E27FC236}">
                <a16:creationId xmlns:a16="http://schemas.microsoft.com/office/drawing/2014/main" id="{1AD90829-11E9-4875-BD67-52690584375E}"/>
              </a:ext>
            </a:extLst>
          </p:cNvPr>
          <p:cNvGraphicFramePr>
            <a:graphicFrameLocks/>
          </p:cNvGraphicFramePr>
          <p:nvPr/>
        </p:nvGraphicFramePr>
        <p:xfrm>
          <a:off x="6240016" y="1124744"/>
          <a:ext cx="5461000" cy="42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Diagramm20210929111550_1">
            <a:extLst>
              <a:ext uri="{FF2B5EF4-FFF2-40B4-BE49-F238E27FC236}">
                <a16:creationId xmlns:a16="http://schemas.microsoft.com/office/drawing/2014/main" id="{F9C92261-9342-453A-9775-FD3166A643EC}"/>
              </a:ext>
            </a:extLst>
          </p:cNvPr>
          <p:cNvGraphicFramePr>
            <a:graphicFrameLocks/>
          </p:cNvGraphicFramePr>
          <p:nvPr/>
        </p:nvGraphicFramePr>
        <p:xfrm>
          <a:off x="490985" y="1124743"/>
          <a:ext cx="5461000" cy="4430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8376580D-24B8-4F02-8CDE-30E0C4295C5B}"/>
              </a:ext>
            </a:extLst>
          </p:cNvPr>
          <p:cNvSpPr txBox="1"/>
          <p:nvPr/>
        </p:nvSpPr>
        <p:spPr>
          <a:xfrm>
            <a:off x="490984" y="5554908"/>
            <a:ext cx="110914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 - Agriculture, forestry and fishing, B - Mining and quarrying, C – Manufacturing, D - Electricity, gas, steam and air conditioning supply, E - Water supply &amp; sewerage, F – Construction, </a:t>
            </a:r>
          </a:p>
          <a:p>
            <a:r>
              <a:rPr lang="en-US" sz="1000" dirty="0"/>
              <a:t>G – Trade, H - Transportation and storage, I - Accommodation and food services, J - Information and communication, L - Real estate, M - Professional, scientific &amp; </a:t>
            </a:r>
            <a:r>
              <a:rPr lang="en-US" sz="1000" dirty="0" err="1"/>
              <a:t>techn</a:t>
            </a:r>
            <a:r>
              <a:rPr lang="en-US" sz="1000" dirty="0"/>
              <a:t>. </a:t>
            </a:r>
            <a:r>
              <a:rPr lang="en-US" sz="1000"/>
              <a:t>Services,</a:t>
            </a:r>
          </a:p>
          <a:p>
            <a:r>
              <a:rPr lang="en-US" sz="1000"/>
              <a:t>N </a:t>
            </a:r>
            <a:r>
              <a:rPr lang="en-US" sz="1000" dirty="0"/>
              <a:t>- Administrative and support services, P – Education, Q - Human health and social work activities R - Arts, entertainment and recreation, S - Other service activities</a:t>
            </a:r>
            <a:endParaRPr lang="de-AT" sz="1000" dirty="0"/>
          </a:p>
        </p:txBody>
      </p:sp>
    </p:spTree>
    <p:extLst>
      <p:ext uri="{BB962C8B-B14F-4D97-AF65-F5344CB8AC3E}">
        <p14:creationId xmlns:p14="http://schemas.microsoft.com/office/powerpoint/2010/main" val="996234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BF88C64C-F16B-4D50-89CF-4D81A0AEB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42" y="1296532"/>
            <a:ext cx="11744325" cy="4600575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8C9974-56CA-4D7F-A589-4BA12BB0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13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A83A92-6C26-42E1-84F1-93A6AC54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742984" cy="4391968"/>
          </a:xfrm>
        </p:spPr>
        <p:txBody>
          <a:bodyPr>
            <a:normAutofit/>
          </a:bodyPr>
          <a:lstStyle/>
          <a:p>
            <a:pPr marL="0" lvl="1" indent="0">
              <a:lnSpc>
                <a:spcPct val="130000"/>
              </a:lnSpc>
              <a:buNone/>
            </a:pPr>
            <a:endParaRPr lang="en-GB" dirty="0"/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B14540-E596-461F-B0BC-1330A9BD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Insolvency</a:t>
            </a:r>
            <a:r>
              <a:rPr lang="de-DE" dirty="0"/>
              <a:t> </a:t>
            </a:r>
            <a:r>
              <a:rPr lang="de-DE" dirty="0" err="1"/>
              <a:t>rates</a:t>
            </a:r>
            <a:r>
              <a:rPr lang="de-DE" dirty="0"/>
              <a:t>: </a:t>
            </a:r>
            <a:r>
              <a:rPr lang="de-DE" dirty="0" err="1"/>
              <a:t>Agriculture</a:t>
            </a:r>
            <a:r>
              <a:rPr lang="de-DE" dirty="0"/>
              <a:t> and </a:t>
            </a:r>
            <a:r>
              <a:rPr lang="de-DE" dirty="0" err="1"/>
              <a:t>transportation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affected</a:t>
            </a:r>
            <a:r>
              <a:rPr lang="de-DE" dirty="0"/>
              <a:t>  </a:t>
            </a:r>
            <a:endParaRPr lang="de-AT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4E07E95-20EE-41CD-B177-57406D8EB5F6}"/>
              </a:ext>
            </a:extLst>
          </p:cNvPr>
          <p:cNvSpPr/>
          <p:nvPr/>
        </p:nvSpPr>
        <p:spPr>
          <a:xfrm>
            <a:off x="191134" y="5135599"/>
            <a:ext cx="11802922" cy="211161"/>
          </a:xfrm>
          <a:prstGeom prst="rect">
            <a:avLst/>
          </a:prstGeom>
          <a:noFill/>
          <a:ln>
            <a:solidFill>
              <a:srgbClr val="60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DC2B339E-62B3-4B55-A45D-57DEEB01F25C}"/>
              </a:ext>
            </a:extLst>
          </p:cNvPr>
          <p:cNvSpPr/>
          <p:nvPr/>
        </p:nvSpPr>
        <p:spPr>
          <a:xfrm>
            <a:off x="191343" y="2060848"/>
            <a:ext cx="11802923" cy="211162"/>
          </a:xfrm>
          <a:prstGeom prst="rect">
            <a:avLst/>
          </a:prstGeom>
          <a:noFill/>
          <a:ln>
            <a:solidFill>
              <a:srgbClr val="60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D46DA49-A073-436C-8250-CD2C01D3A4C2}"/>
              </a:ext>
            </a:extLst>
          </p:cNvPr>
          <p:cNvSpPr/>
          <p:nvPr/>
        </p:nvSpPr>
        <p:spPr>
          <a:xfrm>
            <a:off x="191134" y="3323419"/>
            <a:ext cx="11802922" cy="211162"/>
          </a:xfrm>
          <a:prstGeom prst="rect">
            <a:avLst/>
          </a:prstGeom>
          <a:noFill/>
          <a:ln>
            <a:solidFill>
              <a:srgbClr val="607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D30798C-D5A0-46C0-8E5E-B8E3518B20DC}"/>
              </a:ext>
            </a:extLst>
          </p:cNvPr>
          <p:cNvSpPr/>
          <p:nvPr/>
        </p:nvSpPr>
        <p:spPr>
          <a:xfrm>
            <a:off x="7752184" y="2060848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9B87532-7653-4DE0-B527-AAA9BF4B4FB8}"/>
              </a:ext>
            </a:extLst>
          </p:cNvPr>
          <p:cNvSpPr/>
          <p:nvPr/>
        </p:nvSpPr>
        <p:spPr>
          <a:xfrm>
            <a:off x="11515424" y="2060113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6DB4260-055E-475F-97A3-CE05783020D8}"/>
              </a:ext>
            </a:extLst>
          </p:cNvPr>
          <p:cNvSpPr/>
          <p:nvPr/>
        </p:nvSpPr>
        <p:spPr>
          <a:xfrm>
            <a:off x="7756349" y="3336027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32AA23F5-B8FC-475D-8EB3-8E3A74384897}"/>
              </a:ext>
            </a:extLst>
          </p:cNvPr>
          <p:cNvSpPr/>
          <p:nvPr/>
        </p:nvSpPr>
        <p:spPr>
          <a:xfrm>
            <a:off x="11572774" y="3300799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FBF4D73-7056-4192-BD42-225ECB3A6187}"/>
              </a:ext>
            </a:extLst>
          </p:cNvPr>
          <p:cNvSpPr/>
          <p:nvPr/>
        </p:nvSpPr>
        <p:spPr>
          <a:xfrm>
            <a:off x="11562217" y="5162054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D441B1F8-4C53-47C8-82D6-DE520445066C}"/>
              </a:ext>
            </a:extLst>
          </p:cNvPr>
          <p:cNvSpPr/>
          <p:nvPr/>
        </p:nvSpPr>
        <p:spPr>
          <a:xfrm>
            <a:off x="7752728" y="5122991"/>
            <a:ext cx="432048" cy="211162"/>
          </a:xfrm>
          <a:prstGeom prst="rect">
            <a:avLst/>
          </a:prstGeom>
          <a:solidFill>
            <a:srgbClr val="FFFF00">
              <a:alpha val="16000"/>
            </a:srgbClr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6727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48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D0A2AE0-766F-4759-B0B5-7C30C1C0B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52736"/>
            <a:ext cx="10972800" cy="4896544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AutoNum type="arabicPeriod"/>
              <a:tabLst>
                <a:tab pos="358775" algn="l"/>
              </a:tabLst>
            </a:pPr>
            <a:r>
              <a:rPr lang="en-US" b="1" dirty="0"/>
              <a:t>From climate risks to financial risks</a:t>
            </a:r>
          </a:p>
          <a:p>
            <a:pPr marL="457200" indent="-457200">
              <a:spcBef>
                <a:spcPts val="1800"/>
              </a:spcBef>
              <a:buAutoNum type="arabicPeriod"/>
              <a:tabLst>
                <a:tab pos="358775" algn="l"/>
              </a:tabLst>
            </a:pPr>
            <a:r>
              <a:rPr lang="en-US" b="1" dirty="0"/>
              <a:t>How is climate risk stress testing different</a:t>
            </a:r>
          </a:p>
          <a:p>
            <a:pPr marL="457200" indent="-457200">
              <a:spcBef>
                <a:spcPts val="1800"/>
              </a:spcBef>
              <a:buAutoNum type="arabicPeriod"/>
              <a:tabLst>
                <a:tab pos="358775" algn="l"/>
              </a:tabLst>
            </a:pPr>
            <a:r>
              <a:rPr lang="en-US" b="1" dirty="0"/>
              <a:t>OeNB’s 2021 pilot exercise to assess impact of carbon pricing</a:t>
            </a:r>
          </a:p>
          <a:p>
            <a:pPr marL="457200" indent="-457200">
              <a:spcBef>
                <a:spcPts val="1800"/>
              </a:spcBef>
              <a:buAutoNum type="arabicPeriod"/>
              <a:tabLst>
                <a:tab pos="358775" algn="l"/>
              </a:tabLst>
            </a:pPr>
            <a:r>
              <a:rPr lang="en-US" b="1" dirty="0"/>
              <a:t>Climate risk stress testing – what is it good for?</a:t>
            </a:r>
          </a:p>
          <a:p>
            <a:pPr marL="457200" indent="-457200">
              <a:spcBef>
                <a:spcPts val="1800"/>
              </a:spcBef>
              <a:buAutoNum type="arabicPeriod"/>
              <a:tabLst>
                <a:tab pos="358775" algn="l"/>
              </a:tabLst>
            </a:pPr>
            <a:r>
              <a:rPr lang="en-US" b="1" dirty="0"/>
              <a:t>What else can we do? </a:t>
            </a:r>
          </a:p>
          <a:p>
            <a:pPr marL="457200" indent="-457200">
              <a:spcBef>
                <a:spcPts val="1200"/>
              </a:spcBef>
              <a:buAutoNum type="arabicPeriod"/>
              <a:tabLst>
                <a:tab pos="358775" algn="l"/>
              </a:tabLst>
            </a:pPr>
            <a:endParaRPr lang="en-US" b="1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4FC7BA8-397A-4218-BD7B-BBADF7A11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B8FDAC-F246-4C49-BEDB-DA5CB424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436910"/>
          </a:xfrm>
        </p:spPr>
        <p:txBody>
          <a:bodyPr>
            <a:noAutofit/>
          </a:bodyPr>
          <a:lstStyle/>
          <a:p>
            <a:r>
              <a:rPr lang="de-DE" dirty="0"/>
              <a:t>Agenda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588347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362A767-7C1F-4832-BB09-8A9C324C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16000" y="6277265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pPr/>
              <a:t>3</a:t>
            </a:fld>
            <a:endParaRPr lang="de-AT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A83AE4-7292-4BCF-BBBE-7160BF0F0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99802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GB"/>
              <a:t>From climate risks to financial risks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DF5CB4F-AA5B-447E-A66F-CBDB4204965C}"/>
              </a:ext>
            </a:extLst>
          </p:cNvPr>
          <p:cNvSpPr/>
          <p:nvPr/>
        </p:nvSpPr>
        <p:spPr>
          <a:xfrm>
            <a:off x="609600" y="1370041"/>
            <a:ext cx="2520280" cy="43972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Climate Risks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D3E34FD-61D7-470C-B9C0-0DA61990FEDD}"/>
              </a:ext>
            </a:extLst>
          </p:cNvPr>
          <p:cNvSpPr/>
          <p:nvPr/>
        </p:nvSpPr>
        <p:spPr>
          <a:xfrm>
            <a:off x="762000" y="1692407"/>
            <a:ext cx="2223864" cy="188060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400" b="1">
                <a:solidFill>
                  <a:schemeClr val="tx1"/>
                </a:solidFill>
              </a:rPr>
              <a:t>Transition risks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Policy and regulation:</a:t>
            </a:r>
          </a:p>
          <a:p>
            <a:pPr marL="446088" lvl="1" indent="-192088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Carbon Tax</a:t>
            </a:r>
          </a:p>
          <a:p>
            <a:pPr marL="446088" lvl="1" indent="-192088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Fossil Fuel Ban</a:t>
            </a:r>
          </a:p>
          <a:p>
            <a:pPr marL="446088" lvl="1" indent="-1920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Land-use and farming practices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Technology development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Consumer preferences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4F5BEED-81D1-48B8-B00C-1FF67C1AD653}"/>
              </a:ext>
            </a:extLst>
          </p:cNvPr>
          <p:cNvSpPr/>
          <p:nvPr/>
        </p:nvSpPr>
        <p:spPr>
          <a:xfrm>
            <a:off x="762000" y="3968251"/>
            <a:ext cx="2223864" cy="16331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600"/>
              </a:spcAft>
            </a:pPr>
            <a:r>
              <a:rPr lang="en-GB" sz="1400" b="1">
                <a:solidFill>
                  <a:schemeClr val="tx1"/>
                </a:solidFill>
              </a:rPr>
              <a:t>Physical risks</a:t>
            </a:r>
          </a:p>
          <a:p>
            <a:pPr marL="179388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Chronic (e.g. temperature, precipitation, agricultural productivity, sea levels)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Acute (e.g. heatwaves, floods, cyclones and wildfires)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46FAC70-F9D6-4D46-9466-40158D92895B}"/>
              </a:ext>
            </a:extLst>
          </p:cNvPr>
          <p:cNvSpPr/>
          <p:nvPr/>
        </p:nvSpPr>
        <p:spPr>
          <a:xfrm>
            <a:off x="3449526" y="1370041"/>
            <a:ext cx="5022738" cy="44036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Economic transmission channels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C5D9743-355F-48D8-BE7B-84909BA6E94C}"/>
              </a:ext>
            </a:extLst>
          </p:cNvPr>
          <p:cNvSpPr/>
          <p:nvPr/>
        </p:nvSpPr>
        <p:spPr>
          <a:xfrm>
            <a:off x="3539608" y="2026064"/>
            <a:ext cx="4850404" cy="1545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t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Businesses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Property damage and business disruption from severe weather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Stranded assets and new capital expenditure due to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Changing demand and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Legal liability (from failure to mitigate or adapt)</a:t>
            </a:r>
          </a:p>
          <a:p>
            <a:pPr algn="ctr"/>
            <a:r>
              <a:rPr lang="en-GB" sz="1200" b="1">
                <a:solidFill>
                  <a:schemeClr val="tx1"/>
                </a:solidFill>
              </a:rPr>
              <a:t>Households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Loss of income (from weather disruption and health impacts, labour market frictions)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 Property damage (from severe weather) or restrictions (from low-carbon policies) increasing costs and affecting valuations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109650C-97F3-43F5-A0A9-65B5222AB8AC}"/>
              </a:ext>
            </a:extLst>
          </p:cNvPr>
          <p:cNvSpPr/>
          <p:nvPr/>
        </p:nvSpPr>
        <p:spPr>
          <a:xfrm>
            <a:off x="3539608" y="1675428"/>
            <a:ext cx="4850404" cy="3148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Micro </a:t>
            </a:r>
            <a:r>
              <a:rPr lang="en-GB" sz="1000">
                <a:solidFill>
                  <a:schemeClr val="tx1"/>
                </a:solidFill>
              </a:rPr>
              <a:t>(Affecting individual businesses and households)</a:t>
            </a:r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4A43165-35F1-4F48-81F1-5E2092FD8E65}"/>
              </a:ext>
            </a:extLst>
          </p:cNvPr>
          <p:cNvSpPr/>
          <p:nvPr/>
        </p:nvSpPr>
        <p:spPr>
          <a:xfrm>
            <a:off x="8740211" y="1370041"/>
            <a:ext cx="2434481" cy="44036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>
                <a:solidFill>
                  <a:schemeClr val="tx1"/>
                </a:solidFill>
              </a:rPr>
              <a:t>Financial risks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2C7452E-4651-405A-9C2D-BE3450F90230}"/>
              </a:ext>
            </a:extLst>
          </p:cNvPr>
          <p:cNvSpPr/>
          <p:nvPr/>
        </p:nvSpPr>
        <p:spPr>
          <a:xfrm>
            <a:off x="8850287" y="1692407"/>
            <a:ext cx="2223864" cy="875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Credit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Defaults by businesses and households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Collateral depreciation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D158946-9D32-4FAC-B879-2E396CDEB685}"/>
              </a:ext>
            </a:extLst>
          </p:cNvPr>
          <p:cNvSpPr/>
          <p:nvPr/>
        </p:nvSpPr>
        <p:spPr>
          <a:xfrm>
            <a:off x="3537118" y="4069084"/>
            <a:ext cx="4850404" cy="16201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Capital depreciation and increased investment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Shifts in prices (from structural changes, supply shocks)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Productivity changes (from severe heat, diversion of investment to mitigation and adaptation, higher risk aversion)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Labour market frictions (from physical and transition risks)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Socioeconomic changes (from changing consumption patterns, migration, conflict)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>
                <a:solidFill>
                  <a:schemeClr val="tx1"/>
                </a:solidFill>
              </a:rPr>
              <a:t>Other impacts on international trade, government revenues, fiscal space, output, interest rates and exchange rates.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E4DFE0B-172B-43B7-BBF2-7B121D1287C4}"/>
              </a:ext>
            </a:extLst>
          </p:cNvPr>
          <p:cNvSpPr/>
          <p:nvPr/>
        </p:nvSpPr>
        <p:spPr>
          <a:xfrm>
            <a:off x="3537118" y="3733840"/>
            <a:ext cx="4850404" cy="307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t"/>
          <a:lstStyle/>
          <a:p>
            <a:pPr algn="ctr"/>
            <a:r>
              <a:rPr lang="en-GB" sz="1200" b="1">
                <a:solidFill>
                  <a:schemeClr val="tx1"/>
                </a:solidFill>
              </a:rPr>
              <a:t>Macro </a:t>
            </a:r>
            <a:r>
              <a:rPr lang="en-GB" sz="1000">
                <a:solidFill>
                  <a:schemeClr val="tx1"/>
                </a:solidFill>
              </a:rPr>
              <a:t>(Aggregate impacts on the macroeconomy)</a:t>
            </a:r>
            <a:endParaRPr lang="en-GB" sz="1000" b="1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B69D884-3E5F-4D93-AFFC-38F3EED494A6}"/>
              </a:ext>
            </a:extLst>
          </p:cNvPr>
          <p:cNvSpPr/>
          <p:nvPr/>
        </p:nvSpPr>
        <p:spPr>
          <a:xfrm>
            <a:off x="8845520" y="2613130"/>
            <a:ext cx="2223864" cy="720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Market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Repricing of equities, fixed income, commodities etc.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438EE1B9-C075-4D72-828E-9B4288832C53}"/>
              </a:ext>
            </a:extLst>
          </p:cNvPr>
          <p:cNvSpPr/>
          <p:nvPr/>
        </p:nvSpPr>
        <p:spPr>
          <a:xfrm>
            <a:off x="8845520" y="3373498"/>
            <a:ext cx="2223864" cy="720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Underwriting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Increased insured losses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Increased insurance gap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49D89A6-B127-4B03-8D8E-0E023D56C68A}"/>
              </a:ext>
            </a:extLst>
          </p:cNvPr>
          <p:cNvSpPr/>
          <p:nvPr/>
        </p:nvSpPr>
        <p:spPr>
          <a:xfrm>
            <a:off x="8845520" y="4133555"/>
            <a:ext cx="2223864" cy="7206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Operational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Supply chain disruption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Forced facility closure</a:t>
            </a:r>
          </a:p>
        </p:txBody>
      </p:sp>
      <p:sp>
        <p:nvSpPr>
          <p:cNvPr id="5" name="Pfeil: nach rechts 4">
            <a:extLst>
              <a:ext uri="{FF2B5EF4-FFF2-40B4-BE49-F238E27FC236}">
                <a16:creationId xmlns:a16="http://schemas.microsoft.com/office/drawing/2014/main" id="{8CC65248-F632-45D0-ACF6-6401E2E9DD7D}"/>
              </a:ext>
            </a:extLst>
          </p:cNvPr>
          <p:cNvSpPr/>
          <p:nvPr/>
        </p:nvSpPr>
        <p:spPr>
          <a:xfrm>
            <a:off x="3129880" y="3183209"/>
            <a:ext cx="371342" cy="74115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19" name="Pfeil: nach rechts 18">
            <a:extLst>
              <a:ext uri="{FF2B5EF4-FFF2-40B4-BE49-F238E27FC236}">
                <a16:creationId xmlns:a16="http://schemas.microsoft.com/office/drawing/2014/main" id="{DFCC2EF9-D0BA-4D47-933F-BCC69CC5F665}"/>
              </a:ext>
            </a:extLst>
          </p:cNvPr>
          <p:cNvSpPr/>
          <p:nvPr/>
        </p:nvSpPr>
        <p:spPr>
          <a:xfrm>
            <a:off x="8420566" y="3183209"/>
            <a:ext cx="371342" cy="7411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b="1">
              <a:solidFill>
                <a:schemeClr val="tx1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56300C9-C80A-4C17-B9CA-30BCAC387C6B}"/>
              </a:ext>
            </a:extLst>
          </p:cNvPr>
          <p:cNvSpPr/>
          <p:nvPr/>
        </p:nvSpPr>
        <p:spPr>
          <a:xfrm>
            <a:off x="8846294" y="4893612"/>
            <a:ext cx="2223864" cy="7956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>
                <a:solidFill>
                  <a:schemeClr val="tx1"/>
                </a:solidFill>
              </a:rPr>
              <a:t>Liquidity risk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Increased demand for liquidity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>
                <a:solidFill>
                  <a:schemeClr val="tx1"/>
                </a:solidFill>
              </a:rPr>
              <a:t>Refinancing risk</a:t>
            </a:r>
          </a:p>
        </p:txBody>
      </p:sp>
      <p:cxnSp>
        <p:nvCxnSpPr>
          <p:cNvPr id="22" name="Verbinder: gewinkelt 21">
            <a:extLst>
              <a:ext uri="{FF2B5EF4-FFF2-40B4-BE49-F238E27FC236}">
                <a16:creationId xmlns:a16="http://schemas.microsoft.com/office/drawing/2014/main" id="{A11249E3-CC49-4FD2-8261-971A29B830E4}"/>
              </a:ext>
            </a:extLst>
          </p:cNvPr>
          <p:cNvCxnSpPr>
            <a:cxnSpLocks/>
            <a:stCxn id="3" idx="2"/>
            <a:endCxn id="9" idx="2"/>
          </p:cNvCxnSpPr>
          <p:nvPr/>
        </p:nvCxnSpPr>
        <p:spPr>
          <a:xfrm rot="16200000" flipH="1">
            <a:off x="3912142" y="3724898"/>
            <a:ext cx="6351" cy="4091155"/>
          </a:xfrm>
          <a:prstGeom prst="bentConnector3">
            <a:avLst>
              <a:gd name="adj1" fmla="val 3699433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F3CEABE9-5C1A-4AEB-9555-8EF120AB649B}"/>
              </a:ext>
            </a:extLst>
          </p:cNvPr>
          <p:cNvSpPr txBox="1"/>
          <p:nvPr/>
        </p:nvSpPr>
        <p:spPr>
          <a:xfrm>
            <a:off x="2377867" y="5985996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Climate and economy feedback effects</a:t>
            </a:r>
            <a:endParaRPr lang="de-AT" sz="1200" dirty="0"/>
          </a:p>
        </p:txBody>
      </p:sp>
      <p:cxnSp>
        <p:nvCxnSpPr>
          <p:cNvPr id="25" name="Verbinder: gewinkelt 24">
            <a:extLst>
              <a:ext uri="{FF2B5EF4-FFF2-40B4-BE49-F238E27FC236}">
                <a16:creationId xmlns:a16="http://schemas.microsoft.com/office/drawing/2014/main" id="{07B0B6B2-8516-4FE6-8B93-0EC51973F818}"/>
              </a:ext>
            </a:extLst>
          </p:cNvPr>
          <p:cNvCxnSpPr>
            <a:cxnSpLocks/>
            <a:stCxn id="9" idx="2"/>
            <a:endCxn id="12" idx="2"/>
          </p:cNvCxnSpPr>
          <p:nvPr/>
        </p:nvCxnSpPr>
        <p:spPr>
          <a:xfrm rot="16200000" flipH="1">
            <a:off x="7959173" y="3775373"/>
            <a:ext cx="12700" cy="3996557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61D2BD78-2C73-451C-AEFF-AE8883004530}"/>
              </a:ext>
            </a:extLst>
          </p:cNvPr>
          <p:cNvSpPr txBox="1"/>
          <p:nvPr/>
        </p:nvSpPr>
        <p:spPr>
          <a:xfrm>
            <a:off x="6395425" y="6002716"/>
            <a:ext cx="352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Economy and financial system feedback effects</a:t>
            </a:r>
            <a:endParaRPr lang="de-AT" sz="1200" dirty="0"/>
          </a:p>
        </p:txBody>
      </p: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D600B5A8-04E4-4253-96EE-E9A90BCD09F0}"/>
              </a:ext>
            </a:extLst>
          </p:cNvPr>
          <p:cNvCxnSpPr>
            <a:cxnSpLocks/>
            <a:stCxn id="13" idx="3"/>
            <a:endCxn id="20" idx="3"/>
          </p:cNvCxnSpPr>
          <p:nvPr/>
        </p:nvCxnSpPr>
        <p:spPr>
          <a:xfrm flipH="1">
            <a:off x="11070158" y="2129996"/>
            <a:ext cx="3993" cy="3161442"/>
          </a:xfrm>
          <a:prstGeom prst="bentConnector3">
            <a:avLst>
              <a:gd name="adj1" fmla="val -5725019"/>
            </a:avLst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feld 42">
            <a:extLst>
              <a:ext uri="{FF2B5EF4-FFF2-40B4-BE49-F238E27FC236}">
                <a16:creationId xmlns:a16="http://schemas.microsoft.com/office/drawing/2014/main" id="{252F2AB7-39BD-427D-A3BA-9153FE6BF728}"/>
              </a:ext>
            </a:extLst>
          </p:cNvPr>
          <p:cNvSpPr txBox="1"/>
          <p:nvPr/>
        </p:nvSpPr>
        <p:spPr>
          <a:xfrm rot="16200000">
            <a:off x="9742261" y="3572217"/>
            <a:ext cx="352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/>
              <a:t>Financial system contagion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130B85DA-9A96-4E11-BA54-5354AAE0A4B3}"/>
              </a:ext>
            </a:extLst>
          </p:cNvPr>
          <p:cNvSpPr txBox="1"/>
          <p:nvPr/>
        </p:nvSpPr>
        <p:spPr>
          <a:xfrm>
            <a:off x="407368" y="6025199"/>
            <a:ext cx="26505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Source: NGFS 2021</a:t>
            </a:r>
            <a:endParaRPr lang="de-AT" sz="1000" dirty="0"/>
          </a:p>
        </p:txBody>
      </p:sp>
      <p:sp>
        <p:nvSpPr>
          <p:cNvPr id="23" name="Pfeil: nach links und rechts 22">
            <a:extLst>
              <a:ext uri="{FF2B5EF4-FFF2-40B4-BE49-F238E27FC236}">
                <a16:creationId xmlns:a16="http://schemas.microsoft.com/office/drawing/2014/main" id="{3CA341D7-9DB7-4DE6-89D0-672024A8D4EA}"/>
              </a:ext>
            </a:extLst>
          </p:cNvPr>
          <p:cNvSpPr/>
          <p:nvPr/>
        </p:nvSpPr>
        <p:spPr>
          <a:xfrm rot="5400000">
            <a:off x="1681116" y="3632835"/>
            <a:ext cx="425977" cy="297650"/>
          </a:xfrm>
          <a:prstGeom prst="left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97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50FBDF-75BD-4F19-A685-FE65490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1984" y="6327352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4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5E2316-FFD0-4158-8D30-5F0B615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404664"/>
            <a:ext cx="11116816" cy="436910"/>
          </a:xfrm>
        </p:spPr>
        <p:txBody>
          <a:bodyPr>
            <a:normAutofit fontScale="90000"/>
          </a:bodyPr>
          <a:lstStyle/>
          <a:p>
            <a:r>
              <a:rPr lang="en-GB"/>
              <a:t>Climate risk stress testing – How is it different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6AA939-65DC-415E-9A41-A4254E16A084}"/>
              </a:ext>
            </a:extLst>
          </p:cNvPr>
          <p:cNvSpPr txBox="1"/>
          <p:nvPr/>
        </p:nvSpPr>
        <p:spPr>
          <a:xfrm>
            <a:off x="634916" y="1052736"/>
            <a:ext cx="109336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u="sng" dirty="0"/>
              <a:t>Solvency stress test:</a:t>
            </a:r>
            <a:r>
              <a:rPr lang="en-GB" b="1" dirty="0"/>
              <a:t> </a:t>
            </a:r>
            <a:r>
              <a:rPr lang="en-GB" dirty="0"/>
              <a:t>Horizon of 3-5 years, static balance sheet assumptions, limited feedback effects. 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r>
              <a:rPr lang="en-GB" b="1" u="sng" dirty="0"/>
              <a:t>Climate risk stress test</a:t>
            </a:r>
            <a:endParaRPr lang="en-GB" dirty="0"/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Different data requirements (NACE-1 not really sufficient)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For physical risk, geolocation of business operation (or collateral) is very relevant  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Transition risk and physical risk intertwined</a:t>
            </a:r>
          </a:p>
          <a:p>
            <a:pPr marL="180975" indent="-1809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Ideally requires long time horizons (30 years and more)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b="1" dirty="0"/>
              <a:t>High scenario uncertainty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à"/>
            </a:pPr>
            <a:r>
              <a:rPr lang="en-GB" b="1" dirty="0"/>
              <a:t>High model uncertainty </a:t>
            </a:r>
          </a:p>
          <a:p>
            <a:pPr marL="625475" lvl="1" indent="-16827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Historical data and relationships not reliable</a:t>
            </a:r>
          </a:p>
          <a:p>
            <a:pPr marL="636588" lvl="1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Non-linearities &amp; tipping points</a:t>
            </a:r>
          </a:p>
          <a:p>
            <a:pPr marL="636588" lvl="1" indent="-1793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New production structure: changes in input/output relations within and between sectors</a:t>
            </a:r>
          </a:p>
          <a:p>
            <a:pPr>
              <a:spcAft>
                <a:spcPts val="600"/>
              </a:spcAft>
            </a:pPr>
            <a:endParaRPr lang="en-GB" dirty="0"/>
          </a:p>
          <a:p>
            <a:pPr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76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0ACA364-A389-4363-AAFA-19F637DE0340}"/>
              </a:ext>
            </a:extLst>
          </p:cNvPr>
          <p:cNvGrpSpPr/>
          <p:nvPr/>
        </p:nvGrpSpPr>
        <p:grpSpPr>
          <a:xfrm>
            <a:off x="8040216" y="3521219"/>
            <a:ext cx="3757028" cy="2241575"/>
            <a:chOff x="8040216" y="3737243"/>
            <a:chExt cx="3757028" cy="2241575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155EA5C3-F298-4269-816F-BE883BAC43FB}"/>
                </a:ext>
              </a:extLst>
            </p:cNvPr>
            <p:cNvSpPr/>
            <p:nvPr/>
          </p:nvSpPr>
          <p:spPr>
            <a:xfrm>
              <a:off x="8040216" y="3737243"/>
              <a:ext cx="1208981" cy="2241575"/>
            </a:xfrm>
            <a:prstGeom prst="rect">
              <a:avLst/>
            </a:prstGeom>
            <a:solidFill>
              <a:srgbClr val="966774"/>
            </a:solidFill>
            <a:ln w="28575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ARNIE</a:t>
              </a:r>
            </a:p>
          </p:txBody>
        </p: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2D496203-DA88-413A-AFF4-436D90BB6EF6}"/>
                </a:ext>
              </a:extLst>
            </p:cNvPr>
            <p:cNvCxnSpPr>
              <a:cxnSpLocks/>
              <a:stCxn id="32" idx="3"/>
              <a:endCxn id="73" idx="1"/>
            </p:cNvCxnSpPr>
            <p:nvPr/>
          </p:nvCxnSpPr>
          <p:spPr>
            <a:xfrm flipV="1">
              <a:off x="9249197" y="4858030"/>
              <a:ext cx="385373" cy="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E9C26A15-F94B-4E6B-9FF2-829822DE2164}"/>
                </a:ext>
              </a:extLst>
            </p:cNvPr>
            <p:cNvSpPr txBox="1"/>
            <p:nvPr/>
          </p:nvSpPr>
          <p:spPr>
            <a:xfrm>
              <a:off x="9634570" y="4534864"/>
              <a:ext cx="216267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Bank-specific</a:t>
              </a:r>
            </a:p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Capital Impact</a:t>
              </a: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50FBDF-75BD-4F19-A685-FE65490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1984" y="6327352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5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5E2316-FFD0-4158-8D30-5F0B615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404664"/>
            <a:ext cx="11116816" cy="436910"/>
          </a:xfrm>
        </p:spPr>
        <p:txBody>
          <a:bodyPr>
            <a:normAutofit fontScale="90000"/>
          </a:bodyPr>
          <a:lstStyle/>
          <a:p>
            <a:r>
              <a:rPr lang="en-GB"/>
              <a:t>OeNB climate risk stress test 2021 – General approach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56AA939-65DC-415E-9A41-A4254E16A084}"/>
              </a:ext>
            </a:extLst>
          </p:cNvPr>
          <p:cNvSpPr txBox="1"/>
          <p:nvPr/>
        </p:nvSpPr>
        <p:spPr>
          <a:xfrm>
            <a:off x="634916" y="1052736"/>
            <a:ext cx="110777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Pilot exercise </a:t>
            </a:r>
            <a:r>
              <a:rPr lang="en-GB" dirty="0"/>
              <a:t>at system and individual bank level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Extends</a:t>
            </a:r>
            <a:r>
              <a:rPr lang="en-GB" dirty="0"/>
              <a:t> proven OeNB top-down stress test </a:t>
            </a:r>
            <a:r>
              <a:rPr lang="en-GB" b="1" dirty="0"/>
              <a:t>infrastructure</a:t>
            </a:r>
            <a:r>
              <a:rPr lang="en-GB" dirty="0"/>
              <a:t> (corporate insolvency model, ARNIE)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Uses (relatively well) </a:t>
            </a:r>
            <a:r>
              <a:rPr lang="en-GB" b="1" dirty="0"/>
              <a:t>established data sources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Focus on </a:t>
            </a:r>
            <a:r>
              <a:rPr lang="en-GB" b="1" dirty="0"/>
              <a:t>transition risk</a:t>
            </a:r>
            <a:r>
              <a:rPr lang="en-GB" dirty="0"/>
              <a:t> with front-loaded carbon price shock as main risk driver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Compatible time horizon </a:t>
            </a:r>
            <a:r>
              <a:rPr lang="en-GB" dirty="0"/>
              <a:t>of 5y</a:t>
            </a:r>
            <a:r>
              <a:rPr lang="en-GB" b="1" dirty="0"/>
              <a:t> </a:t>
            </a:r>
            <a:r>
              <a:rPr lang="en-GB" dirty="0"/>
              <a:t>(2021 – 2025)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/>
              <a:t>Focus on modelling credit risk impact</a:t>
            </a:r>
            <a:r>
              <a:rPr lang="en-GB" dirty="0"/>
              <a:t> with Austrian and foreign exposures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Additional </a:t>
            </a:r>
            <a:r>
              <a:rPr lang="en-GB" b="1" dirty="0"/>
              <a:t>market risk module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89B8EAE-12E1-4108-898C-3FFC3A4586B4}"/>
              </a:ext>
            </a:extLst>
          </p:cNvPr>
          <p:cNvGrpSpPr/>
          <p:nvPr/>
        </p:nvGrpSpPr>
        <p:grpSpPr>
          <a:xfrm>
            <a:off x="5670474" y="3521219"/>
            <a:ext cx="2586538" cy="2241575"/>
            <a:chOff x="5670474" y="3737243"/>
            <a:chExt cx="2586538" cy="2241575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6DAE2D81-8752-48E5-BB5D-90EB61B4ED39}"/>
                </a:ext>
              </a:extLst>
            </p:cNvPr>
            <p:cNvSpPr/>
            <p:nvPr/>
          </p:nvSpPr>
          <p:spPr>
            <a:xfrm>
              <a:off x="5670474" y="4969413"/>
              <a:ext cx="1439864" cy="1009405"/>
            </a:xfrm>
            <a:prstGeom prst="rect">
              <a:avLst/>
            </a:prstGeom>
            <a:solidFill>
              <a:srgbClr val="BCD285"/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Linking </a:t>
              </a:r>
            </a:p>
            <a:p>
              <a:pPr algn="ctr"/>
              <a:r>
                <a:rPr lang="en-US" sz="1600" b="1" dirty="0"/>
                <a:t>Equations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3543ECB3-EF59-4EE0-B700-26B9F078C8F9}"/>
                </a:ext>
              </a:extLst>
            </p:cNvPr>
            <p:cNvSpPr/>
            <p:nvPr/>
          </p:nvSpPr>
          <p:spPr>
            <a:xfrm>
              <a:off x="5670474" y="3737243"/>
              <a:ext cx="1439864" cy="951314"/>
            </a:xfrm>
            <a:prstGeom prst="rect">
              <a:avLst/>
            </a:prstGeom>
            <a:solidFill>
              <a:srgbClr val="ADDBDA"/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Market Risk</a:t>
              </a:r>
            </a:p>
          </p:txBody>
        </p:sp>
        <p:sp>
          <p:nvSpPr>
            <p:cNvPr id="43" name="Pfeil: nach rechts 42">
              <a:extLst>
                <a:ext uri="{FF2B5EF4-FFF2-40B4-BE49-F238E27FC236}">
                  <a16:creationId xmlns:a16="http://schemas.microsoft.com/office/drawing/2014/main" id="{2B79CEEE-9697-48D9-A1AF-FA7EDEC01C44}"/>
                </a:ext>
              </a:extLst>
            </p:cNvPr>
            <p:cNvSpPr/>
            <p:nvPr/>
          </p:nvSpPr>
          <p:spPr>
            <a:xfrm>
              <a:off x="7048032" y="3737244"/>
              <a:ext cx="1208980" cy="951314"/>
            </a:xfrm>
            <a:prstGeom prst="rightArrow">
              <a:avLst/>
            </a:prstGeom>
            <a:solidFill>
              <a:srgbClr val="ADDBDA"/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200" dirty="0"/>
                <a:t>valuation losses</a:t>
              </a:r>
            </a:p>
          </p:txBody>
        </p:sp>
        <p:sp>
          <p:nvSpPr>
            <p:cNvPr id="46" name="Pfeil: nach rechts 45">
              <a:extLst>
                <a:ext uri="{FF2B5EF4-FFF2-40B4-BE49-F238E27FC236}">
                  <a16:creationId xmlns:a16="http://schemas.microsoft.com/office/drawing/2014/main" id="{D6D463B3-82BD-47ED-840A-C7BF231EEB9C}"/>
                </a:ext>
              </a:extLst>
            </p:cNvPr>
            <p:cNvSpPr/>
            <p:nvPr/>
          </p:nvSpPr>
          <p:spPr>
            <a:xfrm>
              <a:off x="7000015" y="4969412"/>
              <a:ext cx="1256997" cy="1009406"/>
            </a:xfrm>
            <a:prstGeom prst="rightArrow">
              <a:avLst/>
            </a:prstGeom>
            <a:solidFill>
              <a:srgbClr val="BCD285"/>
            </a:solidFill>
            <a:ln w="285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200" dirty="0"/>
                <a:t>PDs for all countries</a:t>
              </a: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9AA4FD9-4638-4950-A967-689CFBEA881B}"/>
              </a:ext>
            </a:extLst>
          </p:cNvPr>
          <p:cNvGrpSpPr/>
          <p:nvPr/>
        </p:nvGrpSpPr>
        <p:grpSpPr>
          <a:xfrm>
            <a:off x="3289903" y="4111544"/>
            <a:ext cx="2602313" cy="1704735"/>
            <a:chOff x="3289903" y="4327568"/>
            <a:chExt cx="2602313" cy="1704735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FD32474F-3C21-4919-8CDA-911D33C95FF2}"/>
                </a:ext>
              </a:extLst>
            </p:cNvPr>
            <p:cNvSpPr/>
            <p:nvPr/>
          </p:nvSpPr>
          <p:spPr>
            <a:xfrm>
              <a:off x="3290450" y="4333898"/>
              <a:ext cx="1561564" cy="1004528"/>
            </a:xfrm>
            <a:prstGeom prst="rect">
              <a:avLst/>
            </a:prstGeom>
            <a:solidFill>
              <a:srgbClr val="DF9E65"/>
            </a:solidFill>
            <a:ln w="28575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Insolvency</a:t>
              </a:r>
            </a:p>
            <a:p>
              <a:pPr algn="ctr"/>
              <a:r>
                <a:rPr lang="en-US" sz="1600" b="1" dirty="0"/>
                <a:t>Model</a:t>
              </a:r>
            </a:p>
          </p:txBody>
        </p:sp>
        <p:sp>
          <p:nvSpPr>
            <p:cNvPr id="42" name="Pfeil: nach rechts 41">
              <a:extLst>
                <a:ext uri="{FF2B5EF4-FFF2-40B4-BE49-F238E27FC236}">
                  <a16:creationId xmlns:a16="http://schemas.microsoft.com/office/drawing/2014/main" id="{1DCDF9F8-EFC3-4D72-A445-D60134EDEE91}"/>
                </a:ext>
              </a:extLst>
            </p:cNvPr>
            <p:cNvSpPr/>
            <p:nvPr/>
          </p:nvSpPr>
          <p:spPr>
            <a:xfrm>
              <a:off x="4807485" y="4327568"/>
              <a:ext cx="1084731" cy="990312"/>
            </a:xfrm>
            <a:prstGeom prst="rightArrow">
              <a:avLst>
                <a:gd name="adj1" fmla="val 50000"/>
                <a:gd name="adj2" fmla="val 49190"/>
              </a:avLst>
            </a:prstGeom>
            <a:solidFill>
              <a:srgbClr val="DF9E65"/>
            </a:solidFill>
            <a:ln w="28575"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000" dirty="0"/>
                <a:t>sectoral</a:t>
              </a:r>
            </a:p>
            <a:p>
              <a:pPr algn="ctr"/>
              <a:r>
                <a:rPr lang="en-US" sz="1000" dirty="0"/>
                <a:t>insolvency</a:t>
              </a:r>
            </a:p>
            <a:p>
              <a:pPr algn="ctr"/>
              <a:r>
                <a:rPr lang="en-US" sz="1000" dirty="0"/>
                <a:t>rates</a:t>
              </a:r>
            </a:p>
          </p:txBody>
        </p: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6C7E35DC-34A6-4D63-AE67-CD2CC8457CCE}"/>
                </a:ext>
              </a:extLst>
            </p:cNvPr>
            <p:cNvCxnSpPr>
              <a:cxnSpLocks/>
              <a:stCxn id="72" idx="0"/>
              <a:endCxn id="30" idx="2"/>
            </p:cNvCxnSpPr>
            <p:nvPr/>
          </p:nvCxnSpPr>
          <p:spPr>
            <a:xfrm flipV="1">
              <a:off x="4070685" y="5338426"/>
              <a:ext cx="547" cy="213833"/>
            </a:xfrm>
            <a:prstGeom prst="straightConnector1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311F9456-3C0E-4B01-A5B2-153B56C4D420}"/>
                </a:ext>
              </a:extLst>
            </p:cNvPr>
            <p:cNvSpPr/>
            <p:nvPr/>
          </p:nvSpPr>
          <p:spPr>
            <a:xfrm>
              <a:off x="3289903" y="5552259"/>
              <a:ext cx="1561563" cy="480044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>
              <a:solidFill>
                <a:srgbClr val="7D7C79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Baseline scenario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49E6C831-3D1A-4E8A-99C0-A3F8FF064D26}"/>
              </a:ext>
            </a:extLst>
          </p:cNvPr>
          <p:cNvGrpSpPr/>
          <p:nvPr/>
        </p:nvGrpSpPr>
        <p:grpSpPr>
          <a:xfrm>
            <a:off x="916295" y="4097325"/>
            <a:ext cx="2580129" cy="1718954"/>
            <a:chOff x="916295" y="4313349"/>
            <a:chExt cx="2580129" cy="1718954"/>
          </a:xfrm>
        </p:grpSpPr>
        <p:sp>
          <p:nvSpPr>
            <p:cNvPr id="41" name="Pfeil: nach rechts 40">
              <a:extLst>
                <a:ext uri="{FF2B5EF4-FFF2-40B4-BE49-F238E27FC236}">
                  <a16:creationId xmlns:a16="http://schemas.microsoft.com/office/drawing/2014/main" id="{FD2C0C0D-A65F-4B0B-9D51-4DE8E378B512}"/>
                </a:ext>
              </a:extLst>
            </p:cNvPr>
            <p:cNvSpPr/>
            <p:nvPr/>
          </p:nvSpPr>
          <p:spPr>
            <a:xfrm>
              <a:off x="2411693" y="4327567"/>
              <a:ext cx="1084731" cy="99031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/>
                <a:t>cost &amp; turnover changes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513FCDE8-0925-4549-A7CE-866AC92C813A}"/>
                </a:ext>
              </a:extLst>
            </p:cNvPr>
            <p:cNvCxnSpPr>
              <a:cxnSpLocks/>
              <a:stCxn id="71" idx="0"/>
              <a:endCxn id="29" idx="2"/>
            </p:cNvCxnSpPr>
            <p:nvPr/>
          </p:nvCxnSpPr>
          <p:spPr>
            <a:xfrm flipV="1">
              <a:off x="1698708" y="5317879"/>
              <a:ext cx="3" cy="2343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01701501-E0F7-4115-AE1E-7C390BF0B46E}"/>
                </a:ext>
              </a:extLst>
            </p:cNvPr>
            <p:cNvSpPr/>
            <p:nvPr/>
          </p:nvSpPr>
          <p:spPr>
            <a:xfrm>
              <a:off x="916295" y="5552259"/>
              <a:ext cx="1564825" cy="480044"/>
            </a:xfrm>
            <a:prstGeom prst="rect">
              <a:avLst/>
            </a:prstGeom>
            <a:solidFill>
              <a:schemeClr val="bg1">
                <a:alpha val="50196"/>
              </a:schemeClr>
            </a:solidFill>
            <a:ln w="28575">
              <a:solidFill>
                <a:srgbClr val="7D7C79"/>
              </a:solidFill>
              <a:prstDash val="dash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Carbon price scenarios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4A77D1FA-BA7D-4AEA-B519-20FC01085D5A}"/>
                </a:ext>
              </a:extLst>
            </p:cNvPr>
            <p:cNvSpPr/>
            <p:nvPr/>
          </p:nvSpPr>
          <p:spPr>
            <a:xfrm>
              <a:off x="916298" y="4313349"/>
              <a:ext cx="1564825" cy="10045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/>
                <a:t>Sectoral Carbon Price Model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350DEC52-E4F5-4DA8-BA66-8E8DCD618A55}"/>
              </a:ext>
            </a:extLst>
          </p:cNvPr>
          <p:cNvSpPr txBox="1"/>
          <p:nvPr/>
        </p:nvSpPr>
        <p:spPr>
          <a:xfrm>
            <a:off x="1956633" y="6228020"/>
            <a:ext cx="2629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>
                <a:sym typeface="Wingdings" panose="05000000000000000000" pitchFamily="2" charset="2"/>
                <a:hlinkClick r:id="rId2"/>
              </a:rPr>
              <a:t> </a:t>
            </a:r>
            <a:r>
              <a:rPr lang="de-AT" dirty="0">
                <a:hlinkClick r:id="rId2"/>
              </a:rPr>
              <a:t>Link </a:t>
            </a:r>
            <a:r>
              <a:rPr lang="de-AT" dirty="0" err="1">
                <a:hlinkClick r:id="rId2"/>
              </a:rPr>
              <a:t>to</a:t>
            </a:r>
            <a:r>
              <a:rPr lang="de-AT" dirty="0">
                <a:hlinkClick r:id="rId2"/>
              </a:rPr>
              <a:t> FSR42 </a:t>
            </a:r>
            <a:r>
              <a:rPr lang="de-AT" dirty="0" err="1">
                <a:hlinkClick r:id="rId2"/>
              </a:rPr>
              <a:t>Article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3181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D6B6E1-795C-4576-AB5D-EB5A5DDB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t>6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E306AA8-099D-4FDD-917C-8CAA8F5A9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1103024" cy="436910"/>
          </a:xfrm>
        </p:spPr>
        <p:txBody>
          <a:bodyPr>
            <a:normAutofit fontScale="90000"/>
          </a:bodyPr>
          <a:lstStyle/>
          <a:p>
            <a:r>
              <a:rPr lang="en-GB"/>
              <a:t>Scenario definition aligned with NGFS narratives 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6E9839E-DFEE-461E-98E9-4F00CB4510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051070"/>
              </p:ext>
            </p:extLst>
          </p:nvPr>
        </p:nvGraphicFramePr>
        <p:xfrm>
          <a:off x="666340" y="2975613"/>
          <a:ext cx="4165096" cy="3439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F84EE0BF-428D-4570-9C04-8C2CD7D98FD7}"/>
              </a:ext>
            </a:extLst>
          </p:cNvPr>
          <p:cNvSpPr/>
          <p:nvPr/>
        </p:nvSpPr>
        <p:spPr>
          <a:xfrm>
            <a:off x="4998996" y="4149080"/>
            <a:ext cx="8640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6BC573A-F24E-4550-BD57-DA1FB992CF60}"/>
              </a:ext>
            </a:extLst>
          </p:cNvPr>
          <p:cNvSpPr txBox="1">
            <a:spLocks/>
          </p:cNvSpPr>
          <p:nvPr/>
        </p:nvSpPr>
        <p:spPr>
          <a:xfrm>
            <a:off x="609600" y="1268760"/>
            <a:ext cx="10742984" cy="1224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»"/>
              <a:defRPr sz="20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ECB/EBA macroeconomic scenario baseline (ST 2021) as starting point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b="1" dirty="0"/>
              <a:t>Orderly and disorderly </a:t>
            </a:r>
            <a:r>
              <a:rPr lang="en-GB" sz="1800" dirty="0"/>
              <a:t>transition shocks  (inspired by NGFS narrative)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Carbon price introduced as </a:t>
            </a:r>
            <a:r>
              <a:rPr lang="en-GB" sz="1800" b="1" dirty="0"/>
              <a:t>additional tax </a:t>
            </a:r>
            <a:r>
              <a:rPr lang="en-GB" sz="1800" dirty="0"/>
              <a:t>in </a:t>
            </a:r>
            <a:r>
              <a:rPr lang="en-GB" sz="1800" b="1" dirty="0"/>
              <a:t>all EU countries</a:t>
            </a:r>
            <a:r>
              <a:rPr lang="en-GB" sz="1800" dirty="0"/>
              <a:t>, on all GHGs in all sectors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Inclusion of a </a:t>
            </a:r>
            <a:r>
              <a:rPr lang="en-GB" sz="1800" b="1" dirty="0"/>
              <a:t>carbon border adjustment mechanism </a:t>
            </a:r>
            <a:r>
              <a:rPr lang="en-GB" sz="1800" dirty="0"/>
              <a:t>(CBAM) 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1800" dirty="0"/>
          </a:p>
        </p:txBody>
      </p:sp>
      <p:graphicFrame>
        <p:nvGraphicFramePr>
          <p:cNvPr id="9" name="Diagramm20210917114228_1">
            <a:extLst>
              <a:ext uri="{FF2B5EF4-FFF2-40B4-BE49-F238E27FC236}">
                <a16:creationId xmlns:a16="http://schemas.microsoft.com/office/drawing/2014/main" id="{0BCEDCD9-B3CA-4234-8362-CA8B7DCE47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795324"/>
              </p:ext>
            </p:extLst>
          </p:nvPr>
        </p:nvGraphicFramePr>
        <p:xfrm>
          <a:off x="6064660" y="2886311"/>
          <a:ext cx="5461000" cy="327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791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E33FB57-66AB-4C2F-983D-F165B98A8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7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98864A4-13AC-41EE-8D45-A39C7DB04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8760"/>
            <a:ext cx="10670976" cy="4607992"/>
          </a:xfrm>
        </p:spPr>
        <p:txBody>
          <a:bodyPr>
            <a:noAutofit/>
          </a:bodyPr>
          <a:lstStyle/>
          <a:p>
            <a:r>
              <a:rPr lang="en-US" b="1" dirty="0"/>
              <a:t>Strengths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Consistent framework with NGFS scenario narratives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Sectoral I/O analysis approach stable and reduces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Uses strengths of existing OeNB ST framework (insolvency model &amp; ARNIE)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Relatively</a:t>
            </a:r>
            <a:r>
              <a:rPr lang="de-DE" dirty="0"/>
              <a:t> simple and transparent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Weaknesses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EBA baseline scenario not consistent with carbon price shock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tax redistribution, no technological change, no product substitution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Static assumptions: 1) Misses dynamic interactions of a general equilibrium macro model, 2) bank level: no growth, no portfolio rebalancing, 3) company level: no newly founded companies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3114F30-95FE-4B25-96B6-2B503CC4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US" dirty="0"/>
              <a:t>Strengths and weaknesses of our framework</a:t>
            </a:r>
          </a:p>
        </p:txBody>
      </p:sp>
    </p:spTree>
    <p:extLst>
      <p:ext uri="{BB962C8B-B14F-4D97-AF65-F5344CB8AC3E}">
        <p14:creationId xmlns:p14="http://schemas.microsoft.com/office/powerpoint/2010/main" val="63418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68C9974-56CA-4D7F-A589-4BA12BB01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5EC0D-0CFD-447B-A5BC-BB2EABE92AEA}" type="slidenum">
              <a:rPr lang="de-AT" smtClean="0"/>
              <a:pPr/>
              <a:t>8</a:t>
            </a:fld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3A83A92-6C26-42E1-84F1-93A6AC54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10" y="1233016"/>
            <a:ext cx="5472390" cy="4391968"/>
          </a:xfrm>
        </p:spPr>
        <p:txBody>
          <a:bodyPr>
            <a:noAutofit/>
          </a:bodyPr>
          <a:lstStyle/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2021 EBA baseline</a:t>
            </a:r>
            <a:r>
              <a:rPr lang="en-GB" sz="1800" dirty="0"/>
              <a:t> as a </a:t>
            </a:r>
            <a:r>
              <a:rPr lang="en-GB" sz="1800" b="1" dirty="0"/>
              <a:t>reference scenario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Calculate </a:t>
            </a:r>
            <a:r>
              <a:rPr lang="en-GB" sz="1800" b="1" dirty="0"/>
              <a:t>additional impact</a:t>
            </a:r>
            <a:r>
              <a:rPr lang="en-GB" sz="1800" dirty="0"/>
              <a:t> from carbon pricing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5Y deviation from baseline 70 bps (orderly) and 267 bps (disorderly)</a:t>
            </a:r>
          </a:p>
          <a:p>
            <a:pPr marL="180975" indent="-1809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Main observations:</a:t>
            </a:r>
          </a:p>
          <a:p>
            <a:pPr marL="542925" lvl="1" indent="-1936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Limited exposure to highly affected sectors</a:t>
            </a:r>
          </a:p>
          <a:p>
            <a:pPr marL="542925" lvl="1" indent="-1936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AT exposures are less affected by transitions risks than CESEE exposures</a:t>
            </a:r>
            <a:endParaRPr lang="en-GB" sz="1800" dirty="0">
              <a:solidFill>
                <a:srgbClr val="FF0000"/>
              </a:solidFill>
            </a:endParaRPr>
          </a:p>
          <a:p>
            <a:pPr marL="542925" lvl="1" indent="-193675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Strong baseline scenario (post crisis)</a:t>
            </a: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342900">
              <a:lnSpc>
                <a:spcPct val="130000"/>
              </a:lnSpc>
            </a:pPr>
            <a:endParaRPr lang="en-GB" sz="18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8B14540-E596-461F-B0BC-1330A9BD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436910"/>
          </a:xfrm>
        </p:spPr>
        <p:txBody>
          <a:bodyPr>
            <a:normAutofit fontScale="90000"/>
          </a:bodyPr>
          <a:lstStyle/>
          <a:p>
            <a:r>
              <a:rPr lang="en-GB" dirty="0"/>
              <a:t>Result: Carbon pricing not a risk to Austrian financial stability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D8779E-E718-4D83-B55F-3DC5790B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032" y="994279"/>
            <a:ext cx="5355076" cy="522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7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F50FBDF-75BD-4F19-A685-FE654900C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71984" y="6327352"/>
            <a:ext cx="2160000" cy="270000"/>
          </a:xfrm>
        </p:spPr>
        <p:txBody>
          <a:bodyPr/>
          <a:lstStyle/>
          <a:p>
            <a:fld id="{A4B5EC0D-0CFD-447B-A5BC-BB2EABE92AEA}" type="slidenum">
              <a:rPr lang="de-AT" smtClean="0"/>
              <a:t>9</a:t>
            </a:fld>
            <a:endParaRPr lang="de-AT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95E2316-FFD0-4158-8D30-5F0B615AF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08" y="404664"/>
            <a:ext cx="11116816" cy="436910"/>
          </a:xfrm>
        </p:spPr>
        <p:txBody>
          <a:bodyPr>
            <a:normAutofit fontScale="90000"/>
          </a:bodyPr>
          <a:lstStyle/>
          <a:p>
            <a:r>
              <a:rPr lang="en-GB"/>
              <a:t>Climate risk stress testing – What is it good for?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68680229-F821-4537-B4C5-8BB8D38AA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610" y="980728"/>
            <a:ext cx="10656966" cy="48602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/>
              <a:t>Good for …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Creating awareness, thinking about risks and channels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Incentivising banks to </a:t>
            </a:r>
          </a:p>
          <a:p>
            <a:pPr marL="987425" lvl="1" indent="-244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improve own climate risk identification and assessment capabilities </a:t>
            </a:r>
          </a:p>
          <a:p>
            <a:pPr marL="987425" lvl="1" indent="-244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improve risk governance</a:t>
            </a:r>
          </a:p>
          <a:p>
            <a:pPr marL="987425" lvl="1" indent="-244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actively manage concentration risk and adjust business strategy</a:t>
            </a:r>
          </a:p>
          <a:p>
            <a:pPr marL="987425" lvl="1" indent="-244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adequately reflect climate risks in loan pricing</a:t>
            </a:r>
          </a:p>
          <a:p>
            <a:pPr marL="987425" lvl="1" indent="-2444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collect better and more relevant data (energy performance certificates, carbon intensity, …)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Short-to-medium term projections with relative risk rankings (with a lot of caveats)</a:t>
            </a:r>
          </a:p>
          <a:p>
            <a:pPr>
              <a:lnSpc>
                <a:spcPct val="110000"/>
              </a:lnSpc>
            </a:pPr>
            <a:endParaRPr lang="en-GB" sz="900" b="1" dirty="0"/>
          </a:p>
          <a:p>
            <a:pPr>
              <a:lnSpc>
                <a:spcPct val="110000"/>
              </a:lnSpc>
            </a:pPr>
            <a:r>
              <a:rPr lang="en-GB" sz="1800" b="1" dirty="0"/>
              <a:t>Not so good for …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Long-term projections (even with a lot of caveats)</a:t>
            </a:r>
          </a:p>
          <a:p>
            <a:pPr marL="180975" indent="-18097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800" dirty="0"/>
              <a:t>Saving the world – Central banks cannot compensate for policy inaction</a:t>
            </a:r>
          </a:p>
        </p:txBody>
      </p:sp>
    </p:spTree>
    <p:extLst>
      <p:ext uri="{BB962C8B-B14F-4D97-AF65-F5344CB8AC3E}">
        <p14:creationId xmlns:p14="http://schemas.microsoft.com/office/powerpoint/2010/main" val="243016733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2" id="{B1F65058-68AA-4023-80A6-C69AD0BAEF6F}" vid="{5419DC01-6F0C-48C4-B71A-DFC6E0D1B7EE}"/>
    </a:ext>
  </a:extLst>
</a:theme>
</file>

<file path=ppt/theme/theme2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OeNB">
      <a:dk1>
        <a:sysClr val="windowText" lastClr="000000"/>
      </a:dk1>
      <a:lt1>
        <a:sysClr val="window" lastClr="FFFFFF"/>
      </a:lt1>
      <a:dk2>
        <a:srgbClr val="123C9A"/>
      </a:dk2>
      <a:lt2>
        <a:srgbClr val="BFD2FA"/>
      </a:lt2>
      <a:accent1>
        <a:srgbClr val="70ADDB"/>
      </a:accent1>
      <a:accent2>
        <a:srgbClr val="A2478D"/>
      </a:accent2>
      <a:accent3>
        <a:srgbClr val="876CD9"/>
      </a:accent3>
      <a:accent4>
        <a:srgbClr val="FF9455"/>
      </a:accent4>
      <a:accent5>
        <a:srgbClr val="BFB366"/>
      </a:accent5>
      <a:accent6>
        <a:srgbClr val="41A368"/>
      </a:accent6>
      <a:hlink>
        <a:srgbClr val="00FFFF"/>
      </a:hlink>
      <a:folHlink>
        <a:srgbClr val="FF00FF"/>
      </a:folHlink>
    </a:clrScheme>
    <a:fontScheme name="OeN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1252</Words>
  <Application>Microsoft Office PowerPoint</Application>
  <PresentationFormat>Breitbild</PresentationFormat>
  <Paragraphs>183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Courier New</vt:lpstr>
      <vt:lpstr>GillAlternateOne</vt:lpstr>
      <vt:lpstr>Symbol</vt:lpstr>
      <vt:lpstr>Wingdings</vt:lpstr>
      <vt:lpstr>Larissa</vt:lpstr>
      <vt:lpstr>PowerPoint-Präsentation</vt:lpstr>
      <vt:lpstr>Agenda</vt:lpstr>
      <vt:lpstr>From climate risks to financial risks</vt:lpstr>
      <vt:lpstr>Climate risk stress testing – How is it different</vt:lpstr>
      <vt:lpstr>OeNB climate risk stress test 2021 – General approach</vt:lpstr>
      <vt:lpstr>Scenario definition aligned with NGFS narratives </vt:lpstr>
      <vt:lpstr>Strengths and weaknesses of our framework</vt:lpstr>
      <vt:lpstr>Result: Carbon pricing not a risk to Austrian financial stability </vt:lpstr>
      <vt:lpstr>Climate risk stress testing – What is it good for?</vt:lpstr>
      <vt:lpstr>What else can we do?</vt:lpstr>
      <vt:lpstr>ANNEX</vt:lpstr>
      <vt:lpstr>Sectoral Carbon Price Model shows most affected sectors &amp; regions</vt:lpstr>
      <vt:lpstr>Insolvency rates: Agriculture and transportation most affected  </vt:lpstr>
      <vt:lpstr>PowerPoint-Präsentation</vt:lpstr>
    </vt:vector>
  </TitlesOfParts>
  <Company>Oesterreichische Nationalbank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Spitzer, Ralph</dc:creator>
  <cp:lastModifiedBy>Spitzer, Ralph</cp:lastModifiedBy>
  <cp:revision>645</cp:revision>
  <cp:lastPrinted>2022-10-25T06:40:36Z</cp:lastPrinted>
  <dcterms:created xsi:type="dcterms:W3CDTF">2018-05-14T09:13:55Z</dcterms:created>
  <dcterms:modified xsi:type="dcterms:W3CDTF">2022-10-25T06:48:18Z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620c2f6-af52-4d9d-9783-3042e65649ff_Enabled">
    <vt:lpwstr>true</vt:lpwstr>
  </property>
  <property fmtid="{D5CDD505-2E9C-101B-9397-08002B2CF9AE}" pid="3" name="MSIP_Label_2620c2f6-af52-4d9d-9783-3042e65649ff_SetDate">
    <vt:lpwstr>2022-10-25T06:48:18Z</vt:lpwstr>
  </property>
  <property fmtid="{D5CDD505-2E9C-101B-9397-08002B2CF9AE}" pid="4" name="MSIP_Label_2620c2f6-af52-4d9d-9783-3042e65649ff_Method">
    <vt:lpwstr>Privileged</vt:lpwstr>
  </property>
  <property fmtid="{D5CDD505-2E9C-101B-9397-08002B2CF9AE}" pid="5" name="MSIP_Label_2620c2f6-af52-4d9d-9783-3042e65649ff_Name">
    <vt:lpwstr>Intern - Jeder (nicht geschützt)</vt:lpwstr>
  </property>
  <property fmtid="{D5CDD505-2E9C-101B-9397-08002B2CF9AE}" pid="6" name="MSIP_Label_2620c2f6-af52-4d9d-9783-3042e65649ff_SiteId">
    <vt:lpwstr>cbf90bc4-e332-4364-aeac-35ad53758d94</vt:lpwstr>
  </property>
  <property fmtid="{D5CDD505-2E9C-101B-9397-08002B2CF9AE}" pid="7" name="MSIP_Label_2620c2f6-af52-4d9d-9783-3042e65649ff_ActionId">
    <vt:lpwstr>fa2ec22e-f5eb-4a70-8643-e78542825478</vt:lpwstr>
  </property>
  <property fmtid="{D5CDD505-2E9C-101B-9397-08002B2CF9AE}" pid="8" name="MSIP_Label_2620c2f6-af52-4d9d-9783-3042e65649ff_ContentBits">
    <vt:lpwstr>1</vt:lpwstr>
  </property>
</Properties>
</file>