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9" r:id="rId4"/>
    <p:sldId id="262" r:id="rId5"/>
    <p:sldId id="261" r:id="rId6"/>
    <p:sldId id="267" r:id="rId7"/>
    <p:sldId id="264" r:id="rId8"/>
    <p:sldId id="263" r:id="rId9"/>
    <p:sldId id="258" r:id="rId10"/>
    <p:sldId id="265" r:id="rId11"/>
    <p:sldId id="257" r:id="rId12"/>
    <p:sldId id="26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74" d="100"/>
          <a:sy n="74" d="100"/>
        </p:scale>
        <p:origin x="-49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FB10799-ED21-4CE8-84E6-FE7983CB897C}" type="datetimeFigureOut">
              <a:rPr lang="en-GB" smtClean="0"/>
              <a:t>10/10/2019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94F5C0-D6B9-4BE1-B07F-D3434DE6C9DD}" type="slidenum">
              <a:rPr lang="en-GB" smtClean="0"/>
              <a:t>‹#›</a:t>
            </a:fld>
            <a:endParaRPr lang="en-GB"/>
          </a:p>
        </p:txBody>
      </p:sp>
    </p:spTree>
    <p:extLst>
      <p:ext uri="{BB962C8B-B14F-4D97-AF65-F5344CB8AC3E}">
        <p14:creationId xmlns:p14="http://schemas.microsoft.com/office/powerpoint/2010/main" val="2089253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B10799-ED21-4CE8-84E6-FE7983CB897C}" type="datetimeFigureOut">
              <a:rPr lang="en-GB" smtClean="0"/>
              <a:t>10/10/2019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94F5C0-D6B9-4BE1-B07F-D3434DE6C9DD}" type="slidenum">
              <a:rPr lang="en-GB" smtClean="0"/>
              <a:t>‹#›</a:t>
            </a:fld>
            <a:endParaRPr lang="en-GB"/>
          </a:p>
        </p:txBody>
      </p:sp>
    </p:spTree>
    <p:extLst>
      <p:ext uri="{BB962C8B-B14F-4D97-AF65-F5344CB8AC3E}">
        <p14:creationId xmlns:p14="http://schemas.microsoft.com/office/powerpoint/2010/main" val="272813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B10799-ED21-4CE8-84E6-FE7983CB897C}" type="datetimeFigureOut">
              <a:rPr lang="en-GB" smtClean="0"/>
              <a:t>10/10/2019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94F5C0-D6B9-4BE1-B07F-D3434DE6C9DD}" type="slidenum">
              <a:rPr lang="en-GB" smtClean="0"/>
              <a:t>‹#›</a:t>
            </a:fld>
            <a:endParaRPr lang="en-GB"/>
          </a:p>
        </p:txBody>
      </p:sp>
    </p:spTree>
    <p:extLst>
      <p:ext uri="{BB962C8B-B14F-4D97-AF65-F5344CB8AC3E}">
        <p14:creationId xmlns:p14="http://schemas.microsoft.com/office/powerpoint/2010/main" val="428377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B10799-ED21-4CE8-84E6-FE7983CB897C}" type="datetimeFigureOut">
              <a:rPr lang="en-GB" smtClean="0"/>
              <a:t>10/10/2019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94F5C0-D6B9-4BE1-B07F-D3434DE6C9DD}" type="slidenum">
              <a:rPr lang="en-GB" smtClean="0"/>
              <a:t>‹#›</a:t>
            </a:fld>
            <a:endParaRPr lang="en-GB"/>
          </a:p>
        </p:txBody>
      </p:sp>
    </p:spTree>
    <p:extLst>
      <p:ext uri="{BB962C8B-B14F-4D97-AF65-F5344CB8AC3E}">
        <p14:creationId xmlns:p14="http://schemas.microsoft.com/office/powerpoint/2010/main" val="1089278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B10799-ED21-4CE8-84E6-FE7983CB897C}" type="datetimeFigureOut">
              <a:rPr lang="en-GB" smtClean="0"/>
              <a:t>10/10/2019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94F5C0-D6B9-4BE1-B07F-D3434DE6C9DD}" type="slidenum">
              <a:rPr lang="en-GB" smtClean="0"/>
              <a:t>‹#›</a:t>
            </a:fld>
            <a:endParaRPr lang="en-GB"/>
          </a:p>
        </p:txBody>
      </p:sp>
    </p:spTree>
    <p:extLst>
      <p:ext uri="{BB962C8B-B14F-4D97-AF65-F5344CB8AC3E}">
        <p14:creationId xmlns:p14="http://schemas.microsoft.com/office/powerpoint/2010/main" val="1868333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FB10799-ED21-4CE8-84E6-FE7983CB897C}" type="datetimeFigureOut">
              <a:rPr lang="en-GB" smtClean="0"/>
              <a:t>10/10/2019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94F5C0-D6B9-4BE1-B07F-D3434DE6C9DD}" type="slidenum">
              <a:rPr lang="en-GB" smtClean="0"/>
              <a:t>‹#›</a:t>
            </a:fld>
            <a:endParaRPr lang="en-GB"/>
          </a:p>
        </p:txBody>
      </p:sp>
    </p:spTree>
    <p:extLst>
      <p:ext uri="{BB962C8B-B14F-4D97-AF65-F5344CB8AC3E}">
        <p14:creationId xmlns:p14="http://schemas.microsoft.com/office/powerpoint/2010/main" val="820643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FB10799-ED21-4CE8-84E6-FE7983CB897C}" type="datetimeFigureOut">
              <a:rPr lang="en-GB" smtClean="0"/>
              <a:t>10/10/2019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94F5C0-D6B9-4BE1-B07F-D3434DE6C9DD}" type="slidenum">
              <a:rPr lang="en-GB" smtClean="0"/>
              <a:t>‹#›</a:t>
            </a:fld>
            <a:endParaRPr lang="en-GB"/>
          </a:p>
        </p:txBody>
      </p:sp>
    </p:spTree>
    <p:extLst>
      <p:ext uri="{BB962C8B-B14F-4D97-AF65-F5344CB8AC3E}">
        <p14:creationId xmlns:p14="http://schemas.microsoft.com/office/powerpoint/2010/main" val="3679393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FB10799-ED21-4CE8-84E6-FE7983CB897C}" type="datetimeFigureOut">
              <a:rPr lang="en-GB" smtClean="0"/>
              <a:t>10/10/2019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94F5C0-D6B9-4BE1-B07F-D3434DE6C9DD}" type="slidenum">
              <a:rPr lang="en-GB" smtClean="0"/>
              <a:t>‹#›</a:t>
            </a:fld>
            <a:endParaRPr lang="en-GB"/>
          </a:p>
        </p:txBody>
      </p:sp>
    </p:spTree>
    <p:extLst>
      <p:ext uri="{BB962C8B-B14F-4D97-AF65-F5344CB8AC3E}">
        <p14:creationId xmlns:p14="http://schemas.microsoft.com/office/powerpoint/2010/main" val="1986020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10799-ED21-4CE8-84E6-FE7983CB897C}" type="datetimeFigureOut">
              <a:rPr lang="en-GB" smtClean="0"/>
              <a:t>10/10/2019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94F5C0-D6B9-4BE1-B07F-D3434DE6C9DD}" type="slidenum">
              <a:rPr lang="en-GB" smtClean="0"/>
              <a:t>‹#›</a:t>
            </a:fld>
            <a:endParaRPr lang="en-GB"/>
          </a:p>
        </p:txBody>
      </p:sp>
    </p:spTree>
    <p:extLst>
      <p:ext uri="{BB962C8B-B14F-4D97-AF65-F5344CB8AC3E}">
        <p14:creationId xmlns:p14="http://schemas.microsoft.com/office/powerpoint/2010/main" val="3822922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B10799-ED21-4CE8-84E6-FE7983CB897C}" type="datetimeFigureOut">
              <a:rPr lang="en-GB" smtClean="0"/>
              <a:t>10/10/2019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94F5C0-D6B9-4BE1-B07F-D3434DE6C9DD}" type="slidenum">
              <a:rPr lang="en-GB" smtClean="0"/>
              <a:t>‹#›</a:t>
            </a:fld>
            <a:endParaRPr lang="en-GB"/>
          </a:p>
        </p:txBody>
      </p:sp>
    </p:spTree>
    <p:extLst>
      <p:ext uri="{BB962C8B-B14F-4D97-AF65-F5344CB8AC3E}">
        <p14:creationId xmlns:p14="http://schemas.microsoft.com/office/powerpoint/2010/main" val="731167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B10799-ED21-4CE8-84E6-FE7983CB897C}" type="datetimeFigureOut">
              <a:rPr lang="en-GB" smtClean="0"/>
              <a:t>10/10/2019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94F5C0-D6B9-4BE1-B07F-D3434DE6C9DD}" type="slidenum">
              <a:rPr lang="en-GB" smtClean="0"/>
              <a:t>‹#›</a:t>
            </a:fld>
            <a:endParaRPr lang="en-GB"/>
          </a:p>
        </p:txBody>
      </p:sp>
    </p:spTree>
    <p:extLst>
      <p:ext uri="{BB962C8B-B14F-4D97-AF65-F5344CB8AC3E}">
        <p14:creationId xmlns:p14="http://schemas.microsoft.com/office/powerpoint/2010/main" val="1146066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B10799-ED21-4CE8-84E6-FE7983CB897C}" type="datetimeFigureOut">
              <a:rPr lang="en-GB" smtClean="0"/>
              <a:t>10/10/2019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4F5C0-D6B9-4BE1-B07F-D3434DE6C9DD}" type="slidenum">
              <a:rPr lang="en-GB" smtClean="0"/>
              <a:t>‹#›</a:t>
            </a:fld>
            <a:endParaRPr lang="en-GB"/>
          </a:p>
        </p:txBody>
      </p:sp>
    </p:spTree>
    <p:extLst>
      <p:ext uri="{BB962C8B-B14F-4D97-AF65-F5344CB8AC3E}">
        <p14:creationId xmlns:p14="http://schemas.microsoft.com/office/powerpoint/2010/main" val="3057004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0516"/>
            <a:ext cx="9144000" cy="2387600"/>
          </a:xfrm>
        </p:spPr>
        <p:txBody>
          <a:bodyPr>
            <a:normAutofit fontScale="90000"/>
          </a:bodyPr>
          <a:lstStyle/>
          <a:p>
            <a:r>
              <a:rPr lang="sv-SE" b="1" dirty="0"/>
              <a:t>T</a:t>
            </a:r>
            <a:r>
              <a:rPr lang="sv-SE" b="1" dirty="0" smtClean="0"/>
              <a:t>owards a Common European Development Policy</a:t>
            </a:r>
            <a:endParaRPr lang="en-GB" b="1" dirty="0"/>
          </a:p>
        </p:txBody>
      </p:sp>
      <p:sp>
        <p:nvSpPr>
          <p:cNvPr id="3" name="Subtitle 2"/>
          <p:cNvSpPr>
            <a:spLocks noGrp="1"/>
          </p:cNvSpPr>
          <p:nvPr>
            <p:ph type="subTitle" idx="1"/>
          </p:nvPr>
        </p:nvSpPr>
        <p:spPr>
          <a:xfrm>
            <a:off x="1533939" y="4784788"/>
            <a:ext cx="9144000" cy="1655762"/>
          </a:xfrm>
        </p:spPr>
        <p:txBody>
          <a:bodyPr/>
          <a:lstStyle/>
          <a:p>
            <a:r>
              <a:rPr lang="sv-SE" dirty="0" smtClean="0"/>
              <a:t>Erik Berglof</a:t>
            </a:r>
          </a:p>
          <a:p>
            <a:r>
              <a:rPr lang="sv-SE" dirty="0" smtClean="0"/>
              <a:t>Institute of Global Affairs</a:t>
            </a:r>
          </a:p>
          <a:p>
            <a:r>
              <a:rPr lang="sv-SE" dirty="0" smtClean="0"/>
              <a:t>London School of Economics and Political Science</a:t>
            </a:r>
            <a:endParaRPr lang="en-GB" dirty="0"/>
          </a:p>
        </p:txBody>
      </p:sp>
      <p:pic>
        <p:nvPicPr>
          <p:cNvPr id="4" name="Picture 2" descr="Image result for four elements symbo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482985"/>
            <a:ext cx="9153939"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66587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European Development Finance Architecture</a:t>
            </a:r>
            <a:endParaRPr lang="en-GB" dirty="0"/>
          </a:p>
        </p:txBody>
      </p:sp>
      <p:sp>
        <p:nvSpPr>
          <p:cNvPr id="3" name="Content Placeholder 2"/>
          <p:cNvSpPr>
            <a:spLocks noGrp="1"/>
          </p:cNvSpPr>
          <p:nvPr>
            <p:ph idx="1"/>
          </p:nvPr>
        </p:nvSpPr>
        <p:spPr/>
        <p:txBody>
          <a:bodyPr/>
          <a:lstStyle/>
          <a:p>
            <a:r>
              <a:rPr lang="sv-SE" dirty="0" smtClean="0"/>
              <a:t>Stronger common European vision for development finance</a:t>
            </a:r>
          </a:p>
          <a:p>
            <a:r>
              <a:rPr lang="sv-SE" dirty="0" smtClean="0"/>
              <a:t>European Commission: NDICI and EFSD+ open-architecture platform</a:t>
            </a:r>
          </a:p>
          <a:p>
            <a:r>
              <a:rPr lang="sv-SE" dirty="0" smtClean="0"/>
              <a:t>European Sustainable Development Bank</a:t>
            </a:r>
          </a:p>
          <a:p>
            <a:r>
              <a:rPr lang="sv-SE" dirty="0" smtClean="0"/>
              <a:t>Strengthen cooperation of national development finance institutions </a:t>
            </a:r>
            <a:endParaRPr lang="en-GB" dirty="0"/>
          </a:p>
        </p:txBody>
      </p:sp>
    </p:spTree>
    <p:extLst>
      <p:ext uri="{BB962C8B-B14F-4D97-AF65-F5344CB8AC3E}">
        <p14:creationId xmlns:p14="http://schemas.microsoft.com/office/powerpoint/2010/main" val="2278471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sz="8000" b="1" i="1" dirty="0" smtClean="0"/>
              <a:t>Four Elements Initiative – </a:t>
            </a:r>
            <a:r>
              <a:rPr lang="sv-SE" dirty="0" smtClean="0"/>
              <a:t/>
            </a:r>
            <a:br>
              <a:rPr lang="sv-SE" dirty="0" smtClean="0"/>
            </a:br>
            <a:r>
              <a:rPr lang="sv-SE" dirty="0" smtClean="0"/>
              <a:t>Europe’s response to the Belt and Road Initiative</a:t>
            </a:r>
            <a:endParaRPr lang="en-GB" dirty="0"/>
          </a:p>
        </p:txBody>
      </p:sp>
      <p:sp>
        <p:nvSpPr>
          <p:cNvPr id="3" name="Content Placeholder 2"/>
          <p:cNvSpPr>
            <a:spLocks noGrp="1"/>
          </p:cNvSpPr>
          <p:nvPr>
            <p:ph idx="1"/>
          </p:nvPr>
        </p:nvSpPr>
        <p:spPr>
          <a:xfrm>
            <a:off x="838200" y="2181156"/>
            <a:ext cx="10515600" cy="4351338"/>
          </a:xfrm>
        </p:spPr>
        <p:txBody>
          <a:bodyPr/>
          <a:lstStyle/>
          <a:p>
            <a:r>
              <a:rPr lang="sv-SE" b="1" dirty="0" smtClean="0"/>
              <a:t>Green </a:t>
            </a:r>
            <a:r>
              <a:rPr lang="sv-SE" dirty="0" smtClean="0"/>
              <a:t>– ecological transition</a:t>
            </a:r>
          </a:p>
          <a:p>
            <a:r>
              <a:rPr lang="sv-SE" b="1" dirty="0" smtClean="0"/>
              <a:t>Inclusive </a:t>
            </a:r>
            <a:r>
              <a:rPr lang="sv-SE" dirty="0" smtClean="0"/>
              <a:t>– inequality, Africa, gender</a:t>
            </a:r>
          </a:p>
          <a:p>
            <a:r>
              <a:rPr lang="sv-SE" b="1" dirty="0" smtClean="0"/>
              <a:t>Growth </a:t>
            </a:r>
            <a:r>
              <a:rPr lang="sv-SE" dirty="0" smtClean="0"/>
              <a:t>– growth and productivity focus</a:t>
            </a:r>
          </a:p>
          <a:p>
            <a:r>
              <a:rPr lang="sv-SE" b="1" dirty="0" smtClean="0"/>
              <a:t>Multilateral </a:t>
            </a:r>
            <a:r>
              <a:rPr lang="sv-SE" dirty="0" smtClean="0"/>
              <a:t>– partnering with the multilateral institutions </a:t>
            </a:r>
          </a:p>
          <a:p>
            <a:endParaRPr lang="sv-SE" dirty="0"/>
          </a:p>
          <a:p>
            <a:endParaRPr lang="en-GB" dirty="0"/>
          </a:p>
        </p:txBody>
      </p:sp>
      <p:pic>
        <p:nvPicPr>
          <p:cNvPr id="1026" name="Picture 2" descr="Image result for four elements symbo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3973" y="4533279"/>
            <a:ext cx="10018643"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0289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288235"/>
            <a:ext cx="10641496" cy="6132443"/>
          </a:xfrm>
          <a:prstGeom prst="rect">
            <a:avLst/>
          </a:prstGeom>
        </p:spPr>
      </p:pic>
    </p:spTree>
    <p:extLst>
      <p:ext uri="{BB962C8B-B14F-4D97-AF65-F5344CB8AC3E}">
        <p14:creationId xmlns:p14="http://schemas.microsoft.com/office/powerpoint/2010/main" val="999517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smtClean="0"/>
              <a:t>The broader economic sovereignty context </a:t>
            </a:r>
            <a:r>
              <a:rPr lang="sv-SE" dirty="0" smtClean="0"/>
              <a:t/>
            </a:r>
            <a:br>
              <a:rPr lang="sv-SE" dirty="0" smtClean="0"/>
            </a:br>
            <a:r>
              <a:rPr lang="sv-SE" sz="2800" dirty="0" smtClean="0"/>
              <a:t>(Leonard et al., 2019)</a:t>
            </a:r>
            <a:endParaRPr lang="en-GB" dirty="0"/>
          </a:p>
        </p:txBody>
      </p:sp>
      <p:sp>
        <p:nvSpPr>
          <p:cNvPr id="3" name="Content Placeholder 2"/>
          <p:cNvSpPr>
            <a:spLocks noGrp="1"/>
          </p:cNvSpPr>
          <p:nvPr>
            <p:ph idx="1"/>
          </p:nvPr>
        </p:nvSpPr>
        <p:spPr/>
        <p:txBody>
          <a:bodyPr/>
          <a:lstStyle/>
          <a:p>
            <a:r>
              <a:rPr lang="sv-SE" dirty="0" smtClean="0"/>
              <a:t>Increasing intermingling of geopolitical and economic spheres</a:t>
            </a:r>
          </a:p>
          <a:p>
            <a:pPr lvl="1"/>
            <a:r>
              <a:rPr lang="sv-SE" dirty="0" smtClean="0"/>
              <a:t>China (BRI) and the US (financial sanctions)</a:t>
            </a:r>
          </a:p>
          <a:p>
            <a:pPr lvl="1"/>
            <a:r>
              <a:rPr lang="sv-SE" dirty="0" smtClean="0"/>
              <a:t>Linkage across policy areas</a:t>
            </a:r>
          </a:p>
          <a:p>
            <a:r>
              <a:rPr lang="sv-SE" dirty="0" smtClean="0"/>
              <a:t>Europe’s economic sovereignty at stake</a:t>
            </a:r>
          </a:p>
          <a:p>
            <a:r>
              <a:rPr lang="sv-SE" dirty="0" smtClean="0"/>
              <a:t>EU needs an economic sovereignty policy</a:t>
            </a:r>
          </a:p>
          <a:p>
            <a:pPr lvl="1"/>
            <a:r>
              <a:rPr lang="sv-SE" dirty="0"/>
              <a:t>R</a:t>
            </a:r>
            <a:r>
              <a:rPr lang="sv-SE" dirty="0" smtClean="0"/>
              <a:t>edefine its concept of sovereignty</a:t>
            </a:r>
          </a:p>
          <a:p>
            <a:pPr lvl="1"/>
            <a:r>
              <a:rPr lang="sv-SE" dirty="0" smtClean="0"/>
              <a:t>Decide which instruments it wants to use to defend it</a:t>
            </a:r>
          </a:p>
          <a:p>
            <a:r>
              <a:rPr lang="sv-SE" dirty="0" smtClean="0"/>
              <a:t>Development finance architecture a key element</a:t>
            </a:r>
            <a:endParaRPr lang="en-GB" dirty="0"/>
          </a:p>
        </p:txBody>
      </p:sp>
    </p:spTree>
    <p:extLst>
      <p:ext uri="{BB962C8B-B14F-4D97-AF65-F5344CB8AC3E}">
        <p14:creationId xmlns:p14="http://schemas.microsoft.com/office/powerpoint/2010/main" val="437787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smtClean="0"/>
              <a:t>Global challenges for sustainable development</a:t>
            </a:r>
            <a:endParaRPr lang="en-GB" b="1" dirty="0"/>
          </a:p>
        </p:txBody>
      </p:sp>
      <p:sp>
        <p:nvSpPr>
          <p:cNvPr id="3" name="Content Placeholder 2"/>
          <p:cNvSpPr>
            <a:spLocks noGrp="1"/>
          </p:cNvSpPr>
          <p:nvPr>
            <p:ph idx="1"/>
          </p:nvPr>
        </p:nvSpPr>
        <p:spPr/>
        <p:txBody>
          <a:bodyPr/>
          <a:lstStyle/>
          <a:p>
            <a:r>
              <a:rPr lang="sv-SE" dirty="0" smtClean="0"/>
              <a:t>Climate </a:t>
            </a:r>
          </a:p>
          <a:p>
            <a:r>
              <a:rPr lang="sv-SE" dirty="0"/>
              <a:t>B</a:t>
            </a:r>
            <a:r>
              <a:rPr lang="sv-SE" dirty="0" smtClean="0"/>
              <a:t>iodiversity</a:t>
            </a:r>
          </a:p>
          <a:p>
            <a:r>
              <a:rPr lang="sv-SE" dirty="0" smtClean="0"/>
              <a:t>Pandemics</a:t>
            </a:r>
          </a:p>
          <a:p>
            <a:r>
              <a:rPr lang="sv-SE" dirty="0" smtClean="0"/>
              <a:t>Forced dislocation</a:t>
            </a:r>
          </a:p>
          <a:p>
            <a:r>
              <a:rPr lang="sv-SE" dirty="0" smtClean="0"/>
              <a:t>...</a:t>
            </a:r>
            <a:endParaRPr lang="sv-SE" dirty="0"/>
          </a:p>
          <a:p>
            <a:pPr marL="0" indent="0">
              <a:buNone/>
            </a:pPr>
            <a:r>
              <a:rPr lang="sv-SE" dirty="0" smtClean="0"/>
              <a:t>	=&gt; global (and regional) responses in addition to national ones</a:t>
            </a:r>
          </a:p>
          <a:p>
            <a:pPr marL="0" indent="0">
              <a:buNone/>
            </a:pPr>
            <a:r>
              <a:rPr lang="sv-SE" dirty="0"/>
              <a:t>	</a:t>
            </a:r>
            <a:r>
              <a:rPr lang="sv-SE" dirty="0" smtClean="0"/>
              <a:t>=&gt; urgent and on a completely different scale than before</a:t>
            </a:r>
          </a:p>
          <a:p>
            <a:pPr marL="0" indent="0">
              <a:buNone/>
            </a:pPr>
            <a:r>
              <a:rPr lang="sv-SE" dirty="0" smtClean="0"/>
              <a:t>	=&gt; need a global system that works as a system (for all)</a:t>
            </a:r>
          </a:p>
        </p:txBody>
      </p:sp>
    </p:spTree>
    <p:extLst>
      <p:ext uri="{BB962C8B-B14F-4D97-AF65-F5344CB8AC3E}">
        <p14:creationId xmlns:p14="http://schemas.microsoft.com/office/powerpoint/2010/main" val="2228234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smtClean="0"/>
              <a:t>Global development finance in transformation</a:t>
            </a:r>
            <a:endParaRPr lang="en-GB" b="1" dirty="0"/>
          </a:p>
        </p:txBody>
      </p:sp>
      <p:sp>
        <p:nvSpPr>
          <p:cNvPr id="3" name="Content Placeholder 2"/>
          <p:cNvSpPr>
            <a:spLocks noGrp="1"/>
          </p:cNvSpPr>
          <p:nvPr>
            <p:ph idx="1"/>
          </p:nvPr>
        </p:nvSpPr>
        <p:spPr/>
        <p:txBody>
          <a:bodyPr/>
          <a:lstStyle/>
          <a:p>
            <a:r>
              <a:rPr lang="sv-SE" dirty="0" smtClean="0"/>
              <a:t>Multipolar world (economic weight shifting, more south-south...)</a:t>
            </a:r>
          </a:p>
          <a:p>
            <a:r>
              <a:rPr lang="sv-SE" dirty="0" smtClean="0"/>
              <a:t>Decentralisation of resources – from global to regional and national</a:t>
            </a:r>
          </a:p>
          <a:p>
            <a:r>
              <a:rPr lang="sv-SE" dirty="0" smtClean="0"/>
              <a:t>Global fragmentation – new institutions (AIIB, NDB, BRI, US DFC,...)</a:t>
            </a:r>
          </a:p>
          <a:p>
            <a:r>
              <a:rPr lang="sv-SE" dirty="0" smtClean="0"/>
              <a:t>Sustainable Development Goals severely underfunded</a:t>
            </a:r>
          </a:p>
          <a:p>
            <a:pPr lvl="1"/>
            <a:r>
              <a:rPr lang="sv-SE" dirty="0" smtClean="0"/>
              <a:t>Aid fills a sixth of financing gap in 48 underresourced countries</a:t>
            </a:r>
          </a:p>
          <a:p>
            <a:pPr lvl="1"/>
            <a:r>
              <a:rPr lang="sv-SE" dirty="0" smtClean="0"/>
              <a:t>USD 50bn (50% infrastructure + 50 % social sector) – not enough</a:t>
            </a:r>
          </a:p>
          <a:p>
            <a:pPr lvl="1"/>
            <a:r>
              <a:rPr lang="sv-SE" dirty="0" smtClean="0"/>
              <a:t>Private resource mobilisation needed (limited in fragile + low-income states)</a:t>
            </a:r>
          </a:p>
          <a:p>
            <a:r>
              <a:rPr lang="sv-SE" dirty="0" smtClean="0"/>
              <a:t>Populism and trust deficit undermine multilateralism</a:t>
            </a:r>
          </a:p>
          <a:p>
            <a:endParaRPr lang="sv-SE" dirty="0" smtClean="0"/>
          </a:p>
          <a:p>
            <a:endParaRPr lang="en-GB" dirty="0"/>
          </a:p>
        </p:txBody>
      </p:sp>
    </p:spTree>
    <p:extLst>
      <p:ext uri="{BB962C8B-B14F-4D97-AF65-F5344CB8AC3E}">
        <p14:creationId xmlns:p14="http://schemas.microsoft.com/office/powerpoint/2010/main" val="797681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smtClean="0"/>
              <a:t>European Development Finance Architecture</a:t>
            </a:r>
            <a:endParaRPr lang="en-GB" b="1" dirty="0"/>
          </a:p>
        </p:txBody>
      </p:sp>
      <p:sp>
        <p:nvSpPr>
          <p:cNvPr id="3" name="Content Placeholder 2"/>
          <p:cNvSpPr>
            <a:spLocks noGrp="1"/>
          </p:cNvSpPr>
          <p:nvPr>
            <p:ph idx="1"/>
          </p:nvPr>
        </p:nvSpPr>
        <p:spPr>
          <a:xfrm>
            <a:off x="838199" y="1825625"/>
            <a:ext cx="10691191" cy="4351338"/>
          </a:xfrm>
        </p:spPr>
        <p:txBody>
          <a:bodyPr>
            <a:normAutofit/>
          </a:bodyPr>
          <a:lstStyle/>
          <a:p>
            <a:r>
              <a:rPr lang="sv-SE" dirty="0" smtClean="0"/>
              <a:t>USD76bn = 0.5% of gross national income and 57% of global aid</a:t>
            </a:r>
          </a:p>
          <a:p>
            <a:r>
              <a:rPr lang="sv-SE" dirty="0" smtClean="0"/>
              <a:t>Intellectual leadership(?), but limited impact and visibility (cfr BRI)</a:t>
            </a:r>
          </a:p>
          <a:p>
            <a:r>
              <a:rPr lang="sv-SE" dirty="0" smtClean="0"/>
              <a:t>Many players, but risk of fragmentation</a:t>
            </a:r>
          </a:p>
          <a:p>
            <a:pPr lvl="1"/>
            <a:r>
              <a:rPr lang="sv-SE" dirty="0" smtClean="0"/>
              <a:t>More than 30 development banks and agencies</a:t>
            </a:r>
          </a:p>
          <a:p>
            <a:pPr lvl="1"/>
            <a:r>
              <a:rPr lang="sv-SE" dirty="0" smtClean="0"/>
              <a:t>19 development finance institutions, in addition to EIB and EBRD</a:t>
            </a:r>
          </a:p>
          <a:p>
            <a:pPr lvl="1"/>
            <a:r>
              <a:rPr lang="sv-SE" dirty="0" smtClean="0"/>
              <a:t>14 (non-banking) technical cooperation agencies</a:t>
            </a:r>
          </a:p>
          <a:p>
            <a:pPr lvl="1"/>
            <a:r>
              <a:rPr lang="sv-SE" dirty="0" smtClean="0"/>
              <a:t>Member States plan more</a:t>
            </a:r>
          </a:p>
          <a:p>
            <a:r>
              <a:rPr lang="sv-SE" dirty="0" smtClean="0"/>
              <a:t>Poor coordination at EU level (DG Near, DEVCO and ECFIN + other DGs)</a:t>
            </a:r>
          </a:p>
          <a:p>
            <a:pPr marL="457200" lvl="1" indent="0">
              <a:buNone/>
            </a:pPr>
            <a:endParaRPr lang="en-GB" dirty="0"/>
          </a:p>
        </p:txBody>
      </p:sp>
    </p:spTree>
    <p:extLst>
      <p:ext uri="{BB962C8B-B14F-4D97-AF65-F5344CB8AC3E}">
        <p14:creationId xmlns:p14="http://schemas.microsoft.com/office/powerpoint/2010/main" val="305287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smtClean="0"/>
              <a:t>EU-level institutions – different, but overlap</a:t>
            </a:r>
            <a:endParaRPr lang="en-GB" b="1" dirty="0"/>
          </a:p>
        </p:txBody>
      </p:sp>
      <p:sp>
        <p:nvSpPr>
          <p:cNvPr id="3" name="Content Placeholder 2"/>
          <p:cNvSpPr>
            <a:spLocks noGrp="1"/>
          </p:cNvSpPr>
          <p:nvPr>
            <p:ph idx="1"/>
          </p:nvPr>
        </p:nvSpPr>
        <p:spPr>
          <a:xfrm>
            <a:off x="838200" y="1834861"/>
            <a:ext cx="10515600" cy="4351338"/>
          </a:xfrm>
        </p:spPr>
        <p:txBody>
          <a:bodyPr>
            <a:normAutofit lnSpcReduction="10000"/>
          </a:bodyPr>
          <a:lstStyle/>
          <a:p>
            <a:r>
              <a:rPr lang="sv-SE" b="1" dirty="0"/>
              <a:t>EIB </a:t>
            </a:r>
            <a:r>
              <a:rPr lang="sv-SE" dirty="0" smtClean="0"/>
              <a:t>– strong </a:t>
            </a:r>
            <a:r>
              <a:rPr lang="sv-SE" dirty="0"/>
              <a:t>experience from sovereign </a:t>
            </a:r>
            <a:r>
              <a:rPr lang="sv-SE" dirty="0" smtClean="0"/>
              <a:t>lending and large-scale</a:t>
            </a:r>
            <a:r>
              <a:rPr lang="sv-SE" dirty="0"/>
              <a:t>, low-risk private sector operations, but not set up to crowd in private finance. Limited presence on the ground. ”Policy taker” with little development experience and unsuitable risk practices (not in DNA)</a:t>
            </a:r>
          </a:p>
          <a:p>
            <a:r>
              <a:rPr lang="sv-SE" b="1" dirty="0"/>
              <a:t>EBRD </a:t>
            </a:r>
            <a:r>
              <a:rPr lang="sv-SE" dirty="0" smtClean="0"/>
              <a:t>– most experience </a:t>
            </a:r>
            <a:r>
              <a:rPr lang="sv-SE" dirty="0"/>
              <a:t>from private sector and sub-sovereign lending; strong financial innovation capacity; </a:t>
            </a:r>
            <a:r>
              <a:rPr lang="sv-SE" dirty="0" smtClean="0"/>
              <a:t>a </a:t>
            </a:r>
            <a:r>
              <a:rPr lang="sv-SE" dirty="0"/>
              <a:t>development institution with strong presence on the ground and suitable risk practices; not </a:t>
            </a:r>
            <a:r>
              <a:rPr lang="sv-SE" dirty="0" smtClean="0"/>
              <a:t>same </a:t>
            </a:r>
            <a:r>
              <a:rPr lang="sv-SE" dirty="0"/>
              <a:t>level of EU control; scalability of business model in fragile states?; non-EU shareholders</a:t>
            </a:r>
          </a:p>
          <a:p>
            <a:r>
              <a:rPr lang="sv-SE" dirty="0"/>
              <a:t>Neither have significant presence in countries with large fragilities</a:t>
            </a:r>
          </a:p>
          <a:p>
            <a:r>
              <a:rPr lang="sv-SE" dirty="0"/>
              <a:t>Neither can currently effectively deliver on education and </a:t>
            </a:r>
            <a:r>
              <a:rPr lang="sv-SE" dirty="0" smtClean="0"/>
              <a:t>health</a:t>
            </a:r>
            <a:endParaRPr lang="sv-SE" dirty="0"/>
          </a:p>
        </p:txBody>
      </p:sp>
    </p:spTree>
    <p:extLst>
      <p:ext uri="{BB962C8B-B14F-4D97-AF65-F5344CB8AC3E}">
        <p14:creationId xmlns:p14="http://schemas.microsoft.com/office/powerpoint/2010/main" val="3906227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b="1" dirty="0" smtClean="0"/>
              <a:t>Neighbourhood, Development, and International Cooperation Instrument (NDICI)</a:t>
            </a:r>
            <a:endParaRPr lang="en-GB" b="1" dirty="0"/>
          </a:p>
        </p:txBody>
      </p:sp>
      <p:sp>
        <p:nvSpPr>
          <p:cNvPr id="3" name="Content Placeholder 2"/>
          <p:cNvSpPr>
            <a:spLocks noGrp="1"/>
          </p:cNvSpPr>
          <p:nvPr>
            <p:ph idx="1"/>
          </p:nvPr>
        </p:nvSpPr>
        <p:spPr>
          <a:xfrm>
            <a:off x="838200" y="1875320"/>
            <a:ext cx="10515600" cy="4351338"/>
          </a:xfrm>
        </p:spPr>
        <p:txBody>
          <a:bodyPr>
            <a:normAutofit/>
          </a:bodyPr>
          <a:lstStyle/>
          <a:p>
            <a:r>
              <a:rPr lang="sv-SE" dirty="0" smtClean="0"/>
              <a:t>Increase policy coherence + country ownership</a:t>
            </a:r>
          </a:p>
          <a:p>
            <a:r>
              <a:rPr lang="sv-SE" dirty="0" smtClean="0"/>
              <a:t>Integrate instruments and how they are implemented (grants etc.)</a:t>
            </a:r>
          </a:p>
          <a:p>
            <a:r>
              <a:rPr lang="en-GB" dirty="0"/>
              <a:t>European Fund for Sustainable Development Plus (EFSD</a:t>
            </a:r>
            <a:r>
              <a:rPr lang="en-GB" dirty="0" smtClean="0"/>
              <a:t>+)</a:t>
            </a:r>
          </a:p>
          <a:p>
            <a:pPr lvl="1"/>
            <a:r>
              <a:rPr lang="sv-SE" dirty="0" smtClean="0"/>
              <a:t>Common platform with open architecture</a:t>
            </a:r>
          </a:p>
          <a:p>
            <a:pPr lvl="1"/>
            <a:r>
              <a:rPr lang="sv-SE" dirty="0" smtClean="0"/>
              <a:t>International financial institutions key partners at EU and national level</a:t>
            </a:r>
          </a:p>
          <a:p>
            <a:pPr lvl="1"/>
            <a:r>
              <a:rPr lang="sv-SE" dirty="0" smtClean="0"/>
              <a:t>More flexible – respond to changing needs</a:t>
            </a:r>
            <a:endParaRPr lang="sv-SE" dirty="0"/>
          </a:p>
          <a:p>
            <a:pPr marL="457200" lvl="1" indent="0">
              <a:buNone/>
            </a:pPr>
            <a:endParaRPr lang="en-GB" dirty="0"/>
          </a:p>
        </p:txBody>
      </p:sp>
    </p:spTree>
    <p:extLst>
      <p:ext uri="{BB962C8B-B14F-4D97-AF65-F5344CB8AC3E}">
        <p14:creationId xmlns:p14="http://schemas.microsoft.com/office/powerpoint/2010/main" val="3893482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smtClean="0"/>
              <a:t>A European system that delivers</a:t>
            </a:r>
            <a:endParaRPr lang="en-GB" b="1" dirty="0"/>
          </a:p>
        </p:txBody>
      </p:sp>
      <p:sp>
        <p:nvSpPr>
          <p:cNvPr id="3" name="Content Placeholder 2"/>
          <p:cNvSpPr>
            <a:spLocks noGrp="1"/>
          </p:cNvSpPr>
          <p:nvPr>
            <p:ph idx="1"/>
          </p:nvPr>
        </p:nvSpPr>
        <p:spPr>
          <a:xfrm>
            <a:off x="838200" y="1825625"/>
            <a:ext cx="10820400" cy="4351338"/>
          </a:xfrm>
        </p:spPr>
        <p:txBody>
          <a:bodyPr/>
          <a:lstStyle/>
          <a:p>
            <a:r>
              <a:rPr lang="sv-SE" dirty="0" smtClean="0"/>
              <a:t>Development impact (additionality, use private sector, policy reform...)</a:t>
            </a:r>
          </a:p>
          <a:p>
            <a:r>
              <a:rPr lang="sv-SE" dirty="0" smtClean="0"/>
              <a:t>Policy coherence (across institutions and projects, global impact...)</a:t>
            </a:r>
          </a:p>
          <a:p>
            <a:r>
              <a:rPr lang="sv-SE" dirty="0" smtClean="0"/>
              <a:t>Institutional design</a:t>
            </a:r>
          </a:p>
          <a:p>
            <a:pPr lvl="1"/>
            <a:r>
              <a:rPr lang="sv-SE" dirty="0" smtClean="0"/>
              <a:t>Effective decision-making (governance, shareholdings, incentives...)</a:t>
            </a:r>
          </a:p>
          <a:p>
            <a:pPr lvl="1"/>
            <a:r>
              <a:rPr lang="sv-SE" dirty="0" smtClean="0"/>
              <a:t>Right set of instruments (for risk-taking, fire power, policy engagement...)</a:t>
            </a:r>
          </a:p>
          <a:p>
            <a:r>
              <a:rPr lang="sv-SE" dirty="0" smtClean="0"/>
              <a:t>Coordination of system (with other institutions + recipient ownership)</a:t>
            </a:r>
          </a:p>
          <a:p>
            <a:r>
              <a:rPr lang="sv-SE" dirty="0" smtClean="0"/>
              <a:t>Technical expertise for development (experience, private sector...)</a:t>
            </a:r>
            <a:endParaRPr lang="en-GB" dirty="0"/>
          </a:p>
        </p:txBody>
      </p:sp>
    </p:spTree>
    <p:extLst>
      <p:ext uri="{BB962C8B-B14F-4D97-AF65-F5344CB8AC3E}">
        <p14:creationId xmlns:p14="http://schemas.microsoft.com/office/powerpoint/2010/main" val="4017133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b="1" dirty="0" smtClean="0"/>
              <a:t>European Sustainable Development Bank: Three options</a:t>
            </a:r>
            <a:endParaRPr lang="en-GB" sz="3600" b="1" dirty="0"/>
          </a:p>
        </p:txBody>
      </p:sp>
      <p:sp>
        <p:nvSpPr>
          <p:cNvPr id="3" name="Content Placeholder 2"/>
          <p:cNvSpPr>
            <a:spLocks noGrp="1"/>
          </p:cNvSpPr>
          <p:nvPr>
            <p:ph idx="1"/>
          </p:nvPr>
        </p:nvSpPr>
        <p:spPr>
          <a:xfrm>
            <a:off x="838200" y="1905137"/>
            <a:ext cx="10515600" cy="4351338"/>
          </a:xfrm>
        </p:spPr>
        <p:txBody>
          <a:bodyPr/>
          <a:lstStyle/>
          <a:p>
            <a:r>
              <a:rPr lang="sv-SE" dirty="0" smtClean="0"/>
              <a:t>EBRD</a:t>
            </a:r>
            <a:endParaRPr lang="sv-SE" dirty="0"/>
          </a:p>
          <a:p>
            <a:endParaRPr lang="sv-SE" dirty="0" smtClean="0"/>
          </a:p>
          <a:p>
            <a:r>
              <a:rPr lang="sv-SE" dirty="0" smtClean="0"/>
              <a:t>New institution co-owned with the Commission, EIB, EBRD and others</a:t>
            </a:r>
          </a:p>
          <a:p>
            <a:endParaRPr lang="sv-SE" dirty="0" smtClean="0"/>
          </a:p>
          <a:p>
            <a:r>
              <a:rPr lang="sv-SE" dirty="0" smtClean="0"/>
              <a:t>EIB subsidiary</a:t>
            </a:r>
            <a:endParaRPr lang="sv-SE" dirty="0"/>
          </a:p>
        </p:txBody>
      </p:sp>
    </p:spTree>
    <p:extLst>
      <p:ext uri="{BB962C8B-B14F-4D97-AF65-F5344CB8AC3E}">
        <p14:creationId xmlns:p14="http://schemas.microsoft.com/office/powerpoint/2010/main" val="2483444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594</Words>
  <Application>Microsoft Office PowerPoint</Application>
  <PresentationFormat>Custom</PresentationFormat>
  <Paragraphs>76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Towards a Common European Development Policy</vt:lpstr>
      <vt:lpstr>The broader economic sovereignty context  (Leonard et al., 2019)</vt:lpstr>
      <vt:lpstr>Global challenges for sustainable development</vt:lpstr>
      <vt:lpstr>Global development finance in transformation</vt:lpstr>
      <vt:lpstr>European Development Finance Architecture</vt:lpstr>
      <vt:lpstr>EU-level institutions – different, but overlap</vt:lpstr>
      <vt:lpstr>Neighbourhood, Development, and International Cooperation Instrument (NDICI)</vt:lpstr>
      <vt:lpstr>A European system that delivers</vt:lpstr>
      <vt:lpstr>European Sustainable Development Bank: Three options</vt:lpstr>
      <vt:lpstr>European Development Finance Architecture</vt:lpstr>
      <vt:lpstr>Four Elements Initiative –  Europe’s response to the Belt and Road Initiative</vt:lpstr>
      <vt:lpstr>PowerPoint Presentation</vt:lpstr>
    </vt:vector>
  </TitlesOfParts>
  <Company>London School of Economics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Berglof</dc:creator>
  <cp:lastModifiedBy>Evente</cp:lastModifiedBy>
  <cp:revision>28</cp:revision>
  <dcterms:created xsi:type="dcterms:W3CDTF">2019-07-08T15:11:48Z</dcterms:created>
  <dcterms:modified xsi:type="dcterms:W3CDTF">2019-10-10T15:24:16Z</dcterms:modified>
</cp:coreProperties>
</file>