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9"/>
  </p:notesMasterIdLst>
  <p:sldIdLst>
    <p:sldId id="257" r:id="rId6"/>
    <p:sldId id="293" r:id="rId7"/>
    <p:sldId id="302" r:id="rId8"/>
    <p:sldId id="306" r:id="rId9"/>
    <p:sldId id="307" r:id="rId10"/>
    <p:sldId id="309" r:id="rId11"/>
    <p:sldId id="311" r:id="rId12"/>
    <p:sldId id="312" r:id="rId13"/>
    <p:sldId id="310" r:id="rId14"/>
    <p:sldId id="314" r:id="rId15"/>
    <p:sldId id="308" r:id="rId16"/>
    <p:sldId id="313" r:id="rId17"/>
    <p:sldId id="292" r:id="rId18"/>
  </p:sldIdLst>
  <p:sldSz cx="12192000" cy="6858000"/>
  <p:notesSz cx="7099300" cy="102346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A6835A"/>
    <a:srgbClr val="A68B5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634"/>
  </p:normalViewPr>
  <p:slideViewPr>
    <p:cSldViewPr snapToGrid="0" snapToObjects="1">
      <p:cViewPr varScale="1">
        <p:scale>
          <a:sx n="86" d="100"/>
          <a:sy n="86" d="100"/>
        </p:scale>
        <p:origin x="763" y="58"/>
      </p:cViewPr>
      <p:guideLst>
        <p:guide orient="horz" pos="414"/>
        <p:guide pos="438"/>
      </p:guideLst>
    </p:cSldViewPr>
  </p:slideViewPr>
  <p:notesTextViewPr>
    <p:cViewPr>
      <p:scale>
        <a:sx n="3" d="2"/>
        <a:sy n="3" d="2"/>
      </p:scale>
      <p:origin x="0" y="0"/>
    </p:cViewPr>
  </p:notesTextViewPr>
  <p:sorterViewPr>
    <p:cViewPr varScale="1">
      <p:scale>
        <a:sx n="1" d="1"/>
        <a:sy n="1" d="1"/>
      </p:scale>
      <p:origin x="0" y="-480"/>
    </p:cViewPr>
  </p:sorterViewPr>
  <p:notesViewPr>
    <p:cSldViewPr snapToGrid="0" snapToObjects="1">
      <p:cViewPr varScale="1">
        <p:scale>
          <a:sx n="114" d="100"/>
          <a:sy n="114" d="100"/>
        </p:scale>
        <p:origin x="4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sk-SK"/>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715C8304-6116-1C46-811E-1FEF8C4FB9B9}" type="datetimeFigureOut">
              <a:rPr lang="sk-SK" smtClean="0"/>
              <a:t>25. 10. 2022</a:t>
            </a:fld>
            <a:endParaRPr lang="sk-SK"/>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sk-SK"/>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sk-SK"/>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3D8446DF-9B5A-4940-A46B-E8523D7E98F8}" type="slidenum">
              <a:rPr lang="sk-SK" smtClean="0"/>
              <a:t>‹#›</a:t>
            </a:fld>
            <a:endParaRPr lang="sk-SK"/>
          </a:p>
        </p:txBody>
      </p:sp>
    </p:spTree>
    <p:extLst>
      <p:ext uri="{BB962C8B-B14F-4D97-AF65-F5344CB8AC3E}">
        <p14:creationId xmlns:p14="http://schemas.microsoft.com/office/powerpoint/2010/main" val="95424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a strán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E047E5C-334D-8A43-BCD0-7183C9073217}"/>
              </a:ext>
            </a:extLst>
          </p:cNvPr>
          <p:cNvSpPr>
            <a:spLocks noGrp="1"/>
          </p:cNvSpPr>
          <p:nvPr>
            <p:ph type="body" sz="quarter" idx="14"/>
          </p:nvPr>
        </p:nvSpPr>
        <p:spPr>
          <a:xfrm>
            <a:off x="838200" y="3039692"/>
            <a:ext cx="8867775" cy="1899861"/>
          </a:xfrm>
        </p:spPr>
        <p:txBody>
          <a:bodyPr/>
          <a:lstStyle>
            <a:lvl1pPr>
              <a:defRPr>
                <a:solidFill>
                  <a:srgbClr val="A6835A"/>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7987D55B-CFE6-A240-995C-758E0ED0A53D}"/>
              </a:ext>
            </a:extLst>
          </p:cNvPr>
          <p:cNvSpPr>
            <a:spLocks noGrp="1"/>
          </p:cNvSpPr>
          <p:nvPr>
            <p:ph type="body" sz="quarter" idx="15"/>
          </p:nvPr>
        </p:nvSpPr>
        <p:spPr>
          <a:xfrm>
            <a:off x="838200" y="931581"/>
            <a:ext cx="8867775" cy="2035737"/>
          </a:xfrm>
        </p:spPr>
        <p:txBody>
          <a:bodyPr>
            <a:noAutofit/>
          </a:bodyPr>
          <a:lstStyle>
            <a:lvl1pPr>
              <a:defRPr sz="6000" b="1">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Text Placeholder 19">
            <a:extLst>
              <a:ext uri="{FF2B5EF4-FFF2-40B4-BE49-F238E27FC236}">
                <a16:creationId xmlns:a16="http://schemas.microsoft.com/office/drawing/2014/main" id="{87D5BADD-09D2-9748-B9CB-3CD64E871067}"/>
              </a:ext>
            </a:extLst>
          </p:cNvPr>
          <p:cNvSpPr>
            <a:spLocks noGrp="1"/>
          </p:cNvSpPr>
          <p:nvPr>
            <p:ph type="body" sz="quarter" idx="16"/>
          </p:nvPr>
        </p:nvSpPr>
        <p:spPr>
          <a:xfrm>
            <a:off x="8269234" y="5464816"/>
            <a:ext cx="2963761" cy="440676"/>
          </a:xfrm>
        </p:spPr>
        <p:txBody>
          <a:bodyPr anchor="ctr" anchorCtr="0">
            <a:normAutofit/>
          </a:bodyPr>
          <a:lstStyle>
            <a:lvl1pPr>
              <a:defRPr sz="12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a:extLst>
              <a:ext uri="{FF2B5EF4-FFF2-40B4-BE49-F238E27FC236}">
                <a16:creationId xmlns:a16="http://schemas.microsoft.com/office/drawing/2014/main" id="{4C20C2F8-78E5-2D42-8898-F8C6F4213C93}"/>
              </a:ext>
            </a:extLst>
          </p:cNvPr>
          <p:cNvSpPr>
            <a:spLocks noGrp="1"/>
          </p:cNvSpPr>
          <p:nvPr>
            <p:ph type="body" sz="quarter" idx="17"/>
          </p:nvPr>
        </p:nvSpPr>
        <p:spPr>
          <a:xfrm>
            <a:off x="8269233" y="5995487"/>
            <a:ext cx="2963761" cy="440676"/>
          </a:xfrm>
        </p:spPr>
        <p:txBody>
          <a:bodyPr anchor="ctr" anchorCtr="0">
            <a:normAutofit/>
          </a:bodyPr>
          <a:lstStyle>
            <a:lvl1pPr>
              <a:defRPr sz="12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64889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ov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able Placeholder 4">
            <a:extLst>
              <a:ext uri="{FF2B5EF4-FFF2-40B4-BE49-F238E27FC236}">
                <a16:creationId xmlns:a16="http://schemas.microsoft.com/office/drawing/2014/main" id="{472F33DC-DA1D-2248-BBF8-5C7322CDB89A}"/>
              </a:ext>
            </a:extLst>
          </p:cNvPr>
          <p:cNvSpPr>
            <a:spLocks noGrp="1"/>
          </p:cNvSpPr>
          <p:nvPr>
            <p:ph type="tbl" sz="quarter" idx="16"/>
          </p:nvPr>
        </p:nvSpPr>
        <p:spPr>
          <a:xfrm>
            <a:off x="838200" y="1288799"/>
            <a:ext cx="5197567"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Footer Placeholder 8">
            <a:extLst>
              <a:ext uri="{FF2B5EF4-FFF2-40B4-BE49-F238E27FC236}">
                <a16:creationId xmlns:a16="http://schemas.microsoft.com/office/drawing/2014/main" id="{47999E3C-0B57-EB4E-882D-C45B1953A160}"/>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0" name="Slide Number Placeholder 9">
            <a:extLst>
              <a:ext uri="{FF2B5EF4-FFF2-40B4-BE49-F238E27FC236}">
                <a16:creationId xmlns:a16="http://schemas.microsoft.com/office/drawing/2014/main" id="{B6D3EADC-7807-6E4C-A852-E44F734D1B95}"/>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1867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sah a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Content Placeholder 16">
            <a:extLst>
              <a:ext uri="{FF2B5EF4-FFF2-40B4-BE49-F238E27FC236}">
                <a16:creationId xmlns:a16="http://schemas.microsoft.com/office/drawing/2014/main" id="{A49D2DB0-F242-FC44-AF8E-92E1E21150D8}"/>
              </a:ext>
            </a:extLst>
          </p:cNvPr>
          <p:cNvSpPr>
            <a:spLocks noGrp="1"/>
          </p:cNvSpPr>
          <p:nvPr>
            <p:ph sz="quarter" idx="14"/>
          </p:nvPr>
        </p:nvSpPr>
        <p:spPr>
          <a:xfrm>
            <a:off x="838200" y="1288800"/>
            <a:ext cx="5078506" cy="4509834"/>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04C87C30-0CDF-0745-8198-CF9E05A0CEA9}"/>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8" name="Slide Number Placeholder 9">
            <a:extLst>
              <a:ext uri="{FF2B5EF4-FFF2-40B4-BE49-F238E27FC236}">
                <a16:creationId xmlns:a16="http://schemas.microsoft.com/office/drawing/2014/main" id="{AAB291D7-8CE8-2B48-8E17-774B38849E3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4081278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anie tabuľ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13">
            <a:extLst>
              <a:ext uri="{FF2B5EF4-FFF2-40B4-BE49-F238E27FC236}">
                <a16:creationId xmlns:a16="http://schemas.microsoft.com/office/drawing/2014/main" id="{B9BAFEA4-4946-AF49-9C77-648340E60852}"/>
              </a:ext>
            </a:extLst>
          </p:cNvPr>
          <p:cNvSpPr>
            <a:spLocks noGrp="1"/>
          </p:cNvSpPr>
          <p:nvPr>
            <p:ph type="chart" sz="quarter" idx="15"/>
          </p:nvPr>
        </p:nvSpPr>
        <p:spPr>
          <a:xfrm>
            <a:off x="6275296" y="1288799"/>
            <a:ext cx="5197567"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9" name="Text Placeholder 14">
            <a:extLst>
              <a:ext uri="{FF2B5EF4-FFF2-40B4-BE49-F238E27FC236}">
                <a16:creationId xmlns:a16="http://schemas.microsoft.com/office/drawing/2014/main" id="{414C1392-11A7-644B-818A-B404A12CD5FA}"/>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Chart Placeholder 13">
            <a:extLst>
              <a:ext uri="{FF2B5EF4-FFF2-40B4-BE49-F238E27FC236}">
                <a16:creationId xmlns:a16="http://schemas.microsoft.com/office/drawing/2014/main" id="{C696E328-21F3-D547-804C-B3A3332D04A7}"/>
              </a:ext>
            </a:extLst>
          </p:cNvPr>
          <p:cNvSpPr>
            <a:spLocks noGrp="1"/>
          </p:cNvSpPr>
          <p:nvPr>
            <p:ph type="chart" sz="quarter" idx="16"/>
          </p:nvPr>
        </p:nvSpPr>
        <p:spPr>
          <a:xfrm>
            <a:off x="838200" y="1291491"/>
            <a:ext cx="5197567" cy="4509833"/>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sk-SK" dirty="0"/>
          </a:p>
        </p:txBody>
      </p:sp>
      <p:sp>
        <p:nvSpPr>
          <p:cNvPr id="8" name="Footer Placeholder 8">
            <a:extLst>
              <a:ext uri="{FF2B5EF4-FFF2-40B4-BE49-F238E27FC236}">
                <a16:creationId xmlns:a16="http://schemas.microsoft.com/office/drawing/2014/main" id="{1687C601-DC2C-2E45-A70D-76112306E94B}"/>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0" name="Slide Number Placeholder 9">
            <a:extLst>
              <a:ext uri="{FF2B5EF4-FFF2-40B4-BE49-F238E27FC236}">
                <a16:creationId xmlns:a16="http://schemas.microsoft.com/office/drawing/2014/main" id="{90C62D56-688C-C745-9085-04ED406E0E13}"/>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00598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 Predeľ">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E59-6FB1-9347-860E-CA1E9F231DCB}"/>
              </a:ext>
            </a:extLst>
          </p:cNvPr>
          <p:cNvSpPr>
            <a:spLocks noGrp="1"/>
          </p:cNvSpPr>
          <p:nvPr>
            <p:ph type="title" hasCustomPrompt="1"/>
          </p:nvPr>
        </p:nvSpPr>
        <p:spPr>
          <a:xfrm>
            <a:off x="838200" y="1209600"/>
            <a:ext cx="10515600" cy="4910400"/>
          </a:xfrm>
        </p:spPr>
        <p:txBody>
          <a:bodyPr tIns="72000" bIns="72000" anchor="ctr" anchorCtr="0"/>
          <a:lstStyle>
            <a:lvl1pPr algn="ctr">
              <a:defRPr sz="5000" b="0"/>
            </a:lvl1pPr>
          </a:lstStyle>
          <a:p>
            <a:r>
              <a:rPr lang="en-US" dirty="0"/>
              <a:t>Click to edit </a:t>
            </a:r>
            <a:br>
              <a:rPr lang="en-US" dirty="0"/>
            </a:br>
            <a:r>
              <a:rPr lang="en-US" dirty="0"/>
              <a:t>Master title style</a:t>
            </a:r>
            <a:br>
              <a:rPr lang="en-US" dirty="0"/>
            </a:br>
            <a:endParaRPr lang="sk-SK" dirty="0"/>
          </a:p>
        </p:txBody>
      </p:sp>
      <p:sp>
        <p:nvSpPr>
          <p:cNvPr id="5" name="Footer Placeholder 8">
            <a:extLst>
              <a:ext uri="{FF2B5EF4-FFF2-40B4-BE49-F238E27FC236}">
                <a16:creationId xmlns:a16="http://schemas.microsoft.com/office/drawing/2014/main" id="{153C02C4-4FA1-F043-91AA-15F5D32511F1}"/>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6" name="Slide Number Placeholder 9">
            <a:extLst>
              <a:ext uri="{FF2B5EF4-FFF2-40B4-BE49-F238E27FC236}">
                <a16:creationId xmlns:a16="http://schemas.microsoft.com/office/drawing/2014/main" id="{DB2F8825-FA6A-6D4C-AF21-A5576A9C5BF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
        <p:nvSpPr>
          <p:cNvPr id="12" name="Text Placeholder 14">
            <a:extLst>
              <a:ext uri="{FF2B5EF4-FFF2-40B4-BE49-F238E27FC236}">
                <a16:creationId xmlns:a16="http://schemas.microsoft.com/office/drawing/2014/main" id="{64FA34EF-C986-D143-9AD1-837977851DA0}"/>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9083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10515600" cy="48528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Footer Placeholder 8">
            <a:extLst>
              <a:ext uri="{FF2B5EF4-FFF2-40B4-BE49-F238E27FC236}">
                <a16:creationId xmlns:a16="http://schemas.microsoft.com/office/drawing/2014/main" id="{E6C42478-1194-6344-84B2-D54A264CF2CD}"/>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8" name="Slide Number Placeholder 9">
            <a:extLst>
              <a:ext uri="{FF2B5EF4-FFF2-40B4-BE49-F238E27FC236}">
                <a16:creationId xmlns:a16="http://schemas.microsoft.com/office/drawing/2014/main" id="{FC8DE990-9189-C94E-995F-0CC9A31750D4}"/>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2038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00A439F-6CF7-204D-B667-263C858B20E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1823898F-7705-E44C-BE86-A2A8C0102D5F}"/>
              </a:ext>
            </a:extLst>
          </p:cNvPr>
          <p:cNvSpPr>
            <a:spLocks noGrp="1"/>
          </p:cNvSpPr>
          <p:nvPr>
            <p:ph sz="quarter" idx="14"/>
          </p:nvPr>
        </p:nvSpPr>
        <p:spPr>
          <a:xfrm>
            <a:off x="838200" y="1267200"/>
            <a:ext cx="3830619" cy="48528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7" name="Content Placeholder 16">
            <a:extLst>
              <a:ext uri="{FF2B5EF4-FFF2-40B4-BE49-F238E27FC236}">
                <a16:creationId xmlns:a16="http://schemas.microsoft.com/office/drawing/2014/main" id="{C8773CAC-334F-DD46-855F-72CFDFC25576}"/>
              </a:ext>
            </a:extLst>
          </p:cNvPr>
          <p:cNvSpPr>
            <a:spLocks noGrp="1"/>
          </p:cNvSpPr>
          <p:nvPr>
            <p:ph sz="quarter" idx="15"/>
          </p:nvPr>
        </p:nvSpPr>
        <p:spPr>
          <a:xfrm>
            <a:off x="4975302" y="1267200"/>
            <a:ext cx="6378498" cy="48528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8" name="Footer Placeholder 8">
            <a:extLst>
              <a:ext uri="{FF2B5EF4-FFF2-40B4-BE49-F238E27FC236}">
                <a16:creationId xmlns:a16="http://schemas.microsoft.com/office/drawing/2014/main" id="{4CC8DADB-B0C7-F54F-8594-817520C81805}"/>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9" name="Slide Number Placeholder 9">
            <a:extLst>
              <a:ext uri="{FF2B5EF4-FFF2-40B4-BE49-F238E27FC236}">
                <a16:creationId xmlns:a16="http://schemas.microsoft.com/office/drawing/2014/main" id="{1066BAAC-371C-6547-B045-188244A60A3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90540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ázdna stra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791FB48A-3A07-C34B-8600-92F5A06529AF}"/>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2911F75E-9BBC-9441-9022-4D40464FE8B7}"/>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8" name="Slide Number Placeholder 9">
            <a:extLst>
              <a:ext uri="{FF2B5EF4-FFF2-40B4-BE49-F238E27FC236}">
                <a16:creationId xmlns:a16="http://schemas.microsoft.com/office/drawing/2014/main" id="{808AF435-8ED8-EB4B-AD65-95E25C369709}"/>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20371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a obrázo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16">
            <a:extLst>
              <a:ext uri="{FF2B5EF4-FFF2-40B4-BE49-F238E27FC236}">
                <a16:creationId xmlns:a16="http://schemas.microsoft.com/office/drawing/2014/main" id="{5D1B7725-6829-0D4F-A72C-AC141F8490C8}"/>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6275296" y="1288758"/>
            <a:ext cx="5197567" cy="4794688"/>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AB9E9B45-C928-924A-8FA3-72026C03C636}"/>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2" name="Slide Number Placeholder 9">
            <a:extLst>
              <a:ext uri="{FF2B5EF4-FFF2-40B4-BE49-F238E27FC236}">
                <a16:creationId xmlns:a16="http://schemas.microsoft.com/office/drawing/2014/main" id="{42DE18CA-8E6B-8645-964B-602E6415BC9F}"/>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176583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azok s popis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0" y="1288758"/>
            <a:ext cx="10469137" cy="412055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200" y="5679689"/>
            <a:ext cx="10469137"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918D291C-082E-0441-9C75-F21E4882AF76}"/>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0" name="Slide Number Placeholder 9">
            <a:extLst>
              <a:ext uri="{FF2B5EF4-FFF2-40B4-BE49-F238E27FC236}">
                <a16:creationId xmlns:a16="http://schemas.microsoft.com/office/drawing/2014/main" id="{E502D312-4770-FA4E-A049-B365AAFC00D7}"/>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53889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ananie obrazok s popisom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DCBC7289-DC29-544C-9249-003F388F64E2}"/>
              </a:ext>
            </a:extLst>
          </p:cNvPr>
          <p:cNvSpPr>
            <a:spLocks noGrp="1"/>
          </p:cNvSpPr>
          <p:nvPr>
            <p:ph type="pic" sz="quarter" idx="15"/>
          </p:nvPr>
        </p:nvSpPr>
        <p:spPr>
          <a:xfrm>
            <a:off x="838201" y="1288758"/>
            <a:ext cx="5012472" cy="4105686"/>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8" name="Text Placeholder 14">
            <a:extLst>
              <a:ext uri="{FF2B5EF4-FFF2-40B4-BE49-F238E27FC236}">
                <a16:creationId xmlns:a16="http://schemas.microsoft.com/office/drawing/2014/main" id="{5A403D6F-F274-3D4D-89AB-17C1DB269954}"/>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4">
            <a:extLst>
              <a:ext uri="{FF2B5EF4-FFF2-40B4-BE49-F238E27FC236}">
                <a16:creationId xmlns:a16="http://schemas.microsoft.com/office/drawing/2014/main" id="{6CEDBF15-7E0B-2E4F-85D4-17D63BA9DFAE}"/>
              </a:ext>
            </a:extLst>
          </p:cNvPr>
          <p:cNvSpPr>
            <a:spLocks noGrp="1"/>
          </p:cNvSpPr>
          <p:nvPr>
            <p:ph type="body" sz="quarter" idx="16"/>
          </p:nvPr>
        </p:nvSpPr>
        <p:spPr>
          <a:xfrm>
            <a:off x="838199" y="5672255"/>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Picture Placeholder 11">
            <a:extLst>
              <a:ext uri="{FF2B5EF4-FFF2-40B4-BE49-F238E27FC236}">
                <a16:creationId xmlns:a16="http://schemas.microsoft.com/office/drawing/2014/main" id="{A9A5AC6E-146A-CE43-9043-A9CAF000B346}"/>
              </a:ext>
            </a:extLst>
          </p:cNvPr>
          <p:cNvSpPr>
            <a:spLocks noGrp="1"/>
          </p:cNvSpPr>
          <p:nvPr>
            <p:ph type="pic" sz="quarter" idx="17"/>
          </p:nvPr>
        </p:nvSpPr>
        <p:spPr>
          <a:xfrm>
            <a:off x="6096000" y="1288757"/>
            <a:ext cx="5211336" cy="4093564"/>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sk-SK" dirty="0"/>
          </a:p>
        </p:txBody>
      </p:sp>
      <p:sp>
        <p:nvSpPr>
          <p:cNvPr id="10" name="Text Placeholder 14">
            <a:extLst>
              <a:ext uri="{FF2B5EF4-FFF2-40B4-BE49-F238E27FC236}">
                <a16:creationId xmlns:a16="http://schemas.microsoft.com/office/drawing/2014/main" id="{EA036A9B-A1E3-9045-A629-19597A46D8ED}"/>
              </a:ext>
            </a:extLst>
          </p:cNvPr>
          <p:cNvSpPr>
            <a:spLocks noGrp="1"/>
          </p:cNvSpPr>
          <p:nvPr>
            <p:ph type="body" sz="quarter" idx="18"/>
          </p:nvPr>
        </p:nvSpPr>
        <p:spPr>
          <a:xfrm>
            <a:off x="6096000" y="5666193"/>
            <a:ext cx="5012473" cy="423746"/>
          </a:xfrm>
        </p:spPr>
        <p:txBody>
          <a:bodyPr>
            <a:normAutofit/>
          </a:bodyPr>
          <a:lstStyle>
            <a:lvl1pPr marL="0" indent="0">
              <a:buFontTx/>
              <a:buNone/>
              <a:defRPr sz="2000">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Footer Placeholder 8">
            <a:extLst>
              <a:ext uri="{FF2B5EF4-FFF2-40B4-BE49-F238E27FC236}">
                <a16:creationId xmlns:a16="http://schemas.microsoft.com/office/drawing/2014/main" id="{DFDFD298-29B7-8C49-8F37-ABB79FDCF768}"/>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5" name="Slide Number Placeholder 9">
            <a:extLst>
              <a:ext uri="{FF2B5EF4-FFF2-40B4-BE49-F238E27FC236}">
                <a16:creationId xmlns:a16="http://schemas.microsoft.com/office/drawing/2014/main" id="{4CBEAFDC-2DAE-1848-8DAD-D8B4815A72E2}"/>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43086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a gra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F0B43CEA-B5AB-DC4C-92D3-5B74497420A9}"/>
              </a:ext>
            </a:extLst>
          </p:cNvPr>
          <p:cNvSpPr>
            <a:spLocks noGrp="1"/>
          </p:cNvSpPr>
          <p:nvPr>
            <p:ph type="tbl" sz="quarter" idx="15"/>
          </p:nvPr>
        </p:nvSpPr>
        <p:spPr>
          <a:xfrm>
            <a:off x="6275296" y="1288799"/>
            <a:ext cx="5197567" cy="4795199"/>
          </a:xfrm>
        </p:spPr>
        <p:txBody>
          <a:bodyPr/>
          <a:lstStyle>
            <a:lvl1pPr>
              <a:defRPr>
                <a:solidFill>
                  <a:srgbClr val="0067AC"/>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table</a:t>
            </a:r>
            <a:endParaRPr lang="sk-SK" dirty="0"/>
          </a:p>
        </p:txBody>
      </p:sp>
      <p:sp>
        <p:nvSpPr>
          <p:cNvPr id="8" name="Content Placeholder 16">
            <a:extLst>
              <a:ext uri="{FF2B5EF4-FFF2-40B4-BE49-F238E27FC236}">
                <a16:creationId xmlns:a16="http://schemas.microsoft.com/office/drawing/2014/main" id="{6E667F88-2B5B-FE4B-B81A-CE64F5A43654}"/>
              </a:ext>
            </a:extLst>
          </p:cNvPr>
          <p:cNvSpPr>
            <a:spLocks noGrp="1"/>
          </p:cNvSpPr>
          <p:nvPr>
            <p:ph sz="quarter" idx="14"/>
          </p:nvPr>
        </p:nvSpPr>
        <p:spPr>
          <a:xfrm>
            <a:off x="838200" y="1288800"/>
            <a:ext cx="5078506" cy="4795200"/>
          </a:xfrm>
        </p:spPr>
        <p:txBody>
          <a:bodyPr>
            <a:normAutofit/>
          </a:bodyPr>
          <a:lstStyle>
            <a:lvl1pPr marL="457200" indent="-457200">
              <a:buFont typeface="Arial" panose="020B0604020202020204" pitchFamily="34" charset="0"/>
              <a:buChar char="•"/>
              <a:defRPr sz="3000">
                <a:solidFill>
                  <a:srgbClr val="0067AC"/>
                </a:solidFill>
              </a:defRPr>
            </a:lvl1pPr>
            <a:lvl2pPr marL="800100" indent="-342900">
              <a:buFont typeface="Arial" panose="020B0604020202020204" pitchFamily="34" charset="0"/>
              <a:buChar char="•"/>
              <a:defRPr sz="2500">
                <a:solidFill>
                  <a:srgbClr val="0067AC"/>
                </a:solidFill>
              </a:defRPr>
            </a:lvl2pPr>
            <a:lvl3pPr marL="1257300" indent="-342900">
              <a:buFont typeface="Arial" panose="020B0604020202020204" pitchFamily="34" charset="0"/>
              <a:buChar char="•"/>
              <a:defRPr sz="2000">
                <a:solidFill>
                  <a:srgbClr val="0067AC"/>
                </a:solidFill>
              </a:defRPr>
            </a:lvl3pPr>
            <a:lvl4pPr marL="1657350" indent="-285750">
              <a:buFont typeface="Arial" panose="020B0604020202020204" pitchFamily="34" charset="0"/>
              <a:buChar char="•"/>
              <a:defRPr sz="1800">
                <a:solidFill>
                  <a:srgbClr val="0067AC"/>
                </a:solidFill>
              </a:defRPr>
            </a:lvl4pPr>
            <a:lvl5pPr marL="2114550" indent="-285750">
              <a:buFont typeface="Arial" panose="020B0604020202020204" pitchFamily="34" charset="0"/>
              <a:buChar char="•"/>
              <a:defRPr sz="1500">
                <a:solidFill>
                  <a:srgbClr val="0067A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dirty="0"/>
          </a:p>
        </p:txBody>
      </p:sp>
      <p:sp>
        <p:nvSpPr>
          <p:cNvPr id="12" name="Text Placeholder 14">
            <a:extLst>
              <a:ext uri="{FF2B5EF4-FFF2-40B4-BE49-F238E27FC236}">
                <a16:creationId xmlns:a16="http://schemas.microsoft.com/office/drawing/2014/main" id="{73400F2A-788B-4D47-8FE6-D8EBC29AE86B}"/>
              </a:ext>
            </a:extLst>
          </p:cNvPr>
          <p:cNvSpPr>
            <a:spLocks noGrp="1"/>
          </p:cNvSpPr>
          <p:nvPr>
            <p:ph type="body" sz="quarter" idx="13"/>
          </p:nvPr>
        </p:nvSpPr>
        <p:spPr>
          <a:xfrm>
            <a:off x="838200" y="227281"/>
            <a:ext cx="9191400" cy="687119"/>
          </a:xfrm>
        </p:spPr>
        <p:txBody>
          <a:bodyPr/>
          <a:lstStyle>
            <a:lvl1pPr marL="0" indent="0">
              <a:buFontTx/>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Footer Placeholder 8">
            <a:extLst>
              <a:ext uri="{FF2B5EF4-FFF2-40B4-BE49-F238E27FC236}">
                <a16:creationId xmlns:a16="http://schemas.microsoft.com/office/drawing/2014/main" id="{1D50C2A6-953C-8141-9659-A931CD7A15AC}"/>
              </a:ext>
            </a:extLst>
          </p:cNvPr>
          <p:cNvSpPr>
            <a:spLocks noGrp="1"/>
          </p:cNvSpPr>
          <p:nvPr>
            <p:ph type="ftr" sz="quarter" idx="11"/>
          </p:nvPr>
        </p:nvSpPr>
        <p:spPr>
          <a:xfrm>
            <a:off x="838199" y="6373812"/>
            <a:ext cx="9468293" cy="365125"/>
          </a:xfrm>
          <a:prstGeom prst="rect">
            <a:avLst/>
          </a:prstGeom>
        </p:spPr>
        <p:txBody>
          <a:bodyPr/>
          <a:lstStyle>
            <a:lvl1pPr algn="l">
              <a:defRPr sz="1200">
                <a:solidFill>
                  <a:srgbClr val="0067AC"/>
                </a:solidFill>
              </a:defRPr>
            </a:lvl1pPr>
          </a:lstStyle>
          <a:p>
            <a:r>
              <a:rPr lang="sk-SK"/>
              <a:t>Prieskum zadlžených domácností - prvé výsledky</a:t>
            </a:r>
            <a:endParaRPr lang="sk-SK" dirty="0"/>
          </a:p>
        </p:txBody>
      </p:sp>
      <p:sp>
        <p:nvSpPr>
          <p:cNvPr id="10" name="Slide Number Placeholder 9">
            <a:extLst>
              <a:ext uri="{FF2B5EF4-FFF2-40B4-BE49-F238E27FC236}">
                <a16:creationId xmlns:a16="http://schemas.microsoft.com/office/drawing/2014/main" id="{12814408-B4A2-A241-831E-B6B58915E95E}"/>
              </a:ext>
            </a:extLst>
          </p:cNvPr>
          <p:cNvSpPr>
            <a:spLocks noGrp="1"/>
          </p:cNvSpPr>
          <p:nvPr>
            <p:ph type="sldNum" sz="quarter" idx="12"/>
          </p:nvPr>
        </p:nvSpPr>
        <p:spPr>
          <a:xfrm>
            <a:off x="10419907" y="6373811"/>
            <a:ext cx="1478493" cy="365125"/>
          </a:xfrm>
          <a:prstGeom prst="rect">
            <a:avLst/>
          </a:prstGeom>
        </p:spPr>
        <p:txBody>
          <a:bodyPr/>
          <a:lstStyle>
            <a:lvl1pPr algn="r">
              <a:defRPr sz="1200">
                <a:solidFill>
                  <a:srgbClr val="0067AC"/>
                </a:solidFill>
              </a:defRPr>
            </a:lvl1pPr>
          </a:lstStyle>
          <a:p>
            <a:fld id="{5DD979C4-B72D-9549-BD86-64D2882017CF}" type="slidenum">
              <a:rPr lang="sk-SK" smtClean="0"/>
              <a:pPr/>
              <a:t>‹#›</a:t>
            </a:fld>
            <a:endParaRPr lang="sk-SK" dirty="0"/>
          </a:p>
        </p:txBody>
      </p:sp>
    </p:spTree>
    <p:extLst>
      <p:ext uri="{BB962C8B-B14F-4D97-AF65-F5344CB8AC3E}">
        <p14:creationId xmlns:p14="http://schemas.microsoft.com/office/powerpoint/2010/main" val="305668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8F54B-A675-9F4E-8966-E13985D5FDE1}"/>
              </a:ext>
            </a:extLst>
          </p:cNvPr>
          <p:cNvSpPr>
            <a:spLocks noGrp="1"/>
          </p:cNvSpPr>
          <p:nvPr>
            <p:ph type="title"/>
          </p:nvPr>
        </p:nvSpPr>
        <p:spPr>
          <a:xfrm>
            <a:off x="838200" y="626165"/>
            <a:ext cx="10515600" cy="2385392"/>
          </a:xfrm>
          <a:prstGeom prst="rect">
            <a:avLst/>
          </a:prstGeom>
        </p:spPr>
        <p:txBody>
          <a:bodyPr vert="horz" lIns="91440" tIns="45720" rIns="91440" bIns="45720" rtlCol="0" anchor="ctr">
            <a:noAutofit/>
          </a:bodyPr>
          <a:lstStyle/>
          <a:p>
            <a:endParaRPr lang="sk-SK" dirty="0"/>
          </a:p>
        </p:txBody>
      </p:sp>
      <p:sp>
        <p:nvSpPr>
          <p:cNvPr id="3" name="Text Placeholder 2">
            <a:extLst>
              <a:ext uri="{FF2B5EF4-FFF2-40B4-BE49-F238E27FC236}">
                <a16:creationId xmlns:a16="http://schemas.microsoft.com/office/drawing/2014/main" id="{6A0FAB9E-E14D-904E-9850-6668D345A0A7}"/>
              </a:ext>
            </a:extLst>
          </p:cNvPr>
          <p:cNvSpPr>
            <a:spLocks noGrp="1"/>
          </p:cNvSpPr>
          <p:nvPr>
            <p:ph type="body" idx="1"/>
          </p:nvPr>
        </p:nvSpPr>
        <p:spPr>
          <a:xfrm>
            <a:off x="838200" y="3210339"/>
            <a:ext cx="7083287" cy="108336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a:t>
            </a:r>
            <a:endParaRPr lang="sk-SK" dirty="0"/>
          </a:p>
        </p:txBody>
      </p:sp>
    </p:spTree>
    <p:extLst>
      <p:ext uri="{BB962C8B-B14F-4D97-AF65-F5344CB8AC3E}">
        <p14:creationId xmlns:p14="http://schemas.microsoft.com/office/powerpoint/2010/main" val="1203621864"/>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2" r:id="rId3"/>
    <p:sldLayoutId id="2147483663" r:id="rId4"/>
    <p:sldLayoutId id="2147483655" r:id="rId5"/>
    <p:sldLayoutId id="2147483650" r:id="rId6"/>
    <p:sldLayoutId id="2147483661" r:id="rId7"/>
    <p:sldLayoutId id="2147483662" r:id="rId8"/>
    <p:sldLayoutId id="2147483656" r:id="rId9"/>
    <p:sldLayoutId id="2147483660" r:id="rId10"/>
    <p:sldLayoutId id="2147483654" r:id="rId11"/>
    <p:sldLayoutId id="2147483659" r:id="rId12"/>
  </p:sldLayoutIdLst>
  <p:hf hdr="0" dt="0"/>
  <p:txStyles>
    <p:titleStyle>
      <a:lvl1pPr algn="l" defTabSz="914400" rtl="0" eaLnBrk="1" latinLnBrk="0" hangingPunct="1">
        <a:lnSpc>
          <a:spcPct val="90000"/>
        </a:lnSpc>
        <a:spcBef>
          <a:spcPct val="0"/>
        </a:spcBef>
        <a:buNone/>
        <a:defRPr sz="6000" b="1" kern="1200">
          <a:solidFill>
            <a:srgbClr val="0067AC"/>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Tx/>
        <a:buNone/>
        <a:tabLst/>
        <a:defRPr sz="4000" kern="1200">
          <a:solidFill>
            <a:srgbClr val="A6835A"/>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suerf.org/nbs"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deas.repec.org/s/onb/oenbfi.html" TargetMode="External"/><Relationship Id="rId2" Type="http://schemas.openxmlformats.org/officeDocument/2006/relationships/hyperlink" Target="https://ideas.repec.org/a/onb/oenbfi/y2021iq1-21b3.html" TargetMode="Externa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suerf.org/docx/l_559cb990c9dffd8675f6bc2186971dc2_36403_suerf.pdf" TargetMode="Externa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www.suerf.org/docx/l_559cb990c9dffd8675f6bc2186971dc2_36403_suerf.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esrb.europa.eu/pub/pdf/warnings/esrb.warning220929_on_vulnerabilities_union_financial_system~6ae5572939.en.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8F208A-F657-854A-B168-2437DB45BD79}"/>
              </a:ext>
            </a:extLst>
          </p:cNvPr>
          <p:cNvSpPr>
            <a:spLocks noGrp="1"/>
          </p:cNvSpPr>
          <p:nvPr>
            <p:ph type="body" sz="quarter" idx="15"/>
          </p:nvPr>
        </p:nvSpPr>
        <p:spPr>
          <a:xfrm>
            <a:off x="838200" y="931581"/>
            <a:ext cx="10394794" cy="1200329"/>
          </a:xfrm>
        </p:spPr>
        <p:txBody>
          <a:bodyPr wrap="square">
            <a:spAutoFit/>
          </a:bodyPr>
          <a:lstStyle/>
          <a:p>
            <a:r>
              <a:rPr lang="en-US" sz="4000" dirty="0"/>
              <a:t>Macroprudential policies at the time of monetary policy tightening</a:t>
            </a:r>
            <a:endParaRPr lang="sk-SK" sz="4000" dirty="0"/>
          </a:p>
        </p:txBody>
      </p:sp>
      <p:sp>
        <p:nvSpPr>
          <p:cNvPr id="4" name="Text Placeholder 3">
            <a:extLst>
              <a:ext uri="{FF2B5EF4-FFF2-40B4-BE49-F238E27FC236}">
                <a16:creationId xmlns:a16="http://schemas.microsoft.com/office/drawing/2014/main" id="{2ADB7946-D4EF-D943-A461-7E347CF5C83E}"/>
              </a:ext>
            </a:extLst>
          </p:cNvPr>
          <p:cNvSpPr>
            <a:spLocks noGrp="1"/>
          </p:cNvSpPr>
          <p:nvPr>
            <p:ph type="body" sz="quarter" idx="16"/>
          </p:nvPr>
        </p:nvSpPr>
        <p:spPr>
          <a:xfrm>
            <a:off x="8269234" y="5464816"/>
            <a:ext cx="3584410" cy="440676"/>
          </a:xfrm>
        </p:spPr>
        <p:txBody>
          <a:bodyPr>
            <a:normAutofit/>
          </a:bodyPr>
          <a:lstStyle/>
          <a:p>
            <a:r>
              <a:rPr lang="en-US" dirty="0"/>
              <a:t>‘Inflation is back: How to deal with it under heightened uncertainty’, Tirana</a:t>
            </a:r>
            <a:endParaRPr lang="sk-SK" dirty="0"/>
          </a:p>
        </p:txBody>
      </p:sp>
      <p:sp>
        <p:nvSpPr>
          <p:cNvPr id="5" name="Text Placeholder 4">
            <a:extLst>
              <a:ext uri="{FF2B5EF4-FFF2-40B4-BE49-F238E27FC236}">
                <a16:creationId xmlns:a16="http://schemas.microsoft.com/office/drawing/2014/main" id="{B309E9ED-2936-C04D-A4C3-B3A99880170D}"/>
              </a:ext>
            </a:extLst>
          </p:cNvPr>
          <p:cNvSpPr>
            <a:spLocks noGrp="1"/>
          </p:cNvSpPr>
          <p:nvPr>
            <p:ph type="body" sz="quarter" idx="17"/>
          </p:nvPr>
        </p:nvSpPr>
        <p:spPr/>
        <p:txBody>
          <a:bodyPr/>
          <a:lstStyle/>
          <a:p>
            <a:r>
              <a:rPr lang="sk-SK" dirty="0"/>
              <a:t>2</a:t>
            </a:r>
            <a:r>
              <a:rPr lang="en-US" dirty="0"/>
              <a:t>6./27</a:t>
            </a:r>
            <a:r>
              <a:rPr lang="sk-SK" dirty="0"/>
              <a:t>.</a:t>
            </a:r>
            <a:r>
              <a:rPr lang="en-US" dirty="0"/>
              <a:t>10</a:t>
            </a:r>
            <a:r>
              <a:rPr lang="sk-SK" dirty="0"/>
              <a:t>.2022</a:t>
            </a:r>
          </a:p>
        </p:txBody>
      </p:sp>
      <p:sp>
        <p:nvSpPr>
          <p:cNvPr id="6" name="Oval 5">
            <a:extLst>
              <a:ext uri="{FF2B5EF4-FFF2-40B4-BE49-F238E27FC236}">
                <a16:creationId xmlns:a16="http://schemas.microsoft.com/office/drawing/2014/main" id="{4D768F2C-9DF3-B24F-A425-52FCBF673B46}"/>
              </a:ext>
            </a:extLst>
          </p:cNvPr>
          <p:cNvSpPr/>
          <p:nvPr/>
        </p:nvSpPr>
        <p:spPr>
          <a:xfrm>
            <a:off x="7675663" y="5458067"/>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val 6">
            <a:extLst>
              <a:ext uri="{FF2B5EF4-FFF2-40B4-BE49-F238E27FC236}">
                <a16:creationId xmlns:a16="http://schemas.microsoft.com/office/drawing/2014/main" id="{01802B4E-29BF-C44F-9505-E79536B3AA9C}"/>
              </a:ext>
            </a:extLst>
          </p:cNvPr>
          <p:cNvSpPr/>
          <p:nvPr/>
        </p:nvSpPr>
        <p:spPr>
          <a:xfrm>
            <a:off x="7680226" y="5993199"/>
            <a:ext cx="447425" cy="447425"/>
          </a:xfrm>
          <a:prstGeom prst="ellipse">
            <a:avLst/>
          </a:prstGeom>
          <a:solidFill>
            <a:srgbClr val="A68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a:extLst>
              <a:ext uri="{FF2B5EF4-FFF2-40B4-BE49-F238E27FC236}">
                <a16:creationId xmlns:a16="http://schemas.microsoft.com/office/drawing/2014/main" id="{8E92D153-23F1-FC49-BD4B-9C0375D54B5F}"/>
              </a:ext>
            </a:extLst>
          </p:cNvPr>
          <p:cNvPicPr>
            <a:picLocks noChangeAspect="1"/>
          </p:cNvPicPr>
          <p:nvPr/>
        </p:nvPicPr>
        <p:blipFill>
          <a:blip r:embed="rId2"/>
          <a:stretch>
            <a:fillRect/>
          </a:stretch>
        </p:blipFill>
        <p:spPr>
          <a:xfrm>
            <a:off x="7792073" y="5573609"/>
            <a:ext cx="237488" cy="249364"/>
          </a:xfrm>
          <a:prstGeom prst="rect">
            <a:avLst/>
          </a:prstGeom>
          <a:noFill/>
        </p:spPr>
      </p:pic>
      <p:pic>
        <p:nvPicPr>
          <p:cNvPr id="9" name="Picture 8">
            <a:extLst>
              <a:ext uri="{FF2B5EF4-FFF2-40B4-BE49-F238E27FC236}">
                <a16:creationId xmlns:a16="http://schemas.microsoft.com/office/drawing/2014/main" id="{C4DA3182-6570-F34B-9C6E-6147AC6E2B16}"/>
              </a:ext>
            </a:extLst>
          </p:cNvPr>
          <p:cNvPicPr>
            <a:picLocks noChangeAspect="1"/>
          </p:cNvPicPr>
          <p:nvPr/>
        </p:nvPicPr>
        <p:blipFill>
          <a:blip r:embed="rId3"/>
          <a:stretch>
            <a:fillRect/>
          </a:stretch>
        </p:blipFill>
        <p:spPr>
          <a:xfrm>
            <a:off x="7778323" y="6076461"/>
            <a:ext cx="261032" cy="278729"/>
          </a:xfrm>
          <a:prstGeom prst="rect">
            <a:avLst/>
          </a:prstGeom>
        </p:spPr>
      </p:pic>
      <p:sp>
        <p:nvSpPr>
          <p:cNvPr id="10" name="Text Placeholder 1">
            <a:extLst>
              <a:ext uri="{FF2B5EF4-FFF2-40B4-BE49-F238E27FC236}">
                <a16:creationId xmlns:a16="http://schemas.microsoft.com/office/drawing/2014/main" id="{7CA2F48B-93BA-4C45-8E9F-818CA92F7C57}"/>
              </a:ext>
            </a:extLst>
          </p:cNvPr>
          <p:cNvSpPr>
            <a:spLocks noGrp="1"/>
          </p:cNvSpPr>
          <p:nvPr>
            <p:ph type="body" sz="quarter" idx="14"/>
          </p:nvPr>
        </p:nvSpPr>
        <p:spPr>
          <a:xfrm>
            <a:off x="838200" y="3039692"/>
            <a:ext cx="8867775" cy="1899861"/>
          </a:xfrm>
        </p:spPr>
        <p:txBody>
          <a:bodyPr>
            <a:normAutofit/>
          </a:bodyPr>
          <a:lstStyle/>
          <a:p>
            <a:r>
              <a:rPr lang="sk-SK" sz="2800" b="1" dirty="0">
                <a:latin typeface="+mn-lt"/>
              </a:rPr>
              <a:t>Reiner Martin</a:t>
            </a:r>
          </a:p>
          <a:p>
            <a:r>
              <a:rPr lang="en-US" sz="1400" dirty="0">
                <a:solidFill>
                  <a:schemeClr val="tx1"/>
                </a:solidFill>
                <a:latin typeface="+mn-lt"/>
              </a:rPr>
              <a:t>Director - </a:t>
            </a:r>
            <a:r>
              <a:rPr lang="sk-SK" sz="1400" dirty="0" err="1">
                <a:solidFill>
                  <a:schemeClr val="tx1"/>
                </a:solidFill>
                <a:latin typeface="+mn-lt"/>
              </a:rPr>
              <a:t>Head</a:t>
            </a:r>
            <a:r>
              <a:rPr lang="sk-SK" sz="1400" dirty="0">
                <a:solidFill>
                  <a:schemeClr val="tx1"/>
                </a:solidFill>
                <a:latin typeface="+mn-lt"/>
              </a:rPr>
              <a:t> of </a:t>
            </a:r>
            <a:r>
              <a:rPr lang="en-US" sz="1400" dirty="0">
                <a:solidFill>
                  <a:schemeClr val="tx1"/>
                </a:solidFill>
                <a:latin typeface="+mn-lt"/>
              </a:rPr>
              <a:t>R</a:t>
            </a:r>
            <a:r>
              <a:rPr lang="sk-SK" sz="1400" dirty="0" err="1">
                <a:solidFill>
                  <a:schemeClr val="tx1"/>
                </a:solidFill>
                <a:latin typeface="+mn-lt"/>
              </a:rPr>
              <a:t>esearch</a:t>
            </a:r>
            <a:r>
              <a:rPr lang="en-US" sz="1400" dirty="0">
                <a:solidFill>
                  <a:schemeClr val="tx1"/>
                </a:solidFill>
                <a:latin typeface="+mn-lt"/>
              </a:rPr>
              <a:t>, </a:t>
            </a:r>
            <a:r>
              <a:rPr lang="sk-SK" sz="1400" dirty="0">
                <a:solidFill>
                  <a:schemeClr val="tx1"/>
                </a:solidFill>
                <a:latin typeface="+mn-lt"/>
              </a:rPr>
              <a:t>National Bank of Slovakia</a:t>
            </a:r>
          </a:p>
        </p:txBody>
      </p:sp>
    </p:spTree>
    <p:extLst>
      <p:ext uri="{BB962C8B-B14F-4D97-AF65-F5344CB8AC3E}">
        <p14:creationId xmlns:p14="http://schemas.microsoft.com/office/powerpoint/2010/main" val="400656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342691"/>
            <a:ext cx="9785760" cy="687119"/>
          </a:xfrm>
        </p:spPr>
        <p:txBody>
          <a:bodyPr>
            <a:normAutofit fontScale="77500" lnSpcReduction="20000"/>
          </a:bodyPr>
          <a:lstStyle/>
          <a:p>
            <a:r>
              <a:rPr lang="en-US" dirty="0"/>
              <a:t>Inflation, Monetary Policy Tightening and Risks</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10</a:t>
            </a:fld>
            <a:endParaRPr lang="sk-SK" dirty="0"/>
          </a:p>
        </p:txBody>
      </p:sp>
      <p:sp>
        <p:nvSpPr>
          <p:cNvPr id="6" name="TextBox 5">
            <a:extLst>
              <a:ext uri="{FF2B5EF4-FFF2-40B4-BE49-F238E27FC236}">
                <a16:creationId xmlns:a16="http://schemas.microsoft.com/office/drawing/2014/main" id="{65D359C5-67F8-461C-8B3C-D624716BC4C3}"/>
              </a:ext>
            </a:extLst>
          </p:cNvPr>
          <p:cNvSpPr txBox="1"/>
          <p:nvPr/>
        </p:nvSpPr>
        <p:spPr>
          <a:xfrm>
            <a:off x="388885" y="1287575"/>
            <a:ext cx="11310151" cy="4498604"/>
          </a:xfrm>
          <a:prstGeom prst="rect">
            <a:avLst/>
          </a:prstGeom>
          <a:noFill/>
        </p:spPr>
        <p:txBody>
          <a:bodyPr wrap="square" rtlCol="0">
            <a:spAutoFit/>
          </a:bodyPr>
          <a:lstStyle/>
          <a:p>
            <a:pPr>
              <a:lnSpc>
                <a:spcPct val="150000"/>
              </a:lnSpc>
              <a:spcAft>
                <a:spcPts val="600"/>
              </a:spcAft>
            </a:pPr>
            <a:r>
              <a:rPr lang="en-US" sz="2000" dirty="0">
                <a:solidFill>
                  <a:srgbClr val="080215"/>
                </a:solidFill>
                <a:latin typeface="trebuchet MS" panose="020B0603020202020204" pitchFamily="34" charset="0"/>
              </a:rPr>
              <a:t>Rising inflation and tightening monetary policy affect financial sector risks in two main ways:</a:t>
            </a:r>
          </a:p>
          <a:p>
            <a:pPr marL="342900" indent="-342900">
              <a:lnSpc>
                <a:spcPct val="150000"/>
              </a:lnSpc>
              <a:spcAft>
                <a:spcPts val="600"/>
              </a:spcAft>
              <a:buAutoNum type="alphaLcParenR"/>
            </a:pPr>
            <a:r>
              <a:rPr lang="en-US" sz="2000" dirty="0">
                <a:solidFill>
                  <a:srgbClr val="080215"/>
                </a:solidFill>
                <a:latin typeface="trebuchet MS" panose="020B0603020202020204" pitchFamily="34" charset="0"/>
              </a:rPr>
              <a:t>It reduces/stops the accumulation of systemic financial sector risks, due to pressure on demand and negative impact on the financial and real estate markets. From the MPP point of view, this is welcome.</a:t>
            </a:r>
          </a:p>
          <a:p>
            <a:pPr marL="342900" indent="-342900">
              <a:lnSpc>
                <a:spcPct val="150000"/>
              </a:lnSpc>
              <a:spcAft>
                <a:spcPts val="600"/>
              </a:spcAft>
              <a:buAutoNum type="alphaLcParenR"/>
            </a:pPr>
            <a:r>
              <a:rPr lang="en-US" sz="2000" dirty="0">
                <a:solidFill>
                  <a:srgbClr val="080215"/>
                </a:solidFill>
                <a:latin typeface="trebuchet MS" panose="020B0603020202020204" pitchFamily="34" charset="0"/>
              </a:rPr>
              <a:t>It may result in the materialization of systemic risks if economic developments turn out to be too negative or if triggers occur.</a:t>
            </a:r>
            <a:endParaRPr lang="sk-SK" sz="2000" dirty="0">
              <a:solidFill>
                <a:srgbClr val="080215"/>
              </a:solidFill>
              <a:latin typeface="trebuchet MS" panose="020B0603020202020204" pitchFamily="34" charset="0"/>
            </a:endParaRPr>
          </a:p>
          <a:p>
            <a:pPr>
              <a:lnSpc>
                <a:spcPct val="150000"/>
              </a:lnSpc>
              <a:spcAft>
                <a:spcPts val="600"/>
              </a:spcAft>
            </a:pPr>
            <a:r>
              <a:rPr lang="en-US" sz="2000" dirty="0">
                <a:solidFill>
                  <a:srgbClr val="080215"/>
                </a:solidFill>
                <a:latin typeface="trebuchet MS" panose="020B0603020202020204" pitchFamily="34" charset="0"/>
              </a:rPr>
              <a:t>If a) prevails, there is no clear need to ease MPP limits – but there may be some scope. </a:t>
            </a:r>
          </a:p>
          <a:p>
            <a:pPr>
              <a:lnSpc>
                <a:spcPct val="150000"/>
              </a:lnSpc>
              <a:spcAft>
                <a:spcPts val="600"/>
              </a:spcAft>
            </a:pPr>
            <a:r>
              <a:rPr lang="en-US" sz="2000" dirty="0">
                <a:solidFill>
                  <a:srgbClr val="080215"/>
                </a:solidFill>
                <a:latin typeface="trebuchet MS" panose="020B0603020202020204" pitchFamily="34" charset="0"/>
              </a:rPr>
              <a:t>If b) happens, capital-based measures should likely be adjusted to absorb losses. The case for borrower-based measures is more complex.</a:t>
            </a:r>
          </a:p>
        </p:txBody>
      </p:sp>
    </p:spTree>
    <p:extLst>
      <p:ext uri="{BB962C8B-B14F-4D97-AF65-F5344CB8AC3E}">
        <p14:creationId xmlns:p14="http://schemas.microsoft.com/office/powerpoint/2010/main" val="370156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342691"/>
            <a:ext cx="9785760" cy="687119"/>
          </a:xfrm>
        </p:spPr>
        <p:txBody>
          <a:bodyPr>
            <a:normAutofit/>
          </a:bodyPr>
          <a:lstStyle/>
          <a:p>
            <a:r>
              <a:rPr lang="en-US" dirty="0"/>
              <a:t>To Release or not to Release? </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11</a:t>
            </a:fld>
            <a:endParaRPr lang="sk-SK" dirty="0"/>
          </a:p>
        </p:txBody>
      </p:sp>
      <p:sp>
        <p:nvSpPr>
          <p:cNvPr id="6" name="TextBox 5">
            <a:extLst>
              <a:ext uri="{FF2B5EF4-FFF2-40B4-BE49-F238E27FC236}">
                <a16:creationId xmlns:a16="http://schemas.microsoft.com/office/drawing/2014/main" id="{65D359C5-67F8-461C-8B3C-D624716BC4C3}"/>
              </a:ext>
            </a:extLst>
          </p:cNvPr>
          <p:cNvSpPr txBox="1"/>
          <p:nvPr/>
        </p:nvSpPr>
        <p:spPr>
          <a:xfrm>
            <a:off x="440924" y="1090186"/>
            <a:ext cx="11394237" cy="4677627"/>
          </a:xfrm>
          <a:prstGeom prst="rect">
            <a:avLst/>
          </a:prstGeom>
          <a:noFill/>
        </p:spPr>
        <p:txBody>
          <a:bodyPr wrap="square" rtlCol="0">
            <a:spAutoFit/>
          </a:bodyPr>
          <a:lstStyle/>
          <a:p>
            <a:pPr>
              <a:lnSpc>
                <a:spcPct val="150000"/>
              </a:lnSpc>
              <a:spcAft>
                <a:spcPts val="600"/>
              </a:spcAft>
            </a:pPr>
            <a:r>
              <a:rPr lang="en-US" sz="2200" b="0" i="0" dirty="0">
                <a:solidFill>
                  <a:srgbClr val="080215"/>
                </a:solidFill>
                <a:effectLst/>
                <a:latin typeface="trebuchet MS" panose="020B0603020202020204" pitchFamily="34" charset="0"/>
              </a:rPr>
              <a:t>Key considerations for </a:t>
            </a:r>
            <a:r>
              <a:rPr lang="en-US" sz="2200" dirty="0">
                <a:solidFill>
                  <a:srgbClr val="080215"/>
                </a:solidFill>
                <a:latin typeface="trebuchet MS" panose="020B0603020202020204" pitchFamily="34" charset="0"/>
              </a:rPr>
              <a:t>macroprudential policy makers (</a:t>
            </a:r>
            <a:r>
              <a:rPr lang="en-US" sz="2200" dirty="0">
                <a:solidFill>
                  <a:srgbClr val="FF0000"/>
                </a:solidFill>
                <a:latin typeface="trebuchet MS" panose="020B0603020202020204" pitchFamily="34" charset="0"/>
              </a:rPr>
              <a:t>capital-based measures</a:t>
            </a:r>
            <a:r>
              <a:rPr lang="en-US" sz="2200" dirty="0">
                <a:solidFill>
                  <a:srgbClr val="080215"/>
                </a:solidFill>
                <a:latin typeface="trebuchet MS" panose="020B0603020202020204" pitchFamily="34" charset="0"/>
              </a:rPr>
              <a:t>):</a:t>
            </a:r>
          </a:p>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What is (the outlook) for banking sector resilience?</a:t>
            </a:r>
            <a:endParaRPr lang="en-US" sz="2200" dirty="0">
              <a:solidFill>
                <a:srgbClr val="080215"/>
              </a:solidFill>
              <a:latin typeface="trebuchet MS" panose="020B0603020202020204" pitchFamily="34" charset="0"/>
            </a:endParaRPr>
          </a:p>
          <a:p>
            <a:pPr marL="800100" lvl="1" indent="-342900">
              <a:lnSpc>
                <a:spcPct val="150000"/>
              </a:lnSpc>
              <a:spcAft>
                <a:spcPts val="600"/>
              </a:spcAft>
              <a:buFontTx/>
              <a:buChar char="-"/>
            </a:pPr>
            <a:r>
              <a:rPr lang="en-US" b="0" i="0" dirty="0">
                <a:solidFill>
                  <a:srgbClr val="080215"/>
                </a:solidFill>
                <a:effectLst/>
                <a:latin typeface="trebuchet MS" panose="020B0603020202020204" pitchFamily="34" charset="0"/>
              </a:rPr>
              <a:t>What is the outlook for credit losses and are they well provisioned for?</a:t>
            </a:r>
            <a:endParaRPr lang="en-US" dirty="0"/>
          </a:p>
          <a:p>
            <a:pPr marL="800100" lvl="1" indent="-342900">
              <a:lnSpc>
                <a:spcPct val="150000"/>
              </a:lnSpc>
              <a:spcAft>
                <a:spcPts val="600"/>
              </a:spcAft>
              <a:buFontTx/>
              <a:buChar char="-"/>
            </a:pPr>
            <a:r>
              <a:rPr lang="en-US" dirty="0">
                <a:solidFill>
                  <a:srgbClr val="080215"/>
                </a:solidFill>
                <a:latin typeface="trebuchet MS" panose="020B0603020202020204" pitchFamily="34" charset="0"/>
              </a:rPr>
              <a:t>What is the absorption capacity (Pillar 2, MPP buffers, Management buffers)? </a:t>
            </a:r>
          </a:p>
          <a:p>
            <a:pPr marL="800100" lvl="1" indent="-342900">
              <a:lnSpc>
                <a:spcPct val="150000"/>
              </a:lnSpc>
              <a:spcAft>
                <a:spcPts val="600"/>
              </a:spcAft>
              <a:buFontTx/>
              <a:buChar char="-"/>
            </a:pPr>
            <a:r>
              <a:rPr lang="en-US" dirty="0">
                <a:solidFill>
                  <a:srgbClr val="080215"/>
                </a:solidFill>
                <a:latin typeface="trebuchet MS" panose="020B0603020202020204" pitchFamily="34" charset="0"/>
              </a:rPr>
              <a:t>What is the outlook for bank capital (NII likely to improve, capital conservation?)?</a:t>
            </a:r>
          </a:p>
          <a:p>
            <a:pPr indent="-342900">
              <a:lnSpc>
                <a:spcPct val="150000"/>
              </a:lnSpc>
              <a:spcAft>
                <a:spcPts val="600"/>
              </a:spcAft>
              <a:buFontTx/>
              <a:buChar char="-"/>
            </a:pPr>
            <a:r>
              <a:rPr lang="en-US" sz="2200" dirty="0">
                <a:solidFill>
                  <a:srgbClr val="080215"/>
                </a:solidFill>
                <a:latin typeface="trebuchet MS" panose="020B0603020202020204" pitchFamily="34" charset="0"/>
              </a:rPr>
              <a:t>Is there credit rationing in the economy? </a:t>
            </a:r>
          </a:p>
          <a:p>
            <a:pPr marL="800100" lvl="1" indent="-342900">
              <a:lnSpc>
                <a:spcPct val="150000"/>
              </a:lnSpc>
              <a:spcAft>
                <a:spcPts val="600"/>
              </a:spcAft>
              <a:buFontTx/>
              <a:buChar char="-"/>
            </a:pPr>
            <a:r>
              <a:rPr lang="en-US" dirty="0">
                <a:solidFill>
                  <a:srgbClr val="080215"/>
                </a:solidFill>
                <a:latin typeface="trebuchet MS" panose="020B0603020202020204" pitchFamily="34" charset="0"/>
              </a:rPr>
              <a:t>Releases expected to be lasting can be effective in supporting lending to constrained banks; see </a:t>
            </a:r>
            <a:r>
              <a:rPr lang="en-US" dirty="0" err="1">
                <a:solidFill>
                  <a:srgbClr val="080215"/>
                </a:solidFill>
                <a:latin typeface="trebuchet MS" panose="020B0603020202020204" pitchFamily="34" charset="0"/>
              </a:rPr>
              <a:t>Couaillier</a:t>
            </a:r>
            <a:r>
              <a:rPr lang="en-US" dirty="0">
                <a:solidFill>
                  <a:srgbClr val="080215"/>
                </a:solidFill>
                <a:latin typeface="trebuchet MS" panose="020B0603020202020204" pitchFamily="34" charset="0"/>
              </a:rPr>
              <a:t> et al, ECB WP No 2720, Sept. 2022) </a:t>
            </a:r>
          </a:p>
          <a:p>
            <a:pPr marL="342900" indent="-342900">
              <a:lnSpc>
                <a:spcPct val="150000"/>
              </a:lnSpc>
              <a:spcAft>
                <a:spcPts val="600"/>
              </a:spcAft>
              <a:buFontTx/>
              <a:buChar char="-"/>
            </a:pPr>
            <a:r>
              <a:rPr lang="en-US" sz="2200" dirty="0">
                <a:solidFill>
                  <a:srgbClr val="FF0000"/>
                </a:solidFill>
                <a:latin typeface="trebuchet MS" panose="020B0603020202020204" pitchFamily="34" charset="0"/>
              </a:rPr>
              <a:t>Tightening / loosening / waiting are all conceivable options for CBMs</a:t>
            </a:r>
          </a:p>
        </p:txBody>
      </p:sp>
    </p:spTree>
    <p:extLst>
      <p:ext uri="{BB962C8B-B14F-4D97-AF65-F5344CB8AC3E}">
        <p14:creationId xmlns:p14="http://schemas.microsoft.com/office/powerpoint/2010/main" val="235121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342691"/>
            <a:ext cx="9785760" cy="687119"/>
          </a:xfrm>
        </p:spPr>
        <p:txBody>
          <a:bodyPr>
            <a:normAutofit/>
          </a:bodyPr>
          <a:lstStyle/>
          <a:p>
            <a:r>
              <a:rPr lang="en-US" dirty="0"/>
              <a:t>To Release or not to Release? </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12</a:t>
            </a:fld>
            <a:endParaRPr lang="sk-SK" dirty="0"/>
          </a:p>
        </p:txBody>
      </p:sp>
      <p:sp>
        <p:nvSpPr>
          <p:cNvPr id="6" name="TextBox 5">
            <a:extLst>
              <a:ext uri="{FF2B5EF4-FFF2-40B4-BE49-F238E27FC236}">
                <a16:creationId xmlns:a16="http://schemas.microsoft.com/office/drawing/2014/main" id="{65D359C5-67F8-461C-8B3C-D624716BC4C3}"/>
              </a:ext>
            </a:extLst>
          </p:cNvPr>
          <p:cNvSpPr txBox="1"/>
          <p:nvPr/>
        </p:nvSpPr>
        <p:spPr>
          <a:xfrm>
            <a:off x="515266" y="1090186"/>
            <a:ext cx="11215818" cy="4785349"/>
          </a:xfrm>
          <a:prstGeom prst="rect">
            <a:avLst/>
          </a:prstGeom>
          <a:noFill/>
        </p:spPr>
        <p:txBody>
          <a:bodyPr wrap="square" rtlCol="0">
            <a:spAutoFit/>
          </a:bodyPr>
          <a:lstStyle/>
          <a:p>
            <a:pPr>
              <a:lnSpc>
                <a:spcPct val="150000"/>
              </a:lnSpc>
              <a:spcAft>
                <a:spcPts val="600"/>
              </a:spcAft>
            </a:pPr>
            <a:r>
              <a:rPr lang="en-US" sz="2200" b="0" i="0" dirty="0">
                <a:solidFill>
                  <a:srgbClr val="080215"/>
                </a:solidFill>
                <a:effectLst/>
                <a:latin typeface="trebuchet MS" panose="020B0603020202020204" pitchFamily="34" charset="0"/>
              </a:rPr>
              <a:t>Key considerations for </a:t>
            </a:r>
            <a:r>
              <a:rPr lang="en-US" sz="2200" dirty="0">
                <a:solidFill>
                  <a:srgbClr val="080215"/>
                </a:solidFill>
                <a:latin typeface="trebuchet MS" panose="020B0603020202020204" pitchFamily="34" charset="0"/>
              </a:rPr>
              <a:t>macroprudential policy makers (</a:t>
            </a:r>
            <a:r>
              <a:rPr lang="en-US" sz="2200" dirty="0">
                <a:solidFill>
                  <a:srgbClr val="FF0000"/>
                </a:solidFill>
                <a:latin typeface="trebuchet MS" panose="020B0603020202020204" pitchFamily="34" charset="0"/>
              </a:rPr>
              <a:t>borrower-based measures</a:t>
            </a:r>
            <a:r>
              <a:rPr lang="en-US" sz="2200" dirty="0">
                <a:solidFill>
                  <a:srgbClr val="080215"/>
                </a:solidFill>
                <a:latin typeface="trebuchet MS" panose="020B0603020202020204" pitchFamily="34" charset="0"/>
              </a:rPr>
              <a:t>):</a:t>
            </a:r>
          </a:p>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The mortgage / real estate cycle is likely to turn / turning, but:</a:t>
            </a:r>
            <a:endParaRPr lang="en-US" sz="2200" dirty="0">
              <a:solidFill>
                <a:srgbClr val="080215"/>
              </a:solidFill>
              <a:latin typeface="trebuchet MS" panose="020B0603020202020204" pitchFamily="34" charset="0"/>
            </a:endParaRPr>
          </a:p>
          <a:p>
            <a:pPr marL="800100" lvl="1" indent="-342900">
              <a:lnSpc>
                <a:spcPct val="150000"/>
              </a:lnSpc>
              <a:spcAft>
                <a:spcPts val="600"/>
              </a:spcAft>
              <a:buFontTx/>
              <a:buChar char="-"/>
            </a:pPr>
            <a:r>
              <a:rPr lang="en-US" b="0" i="0" dirty="0">
                <a:solidFill>
                  <a:srgbClr val="080215"/>
                </a:solidFill>
                <a:effectLst/>
                <a:latin typeface="trebuchet MS" panose="020B0603020202020204" pitchFamily="34" charset="0"/>
              </a:rPr>
              <a:t>How fast and severe will the turn be? </a:t>
            </a:r>
          </a:p>
          <a:p>
            <a:pPr marL="800100" lvl="1" indent="-342900">
              <a:lnSpc>
                <a:spcPct val="150000"/>
              </a:lnSpc>
              <a:spcAft>
                <a:spcPts val="600"/>
              </a:spcAft>
              <a:buFontTx/>
              <a:buChar char="-"/>
            </a:pPr>
            <a:r>
              <a:rPr lang="en-US" dirty="0">
                <a:solidFill>
                  <a:srgbClr val="080215"/>
                </a:solidFill>
                <a:latin typeface="trebuchet MS" panose="020B0603020202020204" pitchFamily="34" charset="0"/>
              </a:rPr>
              <a:t>Is the RRE sector likely to see a ‘soft’ or a ‘hard’ landing?</a:t>
            </a:r>
            <a:r>
              <a:rPr lang="en-US" b="0" i="0" dirty="0">
                <a:solidFill>
                  <a:srgbClr val="080215"/>
                </a:solidFill>
                <a:effectLst/>
                <a:latin typeface="trebuchet MS" panose="020B0603020202020204" pitchFamily="34" charset="0"/>
              </a:rPr>
              <a:t> </a:t>
            </a:r>
          </a:p>
          <a:p>
            <a:pPr marL="800100" lvl="1" indent="-342900">
              <a:lnSpc>
                <a:spcPct val="150000"/>
              </a:lnSpc>
              <a:spcAft>
                <a:spcPts val="600"/>
              </a:spcAft>
              <a:buFontTx/>
              <a:buChar char="-"/>
            </a:pPr>
            <a:r>
              <a:rPr lang="en-US" dirty="0">
                <a:solidFill>
                  <a:srgbClr val="080215"/>
                </a:solidFill>
                <a:latin typeface="trebuchet MS" panose="020B0603020202020204" pitchFamily="34" charset="0"/>
              </a:rPr>
              <a:t>Balance between desirable reduction of vulnerabilities and negative macro repercussions</a:t>
            </a:r>
            <a:endParaRPr lang="en-US" dirty="0"/>
          </a:p>
          <a:p>
            <a:pPr marL="342900" indent="-342900">
              <a:lnSpc>
                <a:spcPct val="150000"/>
              </a:lnSpc>
              <a:spcAft>
                <a:spcPts val="600"/>
              </a:spcAft>
              <a:buFontTx/>
              <a:buChar char="-"/>
            </a:pPr>
            <a:r>
              <a:rPr lang="en-US" sz="2200" dirty="0">
                <a:solidFill>
                  <a:srgbClr val="FF0000"/>
                </a:solidFill>
                <a:latin typeface="trebuchet MS" panose="020B0603020202020204" pitchFamily="34" charset="0"/>
              </a:rPr>
              <a:t>Tightening likely to be infrequent for CBMs, loosening or waiting more likely options</a:t>
            </a:r>
          </a:p>
          <a:p>
            <a:pPr marL="342900" indent="-342900">
              <a:lnSpc>
                <a:spcPct val="150000"/>
              </a:lnSpc>
              <a:spcAft>
                <a:spcPts val="600"/>
              </a:spcAft>
              <a:buFontTx/>
              <a:buChar char="-"/>
            </a:pPr>
            <a:r>
              <a:rPr lang="en-US" sz="2200" dirty="0">
                <a:solidFill>
                  <a:srgbClr val="080215"/>
                </a:solidFill>
                <a:latin typeface="trebuchet MS" panose="020B0603020202020204" pitchFamily="34" charset="0"/>
              </a:rPr>
              <a:t>Overall, MPP likely to be quite heterogenous across countries, with (1) MPP ‘stance’, (2) the stock of vulnerabilities and (3) the transmission of inflation and monetary policy on the financial sector as key determinants </a:t>
            </a:r>
            <a:endParaRPr lang="en-US" sz="2200"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56982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5FEF65-5BDF-43FE-9B8F-31DA7921F724}"/>
              </a:ext>
            </a:extLst>
          </p:cNvPr>
          <p:cNvSpPr>
            <a:spLocks noGrp="1"/>
          </p:cNvSpPr>
          <p:nvPr>
            <p:ph type="ftr" sz="quarter" idx="11"/>
          </p:nvPr>
        </p:nvSpPr>
        <p:spPr/>
        <p:txBody>
          <a:bodyPr/>
          <a:lstStyle/>
          <a:p>
            <a:r>
              <a:rPr lang="en-US" dirty="0"/>
              <a:t>‘Inflation is back’, October 2022</a:t>
            </a:r>
            <a:endParaRPr lang="sk-SK" dirty="0"/>
          </a:p>
          <a:p>
            <a:endParaRPr lang="sk-SK" dirty="0"/>
          </a:p>
        </p:txBody>
      </p:sp>
      <p:sp>
        <p:nvSpPr>
          <p:cNvPr id="4" name="Slide Number Placeholder 3">
            <a:extLst>
              <a:ext uri="{FF2B5EF4-FFF2-40B4-BE49-F238E27FC236}">
                <a16:creationId xmlns:a16="http://schemas.microsoft.com/office/drawing/2014/main" id="{1A37F1A0-85A3-4B1A-BC45-02C0F6641200}"/>
              </a:ext>
            </a:extLst>
          </p:cNvPr>
          <p:cNvSpPr>
            <a:spLocks noGrp="1"/>
          </p:cNvSpPr>
          <p:nvPr>
            <p:ph type="sldNum" sz="quarter" idx="12"/>
          </p:nvPr>
        </p:nvSpPr>
        <p:spPr/>
        <p:txBody>
          <a:bodyPr/>
          <a:lstStyle/>
          <a:p>
            <a:fld id="{5DD979C4-B72D-9549-BD86-64D2882017CF}" type="slidenum">
              <a:rPr lang="sk-SK" smtClean="0"/>
              <a:pPr/>
              <a:t>13</a:t>
            </a:fld>
            <a:endParaRPr lang="sk-SK" dirty="0"/>
          </a:p>
        </p:txBody>
      </p:sp>
      <p:sp>
        <p:nvSpPr>
          <p:cNvPr id="5" name="TextBox 4">
            <a:extLst>
              <a:ext uri="{FF2B5EF4-FFF2-40B4-BE49-F238E27FC236}">
                <a16:creationId xmlns:a16="http://schemas.microsoft.com/office/drawing/2014/main" id="{D10A8238-D105-4098-8CE7-67110F873A8B}"/>
              </a:ext>
            </a:extLst>
          </p:cNvPr>
          <p:cNvSpPr txBox="1"/>
          <p:nvPr/>
        </p:nvSpPr>
        <p:spPr>
          <a:xfrm>
            <a:off x="363181" y="3334134"/>
            <a:ext cx="11364627" cy="1215013"/>
          </a:xfrm>
          <a:prstGeom prst="rect">
            <a:avLst/>
          </a:prstGeom>
          <a:noFill/>
        </p:spPr>
        <p:txBody>
          <a:bodyPr wrap="square" rtlCol="0">
            <a:spAutoFit/>
          </a:bodyPr>
          <a:lstStyle/>
          <a:p>
            <a:pPr algn="ctr">
              <a:lnSpc>
                <a:spcPct val="150000"/>
              </a:lnSpc>
              <a:spcAft>
                <a:spcPts val="600"/>
              </a:spcAft>
            </a:pPr>
            <a:r>
              <a:rPr lang="sk-SK" sz="2800" b="1" dirty="0" err="1">
                <a:solidFill>
                  <a:srgbClr val="0070C0"/>
                </a:solidFill>
              </a:rPr>
              <a:t>Thank</a:t>
            </a:r>
            <a:r>
              <a:rPr lang="sk-SK" sz="2800" b="1" dirty="0">
                <a:solidFill>
                  <a:srgbClr val="0070C0"/>
                </a:solidFill>
              </a:rPr>
              <a:t> </a:t>
            </a:r>
            <a:r>
              <a:rPr lang="sk-SK" sz="2800" b="1" dirty="0" err="1">
                <a:solidFill>
                  <a:srgbClr val="0070C0"/>
                </a:solidFill>
              </a:rPr>
              <a:t>you</a:t>
            </a:r>
            <a:r>
              <a:rPr lang="sk-SK" sz="2800" b="1" dirty="0">
                <a:solidFill>
                  <a:srgbClr val="0070C0"/>
                </a:solidFill>
              </a:rPr>
              <a:t> </a:t>
            </a:r>
            <a:r>
              <a:rPr lang="sk-SK" sz="2800" b="1" dirty="0" err="1">
                <a:solidFill>
                  <a:srgbClr val="0070C0"/>
                </a:solidFill>
              </a:rPr>
              <a:t>for</a:t>
            </a:r>
            <a:r>
              <a:rPr lang="sk-SK" sz="2800" b="1" dirty="0">
                <a:solidFill>
                  <a:srgbClr val="0070C0"/>
                </a:solidFill>
              </a:rPr>
              <a:t> </a:t>
            </a:r>
            <a:r>
              <a:rPr lang="sk-SK" sz="2800" b="1" dirty="0" err="1">
                <a:solidFill>
                  <a:srgbClr val="0070C0"/>
                </a:solidFill>
              </a:rPr>
              <a:t>your</a:t>
            </a:r>
            <a:r>
              <a:rPr lang="sk-SK" sz="2800" b="1" dirty="0">
                <a:solidFill>
                  <a:srgbClr val="0070C0"/>
                </a:solidFill>
              </a:rPr>
              <a:t> </a:t>
            </a:r>
            <a:r>
              <a:rPr lang="sk-SK" sz="2800" b="1" dirty="0" err="1">
                <a:solidFill>
                  <a:srgbClr val="0070C0"/>
                </a:solidFill>
              </a:rPr>
              <a:t>attention</a:t>
            </a:r>
            <a:endParaRPr lang="sk-SK" sz="2800" b="1" dirty="0">
              <a:solidFill>
                <a:srgbClr val="0070C0"/>
              </a:solidFill>
            </a:endParaRPr>
          </a:p>
          <a:p>
            <a:pPr marL="342900" indent="-342900" algn="just">
              <a:lnSpc>
                <a:spcPct val="150000"/>
              </a:lnSpc>
              <a:spcAft>
                <a:spcPts val="600"/>
              </a:spcAft>
              <a:buFont typeface="Arial" panose="020B0604020202020204" pitchFamily="34" charset="0"/>
              <a:buChar char="•"/>
            </a:pPr>
            <a:endParaRPr lang="sk-SK" sz="2000" dirty="0"/>
          </a:p>
        </p:txBody>
      </p:sp>
    </p:spTree>
    <p:extLst>
      <p:ext uri="{BB962C8B-B14F-4D97-AF65-F5344CB8AC3E}">
        <p14:creationId xmlns:p14="http://schemas.microsoft.com/office/powerpoint/2010/main" val="279914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342691"/>
            <a:ext cx="9785760" cy="687119"/>
          </a:xfrm>
        </p:spPr>
        <p:txBody>
          <a:bodyPr>
            <a:normAutofit/>
          </a:bodyPr>
          <a:lstStyle/>
          <a:p>
            <a:r>
              <a:rPr lang="en-US" dirty="0"/>
              <a:t>Introduction</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2</a:t>
            </a:fld>
            <a:endParaRPr lang="sk-SK" dirty="0"/>
          </a:p>
        </p:txBody>
      </p:sp>
      <p:sp>
        <p:nvSpPr>
          <p:cNvPr id="6" name="TextBox 5">
            <a:extLst>
              <a:ext uri="{FF2B5EF4-FFF2-40B4-BE49-F238E27FC236}">
                <a16:creationId xmlns:a16="http://schemas.microsoft.com/office/drawing/2014/main" id="{65D359C5-67F8-461C-8B3C-D624716BC4C3}"/>
              </a:ext>
            </a:extLst>
          </p:cNvPr>
          <p:cNvSpPr txBox="1"/>
          <p:nvPr/>
        </p:nvSpPr>
        <p:spPr>
          <a:xfrm>
            <a:off x="440924" y="1212283"/>
            <a:ext cx="11310151" cy="4400628"/>
          </a:xfrm>
          <a:prstGeom prst="rect">
            <a:avLst/>
          </a:prstGeom>
          <a:noFill/>
        </p:spPr>
        <p:txBody>
          <a:bodyPr wrap="square" rtlCol="0">
            <a:spAutoFit/>
          </a:bodyPr>
          <a:lstStyle/>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Macroprudential policy is a relatively new economic policy tool</a:t>
            </a:r>
          </a:p>
          <a:p>
            <a:pPr marL="342900" indent="-342900">
              <a:lnSpc>
                <a:spcPct val="150000"/>
              </a:lnSpc>
              <a:spcAft>
                <a:spcPts val="600"/>
              </a:spcAft>
              <a:buFontTx/>
              <a:buChar char="-"/>
            </a:pPr>
            <a:r>
              <a:rPr lang="en-US" sz="2200" dirty="0">
                <a:solidFill>
                  <a:srgbClr val="080215"/>
                </a:solidFill>
                <a:latin typeface="trebuchet MS" panose="020B0603020202020204" pitchFamily="34" charset="0"/>
              </a:rPr>
              <a:t>Countries have a maximum of 20 years experience, most have much less</a:t>
            </a:r>
            <a:r>
              <a:rPr lang="en-US" sz="2200" b="0" i="0" dirty="0">
                <a:solidFill>
                  <a:srgbClr val="080215"/>
                </a:solidFill>
                <a:effectLst/>
                <a:latin typeface="trebuchet MS" panose="020B0603020202020204" pitchFamily="34" charset="0"/>
              </a:rPr>
              <a:t> </a:t>
            </a:r>
          </a:p>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Many countries never </a:t>
            </a:r>
            <a:r>
              <a:rPr lang="en-US" sz="2200" dirty="0">
                <a:solidFill>
                  <a:srgbClr val="080215"/>
                </a:solidFill>
                <a:latin typeface="trebuchet MS" panose="020B0603020202020204" pitchFamily="34" charset="0"/>
              </a:rPr>
              <a:t>used </a:t>
            </a:r>
            <a:r>
              <a:rPr lang="en-US" sz="2200" b="0" i="0" dirty="0">
                <a:solidFill>
                  <a:srgbClr val="080215"/>
                </a:solidFill>
                <a:effectLst/>
                <a:latin typeface="trebuchet MS" panose="020B0603020202020204" pitchFamily="34" charset="0"/>
              </a:rPr>
              <a:t>macroprudential policy in a high-inflation / monetary tightening environment </a:t>
            </a:r>
          </a:p>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Hence, it is currently particularly challenging for policy makers to assess the impact of macroprudential tools and its interaction with monetary (and other) policies</a:t>
            </a:r>
          </a:p>
          <a:p>
            <a:pPr marL="342900" indent="-342900">
              <a:lnSpc>
                <a:spcPct val="150000"/>
              </a:lnSpc>
              <a:spcAft>
                <a:spcPts val="600"/>
              </a:spcAft>
              <a:buFontTx/>
              <a:buChar char="-"/>
            </a:pPr>
            <a:r>
              <a:rPr lang="en-US" sz="2200" dirty="0">
                <a:solidFill>
                  <a:srgbClr val="080215"/>
                </a:solidFill>
                <a:latin typeface="trebuchet MS" panose="020B0603020202020204" pitchFamily="34" charset="0"/>
              </a:rPr>
              <a:t>Question was discussed in more detail at a recent SUERF/NBS Workshop, bringing together national authorities and international </a:t>
            </a:r>
            <a:r>
              <a:rPr lang="en-US" sz="2200" dirty="0" err="1">
                <a:solidFill>
                  <a:srgbClr val="080215"/>
                </a:solidFill>
                <a:latin typeface="trebuchet MS" panose="020B0603020202020204" pitchFamily="34" charset="0"/>
              </a:rPr>
              <a:t>organisations</a:t>
            </a:r>
            <a:r>
              <a:rPr lang="en-US" sz="2200" dirty="0">
                <a:solidFill>
                  <a:srgbClr val="080215"/>
                </a:solidFill>
                <a:latin typeface="trebuchet MS" panose="020B0603020202020204" pitchFamily="34" charset="0"/>
              </a:rPr>
              <a:t>  </a:t>
            </a:r>
            <a:r>
              <a:rPr lang="en-US" sz="2200" dirty="0">
                <a:solidFill>
                  <a:srgbClr val="080215"/>
                </a:solidFill>
                <a:latin typeface="trebuchet MS" panose="020B0603020202020204" pitchFamily="34" charset="0"/>
                <a:hlinkClick r:id="rId2"/>
              </a:rPr>
              <a:t>www.suerf.org/nbs</a:t>
            </a:r>
            <a:endParaRPr lang="en-US" sz="2200" dirty="0">
              <a:solidFill>
                <a:srgbClr val="080215"/>
              </a:solidFill>
              <a:latin typeface="trebuchet MS" panose="020B0603020202020204" pitchFamily="34" charset="0"/>
            </a:endParaRPr>
          </a:p>
        </p:txBody>
      </p:sp>
    </p:spTree>
    <p:extLst>
      <p:ext uri="{BB962C8B-B14F-4D97-AF65-F5344CB8AC3E}">
        <p14:creationId xmlns:p14="http://schemas.microsoft.com/office/powerpoint/2010/main" val="214008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fontScale="92500"/>
          </a:bodyPr>
          <a:lstStyle/>
          <a:p>
            <a:r>
              <a:rPr lang="en-US" dirty="0"/>
              <a:t>Scope for Macroprudential Loosening?</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3</a:t>
            </a:fld>
            <a:endParaRPr lang="sk-SK" dirty="0"/>
          </a:p>
        </p:txBody>
      </p:sp>
      <p:sp>
        <p:nvSpPr>
          <p:cNvPr id="13" name="TextBox 12">
            <a:extLst>
              <a:ext uri="{FF2B5EF4-FFF2-40B4-BE49-F238E27FC236}">
                <a16:creationId xmlns:a16="http://schemas.microsoft.com/office/drawing/2014/main" id="{18867263-5B7D-4E9F-B13C-148B013147A3}"/>
              </a:ext>
            </a:extLst>
          </p:cNvPr>
          <p:cNvSpPr txBox="1"/>
          <p:nvPr/>
        </p:nvSpPr>
        <p:spPr>
          <a:xfrm>
            <a:off x="2913428" y="1139193"/>
            <a:ext cx="6365144" cy="276999"/>
          </a:xfrm>
          <a:prstGeom prst="rect">
            <a:avLst/>
          </a:prstGeom>
          <a:noFill/>
        </p:spPr>
        <p:txBody>
          <a:bodyPr wrap="square" rtlCol="0">
            <a:spAutoFit/>
          </a:bodyPr>
          <a:lstStyle/>
          <a:p>
            <a:pPr algn="ctr">
              <a:spcAft>
                <a:spcPts val="600"/>
              </a:spcAft>
            </a:pPr>
            <a:r>
              <a:rPr lang="en-US" sz="1200" b="1" dirty="0">
                <a:solidFill>
                  <a:schemeClr val="accent1"/>
                </a:solidFill>
              </a:rPr>
              <a:t>Figure 1:</a:t>
            </a:r>
            <a:r>
              <a:rPr lang="en-US" sz="1200" b="1" dirty="0"/>
              <a:t> The Use of Macroprudential Measures in CESEE EU Countries</a:t>
            </a:r>
            <a:endParaRPr lang="en-US" sz="1200" dirty="0"/>
          </a:p>
        </p:txBody>
      </p:sp>
      <p:sp>
        <p:nvSpPr>
          <p:cNvPr id="10" name="TextBox 9">
            <a:extLst>
              <a:ext uri="{FF2B5EF4-FFF2-40B4-BE49-F238E27FC236}">
                <a16:creationId xmlns:a16="http://schemas.microsoft.com/office/drawing/2014/main" id="{EC0E0C54-3A54-4C4D-87E8-F848C215C490}"/>
              </a:ext>
            </a:extLst>
          </p:cNvPr>
          <p:cNvSpPr txBox="1"/>
          <p:nvPr/>
        </p:nvSpPr>
        <p:spPr>
          <a:xfrm>
            <a:off x="838198" y="6010101"/>
            <a:ext cx="10735493" cy="246221"/>
          </a:xfrm>
          <a:prstGeom prst="rect">
            <a:avLst/>
          </a:prstGeom>
          <a:noFill/>
        </p:spPr>
        <p:txBody>
          <a:bodyPr wrap="square" rtlCol="0">
            <a:spAutoFit/>
          </a:bodyPr>
          <a:lstStyle/>
          <a:p>
            <a:pPr>
              <a:spcAft>
                <a:spcPts val="600"/>
              </a:spcAft>
            </a:pPr>
            <a:r>
              <a:rPr lang="en-US" sz="1000" dirty="0">
                <a:solidFill>
                  <a:schemeClr val="accent1"/>
                </a:solidFill>
              </a:rPr>
              <a:t>Source: </a:t>
            </a:r>
            <a:r>
              <a:rPr lang="en-US" sz="1000" spc="-15" dirty="0">
                <a:solidFill>
                  <a:srgbClr val="2C53AA"/>
                </a:solidFill>
                <a:latin typeface="Arial"/>
                <a:cs typeface="Arial"/>
              </a:rPr>
              <a:t>Eller, M., R. Martin and L. </a:t>
            </a:r>
            <a:r>
              <a:rPr lang="en-US" sz="1000" spc="-15" dirty="0" err="1">
                <a:solidFill>
                  <a:srgbClr val="2C53AA"/>
                </a:solidFill>
                <a:latin typeface="Arial"/>
                <a:cs typeface="Arial"/>
              </a:rPr>
              <a:t>Vashold</a:t>
            </a:r>
            <a:r>
              <a:rPr lang="en-US" sz="1000" spc="-15" dirty="0">
                <a:solidFill>
                  <a:srgbClr val="2C53AA"/>
                </a:solidFill>
                <a:latin typeface="Arial"/>
                <a:cs typeface="Arial"/>
              </a:rPr>
              <a:t>, 2021. </a:t>
            </a:r>
            <a:r>
              <a:rPr lang="en-US" sz="1000" spc="-15" dirty="0">
                <a:solidFill>
                  <a:srgbClr val="2C53AA"/>
                </a:solidFill>
                <a:latin typeface="Arial"/>
                <a:cs typeface="Arial"/>
                <a:hlinkClick r:id="rId2">
                  <a:extLst>
                    <a:ext uri="{A12FA001-AC4F-418D-AE19-62706E023703}">
                      <ahyp:hlinkClr xmlns:ahyp="http://schemas.microsoft.com/office/drawing/2018/hyperlinkcolor" val="tx"/>
                    </a:ext>
                  </a:extLst>
                </a:hlinkClick>
              </a:rPr>
              <a:t>CESEE’s macroprudential policy response in the wake of the COVID-19 crisis</a:t>
            </a:r>
            <a:r>
              <a:rPr lang="en-US" sz="1000" spc="-15" dirty="0">
                <a:solidFill>
                  <a:srgbClr val="2C53AA"/>
                </a:solidFill>
                <a:latin typeface="Arial"/>
                <a:cs typeface="Arial"/>
              </a:rPr>
              <a:t>,  </a:t>
            </a:r>
            <a:r>
              <a:rPr lang="en-US" sz="1000" spc="-15" dirty="0">
                <a:solidFill>
                  <a:srgbClr val="2C53AA"/>
                </a:solidFill>
                <a:latin typeface="Arial"/>
                <a:cs typeface="Arial"/>
                <a:hlinkClick r:id="rId3">
                  <a:extLst>
                    <a:ext uri="{A12FA001-AC4F-418D-AE19-62706E023703}">
                      <ahyp:hlinkClr xmlns:ahyp="http://schemas.microsoft.com/office/drawing/2018/hyperlinkcolor" val="tx"/>
                    </a:ext>
                  </a:extLst>
                </a:hlinkClick>
              </a:rPr>
              <a:t>Focus on European Economic Integration</a:t>
            </a:r>
            <a:r>
              <a:rPr lang="en-US" sz="1000" spc="-15" dirty="0">
                <a:solidFill>
                  <a:srgbClr val="2C53AA"/>
                </a:solidFill>
                <a:latin typeface="Arial"/>
                <a:cs typeface="Arial"/>
              </a:rPr>
              <a:t>, Q1/21. </a:t>
            </a:r>
            <a:r>
              <a:rPr lang="en-US" sz="1000" spc="-15" dirty="0" err="1">
                <a:solidFill>
                  <a:srgbClr val="2C53AA"/>
                </a:solidFill>
                <a:latin typeface="Arial"/>
                <a:cs typeface="Arial"/>
              </a:rPr>
              <a:t>OeNB</a:t>
            </a:r>
            <a:r>
              <a:rPr lang="en-US" sz="1000" spc="-15" dirty="0">
                <a:solidFill>
                  <a:srgbClr val="2C53AA"/>
                </a:solidFill>
                <a:latin typeface="Arial"/>
                <a:cs typeface="Arial"/>
              </a:rPr>
              <a:t>. 55-69</a:t>
            </a:r>
            <a:endParaRPr lang="en-US" sz="1000" dirty="0"/>
          </a:p>
        </p:txBody>
      </p:sp>
      <p:pic>
        <p:nvPicPr>
          <p:cNvPr id="2" name="Picture 1">
            <a:extLst>
              <a:ext uri="{FF2B5EF4-FFF2-40B4-BE49-F238E27FC236}">
                <a16:creationId xmlns:a16="http://schemas.microsoft.com/office/drawing/2014/main" id="{C190CDA3-D09B-4636-8A0C-8D50509F38AE}"/>
              </a:ext>
            </a:extLst>
          </p:cNvPr>
          <p:cNvPicPr>
            <a:picLocks noChangeAspect="1"/>
          </p:cNvPicPr>
          <p:nvPr/>
        </p:nvPicPr>
        <p:blipFill>
          <a:blip r:embed="rId4"/>
          <a:stretch>
            <a:fillRect/>
          </a:stretch>
        </p:blipFill>
        <p:spPr>
          <a:xfrm>
            <a:off x="2830285" y="1573422"/>
            <a:ext cx="6296297" cy="4436679"/>
          </a:xfrm>
          <a:prstGeom prst="rect">
            <a:avLst/>
          </a:prstGeom>
        </p:spPr>
      </p:pic>
    </p:spTree>
    <p:extLst>
      <p:ext uri="{BB962C8B-B14F-4D97-AF65-F5344CB8AC3E}">
        <p14:creationId xmlns:p14="http://schemas.microsoft.com/office/powerpoint/2010/main" val="16620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342691"/>
            <a:ext cx="9785760" cy="687119"/>
          </a:xfrm>
        </p:spPr>
        <p:txBody>
          <a:bodyPr>
            <a:normAutofit fontScale="77500" lnSpcReduction="20000"/>
          </a:bodyPr>
          <a:lstStyle/>
          <a:p>
            <a:r>
              <a:rPr lang="en-US" dirty="0"/>
              <a:t>Macroprudential and Monetary Policy Interaction</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4</a:t>
            </a:fld>
            <a:endParaRPr lang="sk-SK" dirty="0"/>
          </a:p>
        </p:txBody>
      </p:sp>
      <p:sp>
        <p:nvSpPr>
          <p:cNvPr id="6" name="TextBox 5">
            <a:extLst>
              <a:ext uri="{FF2B5EF4-FFF2-40B4-BE49-F238E27FC236}">
                <a16:creationId xmlns:a16="http://schemas.microsoft.com/office/drawing/2014/main" id="{65D359C5-67F8-461C-8B3C-D624716BC4C3}"/>
              </a:ext>
            </a:extLst>
          </p:cNvPr>
          <p:cNvSpPr txBox="1"/>
          <p:nvPr/>
        </p:nvSpPr>
        <p:spPr>
          <a:xfrm>
            <a:off x="440924" y="1247569"/>
            <a:ext cx="11310151" cy="4362861"/>
          </a:xfrm>
          <a:prstGeom prst="rect">
            <a:avLst/>
          </a:prstGeom>
          <a:noFill/>
        </p:spPr>
        <p:txBody>
          <a:bodyPr wrap="square" rtlCol="0">
            <a:spAutoFit/>
          </a:bodyPr>
          <a:lstStyle/>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Monetary Policy ‘leaning against the wind’ suboptimal to avoid financial ‘excesses’ – </a:t>
            </a:r>
            <a:r>
              <a:rPr lang="en-US" sz="2200" dirty="0">
                <a:solidFill>
                  <a:srgbClr val="080215"/>
                </a:solidFill>
                <a:latin typeface="trebuchet MS" panose="020B0603020202020204" pitchFamily="34" charset="0"/>
              </a:rPr>
              <a:t>blunt tool with many side effects</a:t>
            </a:r>
          </a:p>
          <a:p>
            <a:pPr marL="342900" indent="-342900">
              <a:lnSpc>
                <a:spcPct val="150000"/>
              </a:lnSpc>
              <a:spcAft>
                <a:spcPts val="600"/>
              </a:spcAft>
              <a:buFontTx/>
              <a:buChar char="-"/>
            </a:pPr>
            <a:r>
              <a:rPr lang="en-US" sz="2200" b="0" i="0" dirty="0">
                <a:solidFill>
                  <a:srgbClr val="080215"/>
                </a:solidFill>
                <a:effectLst/>
                <a:latin typeface="trebuchet MS" panose="020B0603020202020204" pitchFamily="34" charset="0"/>
              </a:rPr>
              <a:t>Macroprudential Policy </a:t>
            </a:r>
            <a:r>
              <a:rPr lang="en-US" sz="2000" dirty="0"/>
              <a:t>established as ‘first line of defense’ against financial imbalances/vulnerabilities</a:t>
            </a:r>
          </a:p>
          <a:p>
            <a:pPr marL="342900" indent="-342900">
              <a:lnSpc>
                <a:spcPct val="150000"/>
              </a:lnSpc>
              <a:spcAft>
                <a:spcPts val="600"/>
              </a:spcAft>
              <a:buFontTx/>
              <a:buChar char="-"/>
            </a:pPr>
            <a:r>
              <a:rPr lang="en-US" sz="2200" dirty="0">
                <a:solidFill>
                  <a:srgbClr val="080215"/>
                </a:solidFill>
                <a:latin typeface="trebuchet MS" panose="020B0603020202020204" pitchFamily="34" charset="0"/>
              </a:rPr>
              <a:t>“In low interest rate / low inflation environment MPP tightening allows MP to remain accommodative for longer.” (</a:t>
            </a:r>
            <a:r>
              <a:rPr lang="en-US" sz="2200" dirty="0" err="1">
                <a:solidFill>
                  <a:srgbClr val="080215"/>
                </a:solidFill>
                <a:latin typeface="trebuchet MS" panose="020B0603020202020204" pitchFamily="34" charset="0"/>
              </a:rPr>
              <a:t>Detken</a:t>
            </a:r>
            <a:r>
              <a:rPr lang="en-US" sz="2200" dirty="0">
                <a:solidFill>
                  <a:srgbClr val="080215"/>
                </a:solidFill>
                <a:latin typeface="trebuchet MS" panose="020B0603020202020204" pitchFamily="34" charset="0"/>
              </a:rPr>
              <a:t> 2022) </a:t>
            </a:r>
            <a:endParaRPr lang="en-US" sz="2200" dirty="0">
              <a:solidFill>
                <a:srgbClr val="FF0000"/>
              </a:solidFill>
              <a:latin typeface="trebuchet MS" panose="020B0603020202020204" pitchFamily="34" charset="0"/>
            </a:endParaRPr>
          </a:p>
          <a:p>
            <a:pPr marL="342900" indent="-342900">
              <a:lnSpc>
                <a:spcPct val="150000"/>
              </a:lnSpc>
              <a:spcAft>
                <a:spcPts val="600"/>
              </a:spcAft>
              <a:buFontTx/>
              <a:buChar char="-"/>
            </a:pPr>
            <a:r>
              <a:rPr lang="en-US" sz="2200" dirty="0">
                <a:solidFill>
                  <a:srgbClr val="080215"/>
                </a:solidFill>
                <a:latin typeface="trebuchet MS" panose="020B0603020202020204" pitchFamily="34" charset="0"/>
              </a:rPr>
              <a:t>“In higher interest rate / high inflation environment, can MPP releases allow MP to be tightened more decisively?” </a:t>
            </a:r>
            <a:r>
              <a:rPr lang="en-US" sz="2400" b="1" dirty="0">
                <a:solidFill>
                  <a:srgbClr val="FF0000"/>
                </a:solidFill>
                <a:latin typeface="trebuchet MS" panose="020B0603020202020204" pitchFamily="34" charset="0"/>
              </a:rPr>
              <a:t>??</a:t>
            </a:r>
          </a:p>
        </p:txBody>
      </p:sp>
      <p:pic>
        <p:nvPicPr>
          <p:cNvPr id="7" name="Graphic 6" descr="Checkmark with solid fill">
            <a:extLst>
              <a:ext uri="{FF2B5EF4-FFF2-40B4-BE49-F238E27FC236}">
                <a16:creationId xmlns:a16="http://schemas.microsoft.com/office/drawing/2014/main" id="{19646E16-9E24-4990-99CC-71D13B1F65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2390" y="4004086"/>
            <a:ext cx="396880" cy="396880"/>
          </a:xfrm>
          <a:prstGeom prst="rect">
            <a:avLst/>
          </a:prstGeom>
        </p:spPr>
      </p:pic>
    </p:spTree>
    <p:extLst>
      <p:ext uri="{BB962C8B-B14F-4D97-AF65-F5344CB8AC3E}">
        <p14:creationId xmlns:p14="http://schemas.microsoft.com/office/powerpoint/2010/main" val="122539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a:bodyPr>
          <a:lstStyle/>
          <a:p>
            <a:r>
              <a:rPr lang="en-US" dirty="0"/>
              <a:t>Revisiting Macroprudential Objectives</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5</a:t>
            </a:fld>
            <a:endParaRPr lang="sk-SK" dirty="0"/>
          </a:p>
        </p:txBody>
      </p:sp>
      <p:sp>
        <p:nvSpPr>
          <p:cNvPr id="13" name="TextBox 12">
            <a:extLst>
              <a:ext uri="{FF2B5EF4-FFF2-40B4-BE49-F238E27FC236}">
                <a16:creationId xmlns:a16="http://schemas.microsoft.com/office/drawing/2014/main" id="{18867263-5B7D-4E9F-B13C-148B013147A3}"/>
              </a:ext>
            </a:extLst>
          </p:cNvPr>
          <p:cNvSpPr txBox="1"/>
          <p:nvPr/>
        </p:nvSpPr>
        <p:spPr>
          <a:xfrm>
            <a:off x="2913428" y="1139193"/>
            <a:ext cx="6365144" cy="276999"/>
          </a:xfrm>
          <a:prstGeom prst="rect">
            <a:avLst/>
          </a:prstGeom>
          <a:noFill/>
        </p:spPr>
        <p:txBody>
          <a:bodyPr wrap="square" rtlCol="0">
            <a:spAutoFit/>
          </a:bodyPr>
          <a:lstStyle/>
          <a:p>
            <a:pPr algn="ctr">
              <a:spcAft>
                <a:spcPts val="600"/>
              </a:spcAft>
            </a:pPr>
            <a:r>
              <a:rPr lang="en-US" sz="1200" b="1" dirty="0">
                <a:solidFill>
                  <a:schemeClr val="accent1"/>
                </a:solidFill>
              </a:rPr>
              <a:t>Figure 2:</a:t>
            </a:r>
            <a:r>
              <a:rPr lang="en-US" sz="1200" b="1" dirty="0"/>
              <a:t> Macroprudential Policy Instruments and Objectives</a:t>
            </a:r>
            <a:endParaRPr lang="en-US" sz="1200" dirty="0"/>
          </a:p>
        </p:txBody>
      </p:sp>
      <p:sp>
        <p:nvSpPr>
          <p:cNvPr id="10" name="TextBox 9">
            <a:extLst>
              <a:ext uri="{FF2B5EF4-FFF2-40B4-BE49-F238E27FC236}">
                <a16:creationId xmlns:a16="http://schemas.microsoft.com/office/drawing/2014/main" id="{EC0E0C54-3A54-4C4D-87E8-F848C215C490}"/>
              </a:ext>
            </a:extLst>
          </p:cNvPr>
          <p:cNvSpPr txBox="1"/>
          <p:nvPr/>
        </p:nvSpPr>
        <p:spPr>
          <a:xfrm>
            <a:off x="838198" y="6010101"/>
            <a:ext cx="10735493" cy="246221"/>
          </a:xfrm>
          <a:prstGeom prst="rect">
            <a:avLst/>
          </a:prstGeom>
          <a:noFill/>
        </p:spPr>
        <p:txBody>
          <a:bodyPr wrap="square" rtlCol="0">
            <a:spAutoFit/>
          </a:bodyPr>
          <a:lstStyle/>
          <a:p>
            <a:pPr>
              <a:spcAft>
                <a:spcPts val="600"/>
              </a:spcAft>
            </a:pPr>
            <a:r>
              <a:rPr lang="en-US" sz="1000" dirty="0">
                <a:solidFill>
                  <a:schemeClr val="accent1"/>
                </a:solidFill>
              </a:rPr>
              <a:t>Source: </a:t>
            </a:r>
            <a:r>
              <a:rPr lang="en-US" sz="1000" spc="-15" dirty="0" err="1">
                <a:solidFill>
                  <a:srgbClr val="2C53AA"/>
                </a:solidFill>
                <a:latin typeface="Arial"/>
                <a:cs typeface="Arial"/>
              </a:rPr>
              <a:t>Detken</a:t>
            </a:r>
            <a:r>
              <a:rPr lang="en-US" sz="1000" spc="-15" dirty="0">
                <a:solidFill>
                  <a:srgbClr val="2C53AA"/>
                </a:solidFill>
                <a:latin typeface="Arial"/>
                <a:cs typeface="Arial"/>
              </a:rPr>
              <a:t> (2022), https://www.suerf.org/docx/l_559cb990c9dffd8675f6bc2186971dc2_36403_suerf.pdf</a:t>
            </a:r>
            <a:endParaRPr lang="en-US" sz="1000" dirty="0"/>
          </a:p>
        </p:txBody>
      </p:sp>
      <p:pic>
        <p:nvPicPr>
          <p:cNvPr id="12" name="Picture 11">
            <a:extLst>
              <a:ext uri="{FF2B5EF4-FFF2-40B4-BE49-F238E27FC236}">
                <a16:creationId xmlns:a16="http://schemas.microsoft.com/office/drawing/2014/main" id="{4D394D6F-0BF6-4923-8DB1-5C747480694C}"/>
              </a:ext>
            </a:extLst>
          </p:cNvPr>
          <p:cNvPicPr>
            <a:picLocks noChangeAspect="1"/>
          </p:cNvPicPr>
          <p:nvPr/>
        </p:nvPicPr>
        <p:blipFill rotWithShape="1">
          <a:blip r:embed="rId2"/>
          <a:srcRect t="20449" r="15865" b="8860"/>
          <a:stretch/>
        </p:blipFill>
        <p:spPr>
          <a:xfrm>
            <a:off x="1253036" y="1533682"/>
            <a:ext cx="8638618" cy="4077822"/>
          </a:xfrm>
          <a:prstGeom prst="rect">
            <a:avLst/>
          </a:prstGeom>
        </p:spPr>
      </p:pic>
    </p:spTree>
    <p:extLst>
      <p:ext uri="{BB962C8B-B14F-4D97-AF65-F5344CB8AC3E}">
        <p14:creationId xmlns:p14="http://schemas.microsoft.com/office/powerpoint/2010/main" val="40909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a:bodyPr>
          <a:lstStyle/>
          <a:p>
            <a:r>
              <a:rPr lang="en-US" dirty="0"/>
              <a:t>Systemic Risks in the euro area</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6</a:t>
            </a:fld>
            <a:endParaRPr lang="sk-SK" dirty="0"/>
          </a:p>
        </p:txBody>
      </p:sp>
      <p:sp>
        <p:nvSpPr>
          <p:cNvPr id="13" name="TextBox 12">
            <a:extLst>
              <a:ext uri="{FF2B5EF4-FFF2-40B4-BE49-F238E27FC236}">
                <a16:creationId xmlns:a16="http://schemas.microsoft.com/office/drawing/2014/main" id="{18867263-5B7D-4E9F-B13C-148B013147A3}"/>
              </a:ext>
            </a:extLst>
          </p:cNvPr>
          <p:cNvSpPr txBox="1"/>
          <p:nvPr/>
        </p:nvSpPr>
        <p:spPr>
          <a:xfrm>
            <a:off x="551093" y="1263794"/>
            <a:ext cx="6365144" cy="276999"/>
          </a:xfrm>
          <a:prstGeom prst="rect">
            <a:avLst/>
          </a:prstGeom>
          <a:noFill/>
        </p:spPr>
        <p:txBody>
          <a:bodyPr wrap="square" rtlCol="0">
            <a:spAutoFit/>
          </a:bodyPr>
          <a:lstStyle/>
          <a:p>
            <a:pPr algn="ctr">
              <a:spcAft>
                <a:spcPts val="600"/>
              </a:spcAft>
            </a:pPr>
            <a:r>
              <a:rPr lang="en-US" sz="1200" b="1" dirty="0">
                <a:solidFill>
                  <a:schemeClr val="accent1"/>
                </a:solidFill>
              </a:rPr>
              <a:t>Figure 3:</a:t>
            </a:r>
            <a:r>
              <a:rPr lang="en-US" sz="1200" b="1" dirty="0"/>
              <a:t> Euro area Systemic Risk Indicator (SRI)</a:t>
            </a:r>
            <a:endParaRPr lang="en-US" sz="1200" dirty="0"/>
          </a:p>
        </p:txBody>
      </p:sp>
      <p:pic>
        <p:nvPicPr>
          <p:cNvPr id="7" name="Picture 6">
            <a:extLst>
              <a:ext uri="{FF2B5EF4-FFF2-40B4-BE49-F238E27FC236}">
                <a16:creationId xmlns:a16="http://schemas.microsoft.com/office/drawing/2014/main" id="{FE45F1B6-C3DB-4C72-A41D-E32D6526C3EE}"/>
              </a:ext>
            </a:extLst>
          </p:cNvPr>
          <p:cNvPicPr>
            <a:picLocks noChangeAspect="1"/>
          </p:cNvPicPr>
          <p:nvPr/>
        </p:nvPicPr>
        <p:blipFill>
          <a:blip r:embed="rId2"/>
          <a:stretch>
            <a:fillRect/>
          </a:stretch>
        </p:blipFill>
        <p:spPr>
          <a:xfrm>
            <a:off x="402410" y="1765742"/>
            <a:ext cx="6961380" cy="4235539"/>
          </a:xfrm>
          <a:prstGeom prst="rect">
            <a:avLst/>
          </a:prstGeom>
        </p:spPr>
      </p:pic>
      <p:sp>
        <p:nvSpPr>
          <p:cNvPr id="11" name="TextBox 10">
            <a:extLst>
              <a:ext uri="{FF2B5EF4-FFF2-40B4-BE49-F238E27FC236}">
                <a16:creationId xmlns:a16="http://schemas.microsoft.com/office/drawing/2014/main" id="{52009211-9D75-43FC-884D-EC28A4AD1DA9}"/>
              </a:ext>
            </a:extLst>
          </p:cNvPr>
          <p:cNvSpPr txBox="1"/>
          <p:nvPr/>
        </p:nvSpPr>
        <p:spPr>
          <a:xfrm>
            <a:off x="7512287" y="1406766"/>
            <a:ext cx="4386113" cy="4350358"/>
          </a:xfrm>
          <a:prstGeom prst="rect">
            <a:avLst/>
          </a:prstGeom>
          <a:noFill/>
        </p:spPr>
        <p:txBody>
          <a:bodyPr wrap="square">
            <a:spAutoFit/>
          </a:bodyPr>
          <a:lstStyle/>
          <a:p>
            <a:pPr marL="342900" indent="-342900">
              <a:lnSpc>
                <a:spcPct val="150000"/>
              </a:lnSpc>
              <a:spcAft>
                <a:spcPts val="600"/>
              </a:spcAft>
              <a:buFontTx/>
              <a:buChar char="-"/>
            </a:pPr>
            <a:r>
              <a:rPr lang="en-US" dirty="0">
                <a:solidFill>
                  <a:srgbClr val="080215"/>
                </a:solidFill>
                <a:latin typeface="trebuchet MS" panose="020B0603020202020204" pitchFamily="34" charset="0"/>
              </a:rPr>
              <a:t>SRI declined in the last two quarters (equity market and credit)</a:t>
            </a:r>
          </a:p>
          <a:p>
            <a:pPr marL="342900" indent="-342900">
              <a:lnSpc>
                <a:spcPct val="150000"/>
              </a:lnSpc>
              <a:spcAft>
                <a:spcPts val="600"/>
              </a:spcAft>
              <a:buFontTx/>
              <a:buChar char="-"/>
            </a:pPr>
            <a:r>
              <a:rPr lang="en-US" dirty="0">
                <a:solidFill>
                  <a:srgbClr val="080215"/>
                </a:solidFill>
                <a:latin typeface="trebuchet MS" panose="020B0603020202020204" pitchFamily="34" charset="0"/>
              </a:rPr>
              <a:t>Historical patterns show that the SRI tends to peak 4-6 quarters ahead of financial crises</a:t>
            </a:r>
            <a:endParaRPr lang="sk-SK" dirty="0">
              <a:solidFill>
                <a:srgbClr val="080215"/>
              </a:solidFill>
              <a:latin typeface="trebuchet MS" panose="020B0603020202020204" pitchFamily="34" charset="0"/>
            </a:endParaRPr>
          </a:p>
          <a:p>
            <a:pPr marL="342900" indent="-342900">
              <a:lnSpc>
                <a:spcPct val="150000"/>
              </a:lnSpc>
              <a:spcAft>
                <a:spcPts val="600"/>
              </a:spcAft>
              <a:buFontTx/>
              <a:buChar char="-"/>
            </a:pPr>
            <a:r>
              <a:rPr lang="en-US" dirty="0">
                <a:solidFill>
                  <a:srgbClr val="080215"/>
                </a:solidFill>
                <a:latin typeface="trebuchet MS" panose="020B0603020202020204" pitchFamily="34" charset="0"/>
              </a:rPr>
              <a:t>Models for financial crisis probabilities breach signaling threshold for some EU countries; increasing country dispersion (</a:t>
            </a:r>
            <a:r>
              <a:rPr lang="en-US" dirty="0" err="1">
                <a:solidFill>
                  <a:srgbClr val="080215"/>
                </a:solidFill>
                <a:latin typeface="trebuchet MS" panose="020B0603020202020204" pitchFamily="34" charset="0"/>
              </a:rPr>
              <a:t>Detken</a:t>
            </a:r>
            <a:r>
              <a:rPr lang="en-US" dirty="0">
                <a:solidFill>
                  <a:srgbClr val="080215"/>
                </a:solidFill>
                <a:latin typeface="trebuchet MS" panose="020B0603020202020204" pitchFamily="34" charset="0"/>
              </a:rPr>
              <a:t> 2022)</a:t>
            </a:r>
          </a:p>
        </p:txBody>
      </p:sp>
    </p:spTree>
    <p:extLst>
      <p:ext uri="{BB962C8B-B14F-4D97-AF65-F5344CB8AC3E}">
        <p14:creationId xmlns:p14="http://schemas.microsoft.com/office/powerpoint/2010/main" val="328824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fontScale="92500"/>
          </a:bodyPr>
          <a:lstStyle/>
          <a:p>
            <a:r>
              <a:rPr lang="en-US" dirty="0"/>
              <a:t>The Outlook for Residential Real Estate</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7</a:t>
            </a:fld>
            <a:endParaRPr lang="sk-SK" dirty="0"/>
          </a:p>
        </p:txBody>
      </p:sp>
      <p:sp>
        <p:nvSpPr>
          <p:cNvPr id="13" name="TextBox 12">
            <a:extLst>
              <a:ext uri="{FF2B5EF4-FFF2-40B4-BE49-F238E27FC236}">
                <a16:creationId xmlns:a16="http://schemas.microsoft.com/office/drawing/2014/main" id="{18867263-5B7D-4E9F-B13C-148B013147A3}"/>
              </a:ext>
            </a:extLst>
          </p:cNvPr>
          <p:cNvSpPr txBox="1"/>
          <p:nvPr/>
        </p:nvSpPr>
        <p:spPr>
          <a:xfrm>
            <a:off x="2913428" y="1139193"/>
            <a:ext cx="6365144" cy="276999"/>
          </a:xfrm>
          <a:prstGeom prst="rect">
            <a:avLst/>
          </a:prstGeom>
          <a:noFill/>
        </p:spPr>
        <p:txBody>
          <a:bodyPr wrap="square" rtlCol="0">
            <a:spAutoFit/>
          </a:bodyPr>
          <a:lstStyle/>
          <a:p>
            <a:pPr algn="ctr">
              <a:spcAft>
                <a:spcPts val="600"/>
              </a:spcAft>
            </a:pPr>
            <a:r>
              <a:rPr lang="en-US" sz="1200" b="1" dirty="0">
                <a:solidFill>
                  <a:schemeClr val="accent1"/>
                </a:solidFill>
              </a:rPr>
              <a:t>Figure 4:</a:t>
            </a:r>
            <a:r>
              <a:rPr lang="en-US" sz="1200" b="1" dirty="0"/>
              <a:t> Leading RRE Indicators and RRE-at-risk estimates</a:t>
            </a:r>
            <a:endParaRPr lang="en-US" sz="1200" dirty="0"/>
          </a:p>
        </p:txBody>
      </p:sp>
      <p:sp>
        <p:nvSpPr>
          <p:cNvPr id="10" name="TextBox 9">
            <a:extLst>
              <a:ext uri="{FF2B5EF4-FFF2-40B4-BE49-F238E27FC236}">
                <a16:creationId xmlns:a16="http://schemas.microsoft.com/office/drawing/2014/main" id="{EC0E0C54-3A54-4C4D-87E8-F848C215C490}"/>
              </a:ext>
            </a:extLst>
          </p:cNvPr>
          <p:cNvSpPr txBox="1"/>
          <p:nvPr/>
        </p:nvSpPr>
        <p:spPr>
          <a:xfrm>
            <a:off x="838198" y="5271230"/>
            <a:ext cx="10735493" cy="938719"/>
          </a:xfrm>
          <a:prstGeom prst="rect">
            <a:avLst/>
          </a:prstGeom>
          <a:noFill/>
        </p:spPr>
        <p:txBody>
          <a:bodyPr wrap="square" rtlCol="0">
            <a:spAutoFit/>
          </a:bodyPr>
          <a:lstStyle/>
          <a:p>
            <a:pPr>
              <a:spcAft>
                <a:spcPts val="600"/>
              </a:spcAft>
            </a:pPr>
            <a:r>
              <a:rPr lang="en-US" sz="1000" dirty="0">
                <a:solidFill>
                  <a:schemeClr val="accent1"/>
                </a:solidFill>
              </a:rPr>
              <a:t>Source: </a:t>
            </a:r>
            <a:r>
              <a:rPr lang="en-US" sz="1000" spc="-15" dirty="0" err="1">
                <a:solidFill>
                  <a:srgbClr val="2C53AA"/>
                </a:solidFill>
                <a:latin typeface="Arial"/>
                <a:cs typeface="Arial"/>
              </a:rPr>
              <a:t>Detken</a:t>
            </a:r>
            <a:r>
              <a:rPr lang="en-US" sz="1000" spc="-15" dirty="0">
                <a:solidFill>
                  <a:srgbClr val="2C53AA"/>
                </a:solidFill>
                <a:latin typeface="Arial"/>
                <a:cs typeface="Arial"/>
              </a:rPr>
              <a:t> (2022), </a:t>
            </a:r>
            <a:r>
              <a:rPr lang="en-US" sz="1000" spc="-15" dirty="0">
                <a:solidFill>
                  <a:srgbClr val="2C53AA"/>
                </a:solidFill>
                <a:latin typeface="Arial"/>
                <a:cs typeface="Arial"/>
                <a:hlinkClick r:id="rId2"/>
              </a:rPr>
              <a:t>https://www.suerf.org/docx/l_559cb990c9dffd8675f6bc2186971dc2_36403_suerf.pdf</a:t>
            </a:r>
            <a:endParaRPr lang="en-US" sz="1000" spc="-15" dirty="0">
              <a:solidFill>
                <a:srgbClr val="2C53AA"/>
              </a:solidFill>
              <a:latin typeface="Arial"/>
              <a:cs typeface="Arial"/>
            </a:endParaRPr>
          </a:p>
          <a:p>
            <a:r>
              <a:rPr lang="en-US" sz="1000" dirty="0">
                <a:solidFill>
                  <a:schemeClr val="accent1"/>
                </a:solidFill>
              </a:rPr>
              <a:t>Note: Shaded area denotes interquartile range of various leading indicators (standardized). Leading indicators include 1,2) BLS actual and expected lending standards on house purchase loans (inverted) 3,4) BLS actual and expected demand for house purchase loans  5) BLS housing market prospects 6) consumer confidence 7) services confidence 8) PMI composite 9) PMI residential construction 10) economic sentiment 11) unemployment expectations (inverted) 12) construction survey price expectations 13) intention to buy a house</a:t>
            </a:r>
          </a:p>
        </p:txBody>
      </p:sp>
      <p:pic>
        <p:nvPicPr>
          <p:cNvPr id="8" name="Picture 7">
            <a:extLst>
              <a:ext uri="{FF2B5EF4-FFF2-40B4-BE49-F238E27FC236}">
                <a16:creationId xmlns:a16="http://schemas.microsoft.com/office/drawing/2014/main" id="{831B36EB-FFBA-47C2-B765-97E44240FCA1}"/>
              </a:ext>
            </a:extLst>
          </p:cNvPr>
          <p:cNvPicPr>
            <a:picLocks noChangeAspect="1"/>
          </p:cNvPicPr>
          <p:nvPr/>
        </p:nvPicPr>
        <p:blipFill>
          <a:blip r:embed="rId3"/>
          <a:stretch>
            <a:fillRect/>
          </a:stretch>
        </p:blipFill>
        <p:spPr>
          <a:xfrm>
            <a:off x="1681856" y="1640985"/>
            <a:ext cx="3311825" cy="3454782"/>
          </a:xfrm>
          <a:prstGeom prst="rect">
            <a:avLst/>
          </a:prstGeom>
        </p:spPr>
      </p:pic>
      <p:pic>
        <p:nvPicPr>
          <p:cNvPr id="17" name="Picture 16">
            <a:extLst>
              <a:ext uri="{FF2B5EF4-FFF2-40B4-BE49-F238E27FC236}">
                <a16:creationId xmlns:a16="http://schemas.microsoft.com/office/drawing/2014/main" id="{1A6700A4-B5E7-4CAB-A852-9880AD96A6D7}"/>
              </a:ext>
            </a:extLst>
          </p:cNvPr>
          <p:cNvPicPr>
            <a:picLocks noChangeAspect="1"/>
          </p:cNvPicPr>
          <p:nvPr/>
        </p:nvPicPr>
        <p:blipFill>
          <a:blip r:embed="rId4"/>
          <a:stretch>
            <a:fillRect/>
          </a:stretch>
        </p:blipFill>
        <p:spPr>
          <a:xfrm>
            <a:off x="5419019" y="1913217"/>
            <a:ext cx="4995754" cy="3031565"/>
          </a:xfrm>
          <a:prstGeom prst="rect">
            <a:avLst/>
          </a:prstGeom>
        </p:spPr>
      </p:pic>
    </p:spTree>
    <p:extLst>
      <p:ext uri="{BB962C8B-B14F-4D97-AF65-F5344CB8AC3E}">
        <p14:creationId xmlns:p14="http://schemas.microsoft.com/office/powerpoint/2010/main" val="126774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fontScale="92500"/>
          </a:bodyPr>
          <a:lstStyle/>
          <a:p>
            <a:r>
              <a:rPr lang="en-US" dirty="0"/>
              <a:t>The Outlook for Residential Real Estate</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8</a:t>
            </a:fld>
            <a:endParaRPr lang="sk-SK" dirty="0"/>
          </a:p>
        </p:txBody>
      </p:sp>
      <p:sp>
        <p:nvSpPr>
          <p:cNvPr id="13" name="TextBox 12">
            <a:extLst>
              <a:ext uri="{FF2B5EF4-FFF2-40B4-BE49-F238E27FC236}">
                <a16:creationId xmlns:a16="http://schemas.microsoft.com/office/drawing/2014/main" id="{18867263-5B7D-4E9F-B13C-148B013147A3}"/>
              </a:ext>
            </a:extLst>
          </p:cNvPr>
          <p:cNvSpPr txBox="1"/>
          <p:nvPr/>
        </p:nvSpPr>
        <p:spPr>
          <a:xfrm>
            <a:off x="2913428" y="1139193"/>
            <a:ext cx="6365144" cy="276999"/>
          </a:xfrm>
          <a:prstGeom prst="rect">
            <a:avLst/>
          </a:prstGeom>
          <a:noFill/>
        </p:spPr>
        <p:txBody>
          <a:bodyPr wrap="square" rtlCol="0">
            <a:spAutoFit/>
          </a:bodyPr>
          <a:lstStyle/>
          <a:p>
            <a:pPr algn="ctr">
              <a:spcAft>
                <a:spcPts val="600"/>
              </a:spcAft>
            </a:pPr>
            <a:r>
              <a:rPr lang="en-US" sz="1200" b="1" dirty="0">
                <a:solidFill>
                  <a:schemeClr val="accent1"/>
                </a:solidFill>
              </a:rPr>
              <a:t>Figure 5:</a:t>
            </a:r>
            <a:r>
              <a:rPr lang="en-US" sz="1200" b="1" dirty="0"/>
              <a:t> Drivers of RRE price growth in the euro area </a:t>
            </a:r>
            <a:endParaRPr lang="en-US" sz="1200" dirty="0"/>
          </a:p>
        </p:txBody>
      </p:sp>
      <p:sp>
        <p:nvSpPr>
          <p:cNvPr id="10" name="TextBox 9">
            <a:extLst>
              <a:ext uri="{FF2B5EF4-FFF2-40B4-BE49-F238E27FC236}">
                <a16:creationId xmlns:a16="http://schemas.microsoft.com/office/drawing/2014/main" id="{EC0E0C54-3A54-4C4D-87E8-F848C215C490}"/>
              </a:ext>
            </a:extLst>
          </p:cNvPr>
          <p:cNvSpPr txBox="1"/>
          <p:nvPr/>
        </p:nvSpPr>
        <p:spPr>
          <a:xfrm>
            <a:off x="838199" y="5595696"/>
            <a:ext cx="10735493" cy="246221"/>
          </a:xfrm>
          <a:prstGeom prst="rect">
            <a:avLst/>
          </a:prstGeom>
          <a:noFill/>
        </p:spPr>
        <p:txBody>
          <a:bodyPr wrap="square" rtlCol="0">
            <a:spAutoFit/>
          </a:bodyPr>
          <a:lstStyle/>
          <a:p>
            <a:pPr>
              <a:spcAft>
                <a:spcPts val="600"/>
              </a:spcAft>
            </a:pPr>
            <a:r>
              <a:rPr lang="en-US" sz="1000" dirty="0">
                <a:solidFill>
                  <a:schemeClr val="accent1"/>
                </a:solidFill>
              </a:rPr>
              <a:t>Source: </a:t>
            </a:r>
            <a:r>
              <a:rPr lang="en-US" sz="1000" spc="-15" dirty="0" err="1">
                <a:solidFill>
                  <a:srgbClr val="2C53AA"/>
                </a:solidFill>
                <a:latin typeface="Arial"/>
                <a:cs typeface="Arial"/>
              </a:rPr>
              <a:t>Detken</a:t>
            </a:r>
            <a:r>
              <a:rPr lang="en-US" sz="1000" spc="-15" dirty="0">
                <a:solidFill>
                  <a:srgbClr val="2C53AA"/>
                </a:solidFill>
                <a:latin typeface="Arial"/>
                <a:cs typeface="Arial"/>
              </a:rPr>
              <a:t> (2022), </a:t>
            </a:r>
            <a:r>
              <a:rPr lang="en-US" sz="1000" spc="-15" dirty="0">
                <a:solidFill>
                  <a:srgbClr val="2C53AA"/>
                </a:solidFill>
                <a:latin typeface="Arial"/>
                <a:cs typeface="Arial"/>
                <a:hlinkClick r:id="rId2"/>
              </a:rPr>
              <a:t>https://www.suerf.org/docx/l_559cb990c9dffd8675f6bc2186971dc2_36403_suerf.pdf</a:t>
            </a:r>
            <a:endParaRPr lang="en-US" sz="1000" spc="-15" dirty="0">
              <a:solidFill>
                <a:srgbClr val="2C53AA"/>
              </a:solidFill>
              <a:latin typeface="Arial"/>
              <a:cs typeface="Arial"/>
            </a:endParaRPr>
          </a:p>
        </p:txBody>
      </p:sp>
      <p:pic>
        <p:nvPicPr>
          <p:cNvPr id="6" name="Picture 5">
            <a:extLst>
              <a:ext uri="{FF2B5EF4-FFF2-40B4-BE49-F238E27FC236}">
                <a16:creationId xmlns:a16="http://schemas.microsoft.com/office/drawing/2014/main" id="{34556B2C-88DA-4FC2-8B2C-2AA1A1AF8B1E}"/>
              </a:ext>
            </a:extLst>
          </p:cNvPr>
          <p:cNvPicPr>
            <a:picLocks noChangeAspect="1"/>
          </p:cNvPicPr>
          <p:nvPr/>
        </p:nvPicPr>
        <p:blipFill>
          <a:blip r:embed="rId3"/>
          <a:stretch>
            <a:fillRect/>
          </a:stretch>
        </p:blipFill>
        <p:spPr>
          <a:xfrm>
            <a:off x="945920" y="1585261"/>
            <a:ext cx="6362898" cy="3871402"/>
          </a:xfrm>
          <a:prstGeom prst="rect">
            <a:avLst/>
          </a:prstGeom>
        </p:spPr>
      </p:pic>
      <p:sp>
        <p:nvSpPr>
          <p:cNvPr id="12" name="TextBox 11">
            <a:extLst>
              <a:ext uri="{FF2B5EF4-FFF2-40B4-BE49-F238E27FC236}">
                <a16:creationId xmlns:a16="http://schemas.microsoft.com/office/drawing/2014/main" id="{F9AD58C3-06A6-4CB3-B2FB-278C7CF1DCE6}"/>
              </a:ext>
            </a:extLst>
          </p:cNvPr>
          <p:cNvSpPr txBox="1"/>
          <p:nvPr/>
        </p:nvSpPr>
        <p:spPr>
          <a:xfrm>
            <a:off x="7549828" y="1972014"/>
            <a:ext cx="4263031" cy="3442417"/>
          </a:xfrm>
          <a:prstGeom prst="rect">
            <a:avLst/>
          </a:prstGeom>
          <a:noFill/>
        </p:spPr>
        <p:txBody>
          <a:bodyPr wrap="square">
            <a:spAutoFit/>
          </a:bodyPr>
          <a:lstStyle/>
          <a:p>
            <a:pPr marL="342900" indent="-342900">
              <a:lnSpc>
                <a:spcPct val="150000"/>
              </a:lnSpc>
              <a:spcAft>
                <a:spcPts val="600"/>
              </a:spcAft>
              <a:buFontTx/>
              <a:buChar char="-"/>
            </a:pPr>
            <a:r>
              <a:rPr lang="en-US" dirty="0">
                <a:solidFill>
                  <a:srgbClr val="080215"/>
                </a:solidFill>
                <a:latin typeface="trebuchet MS" panose="020B0603020202020204" pitchFamily="34" charset="0"/>
              </a:rPr>
              <a:t>Monetary policy, mortgage supply, housing preferences and supply and income shocks were ‘traditional’ drivers of real RRE price growth</a:t>
            </a:r>
          </a:p>
          <a:p>
            <a:pPr marL="342900" indent="-342900">
              <a:lnSpc>
                <a:spcPct val="150000"/>
              </a:lnSpc>
              <a:spcAft>
                <a:spcPts val="600"/>
              </a:spcAft>
              <a:buFontTx/>
              <a:buChar char="-"/>
            </a:pPr>
            <a:r>
              <a:rPr lang="en-US" dirty="0">
                <a:solidFill>
                  <a:srgbClr val="080215"/>
                </a:solidFill>
                <a:latin typeface="trebuchet MS" panose="020B0603020202020204" pitchFamily="34" charset="0"/>
              </a:rPr>
              <a:t>Most recently, housing preferences turned negative; monetary policy and income weakened, mortgage supply disappeared </a:t>
            </a:r>
          </a:p>
        </p:txBody>
      </p:sp>
    </p:spTree>
    <p:extLst>
      <p:ext uri="{BB962C8B-B14F-4D97-AF65-F5344CB8AC3E}">
        <p14:creationId xmlns:p14="http://schemas.microsoft.com/office/powerpoint/2010/main" val="75197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A6FCC8-89E7-4612-9411-72D9C61035DF}"/>
              </a:ext>
            </a:extLst>
          </p:cNvPr>
          <p:cNvSpPr>
            <a:spLocks noGrp="1"/>
          </p:cNvSpPr>
          <p:nvPr>
            <p:ph type="body" sz="quarter" idx="13"/>
          </p:nvPr>
        </p:nvSpPr>
        <p:spPr>
          <a:xfrm>
            <a:off x="243840" y="227281"/>
            <a:ext cx="9785760" cy="687119"/>
          </a:xfrm>
        </p:spPr>
        <p:txBody>
          <a:bodyPr>
            <a:normAutofit/>
          </a:bodyPr>
          <a:lstStyle/>
          <a:p>
            <a:r>
              <a:rPr lang="en-US" dirty="0"/>
              <a:t>The ESRB ‘General Warning’</a:t>
            </a:r>
          </a:p>
        </p:txBody>
      </p:sp>
      <p:sp>
        <p:nvSpPr>
          <p:cNvPr id="3" name="Footer Placeholder 2">
            <a:extLst>
              <a:ext uri="{FF2B5EF4-FFF2-40B4-BE49-F238E27FC236}">
                <a16:creationId xmlns:a16="http://schemas.microsoft.com/office/drawing/2014/main" id="{0BAE40FE-C440-4EED-9B1B-71492AAB79C3}"/>
              </a:ext>
            </a:extLst>
          </p:cNvPr>
          <p:cNvSpPr>
            <a:spLocks noGrp="1"/>
          </p:cNvSpPr>
          <p:nvPr>
            <p:ph type="ftr" sz="quarter" idx="11"/>
          </p:nvPr>
        </p:nvSpPr>
        <p:spPr/>
        <p:txBody>
          <a:bodyPr/>
          <a:lstStyle/>
          <a:p>
            <a:r>
              <a:rPr lang="en-US" dirty="0"/>
              <a:t>‘Inflation is back’, October 2022</a:t>
            </a:r>
            <a:endParaRPr lang="sk-SK" dirty="0"/>
          </a:p>
        </p:txBody>
      </p:sp>
      <p:sp>
        <p:nvSpPr>
          <p:cNvPr id="4" name="Slide Number Placeholder 3">
            <a:extLst>
              <a:ext uri="{FF2B5EF4-FFF2-40B4-BE49-F238E27FC236}">
                <a16:creationId xmlns:a16="http://schemas.microsoft.com/office/drawing/2014/main" id="{F744E1E6-3A75-4CB7-9494-DED68C937F64}"/>
              </a:ext>
            </a:extLst>
          </p:cNvPr>
          <p:cNvSpPr>
            <a:spLocks noGrp="1"/>
          </p:cNvSpPr>
          <p:nvPr>
            <p:ph type="sldNum" sz="quarter" idx="12"/>
          </p:nvPr>
        </p:nvSpPr>
        <p:spPr/>
        <p:txBody>
          <a:bodyPr/>
          <a:lstStyle/>
          <a:p>
            <a:fld id="{5DD979C4-B72D-9549-BD86-64D2882017CF}" type="slidenum">
              <a:rPr lang="sk-SK" smtClean="0"/>
              <a:pPr/>
              <a:t>9</a:t>
            </a:fld>
            <a:endParaRPr lang="sk-SK" dirty="0"/>
          </a:p>
        </p:txBody>
      </p:sp>
      <p:sp>
        <p:nvSpPr>
          <p:cNvPr id="11" name="TextBox 10">
            <a:extLst>
              <a:ext uri="{FF2B5EF4-FFF2-40B4-BE49-F238E27FC236}">
                <a16:creationId xmlns:a16="http://schemas.microsoft.com/office/drawing/2014/main" id="{52009211-9D75-43FC-884D-EC28A4AD1DA9}"/>
              </a:ext>
            </a:extLst>
          </p:cNvPr>
          <p:cNvSpPr txBox="1"/>
          <p:nvPr/>
        </p:nvSpPr>
        <p:spPr>
          <a:xfrm>
            <a:off x="565899" y="1081384"/>
            <a:ext cx="11172618" cy="5125442"/>
          </a:xfrm>
          <a:prstGeom prst="rect">
            <a:avLst/>
          </a:prstGeom>
          <a:noFill/>
        </p:spPr>
        <p:txBody>
          <a:bodyPr wrap="square">
            <a:spAutoFit/>
          </a:bodyPr>
          <a:lstStyle/>
          <a:p>
            <a:pPr>
              <a:lnSpc>
                <a:spcPct val="150000"/>
              </a:lnSpc>
              <a:spcAft>
                <a:spcPts val="600"/>
              </a:spcAft>
            </a:pPr>
            <a:r>
              <a:rPr lang="en-US" b="1" dirty="0">
                <a:solidFill>
                  <a:srgbClr val="080215"/>
                </a:solidFill>
                <a:latin typeface="trebuchet MS" panose="020B0603020202020204" pitchFamily="34" charset="0"/>
              </a:rPr>
              <a:t>ESRB </a:t>
            </a:r>
            <a:r>
              <a:rPr lang="en-US" b="1" dirty="0">
                <a:solidFill>
                  <a:srgbClr val="8C4253"/>
                </a:solidFill>
                <a:latin typeface="droid_sans"/>
                <a:hlinkClick r:id="rId2"/>
              </a:rPr>
              <a:t>warning on vulnerabilities in the financial system</a:t>
            </a:r>
            <a:r>
              <a:rPr lang="en-US" b="1" dirty="0">
                <a:solidFill>
                  <a:srgbClr val="191919"/>
                </a:solidFill>
                <a:latin typeface="droid_sans"/>
              </a:rPr>
              <a:t> </a:t>
            </a:r>
            <a:r>
              <a:rPr lang="en-US" b="1" dirty="0">
                <a:solidFill>
                  <a:srgbClr val="080215"/>
                </a:solidFill>
                <a:latin typeface="trebuchet MS" panose="020B0603020202020204" pitchFamily="34" charset="0"/>
              </a:rPr>
              <a:t>(22 September 2022)</a:t>
            </a:r>
          </a:p>
          <a:p>
            <a:pPr>
              <a:lnSpc>
                <a:spcPct val="150000"/>
              </a:lnSpc>
              <a:spcAft>
                <a:spcPts val="600"/>
              </a:spcAft>
            </a:pPr>
            <a:r>
              <a:rPr lang="en-US" dirty="0">
                <a:solidFill>
                  <a:srgbClr val="080215"/>
                </a:solidFill>
                <a:latin typeface="trebuchet MS" panose="020B0603020202020204" pitchFamily="34" charset="0"/>
              </a:rPr>
              <a:t>Risks pertain to: (</a:t>
            </a:r>
            <a:r>
              <a:rPr lang="en-US" dirty="0" err="1">
                <a:solidFill>
                  <a:srgbClr val="080215"/>
                </a:solidFill>
                <a:latin typeface="trebuchet MS" panose="020B0603020202020204" pitchFamily="34" charset="0"/>
              </a:rPr>
              <a:t>i</a:t>
            </a:r>
            <a:r>
              <a:rPr lang="en-US" dirty="0">
                <a:solidFill>
                  <a:srgbClr val="080215"/>
                </a:solidFill>
                <a:latin typeface="trebuchet MS" panose="020B0603020202020204" pitchFamily="34" charset="0"/>
              </a:rPr>
              <a:t>) the deterioration of the macroeconomic outlook, (ii) […] a (possible) sharp asset price correction, and (iii) the implications of such developments for asset quality.</a:t>
            </a:r>
          </a:p>
          <a:p>
            <a:pPr>
              <a:lnSpc>
                <a:spcPct val="150000"/>
              </a:lnSpc>
              <a:spcAft>
                <a:spcPts val="600"/>
              </a:spcAft>
            </a:pPr>
            <a:r>
              <a:rPr lang="en-US" dirty="0">
                <a:solidFill>
                  <a:srgbClr val="080215"/>
                </a:solidFill>
                <a:latin typeface="trebuchet MS" panose="020B0603020202020204" pitchFamily="34" charset="0"/>
              </a:rPr>
              <a:t>Recommendations include:</a:t>
            </a:r>
          </a:p>
          <a:p>
            <a:pPr marL="800100" lvl="1" indent="-342900">
              <a:lnSpc>
                <a:spcPct val="150000"/>
              </a:lnSpc>
              <a:spcAft>
                <a:spcPts val="600"/>
              </a:spcAft>
              <a:buFontTx/>
              <a:buChar char="-"/>
            </a:pPr>
            <a:r>
              <a:rPr lang="en-US" sz="1600" dirty="0">
                <a:solidFill>
                  <a:srgbClr val="080215"/>
                </a:solidFill>
                <a:latin typeface="trebuchet MS" panose="020B0603020202020204" pitchFamily="34" charset="0"/>
              </a:rPr>
              <a:t>‘Close coordination between relevant authorities and prudent risk management practices across all financial sectors and market participants</a:t>
            </a:r>
          </a:p>
          <a:p>
            <a:pPr marL="800100" lvl="1" indent="-342900">
              <a:lnSpc>
                <a:spcPct val="150000"/>
              </a:lnSpc>
              <a:spcAft>
                <a:spcPts val="600"/>
              </a:spcAft>
              <a:buFontTx/>
              <a:buChar char="-"/>
            </a:pPr>
            <a:r>
              <a:rPr lang="en-US" sz="1600" dirty="0">
                <a:solidFill>
                  <a:srgbClr val="080215"/>
                </a:solidFill>
                <a:latin typeface="trebuchet MS" panose="020B0603020202020204" pitchFamily="34" charset="0"/>
              </a:rPr>
              <a:t>‘Preserving or further building up macroprudential buffers would support credit institutions’ resilience and enable the authorities to release these buffers, if and when risks materialize and negatively impact credit institutions’ balance sheets.’ </a:t>
            </a:r>
          </a:p>
          <a:p>
            <a:pPr marL="800100" lvl="1" indent="-342900">
              <a:lnSpc>
                <a:spcPct val="150000"/>
              </a:lnSpc>
              <a:spcAft>
                <a:spcPts val="600"/>
              </a:spcAft>
              <a:buFontTx/>
              <a:buChar char="-"/>
            </a:pPr>
            <a:r>
              <a:rPr lang="en-US" sz="1600" dirty="0">
                <a:solidFill>
                  <a:srgbClr val="080215"/>
                </a:solidFill>
                <a:latin typeface="trebuchet MS" panose="020B0603020202020204" pitchFamily="34" charset="0"/>
              </a:rPr>
              <a:t>‘Macroprudential policy decisions should be made considering Member State-specific macro-financial outlooks and banking sector conditions.’</a:t>
            </a:r>
          </a:p>
          <a:p>
            <a:pPr marL="800100" lvl="1" indent="-342900">
              <a:lnSpc>
                <a:spcPct val="150000"/>
              </a:lnSpc>
              <a:spcAft>
                <a:spcPts val="600"/>
              </a:spcAft>
              <a:buFontTx/>
              <a:buChar char="-"/>
            </a:pPr>
            <a:r>
              <a:rPr lang="en-US" sz="1600" dirty="0">
                <a:solidFill>
                  <a:srgbClr val="080215"/>
                </a:solidFill>
                <a:latin typeface="trebuchet MS" panose="020B0603020202020204" pitchFamily="34" charset="0"/>
              </a:rPr>
              <a:t>There is no explicit reference to the use of borrower-based measures</a:t>
            </a:r>
            <a:endParaRPr lang="sk-SK" sz="1600" dirty="0">
              <a:solidFill>
                <a:srgbClr val="080215"/>
              </a:solidFill>
              <a:latin typeface="trebuchet MS" panose="020B0603020202020204" pitchFamily="34" charset="0"/>
            </a:endParaRPr>
          </a:p>
        </p:txBody>
      </p:sp>
    </p:spTree>
    <p:extLst>
      <p:ext uri="{BB962C8B-B14F-4D97-AF65-F5344CB8AC3E}">
        <p14:creationId xmlns:p14="http://schemas.microsoft.com/office/powerpoint/2010/main" val="3603765417"/>
      </p:ext>
    </p:extLst>
  </p:cSld>
  <p:clrMapOvr>
    <a:masterClrMapping/>
  </p:clrMapOvr>
</p:sld>
</file>

<file path=ppt/theme/theme1.xml><?xml version="1.0" encoding="utf-8"?>
<a:theme xmlns:a="http://schemas.openxmlformats.org/drawingml/2006/main" name="NBS POWERPOINT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FD28647-65DC-F448-B0EA-9459F8C97467}" vid="{9CDC66B7-B5F9-3843-88D4-49435785F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AD7385A-07AE-43A6-842E-8B888B839729" xsi:nil="true"/>
    <PublishingExpirationDate xmlns="http://schemas.microsoft.com/sharepoint/v3" xsi:nil="true"/>
    <PublishingStartDate xmlns="http://schemas.microsoft.com/sharepoint/v3" xsi:nil="true"/>
    <wic_System_Copyright xmlns="http://schemas.microsoft.com/sharepoint/v3/fields" xsi:nil="true"/>
    <_dlc_DocId xmlns="d4dc1984-4e7d-439a-9f8d-a1b7ed460e00">PKHP4E2NMEFV-2092872618-3162</_dlc_DocId>
    <_dlc_DocIdUrl xmlns="d4dc1984-4e7d-439a-9f8d-a1b7ed460e00">
      <Url>https://intranet.nbs.sk/_layouts/15/DocIdRedir.aspx?ID=PKHP4E2NMEFV-2092872618-3162</Url>
      <Description>PKHP4E2NMEFV-2092872618-3162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86A59482652A074F90B377E714AC8AE8" ma:contentTypeVersion="2" ma:contentTypeDescription="Upload an image." ma:contentTypeScope="" ma:versionID="6206e7c65362970274a661524a992d6d">
  <xsd:schema xmlns:xsd="http://www.w3.org/2001/XMLSchema" xmlns:xs="http://www.w3.org/2001/XMLSchema" xmlns:p="http://schemas.microsoft.com/office/2006/metadata/properties" xmlns:ns1="http://schemas.microsoft.com/sharepoint/v3" xmlns:ns2="CAD7385A-07AE-43A6-842E-8B888B839729" xmlns:ns3="http://schemas.microsoft.com/sharepoint/v3/fields" xmlns:ns4="d4dc1984-4e7d-439a-9f8d-a1b7ed460e00" targetNamespace="http://schemas.microsoft.com/office/2006/metadata/properties" ma:root="true" ma:fieldsID="7c4dbb2d5115c710fb809cc70ba41248" ns1:_="" ns2:_="" ns3:_="" ns4:_="">
    <xsd:import namespace="http://schemas.microsoft.com/sharepoint/v3"/>
    <xsd:import namespace="CAD7385A-07AE-43A6-842E-8B888B839729"/>
    <xsd:import namespace="http://schemas.microsoft.com/sharepoint/v3/fields"/>
    <xsd:import namespace="d4dc1984-4e7d-439a-9f8d-a1b7ed460e00"/>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7385A-07AE-43A6-842E-8B888B839729"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dc1984-4e7d-439a-9f8d-a1b7ed460e00"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82DE8C-A588-4389-9389-6D6A5DFE8A7F}">
  <ds:schemaRefs>
    <ds:schemaRef ds:uri="http://schemas.microsoft.com/sharepoint/events"/>
  </ds:schemaRefs>
</ds:datastoreItem>
</file>

<file path=customXml/itemProps2.xml><?xml version="1.0" encoding="utf-8"?>
<ds:datastoreItem xmlns:ds="http://schemas.openxmlformats.org/officeDocument/2006/customXml" ds:itemID="{1F2A9A22-346A-475F-B023-55386102BFCF}">
  <ds:schemaRefs>
    <ds:schemaRef ds:uri="http://schemas.microsoft.com/sharepoint/v3/contenttype/forms"/>
  </ds:schemaRefs>
</ds:datastoreItem>
</file>

<file path=customXml/itemProps3.xml><?xml version="1.0" encoding="utf-8"?>
<ds:datastoreItem xmlns:ds="http://schemas.openxmlformats.org/officeDocument/2006/customXml" ds:itemID="{7B3D16DE-8995-4798-943F-0CC8C1BB5FA4}">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sharepoint/v3/fields"/>
    <ds:schemaRef ds:uri="http://schemas.microsoft.com/office/infopath/2007/PartnerControls"/>
    <ds:schemaRef ds:uri="http://purl.org/dc/terms/"/>
    <ds:schemaRef ds:uri="d4dc1984-4e7d-439a-9f8d-a1b7ed460e00"/>
    <ds:schemaRef ds:uri="CAD7385A-07AE-43A6-842E-8B888B839729"/>
    <ds:schemaRef ds:uri="http://schemas.microsoft.com/sharepoint/v3"/>
  </ds:schemaRefs>
</ds:datastoreItem>
</file>

<file path=customXml/itemProps4.xml><?xml version="1.0" encoding="utf-8"?>
<ds:datastoreItem xmlns:ds="http://schemas.openxmlformats.org/officeDocument/2006/customXml" ds:itemID="{5811FEF6-9178-4BE3-967F-90B3FA8BE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D7385A-07AE-43A6-842E-8B888B839729"/>
    <ds:schemaRef ds:uri="http://schemas.microsoft.com/sharepoint/v3/fields"/>
    <ds:schemaRef ds:uri="d4dc1984-4e7d-439a-9f8d-a1b7ed460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NBS - 16x9 - SK - BIELA - 20190618</Template>
  <TotalTime>5652</TotalTime>
  <Words>1210</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droid_sans</vt:lpstr>
      <vt:lpstr>trebuchet MS</vt:lpstr>
      <vt:lpstr>Verdana</vt:lpstr>
      <vt:lpstr>NBS POWERPOINT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Šuster</dc:creator>
  <cp:keywords/>
  <dc:description/>
  <cp:lastModifiedBy>Martin Reiner</cp:lastModifiedBy>
  <cp:revision>179</cp:revision>
  <cp:lastPrinted>2022-09-22T13:45:26Z</cp:lastPrinted>
  <dcterms:created xsi:type="dcterms:W3CDTF">2020-08-03T08:16:39Z</dcterms:created>
  <dcterms:modified xsi:type="dcterms:W3CDTF">2022-10-25T19:00:32Z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0x0101009148F5A04DDD49CBA7127AADA5FB792B00AADE34325A8B49CDA8BB4DB53328F2140086A59482652A074F90B377E714AC8AE8</vt:lpwstr>
  </property>
  <property fmtid="{D5CDD505-2E9C-101B-9397-08002B2CF9AE}" pid="3" name="_dlc_DocIdItemGuid">
    <vt:lpwstr>25d78560-6748-45f2-bf8f-0a5effee4a3f</vt:lpwstr>
  </property>
</Properties>
</file>