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ags/tag85.xml" ContentType="application/vnd.openxmlformats-officedocument.presentationml.tags+xml"/>
  <Override PartName="/ppt/theme/themeOverride1.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109.xml" ContentType="application/vnd.openxmlformats-officedocument.presentationml.tags+xml"/>
  <Override PartName="/ppt/tags/tag110.xml" ContentType="application/vnd.openxmlformats-officedocument.presentationml.tags+xml"/>
  <Override PartName="/ppt/notesSlides/notesSlide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1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2.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4.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ags/tag163.xml" ContentType="application/vnd.openxmlformats-officedocument.presentationml.tags+xml"/>
  <Override PartName="/ppt/tags/tag164.xml" ContentType="application/vnd.openxmlformats-officedocument.presentationml.tags+xml"/>
  <Override PartName="/ppt/notesSlides/notesSlide15.xml" ContentType="application/vnd.openxmlformats-officedocument.presentationml.notesSlide+xml"/>
  <Override PartName="/ppt/tags/tag165.xml" ContentType="application/vnd.openxmlformats-officedocument.presentationml.tags+xml"/>
  <Override PartName="/ppt/notesSlides/notesSlide16.xml" ContentType="application/vnd.openxmlformats-officedocument.presentationml.notesSlide+xml"/>
  <Override PartName="/ppt/tags/tag166.xml" ContentType="application/vnd.openxmlformats-officedocument.presentationml.tags+xml"/>
  <Override PartName="/ppt/notesSlides/notesSlide17.xml" ContentType="application/vnd.openxmlformats-officedocument.presentationml.notesSlide+xml"/>
  <Override PartName="/ppt/tags/tag16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84" r:id="rId3"/>
    <p:sldId id="287" r:id="rId4"/>
    <p:sldId id="307" r:id="rId5"/>
    <p:sldId id="308" r:id="rId6"/>
    <p:sldId id="309" r:id="rId7"/>
    <p:sldId id="310" r:id="rId8"/>
    <p:sldId id="311" r:id="rId9"/>
    <p:sldId id="312" r:id="rId10"/>
    <p:sldId id="318" r:id="rId11"/>
    <p:sldId id="314" r:id="rId12"/>
    <p:sldId id="315" r:id="rId13"/>
    <p:sldId id="316" r:id="rId14"/>
    <p:sldId id="317" r:id="rId15"/>
    <p:sldId id="305" r:id="rId16"/>
    <p:sldId id="301" r:id="rId17"/>
    <p:sldId id="304" r:id="rId18"/>
    <p:sldId id="306" r:id="rId19"/>
    <p:sldId id="268" r:id="rId20"/>
  </p:sldIdLst>
  <p:sldSz cx="12192000" cy="6858000"/>
  <p:notesSz cx="7010400" cy="9296400"/>
  <p:custDataLst>
    <p:tags r:id="rId22"/>
  </p:custDataLst>
  <p:defaultTextStyle>
    <a:defPPr>
      <a:defRPr lang="sq-A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302" userDrawn="1">
          <p15:clr>
            <a:srgbClr val="A4A3A4"/>
          </p15:clr>
        </p15:guide>
        <p15:guide id="4"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E53809"/>
    <a:srgbClr val="ED7D31"/>
    <a:srgbClr val="D6D7D9"/>
    <a:srgbClr val="00573F"/>
    <a:srgbClr val="EC6400"/>
    <a:srgbClr val="FFFF00"/>
    <a:srgbClr val="588824"/>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84"/>
      </p:cViewPr>
      <p:guideLst>
        <p:guide orient="horz" pos="3838"/>
        <p:guide pos="30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tx>
            <c:strRef>
              <c:f>Sheet1!$A$2</c:f>
              <c:strCache>
                <c:ptCount val="1"/>
                <c:pt idx="0">
                  <c:v>Albania</c:v>
                </c:pt>
              </c:strCache>
            </c:strRef>
          </c:tx>
          <c:spPr>
            <a:ln w="34897" cap="rnd">
              <a:solidFill>
                <a:srgbClr val="E53809"/>
              </a:solidFill>
              <a:round/>
            </a:ln>
            <a:effectLst>
              <a:outerShdw blurRad="40000" dist="23000" dir="5400000" rotWithShape="0">
                <a:srgbClr val="000000">
                  <a:alpha val="35000"/>
                </a:srgbClr>
              </a:outerShdw>
            </a:effectLst>
          </c:spPr>
          <c:marker>
            <c:symbol val="none"/>
          </c:marker>
          <c:dLbls>
            <c:dLbl>
              <c:idx val="18"/>
              <c:layout>
                <c:manualLayout>
                  <c:x val="-9.5808767209449419E-2"/>
                  <c:y val="-9.0205013978225806E-2"/>
                </c:manualLayout>
              </c:layout>
              <c:spPr>
                <a:noFill/>
                <a:ln w="25380">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bg1">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60F-49E5-8238-F4D75DE8E14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0.0</c:formatCode>
                <c:ptCount val="20"/>
                <c:pt idx="0">
                  <c:v>6.9459999999999997</c:v>
                </c:pt>
                <c:pt idx="1">
                  <c:v>8.2929999999999993</c:v>
                </c:pt>
                <c:pt idx="2">
                  <c:v>4.5369999999999999</c:v>
                </c:pt>
                <c:pt idx="3">
                  <c:v>5.5289999999999999</c:v>
                </c:pt>
                <c:pt idx="4">
                  <c:v>5.5149999999999997</c:v>
                </c:pt>
                <c:pt idx="5">
                  <c:v>5.5259999999999998</c:v>
                </c:pt>
                <c:pt idx="6">
                  <c:v>5.9029999999999996</c:v>
                </c:pt>
                <c:pt idx="7">
                  <c:v>5.9829999999999997</c:v>
                </c:pt>
                <c:pt idx="8">
                  <c:v>7.5</c:v>
                </c:pt>
                <c:pt idx="9">
                  <c:v>3.3540000000000001</c:v>
                </c:pt>
                <c:pt idx="10">
                  <c:v>3.7069999999999999</c:v>
                </c:pt>
                <c:pt idx="11">
                  <c:v>2.5449999999999999</c:v>
                </c:pt>
                <c:pt idx="12">
                  <c:v>1.4179999999999999</c:v>
                </c:pt>
                <c:pt idx="13">
                  <c:v>1.1100000000000001</c:v>
                </c:pt>
                <c:pt idx="14">
                  <c:v>1.83</c:v>
                </c:pt>
                <c:pt idx="15">
                  <c:v>2.61</c:v>
                </c:pt>
                <c:pt idx="16">
                  <c:v>3.46</c:v>
                </c:pt>
                <c:pt idx="17">
                  <c:v>3.73</c:v>
                </c:pt>
                <c:pt idx="18">
                  <c:v>4.0599999999999996</c:v>
                </c:pt>
                <c:pt idx="19">
                  <c:v>3.8</c:v>
                </c:pt>
              </c:numCache>
            </c:numRef>
          </c:val>
          <c:smooth val="0"/>
          <c:extLst>
            <c:ext xmlns:c16="http://schemas.microsoft.com/office/drawing/2014/chart" uri="{C3380CC4-5D6E-409C-BE32-E72D297353CC}">
              <c16:uniqueId val="{00000001-560F-49E5-8238-F4D75DE8E14B}"/>
            </c:ext>
          </c:extLst>
        </c:ser>
        <c:ser>
          <c:idx val="1"/>
          <c:order val="1"/>
          <c:tx>
            <c:strRef>
              <c:f>Sheet1!$A$3</c:f>
              <c:strCache>
                <c:ptCount val="1"/>
                <c:pt idx="0">
                  <c:v>Eurozone</c:v>
                </c:pt>
              </c:strCache>
            </c:strRef>
          </c:tx>
          <c:spPr>
            <a:ln w="34897" cap="rnd">
              <a:solidFill>
                <a:schemeClr val="bg1">
                  <a:lumMod val="65000"/>
                </a:schemeClr>
              </a:solidFill>
              <a:round/>
            </a:ln>
            <a:effectLst>
              <a:outerShdw blurRad="40000" dist="23000" dir="5400000" rotWithShape="0">
                <a:srgbClr val="000000">
                  <a:alpha val="35000"/>
                </a:srgbClr>
              </a:outerShdw>
            </a:effectLst>
          </c:spPr>
          <c:marker>
            <c:symbol val="none"/>
          </c:marker>
          <c:dLbls>
            <c:dLbl>
              <c:idx val="18"/>
              <c:layout>
                <c:manualLayout>
                  <c:x val="-9.2814743234154132E-2"/>
                  <c:y val="9.621868157677417E-2"/>
                </c:manualLayout>
              </c:layout>
              <c:spPr>
                <a:noFill/>
                <a:ln w="25380">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bg1">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60F-49E5-8238-F4D75DE8E14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0.0</c:formatCode>
                <c:ptCount val="20"/>
                <c:pt idx="0">
                  <c:v>3.8</c:v>
                </c:pt>
                <c:pt idx="1">
                  <c:v>2.1</c:v>
                </c:pt>
                <c:pt idx="2">
                  <c:v>1</c:v>
                </c:pt>
                <c:pt idx="3">
                  <c:v>0.7</c:v>
                </c:pt>
                <c:pt idx="4">
                  <c:v>2.2999999999999998</c:v>
                </c:pt>
                <c:pt idx="5">
                  <c:v>1.7</c:v>
                </c:pt>
                <c:pt idx="6">
                  <c:v>3.2</c:v>
                </c:pt>
                <c:pt idx="7">
                  <c:v>3.1</c:v>
                </c:pt>
                <c:pt idx="8">
                  <c:v>0.5</c:v>
                </c:pt>
                <c:pt idx="9">
                  <c:v>-4.5</c:v>
                </c:pt>
                <c:pt idx="10">
                  <c:v>2.1</c:v>
                </c:pt>
                <c:pt idx="11">
                  <c:v>1.6</c:v>
                </c:pt>
                <c:pt idx="12" formatCode="General">
                  <c:v>-0.9</c:v>
                </c:pt>
                <c:pt idx="13" formatCode="General">
                  <c:v>-0.2</c:v>
                </c:pt>
                <c:pt idx="14" formatCode="General">
                  <c:v>1.4</c:v>
                </c:pt>
                <c:pt idx="15" formatCode="General">
                  <c:v>2.1</c:v>
                </c:pt>
                <c:pt idx="16" formatCode="General">
                  <c:v>2</c:v>
                </c:pt>
                <c:pt idx="17" formatCode="General">
                  <c:v>2.4</c:v>
                </c:pt>
                <c:pt idx="18" formatCode="General">
                  <c:v>1.9</c:v>
                </c:pt>
                <c:pt idx="19" formatCode="General">
                  <c:v>1.5</c:v>
                </c:pt>
              </c:numCache>
            </c:numRef>
          </c:val>
          <c:smooth val="0"/>
          <c:extLst>
            <c:ext xmlns:c16="http://schemas.microsoft.com/office/drawing/2014/chart" uri="{C3380CC4-5D6E-409C-BE32-E72D297353CC}">
              <c16:uniqueId val="{00000003-560F-49E5-8238-F4D75DE8E14B}"/>
            </c:ext>
          </c:extLst>
        </c:ser>
        <c:dLbls>
          <c:showLegendKey val="0"/>
          <c:showVal val="0"/>
          <c:showCatName val="0"/>
          <c:showSerName val="0"/>
          <c:showPercent val="0"/>
          <c:showBubbleSize val="0"/>
        </c:dLbls>
        <c:smooth val="0"/>
        <c:axId val="223318408"/>
        <c:axId val="1"/>
      </c:lineChart>
      <c:catAx>
        <c:axId val="223318408"/>
        <c:scaling>
          <c:orientation val="minMax"/>
        </c:scaling>
        <c:delete val="0"/>
        <c:axPos val="b"/>
        <c:numFmt formatCode="General" sourceLinked="1"/>
        <c:majorTickMark val="none"/>
        <c:minorTickMark val="none"/>
        <c:tickLblPos val="low"/>
        <c:spPr>
          <a:noFill/>
          <a:ln w="12690" cap="flat" cmpd="sng" algn="ctr">
            <a:solidFill>
              <a:schemeClr val="bg1">
                <a:lumMod val="65000"/>
              </a:schemeClr>
            </a:solidFill>
            <a:round/>
          </a:ln>
          <a:effectLst/>
        </c:spPr>
        <c:txPr>
          <a:bodyPr rot="-5400000" spcFirstLastPara="1" vertOverflow="ellipsis" wrap="square" anchor="ctr" anchorCtr="1"/>
          <a:lstStyle/>
          <a:p>
            <a:pPr>
              <a:defRPr sz="999"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numFmt formatCode="General" sourceLinked="0"/>
        <c:majorTickMark val="none"/>
        <c:minorTickMark val="none"/>
        <c:tickLblPos val="nextTo"/>
        <c:spPr>
          <a:ln w="6345">
            <a:noFill/>
          </a:ln>
        </c:spPr>
        <c:txPr>
          <a:bodyPr rot="-60000000" spcFirstLastPara="1" vertOverflow="ellipsis" vert="horz" wrap="square" anchor="ctr" anchorCtr="1"/>
          <a:lstStyle/>
          <a:p>
            <a:pPr>
              <a:defRPr sz="999" b="0" i="0" u="none" strike="noStrike" kern="1200" baseline="0">
                <a:solidFill>
                  <a:schemeClr val="tx1">
                    <a:lumMod val="65000"/>
                    <a:lumOff val="35000"/>
                  </a:schemeClr>
                </a:solidFill>
                <a:latin typeface="+mn-lt"/>
                <a:ea typeface="+mn-ea"/>
                <a:cs typeface="+mn-cs"/>
              </a:defRPr>
            </a:pPr>
            <a:endParaRPr lang="en-US"/>
          </a:p>
        </c:txPr>
        <c:crossAx val="223318408"/>
        <c:crosses val="autoZero"/>
        <c:crossBetween val="between"/>
      </c:valAx>
      <c:spPr>
        <a:noFill/>
        <a:ln w="25380">
          <a:noFill/>
        </a:ln>
      </c:spPr>
    </c:plotArea>
    <c:legend>
      <c:legendPos val="t"/>
      <c:layout/>
      <c:overlay val="0"/>
      <c:spPr>
        <a:noFill/>
        <a:ln w="25380">
          <a:noFill/>
        </a:ln>
      </c:spPr>
      <c:txPr>
        <a:bodyPr rot="0" spcFirstLastPara="1" vertOverflow="ellipsis" vert="horz" wrap="square" anchor="ctr" anchorCtr="1"/>
        <a:lstStyle/>
        <a:p>
          <a:pPr>
            <a:defRPr sz="999"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sz="999"/>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496794163166041E-2"/>
          <c:y val="0.3532934131736527"/>
          <c:w val="0.97700641167366797"/>
          <c:h val="0.49101796407185633"/>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0-8CEA-4407-8671-98CB580DC208}"/>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8CEA-4407-8671-98CB580DC208}"/>
              </c:ext>
            </c:extLst>
          </c:dPt>
          <c:dLbls>
            <c:dLbl>
              <c:idx val="0"/>
              <c:layout>
                <c:manualLayout>
                  <c:x val="0"/>
                  <c:y val="-0.2664670658682634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8CEA-4407-8671-98CB580DC208}"/>
                </c:ext>
              </c:extLst>
            </c:dLbl>
            <c:dLbl>
              <c:idx val="1"/>
              <c:layout>
                <c:manualLayout>
                  <c:x val="0"/>
                  <c:y val="-0.30239520958083832"/>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8CEA-4407-8671-98CB580DC208}"/>
                </c:ext>
              </c:extLst>
            </c:dLbl>
            <c:dLbl>
              <c:idx val="2"/>
              <c:layout>
                <c:manualLayout>
                  <c:x val="0"/>
                  <c:y val="-0.36227544910179643"/>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8CEA-4407-8671-98CB580DC208}"/>
                </c:ext>
              </c:extLst>
            </c:dLbl>
            <c:dLbl>
              <c:idx val="3"/>
              <c:layout>
                <c:manualLayout>
                  <c:x val="0"/>
                  <c:y val="-0.3113772455089820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8CEA-4407-8671-98CB580DC208}"/>
                </c:ext>
              </c:extLst>
            </c:dLbl>
            <c:dLbl>
              <c:idx val="4"/>
              <c:layout>
                <c:manualLayout>
                  <c:x val="0"/>
                  <c:y val="-0.2305389221556886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8CEA-4407-8671-98CB580DC208}"/>
                </c:ext>
              </c:extLst>
            </c:dLbl>
            <c:dLbl>
              <c:idx val="5"/>
              <c:layout>
                <c:manualLayout>
                  <c:x val="0"/>
                  <c:y val="-0.2485029940119760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8CEA-4407-8671-98CB580DC208}"/>
                </c:ext>
              </c:extLst>
            </c:dLbl>
            <c:dLbl>
              <c:idx val="6"/>
              <c:layout>
                <c:manualLayout>
                  <c:x val="0"/>
                  <c:y val="-0.365269461077844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8CEA-4407-8671-98CB580DC208}"/>
                </c:ext>
              </c:extLst>
            </c:dLbl>
            <c:dLbl>
              <c:idx val="7"/>
              <c:layout>
                <c:manualLayout>
                  <c:x val="0"/>
                  <c:y val="-0.4221556886227544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8CEA-4407-8671-98CB580DC208}"/>
                </c:ext>
              </c:extLst>
            </c:dLbl>
            <c:dLbl>
              <c:idx val="8"/>
              <c:layout>
                <c:manualLayout>
                  <c:x val="0"/>
                  <c:y val="-0.2485029940119760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8CEA-4407-8671-98CB580DC208}"/>
                </c:ext>
              </c:extLst>
            </c:dLbl>
            <c:dLbl>
              <c:idx val="9"/>
              <c:layout>
                <c:manualLayout>
                  <c:x val="0"/>
                  <c:y val="-0.2994011976047903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8CEA-4407-8671-98CB580DC208}"/>
                </c:ext>
              </c:extLst>
            </c:dLbl>
            <c:dLbl>
              <c:idx val="10"/>
              <c:layout>
                <c:manualLayout>
                  <c:x val="0"/>
                  <c:y val="-0.22455089820359281"/>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8CEA-4407-8671-98CB580DC208}"/>
                </c:ext>
              </c:extLst>
            </c:dLbl>
            <c:dLbl>
              <c:idx val="11"/>
              <c:layout>
                <c:manualLayout>
                  <c:x val="0"/>
                  <c:y val="-0.2365269461077844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8CEA-4407-8671-98CB580DC208}"/>
                </c:ext>
              </c:extLst>
            </c:dLbl>
            <c:dLbl>
              <c:idx val="12"/>
              <c:layout>
                <c:manualLayout>
                  <c:x val="0"/>
                  <c:y val="-0.2365269461077844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8CEA-4407-8671-98CB580DC208}"/>
                </c:ext>
              </c:extLst>
            </c:dLbl>
            <c:dLbl>
              <c:idx val="13"/>
              <c:layout>
                <c:manualLayout>
                  <c:x val="0"/>
                  <c:y val="-0.32634730538922158"/>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8CEA-4407-8671-98CB580DC208}"/>
                </c:ext>
              </c:extLst>
            </c:dLbl>
            <c:dLbl>
              <c:idx val="14"/>
              <c:layout>
                <c:manualLayout>
                  <c:x val="0"/>
                  <c:y val="-0.2305389221556886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8CEA-4407-8671-98CB580DC20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6.1</c:v>
                </c:pt>
                <c:pt idx="1">
                  <c:v>9</c:v>
                </c:pt>
                <c:pt idx="2">
                  <c:v>13.4</c:v>
                </c:pt>
                <c:pt idx="3">
                  <c:v>9.6</c:v>
                </c:pt>
                <c:pt idx="4">
                  <c:v>3.5</c:v>
                </c:pt>
                <c:pt idx="5">
                  <c:v>4.8</c:v>
                </c:pt>
                <c:pt idx="6">
                  <c:v>13.7</c:v>
                </c:pt>
                <c:pt idx="7">
                  <c:v>18</c:v>
                </c:pt>
                <c:pt idx="8">
                  <c:v>4.8</c:v>
                </c:pt>
                <c:pt idx="9">
                  <c:v>8.5</c:v>
                </c:pt>
                <c:pt idx="10">
                  <c:v>3.1</c:v>
                </c:pt>
                <c:pt idx="11">
                  <c:v>4</c:v>
                </c:pt>
                <c:pt idx="12">
                  <c:v>3.8</c:v>
                </c:pt>
                <c:pt idx="13">
                  <c:v>10.7</c:v>
                </c:pt>
                <c:pt idx="14">
                  <c:v>3.4</c:v>
                </c:pt>
              </c:numCache>
            </c:numRef>
          </c:val>
          <c:extLst>
            <c:ext xmlns:c16="http://schemas.microsoft.com/office/drawing/2014/chart" uri="{C3380CC4-5D6E-409C-BE32-E72D297353CC}">
              <c16:uniqueId val="{0000000F-8CEA-4407-8671-98CB580DC208}"/>
            </c:ext>
          </c:extLst>
        </c:ser>
        <c:dLbls>
          <c:showLegendKey val="0"/>
          <c:showVal val="0"/>
          <c:showCatName val="0"/>
          <c:showSerName val="0"/>
          <c:showPercent val="0"/>
          <c:showBubbleSize val="0"/>
        </c:dLbls>
        <c:gapWidth val="40"/>
        <c:overlap val="100"/>
        <c:axId val="1075749696"/>
        <c:axId val="1"/>
      </c:barChart>
      <c:catAx>
        <c:axId val="1075749696"/>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18.710693910850001"/>
          <c:min val="0"/>
        </c:scaling>
        <c:delete val="1"/>
        <c:axPos val="l"/>
        <c:numFmt formatCode="General" sourceLinked="1"/>
        <c:majorTickMark val="out"/>
        <c:minorTickMark val="none"/>
        <c:tickLblPos val="nextTo"/>
        <c:crossAx val="1075749696"/>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486635741108902E-2"/>
          <c:y val="0.27450980392156865"/>
          <c:w val="0.97702672851778227"/>
          <c:h val="0.6122004357298475"/>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0-FCBB-4417-A69B-A5DF32BC4198}"/>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FCBB-4417-A69B-A5DF32BC4198}"/>
              </c:ext>
            </c:extLst>
          </c:dPt>
          <c:dLbls>
            <c:dLbl>
              <c:idx val="0"/>
              <c:layout>
                <c:manualLayout>
                  <c:x val="0"/>
                  <c:y val="-0.36165577342047928"/>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FCBB-4417-A69B-A5DF32BC4198}"/>
                </c:ext>
              </c:extLst>
            </c:dLbl>
            <c:dLbl>
              <c:idx val="1"/>
              <c:layout>
                <c:manualLayout>
                  <c:x val="0"/>
                  <c:y val="-0.3834422657952069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FCBB-4417-A69B-A5DF32BC4198}"/>
                </c:ext>
              </c:extLst>
            </c:dLbl>
            <c:dLbl>
              <c:idx val="2"/>
              <c:layout>
                <c:manualLayout>
                  <c:x val="0"/>
                  <c:y val="-0.38126361655773422"/>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FCBB-4417-A69B-A5DF32BC4198}"/>
                </c:ext>
              </c:extLst>
            </c:dLbl>
            <c:dLbl>
              <c:idx val="3"/>
              <c:layout>
                <c:manualLayout>
                  <c:x val="0"/>
                  <c:y val="-0.4030501089324618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FCBB-4417-A69B-A5DF32BC4198}"/>
                </c:ext>
              </c:extLst>
            </c:dLbl>
            <c:dLbl>
              <c:idx val="4"/>
              <c:layout>
                <c:manualLayout>
                  <c:x val="0"/>
                  <c:y val="-0.3834422657952069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FCBB-4417-A69B-A5DF32BC4198}"/>
                </c:ext>
              </c:extLst>
            </c:dLbl>
            <c:dLbl>
              <c:idx val="5"/>
              <c:layout>
                <c:manualLayout>
                  <c:x val="0"/>
                  <c:y val="-0.3638344226579520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FCBB-4417-A69B-A5DF32BC4198}"/>
                </c:ext>
              </c:extLst>
            </c:dLbl>
            <c:dLbl>
              <c:idx val="6"/>
              <c:layout>
                <c:manualLayout>
                  <c:x val="0"/>
                  <c:y val="-0.38126361655773422"/>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FCBB-4417-A69B-A5DF32BC4198}"/>
                </c:ext>
              </c:extLst>
            </c:dLbl>
            <c:dLbl>
              <c:idx val="7"/>
              <c:layout>
                <c:manualLayout>
                  <c:x val="0"/>
                  <c:y val="-0.3986928104575163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FCBB-4417-A69B-A5DF32BC4198}"/>
                </c:ext>
              </c:extLst>
            </c:dLbl>
            <c:dLbl>
              <c:idx val="8"/>
              <c:layout>
                <c:manualLayout>
                  <c:x val="0"/>
                  <c:y val="-0.3986928104575163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FCBB-4417-A69B-A5DF32BC4198}"/>
                </c:ext>
              </c:extLst>
            </c:dLbl>
            <c:dLbl>
              <c:idx val="9"/>
              <c:layout>
                <c:manualLayout>
                  <c:x val="0"/>
                  <c:y val="-0.3638344226579520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FCBB-4417-A69B-A5DF32BC4198}"/>
                </c:ext>
              </c:extLst>
            </c:dLbl>
            <c:dLbl>
              <c:idx val="10"/>
              <c:layout>
                <c:manualLayout>
                  <c:x val="0"/>
                  <c:y val="-0.3703703703703703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FCBB-4417-A69B-A5DF32BC4198}"/>
                </c:ext>
              </c:extLst>
            </c:dLbl>
            <c:dLbl>
              <c:idx val="11"/>
              <c:layout>
                <c:manualLayout>
                  <c:x val="0"/>
                  <c:y val="-0.3725490196078431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FCBB-4417-A69B-A5DF32BC4198}"/>
                </c:ext>
              </c:extLst>
            </c:dLbl>
            <c:dLbl>
              <c:idx val="12"/>
              <c:layout>
                <c:manualLayout>
                  <c:x val="0"/>
                  <c:y val="-0.44444444444444442"/>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FCBB-4417-A69B-A5DF32BC4198}"/>
                </c:ext>
              </c:extLst>
            </c:dLbl>
            <c:dLbl>
              <c:idx val="13"/>
              <c:layout>
                <c:manualLayout>
                  <c:x val="0"/>
                  <c:y val="-0.4030501089324618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FCBB-4417-A69B-A5DF32BC4198}"/>
                </c:ext>
              </c:extLst>
            </c:dLbl>
            <c:dLbl>
              <c:idx val="14"/>
              <c:layout>
                <c:manualLayout>
                  <c:x val="0"/>
                  <c:y val="-0.3921568627450980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FCBB-4417-A69B-A5DF32BC41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35</c:v>
                </c:pt>
                <c:pt idx="1">
                  <c:v>38.4</c:v>
                </c:pt>
                <c:pt idx="2">
                  <c:v>37.799999999999997</c:v>
                </c:pt>
                <c:pt idx="3">
                  <c:v>41.5</c:v>
                </c:pt>
                <c:pt idx="4">
                  <c:v>38.4</c:v>
                </c:pt>
                <c:pt idx="5">
                  <c:v>35.1</c:v>
                </c:pt>
                <c:pt idx="6">
                  <c:v>37.799999999999997</c:v>
                </c:pt>
                <c:pt idx="7">
                  <c:v>40.5</c:v>
                </c:pt>
                <c:pt idx="8">
                  <c:v>40.700000000000003</c:v>
                </c:pt>
                <c:pt idx="9">
                  <c:v>35.1</c:v>
                </c:pt>
                <c:pt idx="10">
                  <c:v>35.9</c:v>
                </c:pt>
                <c:pt idx="11">
                  <c:v>36.6</c:v>
                </c:pt>
                <c:pt idx="12">
                  <c:v>47.9</c:v>
                </c:pt>
                <c:pt idx="13">
                  <c:v>41.3</c:v>
                </c:pt>
                <c:pt idx="14">
                  <c:v>39.700000000000003</c:v>
                </c:pt>
              </c:numCache>
            </c:numRef>
          </c:val>
          <c:extLst>
            <c:ext xmlns:c16="http://schemas.microsoft.com/office/drawing/2014/chart" uri="{C3380CC4-5D6E-409C-BE32-E72D297353CC}">
              <c16:uniqueId val="{0000000F-FCBB-4417-A69B-A5DF32BC4198}"/>
            </c:ext>
          </c:extLst>
        </c:ser>
        <c:dLbls>
          <c:showLegendKey val="0"/>
          <c:showVal val="0"/>
          <c:showCatName val="0"/>
          <c:showSerName val="0"/>
          <c:showPercent val="0"/>
          <c:showBubbleSize val="0"/>
        </c:dLbls>
        <c:gapWidth val="40"/>
        <c:overlap val="100"/>
        <c:axId val="759501224"/>
        <c:axId val="1"/>
      </c:barChart>
      <c:catAx>
        <c:axId val="759501224"/>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47.9"/>
          <c:min val="0"/>
        </c:scaling>
        <c:delete val="1"/>
        <c:axPos val="l"/>
        <c:numFmt formatCode="General" sourceLinked="1"/>
        <c:majorTickMark val="out"/>
        <c:minorTickMark val="none"/>
        <c:tickLblPos val="nextTo"/>
        <c:crossAx val="759501224"/>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61214165261381E-2"/>
          <c:y val="0.1306532663316583"/>
          <c:w val="0.97807757166947717"/>
          <c:h val="0.7386934673366834"/>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3"/>
            <c:invertIfNegative val="0"/>
            <c:bubble3D val="0"/>
            <c:spPr>
              <a:solidFill>
                <a:schemeClr val="accent1"/>
              </a:solidFill>
              <a:ln w="9525" algn="ctr">
                <a:solidFill>
                  <a:schemeClr val="tx1"/>
                </a:solidFill>
                <a:prstDash val="solid"/>
              </a:ln>
            </c:spPr>
            <c:extLst>
              <c:ext xmlns:c16="http://schemas.microsoft.com/office/drawing/2014/chart" uri="{C3380CC4-5D6E-409C-BE32-E72D297353CC}">
                <c16:uniqueId val="{00000000-691C-459D-92F8-7F7DF34E7BF6}"/>
              </c:ext>
            </c:extLst>
          </c:dPt>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691C-459D-92F8-7F7DF34E7BF6}"/>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2-691C-459D-92F8-7F7DF34E7BF6}"/>
              </c:ext>
            </c:extLst>
          </c:dPt>
          <c:dPt>
            <c:idx val="15"/>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3-691C-459D-92F8-7F7DF34E7BF6}"/>
              </c:ext>
            </c:extLst>
          </c:dPt>
          <c:dLbls>
            <c:dLbl>
              <c:idx val="0"/>
              <c:layout>
                <c:manualLayout>
                  <c:x val="0"/>
                  <c:y val="-0.2035175879396984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691C-459D-92F8-7F7DF34E7BF6}"/>
                </c:ext>
              </c:extLst>
            </c:dLbl>
            <c:dLbl>
              <c:idx val="1"/>
              <c:layout>
                <c:manualLayout>
                  <c:x val="0"/>
                  <c:y val="-0.20854271356783918"/>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691C-459D-92F8-7F7DF34E7BF6}"/>
                </c:ext>
              </c:extLst>
            </c:dLbl>
            <c:dLbl>
              <c:idx val="2"/>
              <c:layout>
                <c:manualLayout>
                  <c:x val="0"/>
                  <c:y val="-0.2060301507537688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691C-459D-92F8-7F7DF34E7BF6}"/>
                </c:ext>
              </c:extLst>
            </c:dLbl>
            <c:dLbl>
              <c:idx val="3"/>
              <c:layout>
                <c:manualLayout>
                  <c:x val="0"/>
                  <c:y val="-0.15326633165829145"/>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691C-459D-92F8-7F7DF34E7BF6}"/>
                </c:ext>
              </c:extLst>
            </c:dLbl>
            <c:dLbl>
              <c:idx val="4"/>
              <c:layout>
                <c:manualLayout>
                  <c:x val="0"/>
                  <c:y val="-0.2060301507537688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691C-459D-92F8-7F7DF34E7BF6}"/>
                </c:ext>
              </c:extLst>
            </c:dLbl>
            <c:dLbl>
              <c:idx val="5"/>
              <c:layout>
                <c:manualLayout>
                  <c:x val="0"/>
                  <c:y val="-0.2110552763819095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691C-459D-92F8-7F7DF34E7BF6}"/>
                </c:ext>
              </c:extLst>
            </c:dLbl>
            <c:dLbl>
              <c:idx val="6"/>
              <c:layout>
                <c:manualLayout>
                  <c:x val="0"/>
                  <c:y val="-0.1884422110552763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691C-459D-92F8-7F7DF34E7BF6}"/>
                </c:ext>
              </c:extLst>
            </c:dLbl>
            <c:dLbl>
              <c:idx val="7"/>
              <c:layout>
                <c:manualLayout>
                  <c:x val="0"/>
                  <c:y val="-0.20854271356783918"/>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691C-459D-92F8-7F7DF34E7BF6}"/>
                </c:ext>
              </c:extLst>
            </c:dLbl>
            <c:dLbl>
              <c:idx val="8"/>
              <c:layout>
                <c:manualLayout>
                  <c:x val="0"/>
                  <c:y val="-0.2035175879396984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691C-459D-92F8-7F7DF34E7BF6}"/>
                </c:ext>
              </c:extLst>
            </c:dLbl>
            <c:dLbl>
              <c:idx val="9"/>
              <c:layout>
                <c:manualLayout>
                  <c:x val="0"/>
                  <c:y val="-0.2010050251256281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691C-459D-92F8-7F7DF34E7BF6}"/>
                </c:ext>
              </c:extLst>
            </c:dLbl>
            <c:dLbl>
              <c:idx val="10"/>
              <c:layout>
                <c:manualLayout>
                  <c:x val="0"/>
                  <c:y val="-0.19597989949748743"/>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691C-459D-92F8-7F7DF34E7BF6}"/>
                </c:ext>
              </c:extLst>
            </c:dLbl>
            <c:dLbl>
              <c:idx val="11"/>
              <c:layout>
                <c:manualLayout>
                  <c:x val="0"/>
                  <c:y val="-0.16834170854271358"/>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691C-459D-92F8-7F7DF34E7BF6}"/>
                </c:ext>
              </c:extLst>
            </c:dLbl>
            <c:dLbl>
              <c:idx val="13"/>
              <c:layout>
                <c:manualLayout>
                  <c:x val="0"/>
                  <c:y val="-0.24371859296482412"/>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691C-459D-92F8-7F7DF34E7BF6}"/>
                </c:ext>
              </c:extLst>
            </c:dLbl>
            <c:dLbl>
              <c:idx val="14"/>
              <c:layout>
                <c:manualLayout>
                  <c:x val="0"/>
                  <c:y val="-0.2261306532663316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691C-459D-92F8-7F7DF34E7BF6}"/>
                </c:ext>
              </c:extLst>
            </c:dLbl>
            <c:dLbl>
              <c:idx val="15"/>
              <c:layout>
                <c:manualLayout>
                  <c:x val="0"/>
                  <c:y val="-0.223618090452261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691C-459D-92F8-7F7DF34E7B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2.1541284403669723</c:v>
                </c:pt>
                <c:pt idx="1">
                  <c:v>2.4849939975990392</c:v>
                </c:pt>
                <c:pt idx="2">
                  <c:v>2.3023023023023024</c:v>
                </c:pt>
                <c:pt idx="3">
                  <c:v>0.42790937178166844</c:v>
                </c:pt>
                <c:pt idx="4">
                  <c:v>2.3067396016100732</c:v>
                </c:pt>
                <c:pt idx="5">
                  <c:v>2.5564632388274871</c:v>
                </c:pt>
                <c:pt idx="6">
                  <c:v>1.4718162839248432</c:v>
                </c:pt>
                <c:pt idx="7">
                  <c:v>2.4</c:v>
                </c:pt>
                <c:pt idx="8">
                  <c:v>2.2378836627342831</c:v>
                </c:pt>
                <c:pt idx="9">
                  <c:v>1.9914651493598861</c:v>
                </c:pt>
                <c:pt idx="10">
                  <c:v>1.7589453860640303</c:v>
                </c:pt>
                <c:pt idx="11">
                  <c:v>0.83521444695259583</c:v>
                </c:pt>
                <c:pt idx="13">
                  <c:v>4.2130247246654111</c:v>
                </c:pt>
                <c:pt idx="14">
                  <c:v>3.3604058466988809</c:v>
                </c:pt>
                <c:pt idx="15">
                  <c:v>3.1708414284313831</c:v>
                </c:pt>
              </c:numCache>
            </c:numRef>
          </c:val>
          <c:extLst>
            <c:ext xmlns:c16="http://schemas.microsoft.com/office/drawing/2014/chart" uri="{C3380CC4-5D6E-409C-BE32-E72D297353CC}">
              <c16:uniqueId val="{0000000F-691C-459D-92F8-7F7DF34E7BF6}"/>
            </c:ext>
          </c:extLst>
        </c:ser>
        <c:dLbls>
          <c:showLegendKey val="0"/>
          <c:showVal val="0"/>
          <c:showCatName val="0"/>
          <c:showSerName val="0"/>
          <c:showPercent val="0"/>
          <c:showBubbleSize val="0"/>
        </c:dLbls>
        <c:gapWidth val="40"/>
        <c:overlap val="100"/>
        <c:axId val="997303296"/>
        <c:axId val="1"/>
      </c:barChart>
      <c:catAx>
        <c:axId val="997303296"/>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18.710693910850001"/>
          <c:min val="0"/>
        </c:scaling>
        <c:delete val="1"/>
        <c:axPos val="l"/>
        <c:numFmt formatCode="General" sourceLinked="1"/>
        <c:majorTickMark val="out"/>
        <c:minorTickMark val="none"/>
        <c:tickLblPos val="nextTo"/>
        <c:crossAx val="997303296"/>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61214165261381E-2"/>
          <c:y val="0.28965517241379313"/>
          <c:w val="0.97807757166947717"/>
          <c:h val="0.59080459770114946"/>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0-9009-46B8-9200-8C265D348996}"/>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9009-46B8-9200-8C265D348996}"/>
              </c:ext>
            </c:extLst>
          </c:dPt>
          <c:dPt>
            <c:idx val="15"/>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2-9009-46B8-9200-8C265D348996}"/>
              </c:ext>
            </c:extLst>
          </c:dPt>
          <c:dLbls>
            <c:dLbl>
              <c:idx val="0"/>
              <c:layout>
                <c:manualLayout>
                  <c:x val="0"/>
                  <c:y val="-0.3011494252873563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9009-46B8-9200-8C265D348996}"/>
                </c:ext>
              </c:extLst>
            </c:dLbl>
            <c:dLbl>
              <c:idx val="1"/>
              <c:layout>
                <c:manualLayout>
                  <c:x val="0"/>
                  <c:y val="-0.35632183908045978"/>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9009-46B8-9200-8C265D348996}"/>
                </c:ext>
              </c:extLst>
            </c:dLbl>
            <c:dLbl>
              <c:idx val="2"/>
              <c:layout>
                <c:manualLayout>
                  <c:x val="0"/>
                  <c:y val="-0.2919540229885057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9009-46B8-9200-8C265D348996}"/>
                </c:ext>
              </c:extLst>
            </c:dLbl>
            <c:dLbl>
              <c:idx val="3"/>
              <c:layout>
                <c:manualLayout>
                  <c:x val="0"/>
                  <c:y val="-0.1977011494252873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9009-46B8-9200-8C265D348996}"/>
                </c:ext>
              </c:extLst>
            </c:dLbl>
            <c:dLbl>
              <c:idx val="4"/>
              <c:layout>
                <c:manualLayout>
                  <c:x val="0"/>
                  <c:y val="-0.3241379310344827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9009-46B8-9200-8C265D348996}"/>
                </c:ext>
              </c:extLst>
            </c:dLbl>
            <c:dLbl>
              <c:idx val="5"/>
              <c:layout>
                <c:manualLayout>
                  <c:x val="0"/>
                  <c:y val="-0.3494252873563218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9009-46B8-9200-8C265D348996}"/>
                </c:ext>
              </c:extLst>
            </c:dLbl>
            <c:dLbl>
              <c:idx val="6"/>
              <c:layout>
                <c:manualLayout>
                  <c:x val="0"/>
                  <c:y val="-0.241379310344827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9009-46B8-9200-8C265D348996}"/>
                </c:ext>
              </c:extLst>
            </c:dLbl>
            <c:dLbl>
              <c:idx val="7"/>
              <c:layout>
                <c:manualLayout>
                  <c:x val="0"/>
                  <c:y val="-0.2666666666666666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9009-46B8-9200-8C265D348996}"/>
                </c:ext>
              </c:extLst>
            </c:dLbl>
            <c:dLbl>
              <c:idx val="8"/>
              <c:layout>
                <c:manualLayout>
                  <c:x val="0"/>
                  <c:y val="-0.2666666666666666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9009-46B8-9200-8C265D348996}"/>
                </c:ext>
              </c:extLst>
            </c:dLbl>
            <c:dLbl>
              <c:idx val="9"/>
              <c:layout>
                <c:manualLayout>
                  <c:x val="0"/>
                  <c:y val="-0.28275862068965518"/>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9009-46B8-9200-8C265D348996}"/>
                </c:ext>
              </c:extLst>
            </c:dLbl>
            <c:dLbl>
              <c:idx val="10"/>
              <c:layout>
                <c:manualLayout>
                  <c:x val="0"/>
                  <c:y val="-0.31034482758620691"/>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9009-46B8-9200-8C265D348996}"/>
                </c:ext>
              </c:extLst>
            </c:dLbl>
            <c:dLbl>
              <c:idx val="11"/>
              <c:layout>
                <c:manualLayout>
                  <c:x val="0"/>
                  <c:y val="-0.2436781609195402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9009-46B8-9200-8C265D348996}"/>
                </c:ext>
              </c:extLst>
            </c:dLbl>
            <c:dLbl>
              <c:idx val="13"/>
              <c:layout>
                <c:manualLayout>
                  <c:x val="0"/>
                  <c:y val="-0.3425287356321838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9009-46B8-9200-8C265D348996}"/>
                </c:ext>
              </c:extLst>
            </c:dLbl>
            <c:dLbl>
              <c:idx val="14"/>
              <c:layout>
                <c:manualLayout>
                  <c:x val="0"/>
                  <c:y val="-0.44137931034482758"/>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9009-46B8-9200-8C265D348996}"/>
                </c:ext>
              </c:extLst>
            </c:dLbl>
            <c:dLbl>
              <c:idx val="15"/>
              <c:layout>
                <c:manualLayout>
                  <c:x val="0"/>
                  <c:y val="-0.372413793103448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9009-46B8-9200-8C265D34899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35.851376146788994</c:v>
                </c:pt>
                <c:pt idx="1">
                  <c:v>48.086434573829528</c:v>
                </c:pt>
                <c:pt idx="2">
                  <c:v>32.985842985842986</c:v>
                </c:pt>
                <c:pt idx="3">
                  <c:v>11.898558187435633</c:v>
                </c:pt>
                <c:pt idx="4">
                  <c:v>40.69976261740117</c:v>
                </c:pt>
                <c:pt idx="5">
                  <c:v>46.530514175876981</c:v>
                </c:pt>
                <c:pt idx="6">
                  <c:v>21.725817675713287</c:v>
                </c:pt>
                <c:pt idx="7">
                  <c:v>27.7</c:v>
                </c:pt>
                <c:pt idx="8">
                  <c:v>27.443440069455086</c:v>
                </c:pt>
                <c:pt idx="9">
                  <c:v>31.555239449976291</c:v>
                </c:pt>
                <c:pt idx="10">
                  <c:v>37.894538606403017</c:v>
                </c:pt>
                <c:pt idx="11">
                  <c:v>22.215011286681715</c:v>
                </c:pt>
                <c:pt idx="13">
                  <c:v>45.36044252152525</c:v>
                </c:pt>
                <c:pt idx="14">
                  <c:v>68.075120199549332</c:v>
                </c:pt>
                <c:pt idx="15">
                  <c:v>51.917731445655598</c:v>
                </c:pt>
              </c:numCache>
            </c:numRef>
          </c:val>
          <c:extLst>
            <c:ext xmlns:c16="http://schemas.microsoft.com/office/drawing/2014/chart" uri="{C3380CC4-5D6E-409C-BE32-E72D297353CC}">
              <c16:uniqueId val="{0000000F-9009-46B8-9200-8C265D348996}"/>
            </c:ext>
          </c:extLst>
        </c:ser>
        <c:dLbls>
          <c:showLegendKey val="0"/>
          <c:showVal val="0"/>
          <c:showCatName val="0"/>
          <c:showSerName val="0"/>
          <c:showPercent val="0"/>
          <c:showBubbleSize val="0"/>
        </c:dLbls>
        <c:gapWidth val="40"/>
        <c:overlap val="100"/>
        <c:axId val="1772183672"/>
        <c:axId val="1"/>
      </c:barChart>
      <c:catAx>
        <c:axId val="1772183672"/>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68.075120199549332"/>
          <c:min val="0"/>
        </c:scaling>
        <c:delete val="1"/>
        <c:axPos val="l"/>
        <c:numFmt formatCode="General" sourceLinked="1"/>
        <c:majorTickMark val="out"/>
        <c:minorTickMark val="none"/>
        <c:tickLblPos val="nextTo"/>
        <c:crossAx val="1772183672"/>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002962336013543E-2"/>
          <c:y val="0.36842105263157893"/>
          <c:w val="0.97799407532797289"/>
          <c:h val="0.47953216374269003"/>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0-57D6-4D34-93E4-45AD5FA03B49}"/>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57D6-4D34-93E4-45AD5FA03B49}"/>
              </c:ext>
            </c:extLst>
          </c:dPt>
          <c:dPt>
            <c:idx val="15"/>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2-57D6-4D34-93E4-45AD5FA03B49}"/>
              </c:ext>
            </c:extLst>
          </c:dPt>
          <c:dLbls>
            <c:dLbl>
              <c:idx val="0"/>
              <c:layout>
                <c:manualLayout>
                  <c:x val="0"/>
                  <c:y val="-0.33040935672514621"/>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57D6-4D34-93E4-45AD5FA03B49}"/>
                </c:ext>
              </c:extLst>
            </c:dLbl>
            <c:dLbl>
              <c:idx val="1"/>
              <c:layout>
                <c:manualLayout>
                  <c:x val="0"/>
                  <c:y val="-0.35380116959064328"/>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57D6-4D34-93E4-45AD5FA03B49}"/>
                </c:ext>
              </c:extLst>
            </c:dLbl>
            <c:dLbl>
              <c:idx val="2"/>
              <c:layout>
                <c:manualLayout>
                  <c:x val="0"/>
                  <c:y val="-0.312865497076023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57D6-4D34-93E4-45AD5FA03B49}"/>
                </c:ext>
              </c:extLst>
            </c:dLbl>
            <c:dLbl>
              <c:idx val="3"/>
              <c:layout>
                <c:manualLayout>
                  <c:x val="0"/>
                  <c:y val="-0.42690058479532161"/>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57D6-4D34-93E4-45AD5FA03B49}"/>
                </c:ext>
              </c:extLst>
            </c:dLbl>
            <c:dLbl>
              <c:idx val="4"/>
              <c:layout>
                <c:manualLayout>
                  <c:x val="0"/>
                  <c:y val="-0.33918128654970758"/>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57D6-4D34-93E4-45AD5FA03B49}"/>
                </c:ext>
              </c:extLst>
            </c:dLbl>
            <c:dLbl>
              <c:idx val="5"/>
              <c:layout>
                <c:manualLayout>
                  <c:x val="0"/>
                  <c:y val="-0.3421052631578947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57D6-4D34-93E4-45AD5FA03B49}"/>
                </c:ext>
              </c:extLst>
            </c:dLbl>
            <c:dLbl>
              <c:idx val="6"/>
              <c:layout>
                <c:manualLayout>
                  <c:x val="0"/>
                  <c:y val="-0.312865497076023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57D6-4D34-93E4-45AD5FA03B49}"/>
                </c:ext>
              </c:extLst>
            </c:dLbl>
            <c:dLbl>
              <c:idx val="7"/>
              <c:layout>
                <c:manualLayout>
                  <c:x val="0"/>
                  <c:y val="-0.2865497076023391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57D6-4D34-93E4-45AD5FA03B49}"/>
                </c:ext>
              </c:extLst>
            </c:dLbl>
            <c:dLbl>
              <c:idx val="8"/>
              <c:layout>
                <c:manualLayout>
                  <c:x val="0"/>
                  <c:y val="-0.2923976608187134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57D6-4D34-93E4-45AD5FA03B49}"/>
                </c:ext>
              </c:extLst>
            </c:dLbl>
            <c:dLbl>
              <c:idx val="9"/>
              <c:layout>
                <c:manualLayout>
                  <c:x val="0"/>
                  <c:y val="-0.3245614035087719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57D6-4D34-93E4-45AD5FA03B49}"/>
                </c:ext>
              </c:extLst>
            </c:dLbl>
            <c:dLbl>
              <c:idx val="10"/>
              <c:layout>
                <c:manualLayout>
                  <c:x val="0"/>
                  <c:y val="-0.3713450292397660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57D6-4D34-93E4-45AD5FA03B49}"/>
                </c:ext>
              </c:extLst>
            </c:dLbl>
            <c:dLbl>
              <c:idx val="11"/>
              <c:layout>
                <c:manualLayout>
                  <c:x val="0"/>
                  <c:y val="-0.41520467836257308"/>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57D6-4D34-93E4-45AD5FA03B49}"/>
                </c:ext>
              </c:extLst>
            </c:dLbl>
            <c:dLbl>
              <c:idx val="13"/>
              <c:layout>
                <c:manualLayout>
                  <c:x val="0"/>
                  <c:y val="-0.280701754385964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57D6-4D34-93E4-45AD5FA03B49}"/>
                </c:ext>
              </c:extLst>
            </c:dLbl>
            <c:dLbl>
              <c:idx val="14"/>
              <c:layout>
                <c:manualLayout>
                  <c:x val="0"/>
                  <c:y val="-0.3625730994152046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57D6-4D34-93E4-45AD5FA03B49}"/>
                </c:ext>
              </c:extLst>
            </c:dLbl>
            <c:dLbl>
              <c:idx val="15"/>
              <c:layout>
                <c:manualLayout>
                  <c:x val="0"/>
                  <c:y val="-0.33040935672514621"/>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57D6-4D34-93E4-45AD5FA03B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16.643100511073257</c:v>
                </c:pt>
                <c:pt idx="1">
                  <c:v>19.350724637681161</c:v>
                </c:pt>
                <c:pt idx="2">
                  <c:v>14.327329192546584</c:v>
                </c:pt>
                <c:pt idx="3">
                  <c:v>27.806257521058964</c:v>
                </c:pt>
                <c:pt idx="4">
                  <c:v>17.643847874720358</c:v>
                </c:pt>
                <c:pt idx="5">
                  <c:v>18.201127819548869</c:v>
                </c:pt>
                <c:pt idx="6">
                  <c:v>14.761229314420804</c:v>
                </c:pt>
                <c:pt idx="7">
                  <c:v>11.5</c:v>
                </c:pt>
                <c:pt idx="8">
                  <c:v>12.263121862163397</c:v>
                </c:pt>
                <c:pt idx="9">
                  <c:v>15.845238095238093</c:v>
                </c:pt>
                <c:pt idx="10">
                  <c:v>21.54389721627409</c:v>
                </c:pt>
                <c:pt idx="11">
                  <c:v>26.597972972972975</c:v>
                </c:pt>
                <c:pt idx="13">
                  <c:v>10.766716429637777</c:v>
                </c:pt>
                <c:pt idx="14">
                  <c:v>20.258005522286368</c:v>
                </c:pt>
                <c:pt idx="15">
                  <c:v>16.373487169725585</c:v>
                </c:pt>
              </c:numCache>
            </c:numRef>
          </c:val>
          <c:extLst>
            <c:ext xmlns:c16="http://schemas.microsoft.com/office/drawing/2014/chart" uri="{C3380CC4-5D6E-409C-BE32-E72D297353CC}">
              <c16:uniqueId val="{0000000F-57D6-4D34-93E4-45AD5FA03B49}"/>
            </c:ext>
          </c:extLst>
        </c:ser>
        <c:dLbls>
          <c:showLegendKey val="0"/>
          <c:showVal val="0"/>
          <c:showCatName val="0"/>
          <c:showSerName val="0"/>
          <c:showPercent val="0"/>
          <c:showBubbleSize val="0"/>
        </c:dLbls>
        <c:gapWidth val="40"/>
        <c:overlap val="100"/>
        <c:axId val="1772205320"/>
        <c:axId val="1"/>
      </c:barChart>
      <c:catAx>
        <c:axId val="1772205320"/>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7.806257521058964"/>
          <c:min val="0"/>
        </c:scaling>
        <c:delete val="1"/>
        <c:axPos val="l"/>
        <c:numFmt formatCode="General" sourceLinked="1"/>
        <c:majorTickMark val="out"/>
        <c:minorTickMark val="none"/>
        <c:tickLblPos val="nextTo"/>
        <c:crossAx val="1772205320"/>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721479958890033E-2"/>
          <c:y val="0.33689839572192509"/>
          <c:w val="0.94655704008221997"/>
          <c:h val="0.52406417112299464"/>
        </c:manualLayout>
      </c:layout>
      <c:barChart>
        <c:barDir val="col"/>
        <c:grouping val="stacked"/>
        <c:varyColors val="0"/>
        <c:ser>
          <c:idx val="0"/>
          <c:order val="0"/>
          <c:spPr>
            <a:solidFill>
              <a:srgbClr val="E53809"/>
            </a:solidFill>
            <a:ln w="9525" algn="ctr">
              <a:solidFill>
                <a:srgbClr val="E53809"/>
              </a:solidFill>
              <a:prstDash val="solid"/>
            </a:ln>
          </c:spPr>
          <c:invertIfNegative val="0"/>
          <c:dLbls>
            <c:dLbl>
              <c:idx val="0"/>
              <c:layout>
                <c:manualLayout>
                  <c:x val="0"/>
                  <c:y val="-0.4171122994652406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80A8-40E2-9652-83C8B7B46AB9}"/>
                </c:ext>
              </c:extLst>
            </c:dLbl>
            <c:dLbl>
              <c:idx val="1"/>
              <c:layout>
                <c:manualLayout>
                  <c:x val="0"/>
                  <c:y val="-0.4278074866310160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80A8-40E2-9652-83C8B7B46AB9}"/>
                </c:ext>
              </c:extLst>
            </c:dLbl>
            <c:dLbl>
              <c:idx val="2"/>
              <c:layout>
                <c:manualLayout>
                  <c:x val="0"/>
                  <c:y val="-0.4304812834224598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80A8-40E2-9652-83C8B7B46AB9}"/>
                </c:ext>
              </c:extLst>
            </c:dLbl>
            <c:dLbl>
              <c:idx val="3"/>
              <c:layout>
                <c:manualLayout>
                  <c:x val="0"/>
                  <c:y val="-0.4331550802139037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80A8-40E2-9652-83C8B7B46AB9}"/>
                </c:ext>
              </c:extLst>
            </c:dLbl>
            <c:dLbl>
              <c:idx val="4"/>
              <c:layout>
                <c:manualLayout>
                  <c:x val="0"/>
                  <c:y val="-0.4331550802139037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80A8-40E2-9652-83C8B7B46A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4.0014295051819602</c:v>
                </c:pt>
                <c:pt idx="1">
                  <c:v>4.1570913137843304</c:v>
                </c:pt>
                <c:pt idx="2">
                  <c:v>4.2289797873008599</c:v>
                </c:pt>
                <c:pt idx="3">
                  <c:v>4.2408461714420902</c:v>
                </c:pt>
                <c:pt idx="4">
                  <c:v>4.2575877412812204</c:v>
                </c:pt>
              </c:numCache>
            </c:numRef>
          </c:val>
          <c:extLst>
            <c:ext xmlns:c16="http://schemas.microsoft.com/office/drawing/2014/chart" uri="{C3380CC4-5D6E-409C-BE32-E72D297353CC}">
              <c16:uniqueId val="{00000005-80A8-40E2-9652-83C8B7B46AB9}"/>
            </c:ext>
          </c:extLst>
        </c:ser>
        <c:dLbls>
          <c:showLegendKey val="0"/>
          <c:showVal val="0"/>
          <c:showCatName val="0"/>
          <c:showSerName val="0"/>
          <c:showPercent val="0"/>
          <c:showBubbleSize val="0"/>
        </c:dLbls>
        <c:gapWidth val="40"/>
        <c:overlap val="100"/>
        <c:axId val="478375944"/>
        <c:axId val="1"/>
      </c:barChart>
      <c:catAx>
        <c:axId val="478375944"/>
        <c:scaling>
          <c:orientation val="minMax"/>
        </c:scaling>
        <c:delete val="0"/>
        <c:axPos val="b"/>
        <c:majorGridlines>
          <c:spPr>
            <a:ln>
              <a:noFill/>
            </a:ln>
          </c:spPr>
        </c:majorGridlines>
        <c:majorTickMark val="none"/>
        <c:minorTickMark val="none"/>
        <c:tickLblPos val="none"/>
        <c:spPr>
          <a:ln w="3175" algn="ctr">
            <a:solidFill>
              <a:schemeClr val="tx1"/>
            </a:solidFill>
            <a:prstDash val="solid"/>
          </a:ln>
        </c:spPr>
        <c:crossAx val="1"/>
        <c:crosses val="min"/>
        <c:auto val="0"/>
        <c:lblAlgn val="ctr"/>
        <c:lblOffset val="100"/>
        <c:noMultiLvlLbl val="0"/>
      </c:catAx>
      <c:valAx>
        <c:axId val="1"/>
        <c:scaling>
          <c:orientation val="minMax"/>
          <c:max val="4.2575877412812204"/>
          <c:min val="0"/>
        </c:scaling>
        <c:delete val="1"/>
        <c:axPos val="l"/>
        <c:numFmt formatCode="General" sourceLinked="1"/>
        <c:majorTickMark val="out"/>
        <c:minorTickMark val="none"/>
        <c:tickLblPos val="nextTo"/>
        <c:crossAx val="478375944"/>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721479958890033E-2"/>
          <c:y val="0.33689839572192509"/>
          <c:w val="0.94655704008221997"/>
          <c:h val="0.52406417112299464"/>
        </c:manualLayout>
      </c:layout>
      <c:barChart>
        <c:barDir val="col"/>
        <c:grouping val="stacked"/>
        <c:varyColors val="0"/>
        <c:ser>
          <c:idx val="0"/>
          <c:order val="0"/>
          <c:spPr>
            <a:solidFill>
              <a:srgbClr val="E53809"/>
            </a:solidFill>
            <a:ln w="9525" algn="ctr">
              <a:solidFill>
                <a:srgbClr val="E53809"/>
              </a:solidFill>
              <a:prstDash val="solid"/>
            </a:ln>
          </c:spPr>
          <c:invertIfNegative val="0"/>
          <c:dLbls>
            <c:dLbl>
              <c:idx val="0"/>
              <c:layout>
                <c:manualLayout>
                  <c:x val="0"/>
                  <c:y val="-0.4064171122994652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F7B2-46AC-9B99-0118A54A9F06}"/>
                </c:ext>
              </c:extLst>
            </c:dLbl>
            <c:dLbl>
              <c:idx val="1"/>
              <c:layout>
                <c:manualLayout>
                  <c:x val="0"/>
                  <c:y val="-0.4251336898395721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F7B2-46AC-9B99-0118A54A9F06}"/>
                </c:ext>
              </c:extLst>
            </c:dLbl>
            <c:dLbl>
              <c:idx val="2"/>
              <c:layout>
                <c:manualLayout>
                  <c:x val="0"/>
                  <c:y val="-0.4278074866310160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F7B2-46AC-9B99-0118A54A9F06}"/>
                </c:ext>
              </c:extLst>
            </c:dLbl>
            <c:dLbl>
              <c:idx val="3"/>
              <c:layout>
                <c:manualLayout>
                  <c:x val="0"/>
                  <c:y val="-0.4304812834224598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F7B2-46AC-9B99-0118A54A9F06}"/>
                </c:ext>
              </c:extLst>
            </c:dLbl>
            <c:dLbl>
              <c:idx val="4"/>
              <c:layout>
                <c:manualLayout>
                  <c:x val="0"/>
                  <c:y val="-0.4331550802139037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F7B2-46AC-9B99-0118A54A9F0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7.3540616584735101</c:v>
                </c:pt>
                <c:pt idx="1">
                  <c:v>7.8767654919784196</c:v>
                </c:pt>
                <c:pt idx="2">
                  <c:v>8.0518124976345806</c:v>
                </c:pt>
                <c:pt idx="3">
                  <c:v>8.1143879847036793</c:v>
                </c:pt>
                <c:pt idx="4">
                  <c:v>8.1870077523646199</c:v>
                </c:pt>
              </c:numCache>
            </c:numRef>
          </c:val>
          <c:extLst>
            <c:ext xmlns:c16="http://schemas.microsoft.com/office/drawing/2014/chart" uri="{C3380CC4-5D6E-409C-BE32-E72D297353CC}">
              <c16:uniqueId val="{00000005-F7B2-46AC-9B99-0118A54A9F06}"/>
            </c:ext>
          </c:extLst>
        </c:ser>
        <c:dLbls>
          <c:showLegendKey val="0"/>
          <c:showVal val="0"/>
          <c:showCatName val="0"/>
          <c:showSerName val="0"/>
          <c:showPercent val="0"/>
          <c:showBubbleSize val="0"/>
        </c:dLbls>
        <c:gapWidth val="40"/>
        <c:overlap val="100"/>
        <c:axId val="1437846552"/>
        <c:axId val="1"/>
      </c:barChart>
      <c:catAx>
        <c:axId val="1437846552"/>
        <c:scaling>
          <c:orientation val="minMax"/>
        </c:scaling>
        <c:delete val="0"/>
        <c:axPos val="b"/>
        <c:majorGridlines>
          <c:spPr>
            <a:ln>
              <a:noFill/>
            </a:ln>
          </c:spPr>
        </c:majorGridlines>
        <c:majorTickMark val="none"/>
        <c:minorTickMark val="none"/>
        <c:tickLblPos val="none"/>
        <c:spPr>
          <a:ln w="3175" algn="ctr">
            <a:solidFill>
              <a:schemeClr val="tx1"/>
            </a:solidFill>
            <a:prstDash val="solid"/>
          </a:ln>
        </c:spPr>
        <c:crossAx val="1"/>
        <c:crosses val="min"/>
        <c:auto val="0"/>
        <c:lblAlgn val="ctr"/>
        <c:lblOffset val="100"/>
        <c:noMultiLvlLbl val="0"/>
      </c:catAx>
      <c:valAx>
        <c:axId val="1"/>
        <c:scaling>
          <c:orientation val="minMax"/>
          <c:max val="8.1870077523646199"/>
          <c:min val="0"/>
        </c:scaling>
        <c:delete val="1"/>
        <c:axPos val="l"/>
        <c:numFmt formatCode="General" sourceLinked="1"/>
        <c:majorTickMark val="out"/>
        <c:minorTickMark val="none"/>
        <c:tickLblPos val="nextTo"/>
        <c:crossAx val="1437846552"/>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721479958890033E-2"/>
          <c:y val="0.33689839572192509"/>
          <c:w val="0.94655704008221997"/>
          <c:h val="0.52406417112299464"/>
        </c:manualLayout>
      </c:layout>
      <c:barChart>
        <c:barDir val="col"/>
        <c:grouping val="stacked"/>
        <c:varyColors val="0"/>
        <c:ser>
          <c:idx val="0"/>
          <c:order val="0"/>
          <c:spPr>
            <a:solidFill>
              <a:srgbClr val="E53809"/>
            </a:solidFill>
            <a:ln w="9525" algn="ctr">
              <a:solidFill>
                <a:srgbClr val="E53809"/>
              </a:solidFill>
              <a:prstDash val="solid"/>
            </a:ln>
          </c:spPr>
          <c:invertIfNegative val="0"/>
          <c:dLbls>
            <c:dLbl>
              <c:idx val="0"/>
              <c:layout>
                <c:manualLayout>
                  <c:x val="0"/>
                  <c:y val="-0.41176470588235292"/>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7294-4110-84F7-D5A26FA83D35}"/>
                </c:ext>
              </c:extLst>
            </c:dLbl>
            <c:dLbl>
              <c:idx val="1"/>
              <c:layout>
                <c:manualLayout>
                  <c:x val="0"/>
                  <c:y val="-0.4251336898395721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7294-4110-84F7-D5A26FA83D35}"/>
                </c:ext>
              </c:extLst>
            </c:dLbl>
            <c:dLbl>
              <c:idx val="2"/>
              <c:layout>
                <c:manualLayout>
                  <c:x val="0"/>
                  <c:y val="-0.4304812834224598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7294-4110-84F7-D5A26FA83D35}"/>
                </c:ext>
              </c:extLst>
            </c:dLbl>
            <c:dLbl>
              <c:idx val="3"/>
              <c:layout>
                <c:manualLayout>
                  <c:x val="0"/>
                  <c:y val="-0.4304812834224598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7294-4110-84F7-D5A26FA83D35}"/>
                </c:ext>
              </c:extLst>
            </c:dLbl>
            <c:dLbl>
              <c:idx val="4"/>
              <c:layout>
                <c:manualLayout>
                  <c:x val="0"/>
                  <c:y val="-0.4331550802139037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7294-4110-84F7-D5A26FA83D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11.35549116365547</c:v>
                </c:pt>
                <c:pt idx="1">
                  <c:v>12.033856805762749</c:v>
                </c:pt>
                <c:pt idx="2">
                  <c:v>12.280792284935441</c:v>
                </c:pt>
                <c:pt idx="3">
                  <c:v>12.355234156145769</c:v>
                </c:pt>
                <c:pt idx="4">
                  <c:v>12.44459549364584</c:v>
                </c:pt>
              </c:numCache>
            </c:numRef>
          </c:val>
          <c:extLst>
            <c:ext xmlns:c16="http://schemas.microsoft.com/office/drawing/2014/chart" uri="{C3380CC4-5D6E-409C-BE32-E72D297353CC}">
              <c16:uniqueId val="{00000005-7294-4110-84F7-D5A26FA83D35}"/>
            </c:ext>
          </c:extLst>
        </c:ser>
        <c:dLbls>
          <c:showLegendKey val="0"/>
          <c:showVal val="0"/>
          <c:showCatName val="0"/>
          <c:showSerName val="0"/>
          <c:showPercent val="0"/>
          <c:showBubbleSize val="0"/>
        </c:dLbls>
        <c:gapWidth val="40"/>
        <c:overlap val="100"/>
        <c:axId val="1067330536"/>
        <c:axId val="1"/>
      </c:barChart>
      <c:catAx>
        <c:axId val="1067330536"/>
        <c:scaling>
          <c:orientation val="minMax"/>
        </c:scaling>
        <c:delete val="0"/>
        <c:axPos val="b"/>
        <c:majorGridlines>
          <c:spPr>
            <a:ln>
              <a:noFill/>
            </a:ln>
          </c:spPr>
        </c:majorGridlines>
        <c:majorTickMark val="none"/>
        <c:minorTickMark val="none"/>
        <c:tickLblPos val="none"/>
        <c:spPr>
          <a:ln w="3175" algn="ctr">
            <a:solidFill>
              <a:schemeClr val="tx1"/>
            </a:solidFill>
            <a:prstDash val="solid"/>
          </a:ln>
        </c:spPr>
        <c:crossAx val="1"/>
        <c:crosses val="min"/>
        <c:auto val="0"/>
        <c:lblAlgn val="ctr"/>
        <c:lblOffset val="100"/>
        <c:noMultiLvlLbl val="0"/>
      </c:catAx>
      <c:valAx>
        <c:axId val="1"/>
        <c:scaling>
          <c:orientation val="minMax"/>
          <c:max val="12.44459549364584"/>
          <c:min val="0"/>
        </c:scaling>
        <c:delete val="1"/>
        <c:axPos val="l"/>
        <c:numFmt formatCode="General" sourceLinked="1"/>
        <c:majorTickMark val="out"/>
        <c:minorTickMark val="none"/>
        <c:tickLblPos val="nextTo"/>
        <c:crossAx val="106733053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24271844660194E-2"/>
          <c:y val="0.33689839572192509"/>
          <c:w val="0.94951456310679605"/>
          <c:h val="0.52406417112299464"/>
        </c:manualLayout>
      </c:layout>
      <c:barChart>
        <c:barDir val="col"/>
        <c:grouping val="stacked"/>
        <c:varyColors val="0"/>
        <c:ser>
          <c:idx val="0"/>
          <c:order val="0"/>
          <c:spPr>
            <a:solidFill>
              <a:srgbClr val="E53809"/>
            </a:solidFill>
            <a:ln w="9525" algn="ctr">
              <a:solidFill>
                <a:srgbClr val="E53809"/>
              </a:solidFill>
              <a:prstDash val="solid"/>
            </a:ln>
          </c:spPr>
          <c:invertIfNegative val="0"/>
          <c:dLbls>
            <c:dLbl>
              <c:idx val="0"/>
              <c:layout>
                <c:manualLayout>
                  <c:x val="0"/>
                  <c:y val="-0.4331550802139037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B2AD-492B-90B6-74C8EBC0199B}"/>
                </c:ext>
              </c:extLst>
            </c:dLbl>
            <c:dLbl>
              <c:idx val="1"/>
              <c:layout>
                <c:manualLayout>
                  <c:x val="0"/>
                  <c:y val="-0.3796791443850267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B2AD-492B-90B6-74C8EBC0199B}"/>
                </c:ext>
              </c:extLst>
            </c:dLbl>
            <c:dLbl>
              <c:idx val="2"/>
              <c:layout>
                <c:manualLayout>
                  <c:x val="0"/>
                  <c:y val="-0.38235294117647056"/>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B2AD-492B-90B6-74C8EBC0199B}"/>
                </c:ext>
              </c:extLst>
            </c:dLbl>
            <c:dLbl>
              <c:idx val="3"/>
              <c:layout>
                <c:manualLayout>
                  <c:x val="0"/>
                  <c:y val="-0.3208556149732620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B2AD-492B-90B6-74C8EBC0199B}"/>
                </c:ext>
              </c:extLst>
            </c:dLbl>
            <c:dLbl>
              <c:idx val="4"/>
              <c:layout>
                <c:manualLayout>
                  <c:x val="0"/>
                  <c:y val="-0.29946524064171121"/>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B2AD-492B-90B6-74C8EBC0199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22.802734058449399</c:v>
                </c:pt>
                <c:pt idx="1">
                  <c:v>18.168574047693301</c:v>
                </c:pt>
                <c:pt idx="2">
                  <c:v>18.2699521882911</c:v>
                </c:pt>
                <c:pt idx="3">
                  <c:v>13.232533380917699</c:v>
                </c:pt>
                <c:pt idx="4">
                  <c:v>11.1</c:v>
                </c:pt>
              </c:numCache>
            </c:numRef>
          </c:val>
          <c:extLst>
            <c:ext xmlns:c16="http://schemas.microsoft.com/office/drawing/2014/chart" uri="{C3380CC4-5D6E-409C-BE32-E72D297353CC}">
              <c16:uniqueId val="{00000005-B2AD-492B-90B6-74C8EBC0199B}"/>
            </c:ext>
          </c:extLst>
        </c:ser>
        <c:dLbls>
          <c:showLegendKey val="0"/>
          <c:showVal val="0"/>
          <c:showCatName val="0"/>
          <c:showSerName val="0"/>
          <c:showPercent val="0"/>
          <c:showBubbleSize val="0"/>
        </c:dLbls>
        <c:gapWidth val="40"/>
        <c:overlap val="100"/>
        <c:axId val="1067293144"/>
        <c:axId val="1"/>
      </c:barChart>
      <c:catAx>
        <c:axId val="1067293144"/>
        <c:scaling>
          <c:orientation val="minMax"/>
        </c:scaling>
        <c:delete val="0"/>
        <c:axPos val="b"/>
        <c:majorGridlines>
          <c:spPr>
            <a:ln>
              <a:noFill/>
            </a:ln>
          </c:spPr>
        </c:majorGridlines>
        <c:majorTickMark val="none"/>
        <c:minorTickMark val="none"/>
        <c:tickLblPos val="none"/>
        <c:spPr>
          <a:ln w="3175" algn="ctr">
            <a:solidFill>
              <a:schemeClr val="tx1"/>
            </a:solidFill>
            <a:prstDash val="solid"/>
          </a:ln>
        </c:spPr>
        <c:crossAx val="1"/>
        <c:crosses val="min"/>
        <c:auto val="0"/>
        <c:lblAlgn val="ctr"/>
        <c:lblOffset val="100"/>
        <c:noMultiLvlLbl val="0"/>
      </c:catAx>
      <c:valAx>
        <c:axId val="1"/>
        <c:scaling>
          <c:orientation val="minMax"/>
          <c:max val="22.802734058449399"/>
          <c:min val="0"/>
        </c:scaling>
        <c:delete val="1"/>
        <c:axPos val="l"/>
        <c:numFmt formatCode="General" sourceLinked="1"/>
        <c:majorTickMark val="out"/>
        <c:minorTickMark val="none"/>
        <c:tickLblPos val="nextTo"/>
        <c:crossAx val="1067293144"/>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24271844660194E-2"/>
          <c:y val="0.33689839572192509"/>
          <c:w val="0.94951456310679605"/>
          <c:h val="0.52406417112299464"/>
        </c:manualLayout>
      </c:layout>
      <c:barChart>
        <c:barDir val="col"/>
        <c:grouping val="stacked"/>
        <c:varyColors val="0"/>
        <c:ser>
          <c:idx val="0"/>
          <c:order val="0"/>
          <c:spPr>
            <a:solidFill>
              <a:srgbClr val="E53809"/>
            </a:solidFill>
            <a:ln w="9525" algn="ctr">
              <a:solidFill>
                <a:srgbClr val="E53809"/>
              </a:solidFill>
              <a:prstDash val="solid"/>
            </a:ln>
          </c:spPr>
          <c:invertIfNegative val="0"/>
          <c:dLbls>
            <c:dLbl>
              <c:idx val="0"/>
              <c:layout>
                <c:manualLayout>
                  <c:x val="0"/>
                  <c:y val="-0.4331550802139037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6575-4CB4-BDED-C2598F0FC75B}"/>
                </c:ext>
              </c:extLst>
            </c:dLbl>
            <c:dLbl>
              <c:idx val="1"/>
              <c:layout>
                <c:manualLayout>
                  <c:x val="0"/>
                  <c:y val="-0.4251336898395721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6575-4CB4-BDED-C2598F0FC75B}"/>
                </c:ext>
              </c:extLst>
            </c:dLbl>
            <c:dLbl>
              <c:idx val="2"/>
              <c:layout>
                <c:manualLayout>
                  <c:x val="0"/>
                  <c:y val="-0.4224598930481283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6575-4CB4-BDED-C2598F0FC75B}"/>
                </c:ext>
              </c:extLst>
            </c:dLbl>
            <c:dLbl>
              <c:idx val="3"/>
              <c:layout>
                <c:manualLayout>
                  <c:x val="0"/>
                  <c:y val="-0.42245989304812837"/>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6575-4CB4-BDED-C2598F0FC75B}"/>
                </c:ext>
              </c:extLst>
            </c:dLbl>
            <c:dLbl>
              <c:idx val="4"/>
              <c:layout>
                <c:manualLayout>
                  <c:x val="0"/>
                  <c:y val="-0.4197860962566845"/>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6575-4CB4-BDED-C2598F0FC7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54.411149797356153</c:v>
                </c:pt>
                <c:pt idx="1">
                  <c:v>52.776629163555121</c:v>
                </c:pt>
                <c:pt idx="2">
                  <c:v>52.522084792004598</c:v>
                </c:pt>
                <c:pt idx="3">
                  <c:v>52.263290582560671</c:v>
                </c:pt>
                <c:pt idx="4">
                  <c:v>52.004198237769216</c:v>
                </c:pt>
              </c:numCache>
            </c:numRef>
          </c:val>
          <c:extLst>
            <c:ext xmlns:c16="http://schemas.microsoft.com/office/drawing/2014/chart" uri="{C3380CC4-5D6E-409C-BE32-E72D297353CC}">
              <c16:uniqueId val="{00000005-6575-4CB4-BDED-C2598F0FC75B}"/>
            </c:ext>
          </c:extLst>
        </c:ser>
        <c:dLbls>
          <c:showLegendKey val="0"/>
          <c:showVal val="0"/>
          <c:showCatName val="0"/>
          <c:showSerName val="0"/>
          <c:showPercent val="0"/>
          <c:showBubbleSize val="0"/>
        </c:dLbls>
        <c:gapWidth val="40"/>
        <c:overlap val="100"/>
        <c:axId val="478387424"/>
        <c:axId val="1"/>
      </c:barChart>
      <c:catAx>
        <c:axId val="478387424"/>
        <c:scaling>
          <c:orientation val="minMax"/>
        </c:scaling>
        <c:delete val="0"/>
        <c:axPos val="b"/>
        <c:majorGridlines>
          <c:spPr>
            <a:ln>
              <a:noFill/>
            </a:ln>
          </c:spPr>
        </c:majorGridlines>
        <c:majorTickMark val="none"/>
        <c:minorTickMark val="none"/>
        <c:tickLblPos val="none"/>
        <c:spPr>
          <a:ln w="3175" algn="ctr">
            <a:solidFill>
              <a:schemeClr val="tx1"/>
            </a:solidFill>
            <a:prstDash val="solid"/>
          </a:ln>
        </c:spPr>
        <c:crossAx val="1"/>
        <c:crosses val="min"/>
        <c:auto val="0"/>
        <c:lblAlgn val="ctr"/>
        <c:lblOffset val="100"/>
        <c:noMultiLvlLbl val="0"/>
      </c:catAx>
      <c:valAx>
        <c:axId val="1"/>
        <c:scaling>
          <c:orientation val="minMax"/>
          <c:max val="54.411149797356153"/>
          <c:min val="0"/>
        </c:scaling>
        <c:delete val="1"/>
        <c:axPos val="l"/>
        <c:numFmt formatCode="General" sourceLinked="1"/>
        <c:majorTickMark val="out"/>
        <c:minorTickMark val="none"/>
        <c:tickLblPos val="nextTo"/>
        <c:crossAx val="47838742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509906209274209"/>
          <c:y val="0.15559613085905624"/>
          <c:w val="0.32584968965887934"/>
          <c:h val="0.59955442813071491"/>
        </c:manualLayout>
      </c:layout>
      <c:pieChart>
        <c:varyColors val="1"/>
        <c:ser>
          <c:idx val="0"/>
          <c:order val="0"/>
          <c:tx>
            <c:strRef>
              <c:f>Sheet1!$B$1</c:f>
              <c:strCache>
                <c:ptCount val="1"/>
                <c:pt idx="0">
                  <c:v>Sales</c:v>
                </c:pt>
              </c:strCache>
            </c:strRef>
          </c:tx>
          <c:spPr>
            <a:solidFill>
              <a:srgbClr val="E53809"/>
            </a:solidFill>
          </c:spPr>
          <c:dPt>
            <c:idx val="0"/>
            <c:bubble3D val="0"/>
            <c:spPr>
              <a:solidFill>
                <a:schemeClr val="accent2">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0-0EAE-4662-B857-9CAA5F7919A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EAE-4662-B857-9CAA5F7919A4}"/>
              </c:ext>
            </c:extLst>
          </c:dPt>
          <c:dPt>
            <c:idx val="2"/>
            <c:bubble3D val="0"/>
            <c:spPr>
              <a:solidFill>
                <a:srgbClr val="EC64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0EAE-4662-B857-9CAA5F7919A4}"/>
              </c:ext>
            </c:extLst>
          </c:dPt>
          <c:dLbls>
            <c:dLbl>
              <c:idx val="0"/>
              <c:layout>
                <c:manualLayout>
                  <c:x val="-3.5928379461549344E-2"/>
                  <c:y val="6.509372803282595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EAE-4662-B857-9CAA5F7919A4}"/>
                </c:ext>
              </c:extLst>
            </c:dLbl>
            <c:dLbl>
              <c:idx val="1"/>
              <c:layout>
                <c:manualLayout>
                  <c:x val="-3.8922155688622756E-2"/>
                  <c:y val="-5.4237299717026502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EAE-4662-B857-9CAA5F7919A4}"/>
                </c:ext>
              </c:extLst>
            </c:dLbl>
            <c:dLbl>
              <c:idx val="2"/>
              <c:layout>
                <c:manualLayout>
                  <c:x val="2.9942477250223961E-3"/>
                  <c:y val="8.1001485333294116E-3"/>
                </c:manualLayout>
              </c:layout>
              <c:spPr>
                <a:noFill/>
                <a:ln w="25384">
                  <a:noFill/>
                </a:ln>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0EAE-4662-B857-9CAA5F7919A4}"/>
                </c:ext>
              </c:extLst>
            </c:dLbl>
            <c:spPr>
              <a:noFill/>
              <a:ln w="25384">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Agriculture</c:v>
                </c:pt>
                <c:pt idx="1">
                  <c:v>Industry</c:v>
                </c:pt>
                <c:pt idx="2">
                  <c:v>Services</c:v>
                </c:pt>
              </c:strCache>
            </c:strRef>
          </c:cat>
          <c:val>
            <c:numRef>
              <c:f>Sheet1!$B$2:$B$4</c:f>
              <c:numCache>
                <c:formatCode>General</c:formatCode>
                <c:ptCount val="3"/>
                <c:pt idx="0">
                  <c:v>21.7</c:v>
                </c:pt>
                <c:pt idx="1">
                  <c:v>24.2</c:v>
                </c:pt>
                <c:pt idx="2">
                  <c:v>54.1</c:v>
                </c:pt>
              </c:numCache>
            </c:numRef>
          </c:val>
          <c:extLst>
            <c:ext xmlns:c16="http://schemas.microsoft.com/office/drawing/2014/chart" uri="{C3380CC4-5D6E-409C-BE32-E72D297353CC}">
              <c16:uniqueId val="{00000003-0EAE-4662-B857-9CAA5F7919A4}"/>
            </c:ext>
          </c:extLst>
        </c:ser>
        <c:dLbls>
          <c:showLegendKey val="0"/>
          <c:showVal val="0"/>
          <c:showCatName val="0"/>
          <c:showSerName val="0"/>
          <c:showPercent val="0"/>
          <c:showBubbleSize val="0"/>
          <c:showLeaderLines val="0"/>
        </c:dLbls>
        <c:firstSliceAng val="0"/>
      </c:pieChart>
      <c:spPr>
        <a:noFill/>
        <a:ln w="25384">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0094896415021705E-2"/>
          <c:y val="6.1321201948232089E-2"/>
          <c:w val="0.87697083985673008"/>
          <c:h val="0.58304874794132833"/>
        </c:manualLayout>
      </c:layout>
      <c:lineChart>
        <c:grouping val="standard"/>
        <c:varyColors val="0"/>
        <c:ser>
          <c:idx val="1"/>
          <c:order val="0"/>
          <c:tx>
            <c:strRef>
              <c:f>Sheet1!$B$1</c:f>
              <c:strCache>
                <c:ptCount val="1"/>
                <c:pt idx="0">
                  <c:v>Loans</c:v>
                </c:pt>
              </c:strCache>
            </c:strRef>
          </c:tx>
          <c:spPr>
            <a:ln w="34946" cap="rnd">
              <a:solidFill>
                <a:srgbClr val="E53809"/>
              </a:solidFill>
              <a:round/>
            </a:ln>
            <a:effectLst>
              <a:outerShdw blurRad="40000" dist="23000" dir="5400000" rotWithShape="0">
                <a:srgbClr val="000000">
                  <a:alpha val="35000"/>
                </a:srgbClr>
              </a:outerShdw>
            </a:effectLst>
          </c:spPr>
          <c:marker>
            <c:symbol val="none"/>
          </c:marker>
          <c:dLbls>
            <c:dLbl>
              <c:idx val="0"/>
              <c:layout>
                <c:manualLayout>
                  <c:x val="-5.1676853813596796E-2"/>
                  <c:y val="-6.74392757689512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CB9-4792-AF33-789AFF1CB04A}"/>
                </c:ext>
              </c:extLst>
            </c:dLbl>
            <c:dLbl>
              <c:idx val="1"/>
              <c:delete val="1"/>
              <c:extLst>
                <c:ext xmlns:c15="http://schemas.microsoft.com/office/drawing/2012/chart" uri="{CE6537A1-D6FC-4f65-9D91-7224C49458BB}"/>
                <c:ext xmlns:c16="http://schemas.microsoft.com/office/drawing/2014/chart" uri="{C3380CC4-5D6E-409C-BE32-E72D297353CC}">
                  <c16:uniqueId val="{00000001-CCB9-4792-AF33-789AFF1CB04A}"/>
                </c:ext>
              </c:extLst>
            </c:dLbl>
            <c:dLbl>
              <c:idx val="2"/>
              <c:delete val="1"/>
              <c:extLst>
                <c:ext xmlns:c15="http://schemas.microsoft.com/office/drawing/2012/chart" uri="{CE6537A1-D6FC-4f65-9D91-7224C49458BB}"/>
                <c:ext xmlns:c16="http://schemas.microsoft.com/office/drawing/2014/chart" uri="{C3380CC4-5D6E-409C-BE32-E72D297353CC}">
                  <c16:uniqueId val="{00000002-CCB9-4792-AF33-789AFF1CB04A}"/>
                </c:ext>
              </c:extLst>
            </c:dLbl>
            <c:dLbl>
              <c:idx val="3"/>
              <c:delete val="1"/>
              <c:extLst>
                <c:ext xmlns:c15="http://schemas.microsoft.com/office/drawing/2012/chart" uri="{CE6537A1-D6FC-4f65-9D91-7224C49458BB}"/>
                <c:ext xmlns:c16="http://schemas.microsoft.com/office/drawing/2014/chart" uri="{C3380CC4-5D6E-409C-BE32-E72D297353CC}">
                  <c16:uniqueId val="{00000003-CCB9-4792-AF33-789AFF1CB04A}"/>
                </c:ext>
              </c:extLst>
            </c:dLbl>
            <c:dLbl>
              <c:idx val="4"/>
              <c:delete val="1"/>
              <c:extLst>
                <c:ext xmlns:c15="http://schemas.microsoft.com/office/drawing/2012/chart" uri="{CE6537A1-D6FC-4f65-9D91-7224C49458BB}"/>
                <c:ext xmlns:c16="http://schemas.microsoft.com/office/drawing/2014/chart" uri="{C3380CC4-5D6E-409C-BE32-E72D297353CC}">
                  <c16:uniqueId val="{00000004-CCB9-4792-AF33-789AFF1CB04A}"/>
                </c:ext>
              </c:extLst>
            </c:dLbl>
            <c:dLbl>
              <c:idx val="5"/>
              <c:delete val="1"/>
              <c:extLst>
                <c:ext xmlns:c15="http://schemas.microsoft.com/office/drawing/2012/chart" uri="{CE6537A1-D6FC-4f65-9D91-7224C49458BB}"/>
                <c:ext xmlns:c16="http://schemas.microsoft.com/office/drawing/2014/chart" uri="{C3380CC4-5D6E-409C-BE32-E72D297353CC}">
                  <c16:uniqueId val="{00000005-CCB9-4792-AF33-789AFF1CB04A}"/>
                </c:ext>
              </c:extLst>
            </c:dLbl>
            <c:dLbl>
              <c:idx val="6"/>
              <c:layout>
                <c:manualLayout>
                  <c:x val="-1.1976095901181288E-2"/>
                  <c:y val="-1.11493094451331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CB9-4792-AF33-789AFF1CB04A}"/>
                </c:ext>
              </c:extLst>
            </c:dLbl>
            <c:dLbl>
              <c:idx val="7"/>
              <c:delete val="1"/>
              <c:extLst>
                <c:ext xmlns:c15="http://schemas.microsoft.com/office/drawing/2012/chart" uri="{CE6537A1-D6FC-4f65-9D91-7224C49458BB}"/>
                <c:ext xmlns:c16="http://schemas.microsoft.com/office/drawing/2014/chart" uri="{C3380CC4-5D6E-409C-BE32-E72D297353CC}">
                  <c16:uniqueId val="{00000007-CCB9-4792-AF33-789AFF1CB04A}"/>
                </c:ext>
              </c:extLst>
            </c:dLbl>
            <c:dLbl>
              <c:idx val="8"/>
              <c:delete val="1"/>
              <c:extLst>
                <c:ext xmlns:c15="http://schemas.microsoft.com/office/drawing/2012/chart" uri="{CE6537A1-D6FC-4f65-9D91-7224C49458BB}"/>
                <c:ext xmlns:c16="http://schemas.microsoft.com/office/drawing/2014/chart" uri="{C3380CC4-5D6E-409C-BE32-E72D297353CC}">
                  <c16:uniqueId val="{00000008-CCB9-4792-AF33-789AFF1CB04A}"/>
                </c:ext>
              </c:extLst>
            </c:dLbl>
            <c:dLbl>
              <c:idx val="9"/>
              <c:delete val="1"/>
              <c:extLst>
                <c:ext xmlns:c15="http://schemas.microsoft.com/office/drawing/2012/chart" uri="{CE6537A1-D6FC-4f65-9D91-7224C49458BB}"/>
                <c:ext xmlns:c16="http://schemas.microsoft.com/office/drawing/2014/chart" uri="{C3380CC4-5D6E-409C-BE32-E72D297353CC}">
                  <c16:uniqueId val="{00000009-CCB9-4792-AF33-789AFF1CB04A}"/>
                </c:ext>
              </c:extLst>
            </c:dLbl>
            <c:numFmt formatCode="#,##0.0" sourceLinked="0"/>
            <c:spPr>
              <a:noFill/>
              <a:ln w="25416">
                <a:noFill/>
              </a:ln>
            </c:spPr>
            <c:txPr>
              <a:bodyPr rot="0" spcFirstLastPara="1" vertOverflow="ellipsis" vert="horz" wrap="square" lIns="38100" tIns="19050" rIns="38100" bIns="19050" anchor="ctr" anchorCtr="1">
                <a:spAutoFit/>
              </a:bodyPr>
              <a:lstStyle/>
              <a:p>
                <a:pPr>
                  <a:defRPr sz="800" b="0" i="0" u="none" strike="noStrike" kern="1200" baseline="0">
                    <a:solidFill>
                      <a:schemeClr val="bg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0.0</c:formatCode>
                <c:ptCount val="7"/>
                <c:pt idx="0">
                  <c:v>1.44</c:v>
                </c:pt>
                <c:pt idx="1">
                  <c:v>-1.21201536849459</c:v>
                </c:pt>
                <c:pt idx="2">
                  <c:v>2.1830111820937601</c:v>
                </c:pt>
                <c:pt idx="3">
                  <c:v>-3.5014969732730199</c:v>
                </c:pt>
                <c:pt idx="4">
                  <c:v>0.17796448636579501</c:v>
                </c:pt>
                <c:pt idx="5">
                  <c:v>0.50826639338086499</c:v>
                </c:pt>
                <c:pt idx="6">
                  <c:v>-3.8302075640741999</c:v>
                </c:pt>
              </c:numCache>
            </c:numRef>
          </c:val>
          <c:smooth val="0"/>
          <c:extLst>
            <c:ext xmlns:c16="http://schemas.microsoft.com/office/drawing/2014/chart" uri="{C3380CC4-5D6E-409C-BE32-E72D297353CC}">
              <c16:uniqueId val="{0000000A-CCB9-4792-AF33-789AFF1CB04A}"/>
            </c:ext>
          </c:extLst>
        </c:ser>
        <c:ser>
          <c:idx val="2"/>
          <c:order val="1"/>
          <c:tx>
            <c:strRef>
              <c:f>Sheet1!$C$1</c:f>
              <c:strCache>
                <c:ptCount val="1"/>
                <c:pt idx="0">
                  <c:v>Deposits</c:v>
                </c:pt>
              </c:strCache>
            </c:strRef>
          </c:tx>
          <c:spPr>
            <a:ln w="34946" cap="rnd">
              <a:solidFill>
                <a:schemeClr val="accent2">
                  <a:lumMod val="60000"/>
                  <a:lumOff val="40000"/>
                </a:schemeClr>
              </a:solidFill>
              <a:round/>
            </a:ln>
            <a:effectLst>
              <a:outerShdw blurRad="40000" dist="23000" dir="5400000" rotWithShape="0">
                <a:srgbClr val="000000">
                  <a:alpha val="35000"/>
                </a:srgbClr>
              </a:outerShdw>
            </a:effectLst>
          </c:spPr>
          <c:marker>
            <c:symbol val="none"/>
          </c:marker>
          <c:dLbls>
            <c:dLbl>
              <c:idx val="0"/>
              <c:layout>
                <c:manualLayout>
                  <c:x val="-4.2043640610564002E-2"/>
                  <c:y val="6.18646210463846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CB9-4792-AF33-789AFF1CB04A}"/>
                </c:ext>
              </c:extLst>
            </c:dLbl>
            <c:dLbl>
              <c:idx val="1"/>
              <c:delete val="1"/>
              <c:extLst>
                <c:ext xmlns:c15="http://schemas.microsoft.com/office/drawing/2012/chart" uri="{CE6537A1-D6FC-4f65-9D91-7224C49458BB}"/>
                <c:ext xmlns:c16="http://schemas.microsoft.com/office/drawing/2014/chart" uri="{C3380CC4-5D6E-409C-BE32-E72D297353CC}">
                  <c16:uniqueId val="{0000000C-CCB9-4792-AF33-789AFF1CB04A}"/>
                </c:ext>
              </c:extLst>
            </c:dLbl>
            <c:dLbl>
              <c:idx val="2"/>
              <c:delete val="1"/>
              <c:extLst>
                <c:ext xmlns:c15="http://schemas.microsoft.com/office/drawing/2012/chart" uri="{CE6537A1-D6FC-4f65-9D91-7224C49458BB}"/>
                <c:ext xmlns:c16="http://schemas.microsoft.com/office/drawing/2014/chart" uri="{C3380CC4-5D6E-409C-BE32-E72D297353CC}">
                  <c16:uniqueId val="{0000000D-CCB9-4792-AF33-789AFF1CB04A}"/>
                </c:ext>
              </c:extLst>
            </c:dLbl>
            <c:dLbl>
              <c:idx val="3"/>
              <c:delete val="1"/>
              <c:extLst>
                <c:ext xmlns:c15="http://schemas.microsoft.com/office/drawing/2012/chart" uri="{CE6537A1-D6FC-4f65-9D91-7224C49458BB}"/>
                <c:ext xmlns:c16="http://schemas.microsoft.com/office/drawing/2014/chart" uri="{C3380CC4-5D6E-409C-BE32-E72D297353CC}">
                  <c16:uniqueId val="{0000000E-CCB9-4792-AF33-789AFF1CB04A}"/>
                </c:ext>
              </c:extLst>
            </c:dLbl>
            <c:dLbl>
              <c:idx val="4"/>
              <c:delete val="1"/>
              <c:extLst>
                <c:ext xmlns:c15="http://schemas.microsoft.com/office/drawing/2012/chart" uri="{CE6537A1-D6FC-4f65-9D91-7224C49458BB}"/>
                <c:ext xmlns:c16="http://schemas.microsoft.com/office/drawing/2014/chart" uri="{C3380CC4-5D6E-409C-BE32-E72D297353CC}">
                  <c16:uniqueId val="{0000000F-CCB9-4792-AF33-789AFF1CB04A}"/>
                </c:ext>
              </c:extLst>
            </c:dLbl>
            <c:dLbl>
              <c:idx val="5"/>
              <c:delete val="1"/>
              <c:extLst>
                <c:ext xmlns:c15="http://schemas.microsoft.com/office/drawing/2012/chart" uri="{CE6537A1-D6FC-4f65-9D91-7224C49458BB}"/>
                <c:ext xmlns:c16="http://schemas.microsoft.com/office/drawing/2014/chart" uri="{C3380CC4-5D6E-409C-BE32-E72D297353CC}">
                  <c16:uniqueId val="{00000010-CCB9-4792-AF33-789AFF1CB04A}"/>
                </c:ext>
              </c:extLst>
            </c:dLbl>
            <c:dLbl>
              <c:idx val="6"/>
              <c:layout>
                <c:manualLayout>
                  <c:x val="-2.3952191802362466E-2"/>
                  <c:y val="2.78732736128327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CB9-4792-AF33-789AFF1CB04A}"/>
                </c:ext>
              </c:extLst>
            </c:dLbl>
            <c:dLbl>
              <c:idx val="7"/>
              <c:delete val="1"/>
              <c:extLst>
                <c:ext xmlns:c15="http://schemas.microsoft.com/office/drawing/2012/chart" uri="{CE6537A1-D6FC-4f65-9D91-7224C49458BB}"/>
                <c:ext xmlns:c16="http://schemas.microsoft.com/office/drawing/2014/chart" uri="{C3380CC4-5D6E-409C-BE32-E72D297353CC}">
                  <c16:uniqueId val="{00000012-CCB9-4792-AF33-789AFF1CB04A}"/>
                </c:ext>
              </c:extLst>
            </c:dLbl>
            <c:dLbl>
              <c:idx val="8"/>
              <c:delete val="1"/>
              <c:extLst>
                <c:ext xmlns:c15="http://schemas.microsoft.com/office/drawing/2012/chart" uri="{CE6537A1-D6FC-4f65-9D91-7224C49458BB}"/>
                <c:ext xmlns:c16="http://schemas.microsoft.com/office/drawing/2014/chart" uri="{C3380CC4-5D6E-409C-BE32-E72D297353CC}">
                  <c16:uniqueId val="{00000013-CCB9-4792-AF33-789AFF1CB04A}"/>
                </c:ext>
              </c:extLst>
            </c:dLbl>
            <c:dLbl>
              <c:idx val="9"/>
              <c:delete val="1"/>
              <c:extLst>
                <c:ext xmlns:c15="http://schemas.microsoft.com/office/drawing/2012/chart" uri="{CE6537A1-D6FC-4f65-9D91-7224C49458BB}"/>
                <c:ext xmlns:c16="http://schemas.microsoft.com/office/drawing/2014/chart" uri="{C3380CC4-5D6E-409C-BE32-E72D297353CC}">
                  <c16:uniqueId val="{00000014-CCB9-4792-AF33-789AFF1CB04A}"/>
                </c:ext>
              </c:extLst>
            </c:dLbl>
            <c:numFmt formatCode="#,##0.0" sourceLinked="0"/>
            <c:spPr>
              <a:noFill/>
              <a:ln w="25416">
                <a:noFill/>
              </a:ln>
            </c:spPr>
            <c:txPr>
              <a:bodyPr rot="0" spcFirstLastPara="1" vertOverflow="ellipsis" vert="horz" wrap="square" lIns="38100" tIns="19050" rIns="38100" bIns="19050" anchor="ctr" anchorCtr="1">
                <a:spAutoFit/>
              </a:bodyPr>
              <a:lstStyle/>
              <a:p>
                <a:pPr>
                  <a:defRPr sz="8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Sheet1!$C$2:$C$8</c:f>
              <c:numCache>
                <c:formatCode>0.0</c:formatCode>
                <c:ptCount val="7"/>
                <c:pt idx="0">
                  <c:v>6.33</c:v>
                </c:pt>
                <c:pt idx="1">
                  <c:v>2.0828363966124401</c:v>
                </c:pt>
                <c:pt idx="2">
                  <c:v>2.8767891782541999</c:v>
                </c:pt>
                <c:pt idx="3">
                  <c:v>-0.28974267944454402</c:v>
                </c:pt>
                <c:pt idx="4">
                  <c:v>2.2758358155813698</c:v>
                </c:pt>
                <c:pt idx="5">
                  <c:v>-1.6281638537391401</c:v>
                </c:pt>
                <c:pt idx="6">
                  <c:v>-0.851777289610396</c:v>
                </c:pt>
              </c:numCache>
            </c:numRef>
          </c:val>
          <c:smooth val="0"/>
          <c:extLst>
            <c:ext xmlns:c16="http://schemas.microsoft.com/office/drawing/2014/chart" uri="{C3380CC4-5D6E-409C-BE32-E72D297353CC}">
              <c16:uniqueId val="{00000015-CCB9-4792-AF33-789AFF1CB04A}"/>
            </c:ext>
          </c:extLst>
        </c:ser>
        <c:dLbls>
          <c:showLegendKey val="0"/>
          <c:showVal val="0"/>
          <c:showCatName val="0"/>
          <c:showSerName val="0"/>
          <c:showPercent val="0"/>
          <c:showBubbleSize val="0"/>
        </c:dLbls>
        <c:smooth val="0"/>
        <c:axId val="216746304"/>
        <c:axId val="1"/>
      </c:lineChart>
      <c:catAx>
        <c:axId val="216746304"/>
        <c:scaling>
          <c:orientation val="minMax"/>
        </c:scaling>
        <c:delete val="0"/>
        <c:axPos val="b"/>
        <c:numFmt formatCode="General" sourceLinked="1"/>
        <c:majorTickMark val="none"/>
        <c:minorTickMark val="none"/>
        <c:tickLblPos val="low"/>
        <c:spPr>
          <a:noFill/>
          <a:ln w="12708" cap="flat" cmpd="sng" algn="ctr">
            <a:solidFill>
              <a:schemeClr val="tx1">
                <a:lumMod val="15000"/>
                <a:lumOff val="85000"/>
              </a:schemeClr>
            </a:solidFill>
            <a:round/>
          </a:ln>
          <a:effectLst/>
        </c:spPr>
        <c:txPr>
          <a:bodyPr rot="-5400000" spcFirstLastPara="1" vertOverflow="ellipsis" wrap="square" anchor="ctr" anchorCtr="1"/>
          <a:lstStyle/>
          <a:p>
            <a:pPr>
              <a:defRPr sz="1001"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numFmt formatCode="#,##0" sourceLinked="0"/>
        <c:majorTickMark val="none"/>
        <c:minorTickMark val="none"/>
        <c:tickLblPos val="nextTo"/>
        <c:spPr>
          <a:ln w="6354">
            <a:noFill/>
          </a:ln>
        </c:spPr>
        <c:txPr>
          <a:bodyPr rot="-60000000" spcFirstLastPara="1" vertOverflow="ellipsis" vert="horz" wrap="square" anchor="ctr" anchorCtr="1"/>
          <a:lstStyle/>
          <a:p>
            <a:pPr>
              <a:defRPr sz="1001" b="0" i="0" u="none" strike="noStrike" kern="1200" baseline="0">
                <a:solidFill>
                  <a:schemeClr val="tx1">
                    <a:lumMod val="65000"/>
                    <a:lumOff val="35000"/>
                  </a:schemeClr>
                </a:solidFill>
                <a:latin typeface="+mn-lt"/>
                <a:ea typeface="+mn-ea"/>
                <a:cs typeface="+mn-cs"/>
              </a:defRPr>
            </a:pPr>
            <a:endParaRPr lang="en-US"/>
          </a:p>
        </c:txPr>
        <c:crossAx val="216746304"/>
        <c:crosses val="autoZero"/>
        <c:crossBetween val="between"/>
      </c:valAx>
      <c:spPr>
        <a:noFill/>
        <a:ln w="25416">
          <a:noFill/>
        </a:ln>
      </c:spPr>
    </c:plotArea>
    <c:legend>
      <c:legendPos val="t"/>
      <c:layout/>
      <c:overlay val="0"/>
      <c:spPr>
        <a:noFill/>
        <a:ln w="25416">
          <a:noFill/>
        </a:ln>
      </c:spPr>
      <c:txPr>
        <a:bodyPr rot="0" spcFirstLastPara="1" vertOverflow="ellipsis" vert="horz" wrap="square" anchor="ctr" anchorCtr="1"/>
        <a:lstStyle/>
        <a:p>
          <a:pPr>
            <a:defRPr sz="100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sz="100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lumMod val="40000"/>
                  <a:lumOff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0-B452-4635-90A8-1F1000248E74}"/>
              </c:ext>
            </c:extLst>
          </c:dPt>
          <c:dPt>
            <c:idx val="1"/>
            <c:bubble3D val="0"/>
            <c:spPr>
              <a:solidFill>
                <a:srgbClr val="E53809"/>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452-4635-90A8-1F1000248E74}"/>
              </c:ext>
            </c:extLst>
          </c:dPt>
          <c:dLbls>
            <c:spPr>
              <a:noFill/>
              <a:ln w="25365">
                <a:noFill/>
              </a:ln>
            </c:spPr>
            <c:txPr>
              <a:bodyPr rot="0" spcFirstLastPara="1" vertOverflow="ellipsis" vert="horz" wrap="square" lIns="38100" tIns="19050" rIns="38100" bIns="19050" anchor="ctr" anchorCtr="1">
                <a:spAutoFit/>
              </a:bodyPr>
              <a:lstStyle/>
              <a:p>
                <a:pPr>
                  <a:defRPr sz="999"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12"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Retail</c:v>
                </c:pt>
                <c:pt idx="1">
                  <c:v>Corporate</c:v>
                </c:pt>
              </c:strCache>
            </c:strRef>
          </c:cat>
          <c:val>
            <c:numRef>
              <c:f>Sheet1!$B$2:$B$3</c:f>
              <c:numCache>
                <c:formatCode>#,##0</c:formatCode>
                <c:ptCount val="2"/>
                <c:pt idx="0">
                  <c:v>0.318</c:v>
                </c:pt>
                <c:pt idx="1">
                  <c:v>0.68200000000000005</c:v>
                </c:pt>
              </c:numCache>
            </c:numRef>
          </c:val>
          <c:extLst>
            <c:ext xmlns:c16="http://schemas.microsoft.com/office/drawing/2014/chart" uri="{C3380CC4-5D6E-409C-BE32-E72D297353CC}">
              <c16:uniqueId val="{00000002-B452-4635-90A8-1F1000248E74}"/>
            </c:ext>
          </c:extLst>
        </c:ser>
        <c:dLbls>
          <c:showLegendKey val="0"/>
          <c:showVal val="0"/>
          <c:showCatName val="0"/>
          <c:showSerName val="0"/>
          <c:showPercent val="0"/>
          <c:showBubbleSize val="0"/>
          <c:showLeaderLines val="1"/>
        </c:dLbls>
        <c:firstSliceAng val="0"/>
      </c:pieChart>
      <c:spPr>
        <a:noFill/>
        <a:ln w="25365">
          <a:noFill/>
        </a:ln>
      </c:spPr>
    </c:plotArea>
    <c:legend>
      <c:legendPos val="t"/>
      <c:layout/>
      <c:overlay val="0"/>
      <c:spPr>
        <a:solidFill>
          <a:schemeClr val="lt1">
            <a:alpha val="78000"/>
          </a:schemeClr>
        </a:solidFill>
        <a:ln>
          <a:noFill/>
        </a:ln>
        <a:effectLst/>
      </c:spPr>
      <c:txPr>
        <a:bodyPr rot="0" spcFirstLastPara="1" vertOverflow="ellipsis" vert="horz" wrap="square" anchor="ctr" anchorCtr="1"/>
        <a:lstStyle/>
        <a:p>
          <a:pPr>
            <a:defRPr sz="1049"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E53809"/>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0-03A6-4D82-A745-E8F567176936}"/>
              </c:ext>
            </c:extLst>
          </c:dPt>
          <c:dPt>
            <c:idx val="1"/>
            <c:bubble3D val="0"/>
            <c:spPr>
              <a:solidFill>
                <a:schemeClr val="accent2">
                  <a:lumMod val="40000"/>
                  <a:lumOff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3A6-4D82-A745-E8F567176936}"/>
              </c:ext>
            </c:extLst>
          </c:dPt>
          <c:dLbls>
            <c:dLbl>
              <c:idx val="0"/>
              <c:layout>
                <c:manualLayout>
                  <c:x val="-0.16477008434443921"/>
                  <c:y val="-0.19124786400086641"/>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3A6-4D82-A745-E8F567176936}"/>
                </c:ext>
              </c:extLst>
            </c:dLbl>
            <c:spPr>
              <a:noFill/>
              <a:ln w="25365">
                <a:noFill/>
              </a:ln>
            </c:spPr>
            <c:txPr>
              <a:bodyPr rot="0" spcFirstLastPara="1" vertOverflow="ellipsis" vert="horz" wrap="square" lIns="38100" tIns="19050" rIns="38100" bIns="19050" anchor="ctr" anchorCtr="1">
                <a:spAutoFit/>
              </a:bodyPr>
              <a:lstStyle/>
              <a:p>
                <a:pPr>
                  <a:defRPr sz="1049"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12"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Retail</c:v>
                </c:pt>
                <c:pt idx="1">
                  <c:v>Corporate</c:v>
                </c:pt>
              </c:strCache>
            </c:strRef>
          </c:cat>
          <c:val>
            <c:numRef>
              <c:f>Sheet1!$B$2:$B$3</c:f>
              <c:numCache>
                <c:formatCode>#,##0</c:formatCode>
                <c:ptCount val="2"/>
                <c:pt idx="0">
                  <c:v>0.82799999999999996</c:v>
                </c:pt>
                <c:pt idx="1">
                  <c:v>0.17199999999999999</c:v>
                </c:pt>
              </c:numCache>
            </c:numRef>
          </c:val>
          <c:extLst>
            <c:ext xmlns:c16="http://schemas.microsoft.com/office/drawing/2014/chart" uri="{C3380CC4-5D6E-409C-BE32-E72D297353CC}">
              <c16:uniqueId val="{00000002-03A6-4D82-A745-E8F567176936}"/>
            </c:ext>
          </c:extLst>
        </c:ser>
        <c:dLbls>
          <c:showLegendKey val="0"/>
          <c:showVal val="0"/>
          <c:showCatName val="0"/>
          <c:showSerName val="0"/>
          <c:showPercent val="0"/>
          <c:showBubbleSize val="0"/>
          <c:showLeaderLines val="1"/>
        </c:dLbls>
        <c:firstSliceAng val="0"/>
      </c:pieChart>
      <c:spPr>
        <a:noFill/>
        <a:ln w="25365">
          <a:noFill/>
        </a:ln>
      </c:spPr>
    </c:plotArea>
    <c:legend>
      <c:legendPos val="t"/>
      <c:layout/>
      <c:overlay val="0"/>
      <c:spPr>
        <a:solidFill>
          <a:schemeClr val="lt1">
            <a:alpha val="78000"/>
          </a:schemeClr>
        </a:solidFill>
        <a:ln>
          <a:noFill/>
        </a:ln>
        <a:effectLst/>
      </c:spPr>
      <c:txPr>
        <a:bodyPr rot="0" spcFirstLastPara="1" vertOverflow="ellipsis" vert="horz" wrap="square" anchor="ctr" anchorCtr="1"/>
        <a:lstStyle/>
        <a:p>
          <a:pPr>
            <a:defRPr sz="999"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Column7</c:v>
                </c:pt>
              </c:strCache>
            </c:strRef>
          </c:tx>
          <c:spPr>
            <a:solidFill>
              <a:srgbClr val="E53809">
                <a:alpha val="70000"/>
              </a:srgbClr>
            </a:solidFill>
            <a:ln>
              <a:noFill/>
            </a:ln>
            <a:effectLst/>
          </c:spPr>
          <c:invertIfNegative val="0"/>
          <c:dLbls>
            <c:dLbl>
              <c:idx val="5"/>
              <c:layout/>
              <c:spPr>
                <a:noFill/>
                <a:ln w="25380">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237-48FC-BFC7-83B83F672F0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Sheet1!$A$2:$A$7</c:f>
              <c:numCache>
                <c:formatCode>0</c:formatCode>
                <c:ptCount val="6"/>
                <c:pt idx="0">
                  <c:v>2013</c:v>
                </c:pt>
                <c:pt idx="1">
                  <c:v>2014</c:v>
                </c:pt>
                <c:pt idx="2">
                  <c:v>2015</c:v>
                </c:pt>
                <c:pt idx="3">
                  <c:v>2016</c:v>
                </c:pt>
                <c:pt idx="4">
                  <c:v>2017</c:v>
                </c:pt>
                <c:pt idx="5">
                  <c:v>2018</c:v>
                </c:pt>
              </c:numCache>
            </c:numRef>
          </c:cat>
          <c:val>
            <c:numRef>
              <c:f>Sheet1!$B$2:$B$7</c:f>
              <c:numCache>
                <c:formatCode>0.0</c:formatCode>
                <c:ptCount val="6"/>
                <c:pt idx="0">
                  <c:v>10.058025310327576</c:v>
                </c:pt>
                <c:pt idx="1">
                  <c:v>10.542053803878423</c:v>
                </c:pt>
                <c:pt idx="2">
                  <c:v>10.738617093005214</c:v>
                </c:pt>
                <c:pt idx="3">
                  <c:v>11.46745322685789</c:v>
                </c:pt>
                <c:pt idx="4">
                  <c:v>11.777459664276403</c:v>
                </c:pt>
                <c:pt idx="5">
                  <c:v>11.839360821382009</c:v>
                </c:pt>
              </c:numCache>
            </c:numRef>
          </c:val>
          <c:extLst>
            <c:ext xmlns:c16="http://schemas.microsoft.com/office/drawing/2014/chart" uri="{C3380CC4-5D6E-409C-BE32-E72D297353CC}">
              <c16:uniqueId val="{00000001-A237-48FC-BFC7-83B83F672F01}"/>
            </c:ext>
          </c:extLst>
        </c:ser>
        <c:dLbls>
          <c:showLegendKey val="0"/>
          <c:showVal val="0"/>
          <c:showCatName val="0"/>
          <c:showSerName val="0"/>
          <c:showPercent val="0"/>
          <c:showBubbleSize val="0"/>
        </c:dLbls>
        <c:gapWidth val="50"/>
        <c:overlap val="90"/>
        <c:axId val="219024992"/>
        <c:axId val="1"/>
      </c:barChart>
      <c:catAx>
        <c:axId val="219024992"/>
        <c:scaling>
          <c:orientation val="minMax"/>
        </c:scaling>
        <c:delete val="0"/>
        <c:axPos val="b"/>
        <c:numFmt formatCode="General" sourceLinked="0"/>
        <c:majorTickMark val="none"/>
        <c:minorTickMark val="none"/>
        <c:tickLblPos val="low"/>
        <c:spPr>
          <a:noFill/>
          <a:ln w="15862" cap="flat" cmpd="sng" algn="ctr">
            <a:solidFill>
              <a:schemeClr val="tx1">
                <a:lumMod val="25000"/>
                <a:lumOff val="75000"/>
              </a:schemeClr>
            </a:solidFill>
            <a:round/>
          </a:ln>
          <a:effectLst/>
        </c:spPr>
        <c:txPr>
          <a:bodyPr rot="-5400000" spcFirstLastPara="1" vertOverflow="ellipsis" wrap="square" anchor="ctr" anchorCtr="1"/>
          <a:lstStyle/>
          <a:p>
            <a:pPr>
              <a:defRPr sz="999" b="0" i="0" u="none" strike="noStrike" kern="1200" cap="none" spc="20" normalizeH="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1"/>
      </c:catAx>
      <c:valAx>
        <c:axId val="1"/>
        <c:scaling>
          <c:orientation val="minMax"/>
          <c:max val="15"/>
          <c:min val="5"/>
        </c:scaling>
        <c:delete val="0"/>
        <c:axPos val="l"/>
        <c:majorGridlines>
          <c:spPr>
            <a:ln w="9517" cap="flat" cmpd="sng" algn="ctr">
              <a:solidFill>
                <a:schemeClr val="tx1">
                  <a:lumMod val="5000"/>
                  <a:lumOff val="95000"/>
                </a:schemeClr>
              </a:solidFill>
              <a:round/>
            </a:ln>
            <a:effectLst/>
          </c:spPr>
        </c:majorGridlines>
        <c:numFmt formatCode="#,##0" sourceLinked="0"/>
        <c:majorTickMark val="none"/>
        <c:minorTickMark val="none"/>
        <c:tickLblPos val="nextTo"/>
        <c:spPr>
          <a:ln w="6345">
            <a:noFill/>
          </a:ln>
        </c:spPr>
        <c:txPr>
          <a:bodyPr rot="-60000000" spcFirstLastPara="1" vertOverflow="ellipsis" vert="horz" wrap="square" anchor="ctr" anchorCtr="1"/>
          <a:lstStyle/>
          <a:p>
            <a:pPr>
              <a:defRPr sz="999" b="0" i="0" u="none" strike="noStrike" kern="1200" spc="20" baseline="0">
                <a:solidFill>
                  <a:schemeClr val="tx1">
                    <a:lumMod val="65000"/>
                    <a:lumOff val="35000"/>
                  </a:schemeClr>
                </a:solidFill>
                <a:latin typeface="+mn-lt"/>
                <a:ea typeface="+mn-ea"/>
                <a:cs typeface="+mn-cs"/>
              </a:defRPr>
            </a:pPr>
            <a:endParaRPr lang="en-US"/>
          </a:p>
        </c:txPr>
        <c:crossAx val="219024992"/>
        <c:crosses val="autoZero"/>
        <c:crossBetween val="between"/>
        <c:majorUnit val="2"/>
        <c:minorUnit val="1"/>
      </c:valAx>
      <c:spPr>
        <a:noFill/>
        <a:ln w="25380">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ser>
          <c:idx val="0"/>
          <c:order val="0"/>
          <c:spPr>
            <a:solidFill>
              <a:srgbClr val="D6D7D9"/>
            </a:solidFill>
            <a:ln w="3175" algn="ctr">
              <a:solidFill>
                <a:schemeClr val="tx1"/>
              </a:solidFill>
              <a:prstDash val="solid"/>
            </a:ln>
          </c:spPr>
          <c:invertIfNegative val="0"/>
          <c:dPt>
            <c:idx val="3"/>
            <c:invertIfNegative val="0"/>
            <c:bubble3D val="0"/>
            <c:spPr>
              <a:solidFill>
                <a:srgbClr val="D6D7D9"/>
              </a:solidFill>
              <a:ln w="3175" algn="ctr">
                <a:solidFill>
                  <a:schemeClr val="tx1"/>
                </a:solidFill>
                <a:prstDash val="solid"/>
              </a:ln>
            </c:spPr>
            <c:extLst>
              <c:ext xmlns:c16="http://schemas.microsoft.com/office/drawing/2014/chart" uri="{C3380CC4-5D6E-409C-BE32-E72D297353CC}">
                <c16:uniqueId val="{00000000-CB64-4103-8031-43F44285219E}"/>
              </c:ext>
            </c:extLst>
          </c:dPt>
          <c:val>
            <c:numRef>
              <c:f>Sheet1!$A$1:$J$1</c:f>
              <c:numCache>
                <c:formatCode>General</c:formatCode>
                <c:ptCount val="10"/>
                <c:pt idx="0">
                  <c:v>3103.9850912859765</c:v>
                </c:pt>
                <c:pt idx="1">
                  <c:v>1899.6770310133143</c:v>
                </c:pt>
                <c:pt idx="2">
                  <c:v>1671.2850992585506</c:v>
                </c:pt>
                <c:pt idx="3">
                  <c:v>1405.7420872199634</c:v>
                </c:pt>
                <c:pt idx="4">
                  <c:v>718.88950011958843</c:v>
                </c:pt>
                <c:pt idx="5">
                  <c:v>634.54994817826662</c:v>
                </c:pt>
                <c:pt idx="6">
                  <c:v>605.02902017061308</c:v>
                </c:pt>
                <c:pt idx="7">
                  <c:v>580.75508251614428</c:v>
                </c:pt>
                <c:pt idx="8">
                  <c:v>515</c:v>
                </c:pt>
                <c:pt idx="9">
                  <c:v>266.54261340987006</c:v>
                </c:pt>
              </c:numCache>
            </c:numRef>
          </c:val>
          <c:extLst>
            <c:ext xmlns:c16="http://schemas.microsoft.com/office/drawing/2014/chart" uri="{C3380CC4-5D6E-409C-BE32-E72D297353CC}">
              <c16:uniqueId val="{00000001-CB64-4103-8031-43F44285219E}"/>
            </c:ext>
          </c:extLst>
        </c:ser>
        <c:dLbls>
          <c:showLegendKey val="0"/>
          <c:showVal val="0"/>
          <c:showCatName val="0"/>
          <c:showSerName val="0"/>
          <c:showPercent val="0"/>
          <c:showBubbleSize val="0"/>
        </c:dLbls>
        <c:gapWidth val="40"/>
        <c:overlap val="100"/>
        <c:axId val="759598640"/>
        <c:axId val="1"/>
      </c:barChart>
      <c:catAx>
        <c:axId val="759598640"/>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
        <c:crosses val="min"/>
        <c:auto val="0"/>
        <c:lblAlgn val="ctr"/>
        <c:lblOffset val="100"/>
        <c:noMultiLvlLbl val="0"/>
      </c:catAx>
      <c:valAx>
        <c:axId val="1"/>
        <c:scaling>
          <c:orientation val="minMax"/>
          <c:max val="3103.9850912859765"/>
          <c:min val="0"/>
        </c:scaling>
        <c:delete val="1"/>
        <c:axPos val="t"/>
        <c:numFmt formatCode="General" sourceLinked="1"/>
        <c:majorTickMark val="out"/>
        <c:minorTickMark val="none"/>
        <c:tickLblPos val="nextTo"/>
        <c:crossAx val="759598640"/>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67581047381546"/>
          <c:y val="1.848560255954497E-2"/>
          <c:w val="0.74064837905236902"/>
          <c:h val="0.96302879488090998"/>
        </c:manualLayout>
      </c:layout>
      <c:barChart>
        <c:barDir val="bar"/>
        <c:grouping val="stacked"/>
        <c:varyColors val="0"/>
        <c:ser>
          <c:idx val="0"/>
          <c:order val="0"/>
          <c:spPr>
            <a:solidFill>
              <a:srgbClr val="D6D7D9"/>
            </a:solidFill>
            <a:ln w="3175" algn="ctr">
              <a:solidFill>
                <a:schemeClr val="tx1"/>
              </a:solidFill>
              <a:prstDash val="solid"/>
            </a:ln>
          </c:spPr>
          <c:invertIfNegative val="0"/>
          <c:dPt>
            <c:idx val="3"/>
            <c:invertIfNegative val="0"/>
            <c:bubble3D val="0"/>
            <c:spPr>
              <a:solidFill>
                <a:srgbClr val="D6D7D9"/>
              </a:solidFill>
              <a:ln w="3175" algn="ctr">
                <a:solidFill>
                  <a:schemeClr val="tx1"/>
                </a:solidFill>
                <a:prstDash val="solid"/>
              </a:ln>
            </c:spPr>
            <c:extLst>
              <c:ext xmlns:c16="http://schemas.microsoft.com/office/drawing/2014/chart" uri="{C3380CC4-5D6E-409C-BE32-E72D297353CC}">
                <c16:uniqueId val="{00000000-034A-41C7-83D2-9DCA0719F0D7}"/>
              </c:ext>
            </c:extLst>
          </c:dPt>
          <c:val>
            <c:numRef>
              <c:f>Sheet1!$A$1:$J$1</c:f>
              <c:numCache>
                <c:formatCode>General</c:formatCode>
                <c:ptCount val="10"/>
                <c:pt idx="0">
                  <c:v>780.90225623853928</c:v>
                </c:pt>
                <c:pt idx="1">
                  <c:v>781.03978314597782</c:v>
                </c:pt>
                <c:pt idx="2">
                  <c:v>838.68093757474287</c:v>
                </c:pt>
                <c:pt idx="3">
                  <c:v>402.13003268755477</c:v>
                </c:pt>
                <c:pt idx="4">
                  <c:v>427.58446942517736</c:v>
                </c:pt>
                <c:pt idx="5">
                  <c:v>306.8421430279837</c:v>
                </c:pt>
                <c:pt idx="6">
                  <c:v>202.53974328310611</c:v>
                </c:pt>
                <c:pt idx="7">
                  <c:v>194.72398947620187</c:v>
                </c:pt>
                <c:pt idx="8">
                  <c:v>221</c:v>
                </c:pt>
                <c:pt idx="9">
                  <c:v>186.81694969305588</c:v>
                </c:pt>
              </c:numCache>
            </c:numRef>
          </c:val>
          <c:extLst>
            <c:ext xmlns:c16="http://schemas.microsoft.com/office/drawing/2014/chart" uri="{C3380CC4-5D6E-409C-BE32-E72D297353CC}">
              <c16:uniqueId val="{00000001-034A-41C7-83D2-9DCA0719F0D7}"/>
            </c:ext>
          </c:extLst>
        </c:ser>
        <c:dLbls>
          <c:showLegendKey val="0"/>
          <c:showVal val="0"/>
          <c:showCatName val="0"/>
          <c:showSerName val="0"/>
          <c:showPercent val="0"/>
          <c:showBubbleSize val="0"/>
        </c:dLbls>
        <c:gapWidth val="40"/>
        <c:overlap val="100"/>
        <c:axId val="2126996648"/>
        <c:axId val="1"/>
      </c:barChart>
      <c:catAx>
        <c:axId val="2126996648"/>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
        <c:crosses val="min"/>
        <c:auto val="0"/>
        <c:lblAlgn val="ctr"/>
        <c:lblOffset val="100"/>
        <c:noMultiLvlLbl val="0"/>
      </c:catAx>
      <c:valAx>
        <c:axId val="1"/>
        <c:scaling>
          <c:orientation val="minMax"/>
          <c:max val="838.68093757474287"/>
          <c:min val="0"/>
        </c:scaling>
        <c:delete val="1"/>
        <c:axPos val="t"/>
        <c:numFmt formatCode="General" sourceLinked="1"/>
        <c:majorTickMark val="out"/>
        <c:minorTickMark val="none"/>
        <c:tickLblPos val="nextTo"/>
        <c:crossAx val="2126996648"/>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54054054054055"/>
          <c:y val="1.848560255954497E-2"/>
          <c:w val="0.7189189189189189"/>
          <c:h val="0.96302879488090998"/>
        </c:manualLayout>
      </c:layout>
      <c:barChart>
        <c:barDir val="bar"/>
        <c:grouping val="stacked"/>
        <c:varyColors val="0"/>
        <c:ser>
          <c:idx val="0"/>
          <c:order val="0"/>
          <c:spPr>
            <a:solidFill>
              <a:srgbClr val="D6D7D9"/>
            </a:solidFill>
            <a:ln w="3175" algn="ctr">
              <a:solidFill>
                <a:schemeClr val="tx1"/>
              </a:solidFill>
              <a:prstDash val="solid"/>
            </a:ln>
          </c:spPr>
          <c:invertIfNegative val="0"/>
          <c:dPt>
            <c:idx val="3"/>
            <c:invertIfNegative val="0"/>
            <c:bubble3D val="0"/>
            <c:spPr>
              <a:solidFill>
                <a:srgbClr val="D6D7D9"/>
              </a:solidFill>
              <a:ln w="3175" algn="ctr">
                <a:solidFill>
                  <a:schemeClr val="tx1"/>
                </a:solidFill>
                <a:prstDash val="solid"/>
              </a:ln>
            </c:spPr>
            <c:extLst>
              <c:ext xmlns:c16="http://schemas.microsoft.com/office/drawing/2014/chart" uri="{C3380CC4-5D6E-409C-BE32-E72D297353CC}">
                <c16:uniqueId val="{00000000-64AB-49B8-A84E-12415D2CD6D0}"/>
              </c:ext>
            </c:extLst>
          </c:dPt>
          <c:val>
            <c:numRef>
              <c:f>Sheet1!$A$1:$J$1</c:f>
              <c:numCache>
                <c:formatCode>General</c:formatCode>
                <c:ptCount val="10"/>
                <c:pt idx="0">
                  <c:v>2352.8315395041054</c:v>
                </c:pt>
                <c:pt idx="1">
                  <c:v>1460.4064418400701</c:v>
                </c:pt>
                <c:pt idx="2">
                  <c:v>1380.7455951526749</c:v>
                </c:pt>
                <c:pt idx="3">
                  <c:v>1176.6191501235749</c:v>
                </c:pt>
                <c:pt idx="4">
                  <c:v>558.75420553296647</c:v>
                </c:pt>
                <c:pt idx="5">
                  <c:v>504.73897791596909</c:v>
                </c:pt>
                <c:pt idx="6">
                  <c:v>518.50729490552499</c:v>
                </c:pt>
                <c:pt idx="7">
                  <c:v>451.19118233277521</c:v>
                </c:pt>
                <c:pt idx="8">
                  <c:v>403</c:v>
                </c:pt>
                <c:pt idx="9">
                  <c:v>155.45188551383239</c:v>
                </c:pt>
              </c:numCache>
            </c:numRef>
          </c:val>
          <c:extLst>
            <c:ext xmlns:c16="http://schemas.microsoft.com/office/drawing/2014/chart" uri="{C3380CC4-5D6E-409C-BE32-E72D297353CC}">
              <c16:uniqueId val="{00000001-64AB-49B8-A84E-12415D2CD6D0}"/>
            </c:ext>
          </c:extLst>
        </c:ser>
        <c:dLbls>
          <c:showLegendKey val="0"/>
          <c:showVal val="0"/>
          <c:showCatName val="0"/>
          <c:showSerName val="0"/>
          <c:showPercent val="0"/>
          <c:showBubbleSize val="0"/>
        </c:dLbls>
        <c:gapWidth val="40"/>
        <c:overlap val="100"/>
        <c:axId val="2126988120"/>
        <c:axId val="1"/>
      </c:barChart>
      <c:catAx>
        <c:axId val="2126988120"/>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
        <c:crosses val="min"/>
        <c:auto val="0"/>
        <c:lblAlgn val="ctr"/>
        <c:lblOffset val="100"/>
        <c:noMultiLvlLbl val="0"/>
      </c:catAx>
      <c:valAx>
        <c:axId val="1"/>
        <c:scaling>
          <c:orientation val="minMax"/>
          <c:max val="2352.8315395041054"/>
          <c:min val="0"/>
        </c:scaling>
        <c:delete val="1"/>
        <c:axPos val="t"/>
        <c:numFmt formatCode="General" sourceLinked="1"/>
        <c:majorTickMark val="out"/>
        <c:minorTickMark val="none"/>
        <c:tickLblPos val="nextTo"/>
        <c:crossAx val="2126988120"/>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203703703703705"/>
          <c:y val="1.848560255954497E-2"/>
          <c:w val="0.27685185185185185"/>
          <c:h val="0.96302879488090998"/>
        </c:manualLayout>
      </c:layout>
      <c:barChart>
        <c:barDir val="bar"/>
        <c:grouping val="stacked"/>
        <c:varyColors val="0"/>
        <c:ser>
          <c:idx val="0"/>
          <c:order val="0"/>
          <c:spPr>
            <a:solidFill>
              <a:srgbClr val="D6D7D9"/>
            </a:solidFill>
            <a:ln w="3175" algn="ctr">
              <a:solidFill>
                <a:schemeClr val="tx1"/>
              </a:solidFill>
              <a:prstDash val="solid"/>
            </a:ln>
          </c:spPr>
          <c:invertIfNegative val="0"/>
          <c:dPt>
            <c:idx val="3"/>
            <c:invertIfNegative val="0"/>
            <c:bubble3D val="0"/>
            <c:spPr>
              <a:solidFill>
                <a:srgbClr val="D6D7D9"/>
              </a:solidFill>
              <a:ln w="3175" algn="ctr">
                <a:solidFill>
                  <a:schemeClr val="tx1"/>
                </a:solidFill>
                <a:prstDash val="solid"/>
              </a:ln>
            </c:spPr>
            <c:extLst>
              <c:ext xmlns:c16="http://schemas.microsoft.com/office/drawing/2014/chart" uri="{C3380CC4-5D6E-409C-BE32-E72D297353CC}">
                <c16:uniqueId val="{00000000-1AE0-4141-941E-F564A3FE1F31}"/>
              </c:ext>
            </c:extLst>
          </c:dPt>
          <c:dLbls>
            <c:dLbl>
              <c:idx val="0"/>
              <c:layout>
                <c:manualLayout>
                  <c:x val="0.10185185185185185"/>
                  <c:y val="0"/>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1AE0-4141-941E-F564A3FE1F31}"/>
                </c:ext>
              </c:extLst>
            </c:dLbl>
            <c:dLbl>
              <c:idx val="1"/>
              <c:layout>
                <c:manualLayout>
                  <c:x val="0.125"/>
                  <c:y val="0"/>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1AE0-4141-941E-F564A3FE1F31}"/>
                </c:ext>
              </c:extLst>
            </c:dLbl>
            <c:dLbl>
              <c:idx val="2"/>
              <c:layout>
                <c:manualLayout>
                  <c:x val="0.13240740740740742"/>
                  <c:y val="0"/>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1AE0-4141-941E-F564A3FE1F31}"/>
                </c:ext>
              </c:extLst>
            </c:dLbl>
            <c:dLbl>
              <c:idx val="3"/>
              <c:layout>
                <c:manualLayout>
                  <c:x val="0.10277777777777777"/>
                  <c:y val="0"/>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1AE0-4141-941E-F564A3FE1F31}"/>
                </c:ext>
              </c:extLst>
            </c:dLbl>
            <c:dLbl>
              <c:idx val="4"/>
              <c:layout>
                <c:manualLayout>
                  <c:x val="0.15185185185185185"/>
                  <c:y val="0"/>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1AE0-4141-941E-F564A3FE1F31}"/>
                </c:ext>
              </c:extLst>
            </c:dLbl>
            <c:dLbl>
              <c:idx val="5"/>
              <c:layout>
                <c:manualLayout>
                  <c:x val="0.13240740740740742"/>
                  <c:y val="0"/>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1AE0-4141-941E-F564A3FE1F31}"/>
                </c:ext>
              </c:extLst>
            </c:dLbl>
            <c:dLbl>
              <c:idx val="6"/>
              <c:layout>
                <c:manualLayout>
                  <c:x val="0.10740740740740741"/>
                  <c:y val="0"/>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1AE0-4141-941E-F564A3FE1F31}"/>
                </c:ext>
              </c:extLst>
            </c:dLbl>
            <c:dLbl>
              <c:idx val="7"/>
              <c:layout>
                <c:manualLayout>
                  <c:x val="0.11203703703703703"/>
                  <c:y val="1.0664770707429791E-3"/>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1AE0-4141-941E-F564A3FE1F31}"/>
                </c:ext>
              </c:extLst>
            </c:dLbl>
            <c:dLbl>
              <c:idx val="8"/>
              <c:layout>
                <c:manualLayout>
                  <c:x val="0.12685185185185185"/>
                  <c:y val="0"/>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1AE0-4141-941E-F564A3FE1F31}"/>
                </c:ext>
              </c:extLst>
            </c:dLbl>
            <c:dLbl>
              <c:idx val="9"/>
              <c:layout>
                <c:manualLayout>
                  <c:x val="0.21944444444444444"/>
                  <c:y val="0"/>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1AE0-4141-941E-F564A3FE1F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33.189892396764037</c:v>
                </c:pt>
                <c:pt idx="1">
                  <c:v>53.480987262825963</c:v>
                </c:pt>
                <c:pt idx="2">
                  <c:v>60.741163362683501</c:v>
                </c:pt>
                <c:pt idx="3">
                  <c:v>34.176737021942991</c:v>
                </c:pt>
                <c:pt idx="4">
                  <c:v>76.524608708282898</c:v>
                </c:pt>
                <c:pt idx="5">
                  <c:v>60.792242417043518</c:v>
                </c:pt>
                <c:pt idx="6">
                  <c:v>39.062081724425887</c:v>
                </c:pt>
                <c:pt idx="7">
                  <c:v>43.157755980386945</c:v>
                </c:pt>
                <c:pt idx="8">
                  <c:v>54.859572807204707</c:v>
                </c:pt>
                <c:pt idx="9">
                  <c:v>120.17670231245445</c:v>
                </c:pt>
              </c:numCache>
            </c:numRef>
          </c:val>
          <c:extLst>
            <c:ext xmlns:c16="http://schemas.microsoft.com/office/drawing/2014/chart" uri="{C3380CC4-5D6E-409C-BE32-E72D297353CC}">
              <c16:uniqueId val="{0000000A-1AE0-4141-941E-F564A3FE1F31}"/>
            </c:ext>
          </c:extLst>
        </c:ser>
        <c:dLbls>
          <c:showLegendKey val="0"/>
          <c:showVal val="0"/>
          <c:showCatName val="0"/>
          <c:showSerName val="0"/>
          <c:showPercent val="0"/>
          <c:showBubbleSize val="0"/>
        </c:dLbls>
        <c:gapWidth val="40"/>
        <c:overlap val="100"/>
        <c:axId val="1890837272"/>
        <c:axId val="1"/>
      </c:barChart>
      <c:catAx>
        <c:axId val="1890837272"/>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
        <c:crosses val="min"/>
        <c:auto val="0"/>
        <c:lblAlgn val="ctr"/>
        <c:lblOffset val="100"/>
        <c:noMultiLvlLbl val="0"/>
      </c:catAx>
      <c:valAx>
        <c:axId val="1"/>
        <c:scaling>
          <c:orientation val="minMax"/>
          <c:max val="120.17670231245445"/>
          <c:min val="0"/>
        </c:scaling>
        <c:delete val="1"/>
        <c:axPos val="t"/>
        <c:numFmt formatCode="General" sourceLinked="1"/>
        <c:majorTickMark val="out"/>
        <c:minorTickMark val="none"/>
        <c:tickLblPos val="nextTo"/>
        <c:crossAx val="1890837272"/>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ser>
          <c:idx val="0"/>
          <c:order val="0"/>
          <c:spPr>
            <a:solidFill>
              <a:srgbClr val="E53809">
                <a:alpha val="60000"/>
              </a:srgbClr>
            </a:solidFill>
            <a:ln w="3175" algn="ctr">
              <a:solidFill>
                <a:schemeClr val="tx1"/>
              </a:solidFill>
              <a:prstDash val="solid"/>
            </a:ln>
          </c:spPr>
          <c:invertIfNegative val="0"/>
          <c:dPt>
            <c:idx val="3"/>
            <c:invertIfNegative val="0"/>
            <c:bubble3D val="0"/>
            <c:extLst>
              <c:ext xmlns:c16="http://schemas.microsoft.com/office/drawing/2014/chart" uri="{C3380CC4-5D6E-409C-BE32-E72D297353CC}">
                <c16:uniqueId val="{00000000-24F2-4797-BA83-E983F7F50822}"/>
              </c:ext>
            </c:extLst>
          </c:dPt>
          <c:val>
            <c:numRef>
              <c:f>Sheet1!$A$1:$C$1</c:f>
              <c:numCache>
                <c:formatCode>General</c:formatCode>
                <c:ptCount val="3"/>
                <c:pt idx="0">
                  <c:v>3103.9850912859765</c:v>
                </c:pt>
                <c:pt idx="1">
                  <c:v>1899.6770310133143</c:v>
                </c:pt>
                <c:pt idx="2">
                  <c:v>1671.2850992585506</c:v>
                </c:pt>
              </c:numCache>
            </c:numRef>
          </c:val>
          <c:extLst>
            <c:ext xmlns:c16="http://schemas.microsoft.com/office/drawing/2014/chart" uri="{C3380CC4-5D6E-409C-BE32-E72D297353CC}">
              <c16:uniqueId val="{00000001-24F2-4797-BA83-E983F7F50822}"/>
            </c:ext>
          </c:extLst>
        </c:ser>
        <c:dLbls>
          <c:showLegendKey val="0"/>
          <c:showVal val="0"/>
          <c:showCatName val="0"/>
          <c:showSerName val="0"/>
          <c:showPercent val="0"/>
          <c:showBubbleSize val="0"/>
        </c:dLbls>
        <c:gapWidth val="40"/>
        <c:overlap val="100"/>
        <c:axId val="-1155222480"/>
        <c:axId val="-1155227920"/>
      </c:barChart>
      <c:catAx>
        <c:axId val="-1155222480"/>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27920"/>
        <c:crosses val="min"/>
        <c:auto val="0"/>
        <c:lblAlgn val="ctr"/>
        <c:lblOffset val="100"/>
        <c:noMultiLvlLbl val="0"/>
      </c:catAx>
      <c:valAx>
        <c:axId val="-1155227920"/>
        <c:scaling>
          <c:orientation val="minMax"/>
          <c:max val="3103.9850912859765"/>
          <c:min val="0"/>
        </c:scaling>
        <c:delete val="1"/>
        <c:axPos val="t"/>
        <c:numFmt formatCode="General" sourceLinked="1"/>
        <c:majorTickMark val="out"/>
        <c:minorTickMark val="none"/>
        <c:tickLblPos val="nextTo"/>
        <c:crossAx val="-1155222480"/>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ser>
          <c:idx val="0"/>
          <c:order val="0"/>
          <c:spPr>
            <a:solidFill>
              <a:srgbClr val="E53809">
                <a:alpha val="60000"/>
              </a:srgbClr>
            </a:solidFill>
            <a:ln w="3175" algn="ctr">
              <a:solidFill>
                <a:schemeClr val="tx1"/>
              </a:solidFill>
              <a:prstDash val="solid"/>
            </a:ln>
          </c:spPr>
          <c:invertIfNegative val="0"/>
          <c:dPt>
            <c:idx val="3"/>
            <c:invertIfNegative val="0"/>
            <c:bubble3D val="0"/>
            <c:extLst>
              <c:ext xmlns:c16="http://schemas.microsoft.com/office/drawing/2014/chart" uri="{C3380CC4-5D6E-409C-BE32-E72D297353CC}">
                <c16:uniqueId val="{00000000-556E-4A54-93C1-F410CB5F188C}"/>
              </c:ext>
            </c:extLst>
          </c:dPt>
          <c:val>
            <c:numRef>
              <c:f>Sheet1!$A$1:$C$1</c:f>
              <c:numCache>
                <c:formatCode>General</c:formatCode>
                <c:ptCount val="3"/>
                <c:pt idx="0">
                  <c:v>3103.9850912859765</c:v>
                </c:pt>
                <c:pt idx="1">
                  <c:v>1899.6770310133143</c:v>
                </c:pt>
                <c:pt idx="2">
                  <c:v>1671.2850992585506</c:v>
                </c:pt>
              </c:numCache>
            </c:numRef>
          </c:val>
          <c:extLst>
            <c:ext xmlns:c16="http://schemas.microsoft.com/office/drawing/2014/chart" uri="{C3380CC4-5D6E-409C-BE32-E72D297353CC}">
              <c16:uniqueId val="{00000001-556E-4A54-93C1-F410CB5F188C}"/>
            </c:ext>
          </c:extLst>
        </c:ser>
        <c:dLbls>
          <c:showLegendKey val="0"/>
          <c:showVal val="0"/>
          <c:showCatName val="0"/>
          <c:showSerName val="0"/>
          <c:showPercent val="0"/>
          <c:showBubbleSize val="0"/>
        </c:dLbls>
        <c:gapWidth val="40"/>
        <c:overlap val="100"/>
        <c:axId val="-1155223024"/>
        <c:axId val="-1155212688"/>
      </c:barChart>
      <c:catAx>
        <c:axId val="-1155223024"/>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12688"/>
        <c:crosses val="min"/>
        <c:auto val="0"/>
        <c:lblAlgn val="ctr"/>
        <c:lblOffset val="100"/>
        <c:noMultiLvlLbl val="0"/>
      </c:catAx>
      <c:valAx>
        <c:axId val="-1155212688"/>
        <c:scaling>
          <c:orientation val="minMax"/>
          <c:max val="3103.9850912859765"/>
          <c:min val="0"/>
        </c:scaling>
        <c:delete val="1"/>
        <c:axPos val="t"/>
        <c:numFmt formatCode="General" sourceLinked="1"/>
        <c:majorTickMark val="out"/>
        <c:minorTickMark val="none"/>
        <c:tickLblPos val="nextTo"/>
        <c:crossAx val="-115522302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6.967709050973532E-2"/>
          <c:y val="0.24162690190042035"/>
          <c:w val="0.90072753357179114"/>
          <c:h val="0.55999621099994079"/>
        </c:manualLayout>
      </c:layout>
      <c:lineChart>
        <c:grouping val="standard"/>
        <c:varyColors val="0"/>
        <c:ser>
          <c:idx val="0"/>
          <c:order val="0"/>
          <c:tx>
            <c:strRef>
              <c:f>Sheet1!$A$2</c:f>
              <c:strCache>
                <c:ptCount val="1"/>
                <c:pt idx="0">
                  <c:v>Albania</c:v>
                </c:pt>
              </c:strCache>
            </c:strRef>
          </c:tx>
          <c:spPr>
            <a:ln w="34897" cap="rnd">
              <a:solidFill>
                <a:srgbClr val="E53809"/>
              </a:solidFill>
              <a:round/>
            </a:ln>
            <a:effectLst>
              <a:outerShdw blurRad="40000" dist="23000" dir="5400000" rotWithShape="0">
                <a:srgbClr val="000000">
                  <a:alpha val="35000"/>
                </a:srgbClr>
              </a:outerShdw>
            </a:effectLst>
          </c:spPr>
          <c:marker>
            <c:symbol val="none"/>
          </c:marker>
          <c:dLbls>
            <c:dLbl>
              <c:idx val="18"/>
              <c:layout>
                <c:manualLayout>
                  <c:x val="5.8682869915786676E-3"/>
                  <c:y val="-8.4957970619208886E-2"/>
                </c:manualLayout>
              </c:layout>
              <c:numFmt formatCode="#,##0.0" sourceLinked="0"/>
              <c:spPr>
                <a:noFill/>
                <a:ln w="25380">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bg1">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104-477E-83E8-2E40468030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2018E</c:v>
                </c:pt>
                <c:pt idx="19">
                  <c:v>2019E</c:v>
                </c:pt>
              </c:strCache>
            </c:strRef>
          </c:cat>
          <c:val>
            <c:numRef>
              <c:f>Sheet1!$B$2:$U$2</c:f>
              <c:numCache>
                <c:formatCode>#,##0.00</c:formatCode>
                <c:ptCount val="20"/>
                <c:pt idx="0">
                  <c:v>0.95481795088907706</c:v>
                </c:pt>
                <c:pt idx="1">
                  <c:v>1.08685266723116</c:v>
                </c:pt>
                <c:pt idx="2">
                  <c:v>1.2067104149026247</c:v>
                </c:pt>
                <c:pt idx="3">
                  <c:v>1.5631828958509737</c:v>
                </c:pt>
                <c:pt idx="4">
                  <c:v>2.009805249788315</c:v>
                </c:pt>
                <c:pt idx="5">
                  <c:v>2.2639534292972057</c:v>
                </c:pt>
                <c:pt idx="6" formatCode="0.0">
                  <c:v>2.2651659941185498</c:v>
                </c:pt>
                <c:pt idx="7" formatCode="0.0">
                  <c:v>2.4740968333136997</c:v>
                </c:pt>
                <c:pt idx="8" formatCode="0.0">
                  <c:v>2.99103504482478</c:v>
                </c:pt>
                <c:pt idx="9" formatCode="0.0">
                  <c:v>3.0997352496217898</c:v>
                </c:pt>
                <c:pt idx="10" formatCode="0.0">
                  <c:v>3.0926052249637199</c:v>
                </c:pt>
                <c:pt idx="11" formatCode="0.0">
                  <c:v>3.1200669611055702</c:v>
                </c:pt>
                <c:pt idx="12" formatCode="0.0">
                  <c:v>3.1951042415528401</c:v>
                </c:pt>
                <c:pt idx="13">
                  <c:v>3.3580035731938502</c:v>
                </c:pt>
                <c:pt idx="14">
                  <c:v>3.4577901369326201</c:v>
                </c:pt>
                <c:pt idx="15">
                  <c:v>3.39894931813205</c:v>
                </c:pt>
                <c:pt idx="16">
                  <c:v>3.5597689328128301</c:v>
                </c:pt>
                <c:pt idx="17">
                  <c:v>4.0373159279320499</c:v>
                </c:pt>
                <c:pt idx="18">
                  <c:v>4.5059787281502199</c:v>
                </c:pt>
                <c:pt idx="19">
                  <c:v>4.8678329612767399</c:v>
                </c:pt>
              </c:numCache>
            </c:numRef>
          </c:val>
          <c:smooth val="0"/>
          <c:extLst>
            <c:ext xmlns:c16="http://schemas.microsoft.com/office/drawing/2014/chart" uri="{C3380CC4-5D6E-409C-BE32-E72D297353CC}">
              <c16:uniqueId val="{00000001-F104-477E-83E8-2E4046803094}"/>
            </c:ext>
          </c:extLst>
        </c:ser>
        <c:ser>
          <c:idx val="1"/>
          <c:order val="1"/>
          <c:tx>
            <c:strRef>
              <c:f>Sheet1!$A$3</c:f>
              <c:strCache>
                <c:ptCount val="1"/>
                <c:pt idx="0">
                  <c:v>CESEE</c:v>
                </c:pt>
              </c:strCache>
            </c:strRef>
          </c:tx>
          <c:spPr>
            <a:ln w="34897" cap="rnd">
              <a:solidFill>
                <a:schemeClr val="bg1">
                  <a:lumMod val="65000"/>
                </a:schemeClr>
              </a:solidFill>
              <a:round/>
            </a:ln>
            <a:effectLst>
              <a:outerShdw blurRad="40000" dist="23000" dir="5400000" rotWithShape="0">
                <a:srgbClr val="000000">
                  <a:alpha val="35000"/>
                </a:srgbClr>
              </a:outerShdw>
            </a:effectLst>
          </c:spPr>
          <c:marker>
            <c:symbol val="none"/>
          </c:marker>
          <c:dLbls>
            <c:dLbl>
              <c:idx val="18"/>
              <c:layout>
                <c:manualLayout>
                  <c:x val="-9.2814743234154132E-2"/>
                  <c:y val="-4.8109340788387092E-2"/>
                </c:manualLayout>
              </c:layout>
              <c:spPr>
                <a:noFill/>
                <a:ln w="25380">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bg1">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104-477E-83E8-2E40468030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2018E</c:v>
                </c:pt>
                <c:pt idx="19">
                  <c:v>2019E</c:v>
                </c:pt>
              </c:strCache>
            </c:strRef>
          </c:cat>
          <c:val>
            <c:numRef>
              <c:f>Sheet1!$B$3:$U$3</c:f>
              <c:numCache>
                <c:formatCode>0.0</c:formatCode>
                <c:ptCount val="20"/>
                <c:pt idx="0">
                  <c:v>3.2</c:v>
                </c:pt>
                <c:pt idx="1">
                  <c:v>3.5</c:v>
                </c:pt>
                <c:pt idx="2">
                  <c:v>4.3</c:v>
                </c:pt>
                <c:pt idx="3">
                  <c:v>5.4</c:v>
                </c:pt>
                <c:pt idx="4">
                  <c:v>6.6</c:v>
                </c:pt>
                <c:pt idx="5">
                  <c:v>7.6</c:v>
                </c:pt>
                <c:pt idx="6">
                  <c:v>8.6</c:v>
                </c:pt>
                <c:pt idx="7">
                  <c:v>10.8</c:v>
                </c:pt>
                <c:pt idx="8">
                  <c:v>13</c:v>
                </c:pt>
                <c:pt idx="9">
                  <c:v>11.2</c:v>
                </c:pt>
                <c:pt idx="10">
                  <c:v>11</c:v>
                </c:pt>
                <c:pt idx="11">
                  <c:v>12</c:v>
                </c:pt>
                <c:pt idx="12" formatCode="General">
                  <c:v>11.1</c:v>
                </c:pt>
                <c:pt idx="13" formatCode="General">
                  <c:v>11.7</c:v>
                </c:pt>
                <c:pt idx="14" formatCode="General">
                  <c:v>12</c:v>
                </c:pt>
                <c:pt idx="15" formatCode="General">
                  <c:v>10.6</c:v>
                </c:pt>
                <c:pt idx="16" formatCode="General">
                  <c:v>11.1</c:v>
                </c:pt>
                <c:pt idx="17" formatCode="General">
                  <c:v>12.2</c:v>
                </c:pt>
                <c:pt idx="18" formatCode="General">
                  <c:v>13.7</c:v>
                </c:pt>
                <c:pt idx="19" formatCode="General">
                  <c:v>14.2</c:v>
                </c:pt>
              </c:numCache>
            </c:numRef>
          </c:val>
          <c:smooth val="0"/>
          <c:extLst>
            <c:ext xmlns:c16="http://schemas.microsoft.com/office/drawing/2014/chart" uri="{C3380CC4-5D6E-409C-BE32-E72D297353CC}">
              <c16:uniqueId val="{00000003-F104-477E-83E8-2E4046803094}"/>
            </c:ext>
          </c:extLst>
        </c:ser>
        <c:dLbls>
          <c:showLegendKey val="0"/>
          <c:showVal val="0"/>
          <c:showCatName val="0"/>
          <c:showSerName val="0"/>
          <c:showPercent val="0"/>
          <c:showBubbleSize val="0"/>
        </c:dLbls>
        <c:smooth val="0"/>
        <c:axId val="216904072"/>
        <c:axId val="1"/>
      </c:lineChart>
      <c:catAx>
        <c:axId val="216904072"/>
        <c:scaling>
          <c:orientation val="minMax"/>
        </c:scaling>
        <c:delete val="0"/>
        <c:axPos val="b"/>
        <c:numFmt formatCode="General" sourceLinked="1"/>
        <c:majorTickMark val="none"/>
        <c:minorTickMark val="none"/>
        <c:tickLblPos val="low"/>
        <c:spPr>
          <a:noFill/>
          <a:ln w="12690" cap="flat" cmpd="sng" algn="ctr">
            <a:solidFill>
              <a:schemeClr val="bg1">
                <a:lumMod val="65000"/>
              </a:schemeClr>
            </a:solidFill>
            <a:round/>
          </a:ln>
          <a:effectLst/>
        </c:spPr>
        <c:txPr>
          <a:bodyPr rot="-5400000" spcFirstLastPara="1" vertOverflow="ellipsis" wrap="square" anchor="ctr" anchorCtr="1"/>
          <a:lstStyle/>
          <a:p>
            <a:pPr>
              <a:defRPr sz="999"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numFmt formatCode="General" sourceLinked="0"/>
        <c:majorTickMark val="none"/>
        <c:minorTickMark val="none"/>
        <c:tickLblPos val="nextTo"/>
        <c:spPr>
          <a:ln w="6345">
            <a:noFill/>
          </a:ln>
        </c:spPr>
        <c:txPr>
          <a:bodyPr rot="-60000000" spcFirstLastPara="1" vertOverflow="ellipsis" vert="horz" wrap="square" anchor="ctr" anchorCtr="1"/>
          <a:lstStyle/>
          <a:p>
            <a:pPr>
              <a:defRPr sz="999" b="0" i="0" u="none" strike="noStrike" kern="1200" baseline="0">
                <a:solidFill>
                  <a:schemeClr val="tx1">
                    <a:lumMod val="65000"/>
                    <a:lumOff val="35000"/>
                  </a:schemeClr>
                </a:solidFill>
                <a:latin typeface="+mn-lt"/>
                <a:ea typeface="+mn-ea"/>
                <a:cs typeface="+mn-cs"/>
              </a:defRPr>
            </a:pPr>
            <a:endParaRPr lang="en-US"/>
          </a:p>
        </c:txPr>
        <c:crossAx val="216904072"/>
        <c:crosses val="autoZero"/>
        <c:crossBetween val="between"/>
        <c:majorUnit val="2"/>
      </c:valAx>
      <c:spPr>
        <a:noFill/>
        <a:ln w="25380">
          <a:noFill/>
        </a:ln>
      </c:spPr>
    </c:plotArea>
    <c:legend>
      <c:legendPos val="t"/>
      <c:layout/>
      <c:overlay val="0"/>
      <c:spPr>
        <a:noFill/>
        <a:ln w="25380">
          <a:noFill/>
        </a:ln>
      </c:spPr>
      <c:txPr>
        <a:bodyPr rot="0" spcFirstLastPara="1" vertOverflow="ellipsis" vert="horz" wrap="square" anchor="ctr" anchorCtr="1"/>
        <a:lstStyle/>
        <a:p>
          <a:pPr>
            <a:defRPr sz="999"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sz="999"/>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ser>
          <c:idx val="0"/>
          <c:order val="0"/>
          <c:spPr>
            <a:solidFill>
              <a:srgbClr val="E53809">
                <a:alpha val="60000"/>
              </a:srgbClr>
            </a:solidFill>
            <a:ln w="3175" algn="ctr">
              <a:solidFill>
                <a:schemeClr val="tx1"/>
              </a:solidFill>
              <a:prstDash val="solid"/>
            </a:ln>
          </c:spPr>
          <c:invertIfNegative val="0"/>
          <c:dPt>
            <c:idx val="3"/>
            <c:invertIfNegative val="0"/>
            <c:bubble3D val="0"/>
            <c:extLst>
              <c:ext xmlns:c16="http://schemas.microsoft.com/office/drawing/2014/chart" uri="{C3380CC4-5D6E-409C-BE32-E72D297353CC}">
                <c16:uniqueId val="{00000000-FF90-49F7-9D62-7DFB36DAB828}"/>
              </c:ext>
            </c:extLst>
          </c:dPt>
          <c:val>
            <c:numRef>
              <c:f>Sheet1!$A$1:$C$1</c:f>
              <c:numCache>
                <c:formatCode>General</c:formatCode>
                <c:ptCount val="3"/>
                <c:pt idx="0">
                  <c:v>3103.9850912859765</c:v>
                </c:pt>
                <c:pt idx="1">
                  <c:v>1899.6770310133143</c:v>
                </c:pt>
                <c:pt idx="2">
                  <c:v>1671.2850992585506</c:v>
                </c:pt>
              </c:numCache>
            </c:numRef>
          </c:val>
          <c:extLst>
            <c:ext xmlns:c16="http://schemas.microsoft.com/office/drawing/2014/chart" uri="{C3380CC4-5D6E-409C-BE32-E72D297353CC}">
              <c16:uniqueId val="{00000001-FF90-49F7-9D62-7DFB36DAB828}"/>
            </c:ext>
          </c:extLst>
        </c:ser>
        <c:dLbls>
          <c:showLegendKey val="0"/>
          <c:showVal val="0"/>
          <c:showCatName val="0"/>
          <c:showSerName val="0"/>
          <c:showPercent val="0"/>
          <c:showBubbleSize val="0"/>
        </c:dLbls>
        <c:gapWidth val="40"/>
        <c:overlap val="100"/>
        <c:axId val="-1155224112"/>
        <c:axId val="-1155217040"/>
      </c:barChart>
      <c:catAx>
        <c:axId val="-1155224112"/>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17040"/>
        <c:crosses val="min"/>
        <c:auto val="0"/>
        <c:lblAlgn val="ctr"/>
        <c:lblOffset val="100"/>
        <c:noMultiLvlLbl val="0"/>
      </c:catAx>
      <c:valAx>
        <c:axId val="-1155217040"/>
        <c:scaling>
          <c:orientation val="minMax"/>
          <c:max val="3103.9850912859765"/>
          <c:min val="0"/>
        </c:scaling>
        <c:delete val="1"/>
        <c:axPos val="t"/>
        <c:numFmt formatCode="General" sourceLinked="1"/>
        <c:majorTickMark val="out"/>
        <c:minorTickMark val="none"/>
        <c:tickLblPos val="nextTo"/>
        <c:crossAx val="-1155224112"/>
        <c:crosses val="min"/>
        <c:crossBetween val="between"/>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ser>
          <c:idx val="0"/>
          <c:order val="0"/>
          <c:spPr>
            <a:solidFill>
              <a:srgbClr val="E53809">
                <a:alpha val="60000"/>
              </a:srgbClr>
            </a:solidFill>
            <a:ln w="3175" algn="ctr">
              <a:solidFill>
                <a:schemeClr val="tx1"/>
              </a:solidFill>
              <a:prstDash val="solid"/>
            </a:ln>
          </c:spPr>
          <c:invertIfNegative val="0"/>
          <c:dPt>
            <c:idx val="3"/>
            <c:invertIfNegative val="0"/>
            <c:bubble3D val="0"/>
            <c:extLst>
              <c:ext xmlns:c16="http://schemas.microsoft.com/office/drawing/2014/chart" uri="{C3380CC4-5D6E-409C-BE32-E72D297353CC}">
                <c16:uniqueId val="{00000000-B159-4E5D-885E-65ECA54AD2F5}"/>
              </c:ext>
            </c:extLst>
          </c:dPt>
          <c:val>
            <c:numRef>
              <c:f>Sheet1!$A$1:$C$1</c:f>
              <c:numCache>
                <c:formatCode>General</c:formatCode>
                <c:ptCount val="3"/>
                <c:pt idx="0">
                  <c:v>3103.9850912859765</c:v>
                </c:pt>
                <c:pt idx="1">
                  <c:v>1899.6770310133143</c:v>
                </c:pt>
                <c:pt idx="2">
                  <c:v>1671.2850992585506</c:v>
                </c:pt>
              </c:numCache>
            </c:numRef>
          </c:val>
          <c:extLst>
            <c:ext xmlns:c16="http://schemas.microsoft.com/office/drawing/2014/chart" uri="{C3380CC4-5D6E-409C-BE32-E72D297353CC}">
              <c16:uniqueId val="{00000001-B159-4E5D-885E-65ECA54AD2F5}"/>
            </c:ext>
          </c:extLst>
        </c:ser>
        <c:dLbls>
          <c:showLegendKey val="0"/>
          <c:showVal val="0"/>
          <c:showCatName val="0"/>
          <c:showSerName val="0"/>
          <c:showPercent val="0"/>
          <c:showBubbleSize val="0"/>
        </c:dLbls>
        <c:gapWidth val="40"/>
        <c:overlap val="100"/>
        <c:axId val="-1155223568"/>
        <c:axId val="-1155220304"/>
      </c:barChart>
      <c:catAx>
        <c:axId val="-1155223568"/>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20304"/>
        <c:crosses val="min"/>
        <c:auto val="0"/>
        <c:lblAlgn val="ctr"/>
        <c:lblOffset val="100"/>
        <c:noMultiLvlLbl val="0"/>
      </c:catAx>
      <c:valAx>
        <c:axId val="-1155220304"/>
        <c:scaling>
          <c:orientation val="minMax"/>
          <c:max val="3103.9850912859765"/>
          <c:min val="0"/>
        </c:scaling>
        <c:delete val="1"/>
        <c:axPos val="t"/>
        <c:numFmt formatCode="General" sourceLinked="1"/>
        <c:majorTickMark val="out"/>
        <c:minorTickMark val="none"/>
        <c:tickLblPos val="nextTo"/>
        <c:crossAx val="-1155223568"/>
        <c:crosses val="min"/>
        <c:crossBetween val="between"/>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dLbls>
          <c:showLegendKey val="0"/>
          <c:showVal val="0"/>
          <c:showCatName val="0"/>
          <c:showSerName val="0"/>
          <c:showPercent val="0"/>
          <c:showBubbleSize val="0"/>
        </c:dLbls>
        <c:gapWidth val="40"/>
        <c:overlap val="100"/>
        <c:axId val="-1155240432"/>
        <c:axId val="-1155229552"/>
      </c:barChart>
      <c:catAx>
        <c:axId val="-1155240432"/>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29552"/>
        <c:crosses val="min"/>
        <c:auto val="0"/>
        <c:lblAlgn val="ctr"/>
        <c:lblOffset val="100"/>
        <c:noMultiLvlLbl val="0"/>
      </c:catAx>
      <c:valAx>
        <c:axId val="-1155229552"/>
        <c:scaling>
          <c:orientation val="minMax"/>
          <c:max val="3103.9850912859765"/>
          <c:min val="0"/>
        </c:scaling>
        <c:delete val="1"/>
        <c:axPos val="t"/>
        <c:numFmt formatCode="General" sourceLinked="1"/>
        <c:majorTickMark val="out"/>
        <c:minorTickMark val="none"/>
        <c:tickLblPos val="nextTo"/>
        <c:crossAx val="-1155240432"/>
        <c:crosses val="min"/>
        <c:crossBetween val="between"/>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dLbls>
          <c:showLegendKey val="0"/>
          <c:showVal val="0"/>
          <c:showCatName val="0"/>
          <c:showSerName val="0"/>
          <c:showPercent val="0"/>
          <c:showBubbleSize val="0"/>
        </c:dLbls>
        <c:gapWidth val="40"/>
        <c:overlap val="100"/>
        <c:axId val="-1155226288"/>
        <c:axId val="-1155225744"/>
      </c:barChart>
      <c:catAx>
        <c:axId val="-1155226288"/>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25744"/>
        <c:crosses val="min"/>
        <c:auto val="0"/>
        <c:lblAlgn val="ctr"/>
        <c:lblOffset val="100"/>
        <c:noMultiLvlLbl val="0"/>
      </c:catAx>
      <c:valAx>
        <c:axId val="-1155225744"/>
        <c:scaling>
          <c:orientation val="minMax"/>
          <c:max val="3103.9850912859765"/>
          <c:min val="0"/>
        </c:scaling>
        <c:delete val="1"/>
        <c:axPos val="t"/>
        <c:numFmt formatCode="General" sourceLinked="1"/>
        <c:majorTickMark val="out"/>
        <c:minorTickMark val="none"/>
        <c:tickLblPos val="nextTo"/>
        <c:crossAx val="-1155226288"/>
        <c:crosses val="min"/>
        <c:crossBetween val="between"/>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dLbls>
          <c:showLegendKey val="0"/>
          <c:showVal val="0"/>
          <c:showCatName val="0"/>
          <c:showSerName val="0"/>
          <c:showPercent val="0"/>
          <c:showBubbleSize val="0"/>
        </c:dLbls>
        <c:gapWidth val="40"/>
        <c:overlap val="100"/>
        <c:axId val="-1155214320"/>
        <c:axId val="-1155221936"/>
      </c:barChart>
      <c:catAx>
        <c:axId val="-1155214320"/>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21936"/>
        <c:crosses val="min"/>
        <c:auto val="0"/>
        <c:lblAlgn val="ctr"/>
        <c:lblOffset val="100"/>
        <c:noMultiLvlLbl val="0"/>
      </c:catAx>
      <c:valAx>
        <c:axId val="-1155221936"/>
        <c:scaling>
          <c:orientation val="minMax"/>
          <c:max val="3103.9850912859765"/>
          <c:min val="0"/>
        </c:scaling>
        <c:delete val="1"/>
        <c:axPos val="t"/>
        <c:numFmt formatCode="General" sourceLinked="1"/>
        <c:majorTickMark val="out"/>
        <c:minorTickMark val="none"/>
        <c:tickLblPos val="nextTo"/>
        <c:crossAx val="-1155214320"/>
        <c:crosses val="min"/>
        <c:crossBetween val="between"/>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ser>
          <c:idx val="0"/>
          <c:order val="0"/>
          <c:spPr>
            <a:solidFill>
              <a:srgbClr val="E53809">
                <a:alpha val="60000"/>
              </a:srgbClr>
            </a:solidFill>
            <a:ln w="3175" algn="ctr">
              <a:solidFill>
                <a:schemeClr val="tx1"/>
              </a:solidFill>
              <a:prstDash val="solid"/>
            </a:ln>
          </c:spPr>
          <c:invertIfNegative val="0"/>
          <c:dPt>
            <c:idx val="3"/>
            <c:invertIfNegative val="0"/>
            <c:bubble3D val="0"/>
            <c:extLst>
              <c:ext xmlns:c16="http://schemas.microsoft.com/office/drawing/2014/chart" uri="{C3380CC4-5D6E-409C-BE32-E72D297353CC}">
                <c16:uniqueId val="{00000000-E7E1-45C8-92EE-87F37F199A25}"/>
              </c:ext>
            </c:extLst>
          </c:dPt>
          <c:val>
            <c:numRef>
              <c:f>Sheet1!$A$1:$C$1</c:f>
              <c:numCache>
                <c:formatCode>General</c:formatCode>
                <c:ptCount val="3"/>
                <c:pt idx="0">
                  <c:v>3103.9850912859765</c:v>
                </c:pt>
                <c:pt idx="1">
                  <c:v>1899.6770310133143</c:v>
                </c:pt>
                <c:pt idx="2">
                  <c:v>1671.2850992585506</c:v>
                </c:pt>
              </c:numCache>
            </c:numRef>
          </c:val>
          <c:extLst>
            <c:ext xmlns:c16="http://schemas.microsoft.com/office/drawing/2014/chart" uri="{C3380CC4-5D6E-409C-BE32-E72D297353CC}">
              <c16:uniqueId val="{00000001-E7E1-45C8-92EE-87F37F199A25}"/>
            </c:ext>
          </c:extLst>
        </c:ser>
        <c:dLbls>
          <c:showLegendKey val="0"/>
          <c:showVal val="0"/>
          <c:showCatName val="0"/>
          <c:showSerName val="0"/>
          <c:showPercent val="0"/>
          <c:showBubbleSize val="0"/>
        </c:dLbls>
        <c:gapWidth val="40"/>
        <c:overlap val="100"/>
        <c:axId val="-1155231728"/>
        <c:axId val="-1155231184"/>
      </c:barChart>
      <c:catAx>
        <c:axId val="-1155231728"/>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31184"/>
        <c:crosses val="min"/>
        <c:auto val="0"/>
        <c:lblAlgn val="ctr"/>
        <c:lblOffset val="100"/>
        <c:noMultiLvlLbl val="0"/>
      </c:catAx>
      <c:valAx>
        <c:axId val="-1155231184"/>
        <c:scaling>
          <c:orientation val="minMax"/>
          <c:max val="3103.9850912859765"/>
          <c:min val="0"/>
        </c:scaling>
        <c:delete val="1"/>
        <c:axPos val="t"/>
        <c:numFmt formatCode="General" sourceLinked="1"/>
        <c:majorTickMark val="out"/>
        <c:minorTickMark val="none"/>
        <c:tickLblPos val="nextTo"/>
        <c:crossAx val="-1155231728"/>
        <c:crosses val="min"/>
        <c:crossBetween val="between"/>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ser>
          <c:idx val="0"/>
          <c:order val="0"/>
          <c:spPr>
            <a:solidFill>
              <a:srgbClr val="E53809">
                <a:alpha val="60000"/>
              </a:srgbClr>
            </a:solidFill>
            <a:ln w="3175" algn="ctr">
              <a:solidFill>
                <a:schemeClr val="tx1"/>
              </a:solidFill>
              <a:prstDash val="solid"/>
            </a:ln>
          </c:spPr>
          <c:invertIfNegative val="0"/>
          <c:dPt>
            <c:idx val="3"/>
            <c:invertIfNegative val="0"/>
            <c:bubble3D val="0"/>
            <c:extLst>
              <c:ext xmlns:c16="http://schemas.microsoft.com/office/drawing/2014/chart" uri="{C3380CC4-5D6E-409C-BE32-E72D297353CC}">
                <c16:uniqueId val="{00000000-2154-4D5C-8227-B9AC279D7016}"/>
              </c:ext>
            </c:extLst>
          </c:dPt>
          <c:val>
            <c:numRef>
              <c:f>Sheet1!$A$1:$C$1</c:f>
              <c:numCache>
                <c:formatCode>General</c:formatCode>
                <c:ptCount val="3"/>
                <c:pt idx="0">
                  <c:v>3103.9850912859765</c:v>
                </c:pt>
                <c:pt idx="1">
                  <c:v>1899.6770310133143</c:v>
                </c:pt>
                <c:pt idx="2">
                  <c:v>1671.2850992585506</c:v>
                </c:pt>
              </c:numCache>
            </c:numRef>
          </c:val>
          <c:extLst>
            <c:ext xmlns:c16="http://schemas.microsoft.com/office/drawing/2014/chart" uri="{C3380CC4-5D6E-409C-BE32-E72D297353CC}">
              <c16:uniqueId val="{00000001-2154-4D5C-8227-B9AC279D7016}"/>
            </c:ext>
          </c:extLst>
        </c:ser>
        <c:dLbls>
          <c:showLegendKey val="0"/>
          <c:showVal val="0"/>
          <c:showCatName val="0"/>
          <c:showSerName val="0"/>
          <c:showPercent val="0"/>
          <c:showBubbleSize val="0"/>
        </c:dLbls>
        <c:gapWidth val="40"/>
        <c:overlap val="100"/>
        <c:axId val="-1155236080"/>
        <c:axId val="-1155240976"/>
      </c:barChart>
      <c:catAx>
        <c:axId val="-1155236080"/>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40976"/>
        <c:crosses val="min"/>
        <c:auto val="0"/>
        <c:lblAlgn val="ctr"/>
        <c:lblOffset val="100"/>
        <c:noMultiLvlLbl val="0"/>
      </c:catAx>
      <c:valAx>
        <c:axId val="-1155240976"/>
        <c:scaling>
          <c:orientation val="minMax"/>
          <c:max val="3103.9850912859765"/>
          <c:min val="0"/>
        </c:scaling>
        <c:delete val="1"/>
        <c:axPos val="t"/>
        <c:numFmt formatCode="General" sourceLinked="1"/>
        <c:majorTickMark val="out"/>
        <c:minorTickMark val="none"/>
        <c:tickLblPos val="nextTo"/>
        <c:crossAx val="-1155236080"/>
        <c:crosses val="min"/>
        <c:crossBetween val="between"/>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ser>
          <c:idx val="0"/>
          <c:order val="0"/>
          <c:spPr>
            <a:solidFill>
              <a:srgbClr val="E53809">
                <a:alpha val="60000"/>
              </a:srgbClr>
            </a:solidFill>
            <a:ln w="3175" algn="ctr">
              <a:solidFill>
                <a:schemeClr val="tx1"/>
              </a:solidFill>
              <a:prstDash val="solid"/>
            </a:ln>
          </c:spPr>
          <c:invertIfNegative val="0"/>
          <c:dPt>
            <c:idx val="3"/>
            <c:invertIfNegative val="0"/>
            <c:bubble3D val="0"/>
            <c:extLst>
              <c:ext xmlns:c16="http://schemas.microsoft.com/office/drawing/2014/chart" uri="{C3380CC4-5D6E-409C-BE32-E72D297353CC}">
                <c16:uniqueId val="{00000000-5AD7-4AA9-A761-D5DAB0E03C27}"/>
              </c:ext>
            </c:extLst>
          </c:dPt>
          <c:val>
            <c:numRef>
              <c:f>Sheet1!$A$1:$C$1</c:f>
              <c:numCache>
                <c:formatCode>General</c:formatCode>
                <c:ptCount val="3"/>
                <c:pt idx="0">
                  <c:v>3103.9850912859765</c:v>
                </c:pt>
                <c:pt idx="1">
                  <c:v>1899.6770310133143</c:v>
                </c:pt>
                <c:pt idx="2">
                  <c:v>1671.2850992585506</c:v>
                </c:pt>
              </c:numCache>
            </c:numRef>
          </c:val>
          <c:extLst>
            <c:ext xmlns:c16="http://schemas.microsoft.com/office/drawing/2014/chart" uri="{C3380CC4-5D6E-409C-BE32-E72D297353CC}">
              <c16:uniqueId val="{00000001-5AD7-4AA9-A761-D5DAB0E03C27}"/>
            </c:ext>
          </c:extLst>
        </c:ser>
        <c:dLbls>
          <c:showLegendKey val="0"/>
          <c:showVal val="0"/>
          <c:showCatName val="0"/>
          <c:showSerName val="0"/>
          <c:showPercent val="0"/>
          <c:showBubbleSize val="0"/>
        </c:dLbls>
        <c:gapWidth val="40"/>
        <c:overlap val="100"/>
        <c:axId val="-1155243152"/>
        <c:axId val="-1155218128"/>
      </c:barChart>
      <c:catAx>
        <c:axId val="-1155243152"/>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18128"/>
        <c:crosses val="min"/>
        <c:auto val="0"/>
        <c:lblAlgn val="ctr"/>
        <c:lblOffset val="100"/>
        <c:noMultiLvlLbl val="0"/>
      </c:catAx>
      <c:valAx>
        <c:axId val="-1155218128"/>
        <c:scaling>
          <c:orientation val="minMax"/>
          <c:max val="3103.9850912859765"/>
          <c:min val="0"/>
        </c:scaling>
        <c:delete val="1"/>
        <c:axPos val="t"/>
        <c:numFmt formatCode="General" sourceLinked="1"/>
        <c:majorTickMark val="out"/>
        <c:minorTickMark val="none"/>
        <c:tickLblPos val="nextTo"/>
        <c:crossAx val="-1155243152"/>
        <c:crosses val="min"/>
        <c:crossBetween val="between"/>
      </c:valAx>
    </c:plotArea>
    <c:plotVisOnly val="0"/>
    <c:dispBlanksAs val="gap"/>
    <c:showDLblsOverMax val="1"/>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313131313133"/>
          <c:y val="1.848560255954497E-2"/>
          <c:w val="0.73737373737373746"/>
          <c:h val="0.96302879488090998"/>
        </c:manualLayout>
      </c:layout>
      <c:barChart>
        <c:barDir val="bar"/>
        <c:grouping val="stacked"/>
        <c:varyColors val="0"/>
        <c:ser>
          <c:idx val="0"/>
          <c:order val="0"/>
          <c:spPr>
            <a:solidFill>
              <a:srgbClr val="E53809">
                <a:alpha val="60000"/>
              </a:srgbClr>
            </a:solidFill>
            <a:ln w="3175" algn="ctr">
              <a:solidFill>
                <a:schemeClr val="tx1"/>
              </a:solidFill>
              <a:prstDash val="solid"/>
            </a:ln>
          </c:spPr>
          <c:invertIfNegative val="0"/>
          <c:dPt>
            <c:idx val="3"/>
            <c:invertIfNegative val="0"/>
            <c:bubble3D val="0"/>
            <c:extLst>
              <c:ext xmlns:c16="http://schemas.microsoft.com/office/drawing/2014/chart" uri="{C3380CC4-5D6E-409C-BE32-E72D297353CC}">
                <c16:uniqueId val="{00000000-DD81-4F53-BE12-4A092475D6DB}"/>
              </c:ext>
            </c:extLst>
          </c:dPt>
          <c:val>
            <c:numRef>
              <c:f>Sheet1!$A$1:$C$1</c:f>
              <c:numCache>
                <c:formatCode>General</c:formatCode>
                <c:ptCount val="3"/>
                <c:pt idx="0">
                  <c:v>3103.9850912859765</c:v>
                </c:pt>
                <c:pt idx="1">
                  <c:v>1899.6770310133143</c:v>
                </c:pt>
                <c:pt idx="2">
                  <c:v>1671.2850992585506</c:v>
                </c:pt>
              </c:numCache>
            </c:numRef>
          </c:val>
          <c:extLst>
            <c:ext xmlns:c16="http://schemas.microsoft.com/office/drawing/2014/chart" uri="{C3380CC4-5D6E-409C-BE32-E72D297353CC}">
              <c16:uniqueId val="{00000001-DD81-4F53-BE12-4A092475D6DB}"/>
            </c:ext>
          </c:extLst>
        </c:ser>
        <c:dLbls>
          <c:showLegendKey val="0"/>
          <c:showVal val="0"/>
          <c:showCatName val="0"/>
          <c:showSerName val="0"/>
          <c:showPercent val="0"/>
          <c:showBubbleSize val="0"/>
        </c:dLbls>
        <c:gapWidth val="40"/>
        <c:overlap val="100"/>
        <c:axId val="-1155239344"/>
        <c:axId val="-1155216496"/>
      </c:barChart>
      <c:catAx>
        <c:axId val="-1155239344"/>
        <c:scaling>
          <c:orientation val="maxMin"/>
        </c:scaling>
        <c:delete val="0"/>
        <c:axPos val="l"/>
        <c:majorGridlines>
          <c:spPr>
            <a:ln>
              <a:noFill/>
            </a:ln>
          </c:spPr>
        </c:majorGridlines>
        <c:majorTickMark val="none"/>
        <c:minorTickMark val="none"/>
        <c:tickLblPos val="none"/>
        <c:spPr>
          <a:ln w="3175" algn="ctr">
            <a:solidFill>
              <a:schemeClr val="tx1"/>
            </a:solidFill>
            <a:prstDash val="solid"/>
          </a:ln>
        </c:spPr>
        <c:crossAx val="-1155216496"/>
        <c:crosses val="min"/>
        <c:auto val="0"/>
        <c:lblAlgn val="ctr"/>
        <c:lblOffset val="100"/>
        <c:noMultiLvlLbl val="0"/>
      </c:catAx>
      <c:valAx>
        <c:axId val="-1155216496"/>
        <c:scaling>
          <c:orientation val="minMax"/>
          <c:max val="3103.9850912859765"/>
          <c:min val="0"/>
        </c:scaling>
        <c:delete val="1"/>
        <c:axPos val="t"/>
        <c:numFmt formatCode="General" sourceLinked="1"/>
        <c:majorTickMark val="out"/>
        <c:minorTickMark val="none"/>
        <c:tickLblPos val="nextTo"/>
        <c:crossAx val="-1155239344"/>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947925860547221E-2"/>
          <c:y val="4.6304541406945683E-2"/>
          <c:w val="0.95410414827890555"/>
          <c:h val="0.90739091718610865"/>
        </c:manualLayout>
      </c:layout>
      <c:barChart>
        <c:barDir val="col"/>
        <c:grouping val="stacked"/>
        <c:varyColors val="0"/>
        <c:ser>
          <c:idx val="0"/>
          <c:order val="0"/>
          <c:spPr>
            <a:solidFill>
              <a:schemeClr val="accent2"/>
            </a:solidFill>
            <a:ln>
              <a:noFill/>
            </a:ln>
          </c:spPr>
          <c:invertIfNegative val="0"/>
          <c:dLbls>
            <c:dLbl>
              <c:idx val="0"/>
              <c:layout>
                <c:manualLayout>
                  <c:x val="0"/>
                  <c:y val="-2.6714158504007124E-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A46D-43DC-85E0-EB841CA5D237}"/>
                </c:ext>
              </c:extLst>
            </c:dLbl>
            <c:dLbl>
              <c:idx val="1"/>
              <c:layout>
                <c:manualLayout>
                  <c:x val="0"/>
                  <c:y val="-2.6714158504007124E-3"/>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A46D-43DC-85E0-EB841CA5D237}"/>
                </c:ext>
              </c:extLst>
            </c:dLbl>
            <c:dLbl>
              <c:idx val="2"/>
              <c:layout>
                <c:manualLayout>
                  <c:x val="0"/>
                  <c:y val="-2.6714158504007124E-3"/>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A46D-43DC-85E0-EB841CA5D237}"/>
                </c:ext>
              </c:extLst>
            </c:dLbl>
            <c:dLbl>
              <c:idx val="3"/>
              <c:layout>
                <c:manualLayout>
                  <c:x val="0"/>
                  <c:y val="-2.6714158504007124E-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A46D-43DC-85E0-EB841CA5D2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80.787354736061289</c:v>
                </c:pt>
                <c:pt idx="1">
                  <c:v>80.694788493676739</c:v>
                </c:pt>
                <c:pt idx="2">
                  <c:v>81.296809831005021</c:v>
                </c:pt>
                <c:pt idx="3">
                  <c:v>79.950041406774233</c:v>
                </c:pt>
              </c:numCache>
            </c:numRef>
          </c:val>
          <c:extLst>
            <c:ext xmlns:c16="http://schemas.microsoft.com/office/drawing/2014/chart" uri="{C3380CC4-5D6E-409C-BE32-E72D297353CC}">
              <c16:uniqueId val="{00000004-A46D-43DC-85E0-EB841CA5D237}"/>
            </c:ext>
          </c:extLst>
        </c:ser>
        <c:ser>
          <c:idx val="1"/>
          <c:order val="1"/>
          <c:spPr>
            <a:solidFill>
              <a:srgbClr val="808080"/>
            </a:solidFill>
            <a:ln>
              <a:noFill/>
            </a:ln>
          </c:spPr>
          <c:invertIfNegative val="0"/>
          <c:dLbls>
            <c:dLbl>
              <c:idx val="0"/>
              <c:layout>
                <c:manualLayout>
                  <c:x val="0"/>
                  <c:y val="-2.6714158504007124E-3"/>
                </c:manualLayout>
              </c:layout>
              <c:numFmt formatCode="#,##0.0;&quot;-&quot;#,##0.0" sourceLinked="0"/>
              <c:spPr>
                <a:noFill/>
                <a:ln>
                  <a:noFill/>
                </a:ln>
              </c:spPr>
              <c:txPr>
                <a:bodyPr wrap="none"/>
                <a:lstStyle/>
                <a:p>
                  <a:pPr>
                    <a:defRPr sz="1000">
                      <a:solidFill>
                        <a:schemeClr val="bg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A46D-43DC-85E0-EB841CA5D237}"/>
                </c:ext>
              </c:extLst>
            </c:dLbl>
            <c:dLbl>
              <c:idx val="1"/>
              <c:layout>
                <c:manualLayout>
                  <c:x val="0"/>
                  <c:y val="-2.6714158504007124E-3"/>
                </c:manualLayout>
              </c:layout>
              <c:numFmt formatCode="#,##0.0;&quot;-&quot;#,##0.0" sourceLinked="0"/>
              <c:spPr>
                <a:noFill/>
                <a:ln>
                  <a:noFill/>
                </a:ln>
              </c:spPr>
              <c:txPr>
                <a:bodyPr wrap="none"/>
                <a:lstStyle/>
                <a:p>
                  <a:pPr>
                    <a:defRPr sz="1000">
                      <a:solidFill>
                        <a:schemeClr val="bg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A46D-43DC-85E0-EB841CA5D237}"/>
                </c:ext>
              </c:extLst>
            </c:dLbl>
            <c:dLbl>
              <c:idx val="2"/>
              <c:layout>
                <c:manualLayout>
                  <c:x val="0"/>
                  <c:y val="-2.6714158504007124E-3"/>
                </c:manualLayout>
              </c:layout>
              <c:numFmt formatCode="#,##0.0;&quot;-&quot;#,##0.0" sourceLinked="0"/>
              <c:spPr>
                <a:noFill/>
                <a:ln>
                  <a:noFill/>
                </a:ln>
              </c:spPr>
              <c:txPr>
                <a:bodyPr wrap="none"/>
                <a:lstStyle/>
                <a:p>
                  <a:pPr>
                    <a:defRPr sz="1000">
                      <a:solidFill>
                        <a:schemeClr val="bg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A46D-43DC-85E0-EB841CA5D237}"/>
                </c:ext>
              </c:extLst>
            </c:dLbl>
            <c:dLbl>
              <c:idx val="3"/>
              <c:layout>
                <c:manualLayout>
                  <c:x val="0"/>
                  <c:y val="-2.6714158504007124E-3"/>
                </c:manualLayout>
              </c:layout>
              <c:numFmt formatCode="#,##0.0;&quot;-&quot;#,##0.0" sourceLinked="0"/>
              <c:spPr>
                <a:noFill/>
                <a:ln>
                  <a:noFill/>
                </a:ln>
              </c:spPr>
              <c:txPr>
                <a:bodyPr wrap="none"/>
                <a:lstStyle/>
                <a:p>
                  <a:pPr>
                    <a:defRPr sz="1000">
                      <a:solidFill>
                        <a:schemeClr val="bg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A46D-43DC-85E0-EB841CA5D2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11.451833111756926</c:v>
                </c:pt>
                <c:pt idx="1">
                  <c:v>11.110661803923435</c:v>
                </c:pt>
                <c:pt idx="2">
                  <c:v>11.248119811476144</c:v>
                </c:pt>
                <c:pt idx="3">
                  <c:v>11.455831271580792</c:v>
                </c:pt>
              </c:numCache>
            </c:numRef>
          </c:val>
          <c:extLst>
            <c:ext xmlns:c16="http://schemas.microsoft.com/office/drawing/2014/chart" uri="{C3380CC4-5D6E-409C-BE32-E72D297353CC}">
              <c16:uniqueId val="{00000009-A46D-43DC-85E0-EB841CA5D237}"/>
            </c:ext>
          </c:extLst>
        </c:ser>
        <c:ser>
          <c:idx val="2"/>
          <c:order val="2"/>
          <c:spPr>
            <a:solidFill>
              <a:srgbClr val="ECBD00"/>
            </a:solidFill>
            <a:ln>
              <a:noFill/>
            </a:ln>
          </c:spPr>
          <c:invertIfNegative val="0"/>
          <c:dLbls>
            <c:dLbl>
              <c:idx val="0"/>
              <c:layout>
                <c:manualLayout>
                  <c:x val="0"/>
                  <c:y val="-3.5618878005342831E-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A46D-43DC-85E0-EB841CA5D237}"/>
                </c:ext>
              </c:extLst>
            </c:dLbl>
            <c:dLbl>
              <c:idx val="1"/>
              <c:layout>
                <c:manualLayout>
                  <c:x val="0"/>
                  <c:y val="-3.5618878005342831E-3"/>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A46D-43DC-85E0-EB841CA5D237}"/>
                </c:ext>
              </c:extLst>
            </c:dLbl>
            <c:dLbl>
              <c:idx val="2"/>
              <c:layout>
                <c:manualLayout>
                  <c:x val="0"/>
                  <c:y val="-2.6714158504007124E-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A46D-43DC-85E0-EB841CA5D237}"/>
                </c:ext>
              </c:extLst>
            </c:dLbl>
            <c:dLbl>
              <c:idx val="3"/>
              <c:layout>
                <c:manualLayout>
                  <c:x val="0"/>
                  <c:y val="-3.5618878005342831E-3"/>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A46D-43DC-85E0-EB841CA5D2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24.15866065125546</c:v>
                </c:pt>
                <c:pt idx="1">
                  <c:v>24.413462389850991</c:v>
                </c:pt>
                <c:pt idx="2">
                  <c:v>24.53745159298316</c:v>
                </c:pt>
                <c:pt idx="3">
                  <c:v>23.627040233474958</c:v>
                </c:pt>
              </c:numCache>
            </c:numRef>
          </c:val>
          <c:extLst>
            <c:ext xmlns:c16="http://schemas.microsoft.com/office/drawing/2014/chart" uri="{C3380CC4-5D6E-409C-BE32-E72D297353CC}">
              <c16:uniqueId val="{0000000E-A46D-43DC-85E0-EB841CA5D237}"/>
            </c:ext>
          </c:extLst>
        </c:ser>
        <c:ser>
          <c:idx val="3"/>
          <c:order val="3"/>
          <c:spPr>
            <a:solidFill>
              <a:srgbClr val="376092"/>
            </a:solidFill>
            <a:ln>
              <a:noFill/>
            </a:ln>
          </c:spPr>
          <c:invertIfNegative val="0"/>
          <c:dLbls>
            <c:dLbl>
              <c:idx val="0"/>
              <c:layout>
                <c:manualLayout>
                  <c:x val="0"/>
                  <c:y val="2.6714158504007124E-3"/>
                </c:manualLayout>
              </c:layout>
              <c:numFmt formatCode="#,##0.0;&quot;-&quot;#,##0.0" sourceLinked="0"/>
              <c:spPr>
                <a:noFill/>
                <a:ln>
                  <a:noFill/>
                </a:ln>
              </c:spPr>
              <c:txPr>
                <a:bodyPr wrap="none"/>
                <a:lstStyle/>
                <a:p>
                  <a:pPr>
                    <a:defRPr sz="1000">
                      <a:solidFill>
                        <a:schemeClr val="bg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A46D-43DC-85E0-EB841CA5D237}"/>
                </c:ext>
              </c:extLst>
            </c:dLbl>
            <c:dLbl>
              <c:idx val="1"/>
              <c:layout>
                <c:manualLayout>
                  <c:x val="0"/>
                  <c:y val="2.6714158504007124E-3"/>
                </c:manualLayout>
              </c:layout>
              <c:numFmt formatCode="#,##0.0;&quot;-&quot;#,##0.0" sourceLinked="0"/>
              <c:spPr>
                <a:noFill/>
                <a:ln>
                  <a:noFill/>
                </a:ln>
              </c:spPr>
              <c:txPr>
                <a:bodyPr wrap="none"/>
                <a:lstStyle/>
                <a:p>
                  <a:pPr>
                    <a:defRPr sz="1000">
                      <a:solidFill>
                        <a:schemeClr val="bg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0-A46D-43DC-85E0-EB841CA5D237}"/>
                </c:ext>
              </c:extLst>
            </c:dLbl>
            <c:dLbl>
              <c:idx val="2"/>
              <c:layout>
                <c:manualLayout>
                  <c:x val="0"/>
                  <c:y val="2.6714158504007124E-3"/>
                </c:manualLayout>
              </c:layout>
              <c:numFmt formatCode="#,##0.0;&quot;-&quot;#,##0.0" sourceLinked="0"/>
              <c:spPr>
                <a:noFill/>
                <a:ln>
                  <a:noFill/>
                </a:ln>
              </c:spPr>
              <c:txPr>
                <a:bodyPr wrap="none"/>
                <a:lstStyle/>
                <a:p>
                  <a:pPr>
                    <a:defRPr sz="1000">
                      <a:solidFill>
                        <a:schemeClr val="bg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1-A46D-43DC-85E0-EB841CA5D237}"/>
                </c:ext>
              </c:extLst>
            </c:dLbl>
            <c:dLbl>
              <c:idx val="3"/>
              <c:layout>
                <c:manualLayout>
                  <c:x val="0"/>
                  <c:y val="2.6714158504007124E-3"/>
                </c:manualLayout>
              </c:layout>
              <c:numFmt formatCode="#,##0.0;&quot;-&quot;#,##0.0" sourceLinked="0"/>
              <c:spPr>
                <a:noFill/>
                <a:ln>
                  <a:noFill/>
                </a:ln>
              </c:spPr>
              <c:txPr>
                <a:bodyPr wrap="none"/>
                <a:lstStyle/>
                <a:p>
                  <a:pPr>
                    <a:defRPr sz="1000">
                      <a:solidFill>
                        <a:schemeClr val="bg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2-A46D-43DC-85E0-EB841CA5D2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-18.981871347124823</c:v>
                </c:pt>
                <c:pt idx="1">
                  <c:v>-17.266247741940884</c:v>
                </c:pt>
                <c:pt idx="2">
                  <c:v>-16.822425472004426</c:v>
                </c:pt>
                <c:pt idx="3">
                  <c:v>-15.032912911829973</c:v>
                </c:pt>
              </c:numCache>
            </c:numRef>
          </c:val>
          <c:extLst>
            <c:ext xmlns:c16="http://schemas.microsoft.com/office/drawing/2014/chart" uri="{C3380CC4-5D6E-409C-BE32-E72D297353CC}">
              <c16:uniqueId val="{00000013-A46D-43DC-85E0-EB841CA5D237}"/>
            </c:ext>
          </c:extLst>
        </c:ser>
        <c:dLbls>
          <c:showLegendKey val="0"/>
          <c:showVal val="0"/>
          <c:showCatName val="0"/>
          <c:showSerName val="0"/>
          <c:showPercent val="0"/>
          <c:showBubbleSize val="0"/>
        </c:dLbls>
        <c:gapWidth val="80"/>
        <c:overlap val="100"/>
        <c:axId val="999246280"/>
        <c:axId val="1"/>
      </c:barChart>
      <c:catAx>
        <c:axId val="9992462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117.08238123546433"/>
          <c:min val="-18.981871347124823"/>
        </c:scaling>
        <c:delete val="1"/>
        <c:axPos val="l"/>
        <c:numFmt formatCode="General" sourceLinked="1"/>
        <c:majorTickMark val="out"/>
        <c:minorTickMark val="none"/>
        <c:tickLblPos val="nextTo"/>
        <c:crossAx val="99924628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851419031719533E-2"/>
          <c:y val="0.14525139664804471"/>
          <c:w val="0.97829716193656091"/>
          <c:h val="0.70949720670391059"/>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11"/>
            <c:invertIfNegative val="0"/>
            <c:bubble3D val="0"/>
            <c:spPr>
              <a:solidFill>
                <a:srgbClr val="6F8DB9"/>
              </a:solidFill>
              <a:ln w="9525" algn="ctr">
                <a:solidFill>
                  <a:srgbClr val="E53809"/>
                </a:solidFill>
                <a:prstDash val="solid"/>
              </a:ln>
            </c:spPr>
            <c:extLst>
              <c:ext xmlns:c16="http://schemas.microsoft.com/office/drawing/2014/chart" uri="{C3380CC4-5D6E-409C-BE32-E72D297353CC}">
                <c16:uniqueId val="{00000000-A7A4-46C9-8CCB-97711FD23202}"/>
              </c:ext>
            </c:extLst>
          </c:dPt>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A7A4-46C9-8CCB-97711FD23202}"/>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2-A7A4-46C9-8CCB-97711FD23202}"/>
              </c:ext>
            </c:extLst>
          </c:dPt>
          <c:dPt>
            <c:idx val="15"/>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3-A7A4-46C9-8CCB-97711FD23202}"/>
              </c:ext>
            </c:extLst>
          </c:dPt>
          <c:dLbls>
            <c:dLbl>
              <c:idx val="0"/>
              <c:layout>
                <c:manualLayout>
                  <c:x val="0"/>
                  <c:y val="-0.16480446927374301"/>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A7A4-46C9-8CCB-97711FD23202}"/>
                </c:ext>
              </c:extLst>
            </c:dLbl>
            <c:dLbl>
              <c:idx val="1"/>
              <c:layout>
                <c:manualLayout>
                  <c:x val="0"/>
                  <c:y val="-0.1620111731843575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A7A4-46C9-8CCB-97711FD23202}"/>
                </c:ext>
              </c:extLst>
            </c:dLbl>
            <c:dLbl>
              <c:idx val="2"/>
              <c:layout>
                <c:manualLayout>
                  <c:x val="0"/>
                  <c:y val="-0.17039106145251395"/>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A7A4-46C9-8CCB-97711FD23202}"/>
                </c:ext>
              </c:extLst>
            </c:dLbl>
            <c:dLbl>
              <c:idx val="3"/>
              <c:layout>
                <c:manualLayout>
                  <c:x val="0"/>
                  <c:y val="-0.3044692737430167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A7A4-46C9-8CCB-97711FD23202}"/>
                </c:ext>
              </c:extLst>
            </c:dLbl>
            <c:dLbl>
              <c:idx val="4"/>
              <c:layout>
                <c:manualLayout>
                  <c:x val="0"/>
                  <c:y val="-0.17597765363128492"/>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A7A4-46C9-8CCB-97711FD23202}"/>
                </c:ext>
              </c:extLst>
            </c:dLbl>
            <c:dLbl>
              <c:idx val="5"/>
              <c:layout>
                <c:manualLayout>
                  <c:x val="0"/>
                  <c:y val="-0.1564245810055865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A7A4-46C9-8CCB-97711FD23202}"/>
                </c:ext>
              </c:extLst>
            </c:dLbl>
            <c:dLbl>
              <c:idx val="6"/>
              <c:layout>
                <c:manualLayout>
                  <c:x val="0"/>
                  <c:y val="-0.15921787709497207"/>
                </c:manualLayout>
              </c:layout>
              <c:numFmt formatCode="#,##0.0;&quot;-&quot;#,##0.0" sourceLinked="0"/>
              <c:spPr>
                <a:noFill/>
                <a:ln>
                  <a:noFill/>
                </a:ln>
              </c:spPr>
              <c:txPr>
                <a:bodyPr wrap="none"/>
                <a:lstStyle/>
                <a:p>
                  <a:pPr>
                    <a:defRPr sz="1000">
                      <a:solidFill>
                        <a:schemeClr val="tx1"/>
                      </a:solidFill>
                      <a:latin typeface="+mj-lt"/>
                      <a:ea typeface="+mn-ea"/>
                      <a:cs typeface="Calibri Light"/>
                      <a:sym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A7A4-46C9-8CCB-97711FD23202}"/>
                </c:ext>
              </c:extLst>
            </c:dLbl>
            <c:dLbl>
              <c:idx val="7"/>
              <c:layout>
                <c:manualLayout>
                  <c:x val="0"/>
                  <c:y val="-0.1620111731843575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A7A4-46C9-8CCB-97711FD23202}"/>
                </c:ext>
              </c:extLst>
            </c:dLbl>
            <c:dLbl>
              <c:idx val="8"/>
              <c:layout>
                <c:manualLayout>
                  <c:x val="0"/>
                  <c:y val="-0.2011173184357542"/>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A7A4-46C9-8CCB-97711FD23202}"/>
                </c:ext>
              </c:extLst>
            </c:dLbl>
            <c:dLbl>
              <c:idx val="9"/>
              <c:layout>
                <c:manualLayout>
                  <c:x val="0"/>
                  <c:y val="-0.23184357541899442"/>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A7A4-46C9-8CCB-97711FD23202}"/>
                </c:ext>
              </c:extLst>
            </c:dLbl>
            <c:dLbl>
              <c:idx val="10"/>
              <c:layout>
                <c:manualLayout>
                  <c:x val="0"/>
                  <c:y val="-0.178770949720670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A7A4-46C9-8CCB-97711FD23202}"/>
                </c:ext>
              </c:extLst>
            </c:dLbl>
            <c:dLbl>
              <c:idx val="11"/>
              <c:layout>
                <c:manualLayout>
                  <c:x val="0"/>
                  <c:y val="-0.16201117318435754"/>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A7A4-46C9-8CCB-97711FD23202}"/>
                </c:ext>
              </c:extLst>
            </c:dLbl>
            <c:dLbl>
              <c:idx val="13"/>
              <c:layout>
                <c:manualLayout>
                  <c:x val="0"/>
                  <c:y val="-0.25698324022346369"/>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A7A4-46C9-8CCB-97711FD23202}"/>
                </c:ext>
              </c:extLst>
            </c:dLbl>
            <c:dLbl>
              <c:idx val="14"/>
              <c:layout>
                <c:manualLayout>
                  <c:x val="0"/>
                  <c:y val="-0.28491620111731841"/>
                </c:manualLayout>
              </c:layout>
              <c:numFmt formatCode="#,##0.0;&quot;-&quot;#,##0.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A7A4-46C9-8CCB-97711FD232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5.4499599999999999</c:v>
                </c:pt>
                <c:pt idx="1">
                  <c:v>4.1099899999999998</c:v>
                </c:pt>
                <c:pt idx="2">
                  <c:v>6.9685100000000002</c:v>
                </c:pt>
                <c:pt idx="3">
                  <c:v>97.1</c:v>
                </c:pt>
                <c:pt idx="4">
                  <c:v>9.7661800000000003</c:v>
                </c:pt>
                <c:pt idx="5">
                  <c:v>2.0766</c:v>
                </c:pt>
                <c:pt idx="6">
                  <c:v>2.8740000000000001</c:v>
                </c:pt>
                <c:pt idx="7">
                  <c:v>3.8</c:v>
                </c:pt>
                <c:pt idx="8">
                  <c:v>19.530630000000002</c:v>
                </c:pt>
                <c:pt idx="9">
                  <c:v>42.18</c:v>
                </c:pt>
                <c:pt idx="10">
                  <c:v>10.641999999999999</c:v>
                </c:pt>
                <c:pt idx="11">
                  <c:v>3.544</c:v>
                </c:pt>
                <c:pt idx="12">
                  <c:v>274.57726972525478</c:v>
                </c:pt>
                <c:pt idx="13">
                  <c:v>60.417400000000001</c:v>
                </c:pt>
                <c:pt idx="14">
                  <c:v>82.986999999999995</c:v>
                </c:pt>
                <c:pt idx="15">
                  <c:v>185.83863486262743</c:v>
                </c:pt>
              </c:numCache>
            </c:numRef>
          </c:val>
          <c:extLst>
            <c:ext xmlns:c16="http://schemas.microsoft.com/office/drawing/2014/chart" uri="{C3380CC4-5D6E-409C-BE32-E72D297353CC}">
              <c16:uniqueId val="{0000000F-A7A4-46C9-8CCB-97711FD23202}"/>
            </c:ext>
          </c:extLst>
        </c:ser>
        <c:dLbls>
          <c:showLegendKey val="0"/>
          <c:showVal val="0"/>
          <c:showCatName val="0"/>
          <c:showSerName val="0"/>
          <c:showPercent val="0"/>
          <c:showBubbleSize val="0"/>
        </c:dLbls>
        <c:gapWidth val="40"/>
        <c:overlap val="100"/>
        <c:axId val="994073352"/>
        <c:axId val="1"/>
      </c:barChart>
      <c:catAx>
        <c:axId val="994073352"/>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274.57726972525478"/>
          <c:min val="0"/>
        </c:scaling>
        <c:delete val="1"/>
        <c:axPos val="l"/>
        <c:numFmt formatCode="General" sourceLinked="1"/>
        <c:majorTickMark val="out"/>
        <c:minorTickMark val="none"/>
        <c:tickLblPos val="nextTo"/>
        <c:crossAx val="994073352"/>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851419031719533E-2"/>
          <c:y val="0.10569105691056911"/>
          <c:w val="0.97829716193656091"/>
          <c:h val="0.78861788617886186"/>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0-998B-4A1C-93E3-7F1EEE08CE5A}"/>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998B-4A1C-93E3-7F1EEE08CE5A}"/>
              </c:ext>
            </c:extLst>
          </c:dPt>
          <c:dPt>
            <c:idx val="15"/>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2-998B-4A1C-93E3-7F1EEE08CE5A}"/>
              </c:ext>
            </c:extLst>
          </c:dPt>
          <c:dLbls>
            <c:dLbl>
              <c:idx val="0"/>
              <c:layout>
                <c:manualLayout>
                  <c:x val="0"/>
                  <c:y val="-0.1524390243902439"/>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998B-4A1C-93E3-7F1EEE08CE5A}"/>
                </c:ext>
              </c:extLst>
            </c:dLbl>
            <c:dLbl>
              <c:idx val="1"/>
              <c:layout>
                <c:manualLayout>
                  <c:x val="0"/>
                  <c:y val="-0.13617886178861788"/>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998B-4A1C-93E3-7F1EEE08CE5A}"/>
                </c:ext>
              </c:extLst>
            </c:dLbl>
            <c:dLbl>
              <c:idx val="2"/>
              <c:layout>
                <c:manualLayout>
                  <c:x val="0"/>
                  <c:y val="-0.13211382113821138"/>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998B-4A1C-93E3-7F1EEE08CE5A}"/>
                </c:ext>
              </c:extLst>
            </c:dLbl>
            <c:dLbl>
              <c:idx val="3"/>
              <c:layout>
                <c:manualLayout>
                  <c:x val="0"/>
                  <c:y val="-0.191056910569105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998B-4A1C-93E3-7F1EEE08CE5A}"/>
                </c:ext>
              </c:extLst>
            </c:dLbl>
            <c:dLbl>
              <c:idx val="4"/>
              <c:layout>
                <c:manualLayout>
                  <c:x val="0"/>
                  <c:y val="-0.1646341463414634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998B-4A1C-93E3-7F1EEE08CE5A}"/>
                </c:ext>
              </c:extLst>
            </c:dLbl>
            <c:dLbl>
              <c:idx val="5"/>
              <c:layout>
                <c:manualLayout>
                  <c:x val="0"/>
                  <c:y val="-0.13414634146341464"/>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998B-4A1C-93E3-7F1EEE08CE5A}"/>
                </c:ext>
              </c:extLst>
            </c:dLbl>
            <c:dLbl>
              <c:idx val="6"/>
              <c:layout>
                <c:manualLayout>
                  <c:x val="0"/>
                  <c:y val="-0.1178861788617886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998B-4A1C-93E3-7F1EEE08CE5A}"/>
                </c:ext>
              </c:extLst>
            </c:dLbl>
            <c:dLbl>
              <c:idx val="7"/>
              <c:layout>
                <c:manualLayout>
                  <c:x val="0"/>
                  <c:y val="-0.1199186991869918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998B-4A1C-93E3-7F1EEE08CE5A}"/>
                </c:ext>
              </c:extLst>
            </c:dLbl>
            <c:dLbl>
              <c:idx val="8"/>
              <c:layout>
                <c:manualLayout>
                  <c:x val="0"/>
                  <c:y val="-0.18292682926829268"/>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998B-4A1C-93E3-7F1EEE08CE5A}"/>
                </c:ext>
              </c:extLst>
            </c:dLbl>
            <c:dLbl>
              <c:idx val="9"/>
              <c:layout>
                <c:manualLayout>
                  <c:x val="0"/>
                  <c:y val="-0.1565040650406504"/>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998B-4A1C-93E3-7F1EEE08CE5A}"/>
                </c:ext>
              </c:extLst>
            </c:dLbl>
            <c:dLbl>
              <c:idx val="10"/>
              <c:layout>
                <c:manualLayout>
                  <c:x val="0"/>
                  <c:y val="-0.18292682926829268"/>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998B-4A1C-93E3-7F1EEE08CE5A}"/>
                </c:ext>
              </c:extLst>
            </c:dLbl>
            <c:dLbl>
              <c:idx val="11"/>
              <c:layout>
                <c:manualLayout>
                  <c:x val="0"/>
                  <c:y val="-0.1158536585365853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998B-4A1C-93E3-7F1EEE08CE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90.201700000000002</c:v>
                </c:pt>
                <c:pt idx="1">
                  <c:v>51.472899999999996</c:v>
                </c:pt>
                <c:pt idx="2">
                  <c:v>42.780999999999999</c:v>
                </c:pt>
                <c:pt idx="3">
                  <c:v>234.38298347445601</c:v>
                </c:pt>
                <c:pt idx="4">
                  <c:v>131.82090000000002</c:v>
                </c:pt>
                <c:pt idx="5">
                  <c:v>45.947499999999998</c:v>
                </c:pt>
                <c:pt idx="6">
                  <c:v>12.959502567823</c:v>
                </c:pt>
                <c:pt idx="7">
                  <c:v>16.784944496686101</c:v>
                </c:pt>
                <c:pt idx="8">
                  <c:v>202.07640000000001</c:v>
                </c:pt>
                <c:pt idx="9">
                  <c:v>106.451010957386</c:v>
                </c:pt>
                <c:pt idx="10">
                  <c:v>207.34620000000001</c:v>
                </c:pt>
                <c:pt idx="11">
                  <c:v>9.5702007605137194</c:v>
                </c:pt>
                <c:pt idx="12">
                  <c:v>1199.7549942710064</c:v>
                </c:pt>
                <c:pt idx="13">
                  <c:v>556.17365373997291</c:v>
                </c:pt>
                <c:pt idx="14">
                  <c:v>877.96432400548997</c:v>
                </c:pt>
                <c:pt idx="15">
                  <c:v>1521.5456645365227</c:v>
                </c:pt>
              </c:numCache>
            </c:numRef>
          </c:val>
          <c:extLst>
            <c:ext xmlns:c16="http://schemas.microsoft.com/office/drawing/2014/chart" uri="{C3380CC4-5D6E-409C-BE32-E72D297353CC}">
              <c16:uniqueId val="{0000000F-998B-4A1C-93E3-7F1EEE08CE5A}"/>
            </c:ext>
          </c:extLst>
        </c:ser>
        <c:dLbls>
          <c:showLegendKey val="0"/>
          <c:showVal val="0"/>
          <c:showCatName val="0"/>
          <c:showSerName val="0"/>
          <c:showPercent val="0"/>
          <c:showBubbleSize val="0"/>
        </c:dLbls>
        <c:gapWidth val="40"/>
        <c:overlap val="100"/>
        <c:axId val="994106152"/>
        <c:axId val="1"/>
      </c:barChart>
      <c:catAx>
        <c:axId val="994106152"/>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1521.5456645365227"/>
          <c:min val="0"/>
        </c:scaling>
        <c:delete val="1"/>
        <c:axPos val="l"/>
        <c:numFmt formatCode="General" sourceLinked="1"/>
        <c:majorTickMark val="out"/>
        <c:minorTickMark val="none"/>
        <c:tickLblPos val="nextTo"/>
        <c:crossAx val="994106152"/>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851419031719533E-2"/>
          <c:y val="0.27450980392156865"/>
          <c:w val="0.97829716193656091"/>
          <c:h val="0.6122004357298475"/>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0-A121-4C0A-A01F-CF6D5226426A}"/>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A121-4C0A-A01F-CF6D5226426A}"/>
              </c:ext>
            </c:extLst>
          </c:dPt>
          <c:dPt>
            <c:idx val="15"/>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2-A121-4C0A-A01F-CF6D5226426A}"/>
              </c:ext>
            </c:extLst>
          </c:dPt>
          <c:dLbls>
            <c:dLbl>
              <c:idx val="0"/>
              <c:layout>
                <c:manualLayout>
                  <c:x val="0"/>
                  <c:y val="-0.26361655773420478"/>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A121-4C0A-A01F-CF6D5226426A}"/>
                </c:ext>
              </c:extLst>
            </c:dLbl>
            <c:dLbl>
              <c:idx val="1"/>
              <c:layout>
                <c:manualLayout>
                  <c:x val="0"/>
                  <c:y val="-0.23311546840958605"/>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A121-4C0A-A01F-CF6D5226426A}"/>
                </c:ext>
              </c:extLst>
            </c:dLbl>
            <c:dLbl>
              <c:idx val="2"/>
              <c:layout>
                <c:manualLayout>
                  <c:x val="0"/>
                  <c:y val="-0.1851851851851851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A121-4C0A-A01F-CF6D5226426A}"/>
                </c:ext>
              </c:extLst>
            </c:dLbl>
            <c:dLbl>
              <c:idx val="3"/>
              <c:layout>
                <c:manualLayout>
                  <c:x val="0"/>
                  <c:y val="-0.15468409586056645"/>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A121-4C0A-A01F-CF6D5226426A}"/>
                </c:ext>
              </c:extLst>
            </c:dLbl>
            <c:dLbl>
              <c:idx val="4"/>
              <c:layout>
                <c:manualLayout>
                  <c:x val="0"/>
                  <c:y val="-0.24183006535947713"/>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A121-4C0A-A01F-CF6D5226426A}"/>
                </c:ext>
              </c:extLst>
            </c:dLbl>
            <c:dLbl>
              <c:idx val="5"/>
              <c:layout>
                <c:manualLayout>
                  <c:x val="0"/>
                  <c:y val="-0.30501089324618735"/>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A121-4C0A-A01F-CF6D5226426A}"/>
                </c:ext>
              </c:extLst>
            </c:dLbl>
            <c:dLbl>
              <c:idx val="6"/>
              <c:layout>
                <c:manualLayout>
                  <c:x val="0"/>
                  <c:y val="-0.17211328976034859"/>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A121-4C0A-A01F-CF6D5226426A}"/>
                </c:ext>
              </c:extLst>
            </c:dLbl>
            <c:dLbl>
              <c:idx val="7"/>
              <c:layout>
                <c:manualLayout>
                  <c:x val="0"/>
                  <c:y val="-0.17647058823529413"/>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A121-4C0A-A01F-CF6D5226426A}"/>
                </c:ext>
              </c:extLst>
            </c:dLbl>
            <c:dLbl>
              <c:idx val="8"/>
              <c:layout>
                <c:manualLayout>
                  <c:x val="0"/>
                  <c:y val="-0.21568627450980393"/>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A121-4C0A-A01F-CF6D5226426A}"/>
                </c:ext>
              </c:extLst>
            </c:dLbl>
            <c:dLbl>
              <c:idx val="9"/>
              <c:layout>
                <c:manualLayout>
                  <c:x val="0"/>
                  <c:y val="-0.15468409586056645"/>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A121-4C0A-A01F-CF6D5226426A}"/>
                </c:ext>
              </c:extLst>
            </c:dLbl>
            <c:dLbl>
              <c:idx val="10"/>
              <c:layout>
                <c:manualLayout>
                  <c:x val="0"/>
                  <c:y val="-0.2854030501089324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A121-4C0A-A01F-CF6D5226426A}"/>
                </c:ext>
              </c:extLst>
            </c:dLbl>
            <c:dLbl>
              <c:idx val="11"/>
              <c:layout>
                <c:manualLayout>
                  <c:x val="0"/>
                  <c:y val="-0.15904139433551198"/>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A121-4C0A-A01F-CF6D5226426A}"/>
                </c:ext>
              </c:extLst>
            </c:dLbl>
            <c:dLbl>
              <c:idx val="12"/>
              <c:layout>
                <c:manualLayout>
                  <c:x val="0"/>
                  <c:y val="-0.20697167755991286"/>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A121-4C0A-A01F-CF6D5226426A}"/>
                </c:ext>
              </c:extLst>
            </c:dLbl>
            <c:dLbl>
              <c:idx val="13"/>
              <c:layout>
                <c:manualLayout>
                  <c:x val="0"/>
                  <c:y val="-0.35729847494553379"/>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A121-4C0A-A01F-CF6D5226426A}"/>
                </c:ext>
              </c:extLst>
            </c:dLbl>
            <c:dLbl>
              <c:idx val="14"/>
              <c:layout>
                <c:manualLayout>
                  <c:x val="0"/>
                  <c:y val="-0.4466230936819172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A121-4C0A-A01F-CF6D5226426A}"/>
                </c:ext>
              </c:extLst>
            </c:dLbl>
            <c:dLbl>
              <c:idx val="15"/>
              <c:layout>
                <c:manualLayout>
                  <c:x val="0"/>
                  <c:y val="-0.37037037037037035"/>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A121-4C0A-A01F-CF6D522642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16.550892116639389</c:v>
                </c:pt>
                <c:pt idx="1">
                  <c:v>12.52385042299373</c:v>
                </c:pt>
                <c:pt idx="2">
                  <c:v>6.1391890088412007</c:v>
                </c:pt>
                <c:pt idx="3">
                  <c:v>2.4138309317657676</c:v>
                </c:pt>
                <c:pt idx="4">
                  <c:v>13.497693059108066</c:v>
                </c:pt>
                <c:pt idx="5">
                  <c:v>22.12631224116344</c:v>
                </c:pt>
                <c:pt idx="6">
                  <c:v>4.5092214919356293</c:v>
                </c:pt>
                <c:pt idx="7">
                  <c:v>4.7902238860405539</c:v>
                </c:pt>
                <c:pt idx="8">
                  <c:v>10.346640123744088</c:v>
                </c:pt>
                <c:pt idx="9">
                  <c:v>2.5237318861400189</c:v>
                </c:pt>
                <c:pt idx="10">
                  <c:v>19.483762450667168</c:v>
                </c:pt>
                <c:pt idx="11">
                  <c:v>2.7003952484519522</c:v>
                </c:pt>
                <c:pt idx="12">
                  <c:v>8.8072532768416156</c:v>
                </c:pt>
                <c:pt idx="13">
                  <c:v>29.030522664000763</c:v>
                </c:pt>
                <c:pt idx="14">
                  <c:v>40.801571330449349</c:v>
                </c:pt>
                <c:pt idx="15">
                  <c:v>30.875183313609643</c:v>
                </c:pt>
              </c:numCache>
            </c:numRef>
          </c:val>
          <c:extLst>
            <c:ext xmlns:c16="http://schemas.microsoft.com/office/drawing/2014/chart" uri="{C3380CC4-5D6E-409C-BE32-E72D297353CC}">
              <c16:uniqueId val="{00000010-A121-4C0A-A01F-CF6D5226426A}"/>
            </c:ext>
          </c:extLst>
        </c:ser>
        <c:dLbls>
          <c:showLegendKey val="0"/>
          <c:showVal val="0"/>
          <c:showCatName val="0"/>
          <c:showSerName val="0"/>
          <c:showPercent val="0"/>
          <c:showBubbleSize val="0"/>
        </c:dLbls>
        <c:gapWidth val="40"/>
        <c:overlap val="100"/>
        <c:axId val="994118288"/>
        <c:axId val="1"/>
      </c:barChart>
      <c:catAx>
        <c:axId val="994118288"/>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40.801571330449349"/>
          <c:min val="0"/>
        </c:scaling>
        <c:delete val="1"/>
        <c:axPos val="l"/>
        <c:numFmt formatCode="General" sourceLinked="1"/>
        <c:majorTickMark val="out"/>
        <c:minorTickMark val="none"/>
        <c:tickLblPos val="nextTo"/>
        <c:crossAx val="994118288"/>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851419031719533E-2"/>
          <c:y val="0.10317460317460317"/>
          <c:w val="0.97829716193656091"/>
          <c:h val="0.79365079365079361"/>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0-3182-4AFA-9430-C346A266B004}"/>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3182-4AFA-9430-C346A266B004}"/>
              </c:ext>
            </c:extLst>
          </c:dPt>
          <c:dPt>
            <c:idx val="15"/>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2-3182-4AFA-9430-C346A266B004}"/>
              </c:ext>
            </c:extLst>
          </c:dPt>
          <c:dLbls>
            <c:dLbl>
              <c:idx val="0"/>
              <c:layout>
                <c:manualLayout>
                  <c:x val="0"/>
                  <c:y val="-0.14880952380952381"/>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3182-4AFA-9430-C346A266B004}"/>
                </c:ext>
              </c:extLst>
            </c:dLbl>
            <c:dLbl>
              <c:idx val="1"/>
              <c:layout>
                <c:manualLayout>
                  <c:x val="0"/>
                  <c:y val="-0.1369047619047619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3182-4AFA-9430-C346A266B004}"/>
                </c:ext>
              </c:extLst>
            </c:dLbl>
            <c:dLbl>
              <c:idx val="2"/>
              <c:layout>
                <c:manualLayout>
                  <c:x val="0"/>
                  <c:y val="-0.12301587301587301"/>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3182-4AFA-9430-C346A266B004}"/>
                </c:ext>
              </c:extLst>
            </c:dLbl>
            <c:dLbl>
              <c:idx val="3"/>
              <c:layout>
                <c:manualLayout>
                  <c:x val="0"/>
                  <c:y val="-0.1924603174603174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3182-4AFA-9430-C346A266B004}"/>
                </c:ext>
              </c:extLst>
            </c:dLbl>
            <c:dLbl>
              <c:idx val="4"/>
              <c:layout>
                <c:manualLayout>
                  <c:x val="0"/>
                  <c:y val="-0.1587301587301587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3182-4AFA-9430-C346A266B004}"/>
                </c:ext>
              </c:extLst>
            </c:dLbl>
            <c:dLbl>
              <c:idx val="5"/>
              <c:layout>
                <c:manualLayout>
                  <c:x val="0"/>
                  <c:y val="-0.12698412698412698"/>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3182-4AFA-9430-C346A266B004}"/>
                </c:ext>
              </c:extLst>
            </c:dLbl>
            <c:dLbl>
              <c:idx val="6"/>
              <c:layout>
                <c:manualLayout>
                  <c:x val="0"/>
                  <c:y val="-0.1130952380952381"/>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3182-4AFA-9430-C346A266B004}"/>
                </c:ext>
              </c:extLst>
            </c:dLbl>
            <c:dLbl>
              <c:idx val="7"/>
              <c:layout>
                <c:manualLayout>
                  <c:x val="0"/>
                  <c:y val="-0.1150793650793650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3182-4AFA-9430-C346A266B004}"/>
                </c:ext>
              </c:extLst>
            </c:dLbl>
            <c:dLbl>
              <c:idx val="8"/>
              <c:layout>
                <c:manualLayout>
                  <c:x val="0"/>
                  <c:y val="-0.15277777777777779"/>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3182-4AFA-9430-C346A266B004}"/>
                </c:ext>
              </c:extLst>
            </c:dLbl>
            <c:dLbl>
              <c:idx val="9"/>
              <c:layout>
                <c:manualLayout>
                  <c:x val="0"/>
                  <c:y val="-0.1369047619047619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3182-4AFA-9430-C346A266B004}"/>
                </c:ext>
              </c:extLst>
            </c:dLbl>
            <c:dLbl>
              <c:idx val="10"/>
              <c:layout>
                <c:manualLayout>
                  <c:x val="0"/>
                  <c:y val="-0.1984126984126984"/>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3182-4AFA-9430-C346A266B0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82.004999999999995</c:v>
                </c:pt>
                <c:pt idx="1">
                  <c:v>60.201999999999998</c:v>
                </c:pt>
                <c:pt idx="2">
                  <c:v>33.598271082147896</c:v>
                </c:pt>
                <c:pt idx="3">
                  <c:v>266.52999999999997</c:v>
                </c:pt>
                <c:pt idx="4">
                  <c:v>126.059</c:v>
                </c:pt>
                <c:pt idx="5">
                  <c:v>40.630000000000003</c:v>
                </c:pt>
                <c:pt idx="6">
                  <c:v>11.744733344126933</c:v>
                </c:pt>
                <c:pt idx="7">
                  <c:v>15</c:v>
                </c:pt>
                <c:pt idx="8">
                  <c:v>104.321</c:v>
                </c:pt>
                <c:pt idx="9">
                  <c:v>59.829087988506508</c:v>
                </c:pt>
                <c:pt idx="10">
                  <c:v>286.077</c:v>
                </c:pt>
                <c:pt idx="11">
                  <c:v>4.2550756182868605</c:v>
                </c:pt>
                <c:pt idx="12">
                  <c:v>1263.5067500000023</c:v>
                </c:pt>
                <c:pt idx="13">
                  <c:v>611.88691666666773</c:v>
                </c:pt>
                <c:pt idx="14">
                  <c:v>937.69683333333523</c:v>
                </c:pt>
                <c:pt idx="15">
                  <c:v>1589.3166666666675</c:v>
                </c:pt>
              </c:numCache>
            </c:numRef>
          </c:val>
          <c:extLst>
            <c:ext xmlns:c16="http://schemas.microsoft.com/office/drawing/2014/chart" uri="{C3380CC4-5D6E-409C-BE32-E72D297353CC}">
              <c16:uniqueId val="{0000000E-3182-4AFA-9430-C346A266B004}"/>
            </c:ext>
          </c:extLst>
        </c:ser>
        <c:dLbls>
          <c:showLegendKey val="0"/>
          <c:showVal val="0"/>
          <c:showCatName val="0"/>
          <c:showSerName val="0"/>
          <c:showPercent val="0"/>
          <c:showBubbleSize val="0"/>
        </c:dLbls>
        <c:gapWidth val="40"/>
        <c:overlap val="100"/>
        <c:axId val="994148136"/>
        <c:axId val="1"/>
      </c:barChart>
      <c:catAx>
        <c:axId val="994148136"/>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1589.3166666666675"/>
          <c:min val="0"/>
        </c:scaling>
        <c:delete val="1"/>
        <c:axPos val="l"/>
        <c:numFmt formatCode="General" sourceLinked="1"/>
        <c:majorTickMark val="out"/>
        <c:minorTickMark val="none"/>
        <c:tickLblPos val="nextTo"/>
        <c:crossAx val="994148136"/>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851419031719533E-2"/>
          <c:y val="0.27450980392156865"/>
          <c:w val="0.97829716193656091"/>
          <c:h val="0.6122004357298475"/>
        </c:manualLayout>
      </c:layout>
      <c:barChart>
        <c:barDir val="col"/>
        <c:grouping val="stacked"/>
        <c:varyColors val="0"/>
        <c:ser>
          <c:idx val="0"/>
          <c:order val="0"/>
          <c:spPr>
            <a:solidFill>
              <a:srgbClr val="E53809"/>
            </a:solidFill>
            <a:ln w="9525" algn="ctr">
              <a:solidFill>
                <a:srgbClr val="E53809"/>
              </a:solidFill>
              <a:prstDash val="solid"/>
            </a:ln>
          </c:spPr>
          <c:invertIfNegative val="0"/>
          <c:dPt>
            <c:idx val="13"/>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0-C52C-44B8-9929-0155A92A83B8}"/>
              </c:ext>
            </c:extLst>
          </c:dPt>
          <c:dPt>
            <c:idx val="14"/>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1-C52C-44B8-9929-0155A92A83B8}"/>
              </c:ext>
            </c:extLst>
          </c:dPt>
          <c:dPt>
            <c:idx val="15"/>
            <c:invertIfNegative val="0"/>
            <c:bubble3D val="0"/>
            <c:spPr>
              <a:solidFill>
                <a:srgbClr val="C0C0C0"/>
              </a:solidFill>
              <a:ln w="9525" algn="ctr">
                <a:solidFill>
                  <a:srgbClr val="808080"/>
                </a:solidFill>
                <a:prstDash val="solid"/>
              </a:ln>
            </c:spPr>
            <c:extLst>
              <c:ext xmlns:c16="http://schemas.microsoft.com/office/drawing/2014/chart" uri="{C3380CC4-5D6E-409C-BE32-E72D297353CC}">
                <c16:uniqueId val="{00000002-C52C-44B8-9929-0155A92A83B8}"/>
              </c:ext>
            </c:extLst>
          </c:dPt>
          <c:dLbls>
            <c:dLbl>
              <c:idx val="0"/>
              <c:layout>
                <c:manualLayout>
                  <c:x val="0"/>
                  <c:y val="-0.2832244008714596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C52C-44B8-9929-0155A92A83B8}"/>
                </c:ext>
              </c:extLst>
            </c:dLbl>
            <c:dLbl>
              <c:idx val="1"/>
              <c:layout>
                <c:manualLayout>
                  <c:x val="0"/>
                  <c:y val="-0.2854030501089324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C52C-44B8-9929-0155A92A83B8}"/>
                </c:ext>
              </c:extLst>
            </c:dLbl>
            <c:dLbl>
              <c:idx val="2"/>
              <c:layout>
                <c:manualLayout>
                  <c:x val="0"/>
                  <c:y val="-0.23747276688453159"/>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C52C-44B8-9929-0155A92A83B8}"/>
                </c:ext>
              </c:extLst>
            </c:dLbl>
            <c:dLbl>
              <c:idx val="3"/>
              <c:layout>
                <c:manualLayout>
                  <c:x val="0"/>
                  <c:y val="-0.217864923747276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C52C-44B8-9929-0155A92A83B8}"/>
                </c:ext>
              </c:extLst>
            </c:dLbl>
            <c:dLbl>
              <c:idx val="4"/>
              <c:layout>
                <c:manualLayout>
                  <c:x val="0"/>
                  <c:y val="-0.2287581699346405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C52C-44B8-9929-0155A92A83B8}"/>
                </c:ext>
              </c:extLst>
            </c:dLbl>
            <c:dLbl>
              <c:idx val="5"/>
              <c:layout>
                <c:manualLayout>
                  <c:x val="0"/>
                  <c:y val="-0.27886710239651419"/>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C52C-44B8-9929-0155A92A83B8}"/>
                </c:ext>
              </c:extLst>
            </c:dLbl>
            <c:dLbl>
              <c:idx val="6"/>
              <c:layout>
                <c:manualLayout>
                  <c:x val="0"/>
                  <c:y val="-0.217864923747276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C52C-44B8-9929-0155A92A83B8}"/>
                </c:ext>
              </c:extLst>
            </c:dLbl>
            <c:dLbl>
              <c:idx val="7"/>
              <c:layout>
                <c:manualLayout>
                  <c:x val="0"/>
                  <c:y val="-0.2679738562091503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C52C-44B8-9929-0155A92A83B8}"/>
                </c:ext>
              </c:extLst>
            </c:dLbl>
            <c:dLbl>
              <c:idx val="8"/>
              <c:layout>
                <c:manualLayout>
                  <c:x val="0"/>
                  <c:y val="-0.20043572984749455"/>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C52C-44B8-9929-0155A92A83B8}"/>
                </c:ext>
              </c:extLst>
            </c:dLbl>
            <c:dLbl>
              <c:idx val="9"/>
              <c:layout>
                <c:manualLayout>
                  <c:x val="0"/>
                  <c:y val="-0.2113289760348584"/>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C52C-44B8-9929-0155A92A83B8}"/>
                </c:ext>
              </c:extLst>
            </c:dLbl>
            <c:dLbl>
              <c:idx val="10"/>
              <c:layout>
                <c:manualLayout>
                  <c:x val="0"/>
                  <c:y val="-0.27233115468409586"/>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C52C-44B8-9929-0155A92A83B8}"/>
                </c:ext>
              </c:extLst>
            </c:dLbl>
            <c:dLbl>
              <c:idx val="11"/>
              <c:layout>
                <c:manualLayout>
                  <c:x val="0"/>
                  <c:y val="-0.18736383442265794"/>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C52C-44B8-9929-0155A92A83B8}"/>
                </c:ext>
              </c:extLst>
            </c:dLbl>
            <c:dLbl>
              <c:idx val="12"/>
              <c:layout>
                <c:manualLayout>
                  <c:x val="0"/>
                  <c:y val="-0.4444444444444444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C52C-44B8-9929-0155A92A83B8}"/>
                </c:ext>
              </c:extLst>
            </c:dLbl>
            <c:dLbl>
              <c:idx val="13"/>
              <c:layout>
                <c:manualLayout>
                  <c:x val="0"/>
                  <c:y val="-0.36383442265795207"/>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C52C-44B8-9929-0155A92A83B8}"/>
                </c:ext>
              </c:extLst>
            </c:dLbl>
            <c:dLbl>
              <c:idx val="14"/>
              <c:layout>
                <c:manualLayout>
                  <c:x val="0"/>
                  <c:y val="-0.38997821350762529"/>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C52C-44B8-9929-0155A92A83B8}"/>
                </c:ext>
              </c:extLst>
            </c:dLbl>
            <c:dLbl>
              <c:idx val="15"/>
              <c:layout>
                <c:manualLayout>
                  <c:x val="0"/>
                  <c:y val="-0.34858387799564272"/>
                </c:manualLayout>
              </c:layout>
              <c:numFmt formatCode="#,##0;&quot;-&quot;#,##0" sourceLinked="0"/>
              <c:spPr>
                <a:noFill/>
                <a:ln>
                  <a:noFill/>
                </a:ln>
              </c:spPr>
              <c:txPr>
                <a:bodyPr wrap="none"/>
                <a:lstStyle/>
                <a:p>
                  <a:pPr>
                    <a:defRPr sz="1000">
                      <a:solidFill>
                        <a:schemeClr val="tx1"/>
                      </a:solidFill>
                      <a:latin typeface="Calibri Light"/>
                      <a:ea typeface="Calibri Light"/>
                      <a:cs typeface="Calibri Light"/>
                      <a:sym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C52C-44B8-9929-0155A92A83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66.479900046229716</c:v>
                </c:pt>
                <c:pt idx="1">
                  <c:v>67.703587713146135</c:v>
                </c:pt>
                <c:pt idx="2">
                  <c:v>44.43333732623033</c:v>
                </c:pt>
                <c:pt idx="3">
                  <c:v>36.731750002626455</c:v>
                </c:pt>
                <c:pt idx="4">
                  <c:v>41.331837364181247</c:v>
                </c:pt>
                <c:pt idx="5">
                  <c:v>63.635671146417103</c:v>
                </c:pt>
                <c:pt idx="6">
                  <c:v>36.692409307568369</c:v>
                </c:pt>
                <c:pt idx="7">
                  <c:v>59.719479613634441</c:v>
                </c:pt>
                <c:pt idx="8">
                  <c:v>28.731707413631675</c:v>
                </c:pt>
                <c:pt idx="9">
                  <c:v>32.924017938943756</c:v>
                </c:pt>
                <c:pt idx="10">
                  <c:v>61.397315214843587</c:v>
                </c:pt>
                <c:pt idx="11">
                  <c:v>22.124287379875064</c:v>
                </c:pt>
                <c:pt idx="12">
                  <c:v>141.31788742270064</c:v>
                </c:pt>
                <c:pt idx="13">
                  <c:v>104.27174979519071</c:v>
                </c:pt>
                <c:pt idx="14">
                  <c:v>116.03038984051979</c:v>
                </c:pt>
                <c:pt idx="15">
                  <c:v>96.417933838762266</c:v>
                </c:pt>
              </c:numCache>
            </c:numRef>
          </c:val>
          <c:extLst>
            <c:ext xmlns:c16="http://schemas.microsoft.com/office/drawing/2014/chart" uri="{C3380CC4-5D6E-409C-BE32-E72D297353CC}">
              <c16:uniqueId val="{00000010-C52C-44B8-9929-0155A92A83B8}"/>
            </c:ext>
          </c:extLst>
        </c:ser>
        <c:dLbls>
          <c:showLegendKey val="0"/>
          <c:showVal val="0"/>
          <c:showCatName val="0"/>
          <c:showSerName val="0"/>
          <c:showPercent val="0"/>
          <c:showBubbleSize val="0"/>
        </c:dLbls>
        <c:gapWidth val="40"/>
        <c:overlap val="100"/>
        <c:axId val="994163880"/>
        <c:axId val="1"/>
      </c:barChart>
      <c:catAx>
        <c:axId val="994163880"/>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141.31788742270064"/>
          <c:min val="0"/>
        </c:scaling>
        <c:delete val="1"/>
        <c:axPos val="l"/>
        <c:numFmt formatCode="General" sourceLinked="1"/>
        <c:majorTickMark val="out"/>
        <c:minorTickMark val="none"/>
        <c:tickLblPos val="nextTo"/>
        <c:crossAx val="994163880"/>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sq-A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54BB0F-1281-4F4A-B29E-887EBDC93764}" type="datetimeFigureOut">
              <a:rPr lang="sq-AL" smtClean="0"/>
              <a:t>8.10.2019</a:t>
            </a:fld>
            <a:endParaRPr lang="sq-A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sq-A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sq-A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4A53C1-2CF5-4BC3-8A24-F506E0694354}" type="slidenum">
              <a:rPr lang="sq-AL" smtClean="0"/>
              <a:t>‹#›</a:t>
            </a:fld>
            <a:endParaRPr lang="sq-AL"/>
          </a:p>
        </p:txBody>
      </p:sp>
    </p:spTree>
    <p:extLst>
      <p:ext uri="{BB962C8B-B14F-4D97-AF65-F5344CB8AC3E}">
        <p14:creationId xmlns:p14="http://schemas.microsoft.com/office/powerpoint/2010/main" val="19233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3.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5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56.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284A53C1-2CF5-4BC3-8A24-F506E0694354}" type="slidenum">
              <a:rPr lang="sq-AL" smtClean="0"/>
              <a:t>1</a:t>
            </a:fld>
            <a:endParaRPr lang="sq-AL"/>
          </a:p>
        </p:txBody>
      </p:sp>
    </p:spTree>
    <p:extLst>
      <p:ext uri="{BB962C8B-B14F-4D97-AF65-F5344CB8AC3E}">
        <p14:creationId xmlns:p14="http://schemas.microsoft.com/office/powerpoint/2010/main" val="297669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10</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529389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11</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81069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12</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91647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13</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47658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defTabSz="462960">
              <a:defRPr/>
            </a:pPr>
            <a:endParaRPr lang="it-IT">
              <a:solidFill>
                <a:prstClr val="black"/>
              </a:solidFill>
            </a:endParaRPr>
          </a:p>
        </p:txBody>
      </p:sp>
      <p:sp>
        <p:nvSpPr>
          <p:cNvPr id="5" name="Footer Placeholder 4"/>
          <p:cNvSpPr>
            <a:spLocks noGrp="1"/>
          </p:cNvSpPr>
          <p:nvPr>
            <p:ph type="ftr" sz="quarter" idx="11"/>
          </p:nvPr>
        </p:nvSpPr>
        <p:spPr/>
        <p:txBody>
          <a:bodyPr/>
          <a:lstStyle/>
          <a:p>
            <a:pPr defTabSz="462960">
              <a:defRPr/>
            </a:pPr>
            <a:r>
              <a:rPr lang="sr-Latn-RS">
                <a:solidFill>
                  <a:prstClr val="black"/>
                </a:solidFill>
                <a:cs typeface="+mn-cs"/>
              </a:rPr>
              <a:t> </a:t>
            </a:r>
            <a:r>
              <a:rPr lang="sr-Latn-RS" sz="1100">
                <a:solidFill>
                  <a:prstClr val="black"/>
                </a:solidFill>
              </a:rPr>
              <a:t>
</a:t>
            </a:r>
            <a:r>
              <a:rPr lang="sr-Latn-RS">
                <a:solidFill>
                  <a:prstClr val="black"/>
                </a:solidFill>
                <a:cs typeface="+mn-cs"/>
              </a:rPr>
              <a:t> </a:t>
            </a:r>
            <a:r>
              <a:rPr lang="sr-Latn-RS" sz="1100">
                <a:solidFill>
                  <a:prstClr val="black"/>
                </a:solidFill>
              </a:rPr>
              <a:t>
</a:t>
            </a:r>
            <a:r>
              <a:rPr lang="sr-Latn-RS">
                <a:solidFill>
                  <a:prstClr val="black"/>
                </a:solidFill>
                <a:cs typeface="+mn-cs"/>
              </a:rPr>
              <a:t>Klasifikacija: </a:t>
            </a:r>
            <a:r>
              <a:rPr lang="sr-Latn-RS">
                <a:solidFill>
                  <a:srgbClr val="0000FF"/>
                </a:solidFill>
                <a:cs typeface="+mn-cs"/>
              </a:rPr>
              <a:t>Interno/Internal</a:t>
            </a:r>
          </a:p>
        </p:txBody>
      </p:sp>
      <p:sp>
        <p:nvSpPr>
          <p:cNvPr id="6" name="Slide Number Placeholder 5"/>
          <p:cNvSpPr>
            <a:spLocks noGrp="1"/>
          </p:cNvSpPr>
          <p:nvPr>
            <p:ph type="sldNum" sz="quarter" idx="12"/>
          </p:nvPr>
        </p:nvSpPr>
        <p:spPr/>
        <p:txBody>
          <a:bodyPr/>
          <a:lstStyle/>
          <a:p>
            <a:pPr defTabSz="462960">
              <a:defRPr/>
            </a:pPr>
            <a:fld id="{3EEC630E-E4DB-4537-A9CB-2E8F02F5EAE8}" type="slidenum">
              <a:rPr lang="it-IT" altLang="it-IT">
                <a:solidFill>
                  <a:prstClr val="black"/>
                </a:solidFill>
              </a:rPr>
              <a:pPr defTabSz="462960">
                <a:defRPr/>
              </a:pPr>
              <a:t>14</a:t>
            </a:fld>
            <a:endParaRPr lang="it-IT" altLang="it-IT">
              <a:solidFill>
                <a:prstClr val="black"/>
              </a:solidFill>
            </a:endParaRPr>
          </a:p>
        </p:txBody>
      </p:sp>
    </p:spTree>
    <p:extLst>
      <p:ext uri="{BB962C8B-B14F-4D97-AF65-F5344CB8AC3E}">
        <p14:creationId xmlns:p14="http://schemas.microsoft.com/office/powerpoint/2010/main" val="3840850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defTabSz="462960">
              <a:defRPr/>
            </a:pPr>
            <a:endParaRPr lang="it-IT">
              <a:solidFill>
                <a:prstClr val="black"/>
              </a:solidFill>
            </a:endParaRPr>
          </a:p>
        </p:txBody>
      </p:sp>
      <p:sp>
        <p:nvSpPr>
          <p:cNvPr id="5" name="Footer Placeholder 4"/>
          <p:cNvSpPr>
            <a:spLocks noGrp="1"/>
          </p:cNvSpPr>
          <p:nvPr>
            <p:ph type="ftr" sz="quarter" idx="11"/>
          </p:nvPr>
        </p:nvSpPr>
        <p:spPr/>
        <p:txBody>
          <a:bodyPr/>
          <a:lstStyle/>
          <a:p>
            <a:pPr defTabSz="462960">
              <a:defRPr/>
            </a:pPr>
            <a:r>
              <a:rPr lang="sr-Latn-RS">
                <a:solidFill>
                  <a:prstClr val="black"/>
                </a:solidFill>
                <a:cs typeface="+mn-cs"/>
              </a:rPr>
              <a:t> </a:t>
            </a:r>
            <a:r>
              <a:rPr lang="sr-Latn-RS" sz="1100">
                <a:solidFill>
                  <a:prstClr val="black"/>
                </a:solidFill>
              </a:rPr>
              <a:t>
</a:t>
            </a:r>
            <a:r>
              <a:rPr lang="sr-Latn-RS">
                <a:solidFill>
                  <a:prstClr val="black"/>
                </a:solidFill>
                <a:cs typeface="+mn-cs"/>
              </a:rPr>
              <a:t> </a:t>
            </a:r>
            <a:r>
              <a:rPr lang="sr-Latn-RS" sz="1100">
                <a:solidFill>
                  <a:prstClr val="black"/>
                </a:solidFill>
              </a:rPr>
              <a:t>
</a:t>
            </a:r>
            <a:r>
              <a:rPr lang="sr-Latn-RS">
                <a:solidFill>
                  <a:prstClr val="black"/>
                </a:solidFill>
                <a:cs typeface="+mn-cs"/>
              </a:rPr>
              <a:t>Klasifikacija: </a:t>
            </a:r>
            <a:r>
              <a:rPr lang="sr-Latn-RS">
                <a:solidFill>
                  <a:srgbClr val="0000FF"/>
                </a:solidFill>
                <a:cs typeface="+mn-cs"/>
              </a:rPr>
              <a:t>Interno/Internal</a:t>
            </a:r>
          </a:p>
        </p:txBody>
      </p:sp>
      <p:sp>
        <p:nvSpPr>
          <p:cNvPr id="6" name="Slide Number Placeholder 5"/>
          <p:cNvSpPr>
            <a:spLocks noGrp="1"/>
          </p:cNvSpPr>
          <p:nvPr>
            <p:ph type="sldNum" sz="quarter" idx="12"/>
          </p:nvPr>
        </p:nvSpPr>
        <p:spPr/>
        <p:txBody>
          <a:bodyPr/>
          <a:lstStyle/>
          <a:p>
            <a:pPr defTabSz="462960">
              <a:defRPr/>
            </a:pPr>
            <a:fld id="{3EEC630E-E4DB-4537-A9CB-2E8F02F5EAE8}" type="slidenum">
              <a:rPr lang="it-IT" altLang="it-IT">
                <a:solidFill>
                  <a:prstClr val="black"/>
                </a:solidFill>
              </a:rPr>
              <a:pPr defTabSz="462960">
                <a:defRPr/>
              </a:pPr>
              <a:t>15</a:t>
            </a:fld>
            <a:endParaRPr lang="it-IT" altLang="it-IT">
              <a:solidFill>
                <a:prstClr val="black"/>
              </a:solidFill>
            </a:endParaRPr>
          </a:p>
        </p:txBody>
      </p:sp>
    </p:spTree>
    <p:extLst>
      <p:ext uri="{BB962C8B-B14F-4D97-AF65-F5344CB8AC3E}">
        <p14:creationId xmlns:p14="http://schemas.microsoft.com/office/powerpoint/2010/main" val="384085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en-US"/>
          </a:p>
        </p:txBody>
      </p:sp>
      <p:sp>
        <p:nvSpPr>
          <p:cNvPr id="374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475" eaLnBrk="0" hangingPunct="0">
              <a:defRPr>
                <a:solidFill>
                  <a:schemeClr val="tx1"/>
                </a:solidFill>
                <a:latin typeface="Arial" panose="020B0604020202020204" pitchFamily="34" charset="0"/>
                <a:ea typeface="MS PGothic" panose="020B0600070205080204" pitchFamily="34" charset="-128"/>
              </a:defRPr>
            </a:lvl1pPr>
            <a:lvl2pPr marL="757066" indent="-291179" defTabSz="446475" eaLnBrk="0" hangingPunct="0">
              <a:defRPr>
                <a:solidFill>
                  <a:schemeClr val="tx1"/>
                </a:solidFill>
                <a:latin typeface="Arial" panose="020B0604020202020204" pitchFamily="34" charset="0"/>
                <a:ea typeface="MS PGothic" panose="020B0600070205080204" pitchFamily="34" charset="-128"/>
              </a:defRPr>
            </a:lvl2pPr>
            <a:lvl3pPr marL="1164717" indent="-232943" defTabSz="446475" eaLnBrk="0" hangingPunct="0">
              <a:defRPr>
                <a:solidFill>
                  <a:schemeClr val="tx1"/>
                </a:solidFill>
                <a:latin typeface="Arial" panose="020B0604020202020204" pitchFamily="34" charset="0"/>
                <a:ea typeface="MS PGothic" panose="020B0600070205080204" pitchFamily="34" charset="-128"/>
              </a:defRPr>
            </a:lvl3pPr>
            <a:lvl4pPr marL="1630604" indent="-232943" defTabSz="446475" eaLnBrk="0" hangingPunct="0">
              <a:defRPr>
                <a:solidFill>
                  <a:schemeClr val="tx1"/>
                </a:solidFill>
                <a:latin typeface="Arial" panose="020B0604020202020204" pitchFamily="34" charset="0"/>
                <a:ea typeface="MS PGothic" panose="020B0600070205080204" pitchFamily="34" charset="-128"/>
              </a:defRPr>
            </a:lvl4pPr>
            <a:lvl5pPr marL="2096491" indent="-232943" defTabSz="446475" eaLnBrk="0" hangingPunct="0">
              <a:defRPr>
                <a:solidFill>
                  <a:schemeClr val="tx1"/>
                </a:solidFill>
                <a:latin typeface="Arial" panose="020B0604020202020204" pitchFamily="34" charset="0"/>
                <a:ea typeface="MS PGothic" panose="020B0600070205080204" pitchFamily="34" charset="-128"/>
              </a:defRPr>
            </a:lvl5pPr>
            <a:lvl6pPr marL="2562377" indent="-232943" defTabSz="446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46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46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46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A61BA25-4C81-4324-ADC8-3BEF5625ADE1}" type="slidenum">
              <a:rPr lang="it-IT" altLang="it-IT">
                <a:solidFill>
                  <a:srgbClr val="000000"/>
                </a:solidFill>
                <a:latin typeface="Century Gothic" panose="020B0502020202020204" pitchFamily="34" charset="0"/>
              </a:rPr>
              <a:pPr eaLnBrk="1" hangingPunct="1"/>
              <a:t>16</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775652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en-US"/>
          </a:p>
        </p:txBody>
      </p:sp>
      <p:sp>
        <p:nvSpPr>
          <p:cNvPr id="374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475" eaLnBrk="0" hangingPunct="0">
              <a:defRPr>
                <a:solidFill>
                  <a:schemeClr val="tx1"/>
                </a:solidFill>
                <a:latin typeface="Arial" panose="020B0604020202020204" pitchFamily="34" charset="0"/>
                <a:ea typeface="MS PGothic" panose="020B0600070205080204" pitchFamily="34" charset="-128"/>
              </a:defRPr>
            </a:lvl1pPr>
            <a:lvl2pPr marL="757066" indent="-291179" defTabSz="446475" eaLnBrk="0" hangingPunct="0">
              <a:defRPr>
                <a:solidFill>
                  <a:schemeClr val="tx1"/>
                </a:solidFill>
                <a:latin typeface="Arial" panose="020B0604020202020204" pitchFamily="34" charset="0"/>
                <a:ea typeface="MS PGothic" panose="020B0600070205080204" pitchFamily="34" charset="-128"/>
              </a:defRPr>
            </a:lvl2pPr>
            <a:lvl3pPr marL="1164717" indent="-232943" defTabSz="446475" eaLnBrk="0" hangingPunct="0">
              <a:defRPr>
                <a:solidFill>
                  <a:schemeClr val="tx1"/>
                </a:solidFill>
                <a:latin typeface="Arial" panose="020B0604020202020204" pitchFamily="34" charset="0"/>
                <a:ea typeface="MS PGothic" panose="020B0600070205080204" pitchFamily="34" charset="-128"/>
              </a:defRPr>
            </a:lvl3pPr>
            <a:lvl4pPr marL="1630604" indent="-232943" defTabSz="446475" eaLnBrk="0" hangingPunct="0">
              <a:defRPr>
                <a:solidFill>
                  <a:schemeClr val="tx1"/>
                </a:solidFill>
                <a:latin typeface="Arial" panose="020B0604020202020204" pitchFamily="34" charset="0"/>
                <a:ea typeface="MS PGothic" panose="020B0600070205080204" pitchFamily="34" charset="-128"/>
              </a:defRPr>
            </a:lvl4pPr>
            <a:lvl5pPr marL="2096491" indent="-232943" defTabSz="446475" eaLnBrk="0" hangingPunct="0">
              <a:defRPr>
                <a:solidFill>
                  <a:schemeClr val="tx1"/>
                </a:solidFill>
                <a:latin typeface="Arial" panose="020B0604020202020204" pitchFamily="34" charset="0"/>
                <a:ea typeface="MS PGothic" panose="020B0600070205080204" pitchFamily="34" charset="-128"/>
              </a:defRPr>
            </a:lvl5pPr>
            <a:lvl6pPr marL="2562377" indent="-232943" defTabSz="446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46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46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464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A61BA25-4C81-4324-ADC8-3BEF5625ADE1}" type="slidenum">
              <a:rPr lang="it-IT" altLang="it-IT">
                <a:solidFill>
                  <a:srgbClr val="000000"/>
                </a:solidFill>
                <a:latin typeface="Century Gothic" panose="020B0502020202020204" pitchFamily="34" charset="0"/>
              </a:rPr>
              <a:pPr eaLnBrk="1" hangingPunct="1"/>
              <a:t>17</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047437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284A53C1-2CF5-4BC3-8A24-F506E0694354}" type="slidenum">
              <a:rPr lang="sq-AL" smtClean="0"/>
              <a:t>18</a:t>
            </a:fld>
            <a:endParaRPr lang="sq-AL"/>
          </a:p>
        </p:txBody>
      </p:sp>
    </p:spTree>
    <p:extLst>
      <p:ext uri="{BB962C8B-B14F-4D97-AF65-F5344CB8AC3E}">
        <p14:creationId xmlns:p14="http://schemas.microsoft.com/office/powerpoint/2010/main" val="377045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2</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11977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3</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95476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4</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5220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5</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10692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6</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19693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7</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19657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8</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69478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endParaRPr>
          </a:p>
        </p:txBody>
      </p:sp>
      <p:sp>
        <p:nvSpPr>
          <p:cNvPr id="361477" name="Footer Placeholder 4" hidden="1"/>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latin typeface="Century Gothic" panose="020B0502020202020204" pitchFamily="34" charset="0"/>
              <a:sym typeface="Century Gothic" panose="020B0502020202020204" pitchFamily="34" charset="0"/>
            </a:endParaRPr>
          </a:p>
        </p:txBody>
      </p:sp>
      <p:sp>
        <p:nvSpPr>
          <p:cNvPr id="361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7066" indent="-291179" eaLnBrk="0" hangingPunct="0">
              <a:defRPr>
                <a:solidFill>
                  <a:schemeClr val="tx1"/>
                </a:solidFill>
                <a:latin typeface="Arial" panose="020B0604020202020204" pitchFamily="34" charset="0"/>
                <a:ea typeface="MS PGothic" panose="020B0600070205080204" pitchFamily="34" charset="-128"/>
              </a:defRPr>
            </a:lvl2pPr>
            <a:lvl3pPr marL="1164717" indent="-232943" eaLnBrk="0" hangingPunct="0">
              <a:defRPr>
                <a:solidFill>
                  <a:schemeClr val="tx1"/>
                </a:solidFill>
                <a:latin typeface="Arial" panose="020B0604020202020204" pitchFamily="34" charset="0"/>
                <a:ea typeface="MS PGothic" panose="020B0600070205080204" pitchFamily="34" charset="-128"/>
              </a:defRPr>
            </a:lvl3pPr>
            <a:lvl4pPr marL="1630604" indent="-232943" eaLnBrk="0" hangingPunct="0">
              <a:defRPr>
                <a:solidFill>
                  <a:schemeClr val="tx1"/>
                </a:solidFill>
                <a:latin typeface="Arial" panose="020B0604020202020204" pitchFamily="34" charset="0"/>
                <a:ea typeface="MS PGothic" panose="020B0600070205080204" pitchFamily="34" charset="-128"/>
              </a:defRPr>
            </a:lvl4pPr>
            <a:lvl5pPr marL="2096491" indent="-232943" eaLnBrk="0" hangingPunct="0">
              <a:defRPr>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D55E0E3-122B-4C8F-9B5E-2F6DDD5A6421}" type="slidenum">
              <a:rPr lang="it-IT" altLang="it-IT">
                <a:solidFill>
                  <a:srgbClr val="000000"/>
                </a:solidFill>
                <a:latin typeface="Century Gothic" panose="020B0502020202020204" pitchFamily="34" charset="0"/>
              </a:rPr>
              <a:pPr eaLnBrk="1" hangingPunct="1"/>
              <a:t>9</a:t>
            </a:fld>
            <a:endParaRPr lang="it-IT" altLang="it-IT">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40085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q-A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q-AL"/>
          </a:p>
        </p:txBody>
      </p:sp>
      <p:sp>
        <p:nvSpPr>
          <p:cNvPr id="4" name="Date Placeholder 3"/>
          <p:cNvSpPr>
            <a:spLocks noGrp="1"/>
          </p:cNvSpPr>
          <p:nvPr>
            <p:ph type="dt" sz="half" idx="10"/>
          </p:nvPr>
        </p:nvSpPr>
        <p:spPr/>
        <p:txBody>
          <a:bodyPr/>
          <a:lstStyle/>
          <a:p>
            <a:fld id="{3F8D6A84-288A-4EFD-8C4F-1038A4B4624F}" type="datetimeFigureOut">
              <a:rPr lang="sq-AL" smtClean="0"/>
              <a:t>8.10.2019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04E3230D-3A96-4CC5-8619-CED381459F0A}" type="slidenum">
              <a:rPr lang="sq-AL" smtClean="0"/>
              <a:t>‹#›</a:t>
            </a:fld>
            <a:endParaRPr lang="sq-AL"/>
          </a:p>
        </p:txBody>
      </p:sp>
    </p:spTree>
    <p:extLst>
      <p:ext uri="{BB962C8B-B14F-4D97-AF65-F5344CB8AC3E}">
        <p14:creationId xmlns:p14="http://schemas.microsoft.com/office/powerpoint/2010/main" val="108824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q-A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7" name="Date Placeholder 3"/>
          <p:cNvSpPr>
            <a:spLocks noGrp="1"/>
          </p:cNvSpPr>
          <p:nvPr>
            <p:ph type="dt" sz="half" idx="10"/>
          </p:nvPr>
        </p:nvSpPr>
        <p:spPr/>
        <p:txBody>
          <a:bodyPr/>
          <a:lstStyle>
            <a:lvl1pPr>
              <a:defRPr/>
            </a:lvl1pPr>
          </a:lstStyle>
          <a:p>
            <a:pPr>
              <a:defRPr/>
            </a:pPr>
            <a:fld id="{6ED43E52-EA13-42B5-9662-2ECF8F395D9F}" type="datetimeFigureOut">
              <a:rPr lang="sq-AL"/>
              <a:pPr>
                <a:defRPr/>
              </a:pPr>
              <a:t>8.10.2019</a:t>
            </a:fld>
            <a:endParaRPr lang="sq-AL"/>
          </a:p>
        </p:txBody>
      </p:sp>
      <p:sp>
        <p:nvSpPr>
          <p:cNvPr id="8" name="Footer Placeholder 4"/>
          <p:cNvSpPr>
            <a:spLocks noGrp="1"/>
          </p:cNvSpPr>
          <p:nvPr>
            <p:ph type="ftr" sz="quarter" idx="11"/>
          </p:nvPr>
        </p:nvSpPr>
        <p:spPr/>
        <p:txBody>
          <a:bodyPr/>
          <a:lstStyle>
            <a:lvl1pPr>
              <a:defRPr/>
            </a:lvl1pPr>
          </a:lstStyle>
          <a:p>
            <a:pPr>
              <a:defRPr/>
            </a:pPr>
            <a:endParaRPr lang="sq-AL"/>
          </a:p>
        </p:txBody>
      </p:sp>
      <p:sp>
        <p:nvSpPr>
          <p:cNvPr id="9" name="Slide Number Placeholder 5"/>
          <p:cNvSpPr>
            <a:spLocks noGrp="1"/>
          </p:cNvSpPr>
          <p:nvPr>
            <p:ph type="sldNum" sz="quarter" idx="12"/>
          </p:nvPr>
        </p:nvSpPr>
        <p:spPr/>
        <p:txBody>
          <a:bodyPr/>
          <a:lstStyle>
            <a:lvl1pPr>
              <a:defRPr/>
            </a:lvl1pPr>
          </a:lstStyle>
          <a:p>
            <a:fld id="{9537F77A-5504-42DD-921B-804168511A21}" type="slidenum">
              <a:rPr lang="sq-AL" altLang="sq-AL"/>
              <a:pPr/>
              <a:t>‹#›</a:t>
            </a:fld>
            <a:endParaRPr lang="sq-AL" altLang="sq-AL"/>
          </a:p>
        </p:txBody>
      </p:sp>
    </p:spTree>
    <p:extLst>
      <p:ext uri="{BB962C8B-B14F-4D97-AF65-F5344CB8AC3E}">
        <p14:creationId xmlns:p14="http://schemas.microsoft.com/office/powerpoint/2010/main" val="390734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q-AL"/>
          </a:p>
        </p:txBody>
      </p:sp>
      <p:sp>
        <p:nvSpPr>
          <p:cNvPr id="3" name="Date Placeholder 3"/>
          <p:cNvSpPr>
            <a:spLocks noGrp="1"/>
          </p:cNvSpPr>
          <p:nvPr>
            <p:ph type="dt" sz="half" idx="10"/>
          </p:nvPr>
        </p:nvSpPr>
        <p:spPr/>
        <p:txBody>
          <a:bodyPr/>
          <a:lstStyle>
            <a:lvl1pPr>
              <a:defRPr/>
            </a:lvl1pPr>
          </a:lstStyle>
          <a:p>
            <a:pPr>
              <a:defRPr/>
            </a:pPr>
            <a:fld id="{18325566-9A22-44FE-96EF-47CA56E5D740}" type="datetimeFigureOut">
              <a:rPr lang="sq-AL"/>
              <a:pPr>
                <a:defRPr/>
              </a:pPr>
              <a:t>8.10.2019</a:t>
            </a:fld>
            <a:endParaRPr lang="sq-AL"/>
          </a:p>
        </p:txBody>
      </p:sp>
      <p:sp>
        <p:nvSpPr>
          <p:cNvPr id="4" name="Footer Placeholder 4"/>
          <p:cNvSpPr>
            <a:spLocks noGrp="1"/>
          </p:cNvSpPr>
          <p:nvPr>
            <p:ph type="ftr" sz="quarter" idx="11"/>
          </p:nvPr>
        </p:nvSpPr>
        <p:spPr/>
        <p:txBody>
          <a:bodyPr/>
          <a:lstStyle>
            <a:lvl1pPr>
              <a:defRPr/>
            </a:lvl1pPr>
          </a:lstStyle>
          <a:p>
            <a:pPr>
              <a:defRPr/>
            </a:pPr>
            <a:endParaRPr lang="sq-AL"/>
          </a:p>
        </p:txBody>
      </p:sp>
      <p:sp>
        <p:nvSpPr>
          <p:cNvPr id="5" name="Slide Number Placeholder 5"/>
          <p:cNvSpPr>
            <a:spLocks noGrp="1"/>
          </p:cNvSpPr>
          <p:nvPr>
            <p:ph type="sldNum" sz="quarter" idx="12"/>
          </p:nvPr>
        </p:nvSpPr>
        <p:spPr/>
        <p:txBody>
          <a:bodyPr/>
          <a:lstStyle>
            <a:lvl1pPr>
              <a:defRPr/>
            </a:lvl1pPr>
          </a:lstStyle>
          <a:p>
            <a:fld id="{E3DEDA04-9F22-41F6-A353-A172B2DFDD03}" type="slidenum">
              <a:rPr lang="sq-AL" altLang="sq-AL"/>
              <a:pPr/>
              <a:t>‹#›</a:t>
            </a:fld>
            <a:endParaRPr lang="sq-AL" altLang="sq-AL"/>
          </a:p>
        </p:txBody>
      </p:sp>
    </p:spTree>
    <p:extLst>
      <p:ext uri="{BB962C8B-B14F-4D97-AF65-F5344CB8AC3E}">
        <p14:creationId xmlns:p14="http://schemas.microsoft.com/office/powerpoint/2010/main" val="824424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22A28C-BD9F-4EC4-8B95-0FA5EB60BFD8}" type="datetimeFigureOut">
              <a:rPr lang="sq-AL"/>
              <a:pPr>
                <a:defRPr/>
              </a:pPr>
              <a:t>8.10.2019</a:t>
            </a:fld>
            <a:endParaRPr lang="sq-AL"/>
          </a:p>
        </p:txBody>
      </p:sp>
      <p:sp>
        <p:nvSpPr>
          <p:cNvPr id="3" name="Footer Placeholder 4"/>
          <p:cNvSpPr>
            <a:spLocks noGrp="1"/>
          </p:cNvSpPr>
          <p:nvPr>
            <p:ph type="ftr" sz="quarter" idx="11"/>
          </p:nvPr>
        </p:nvSpPr>
        <p:spPr/>
        <p:txBody>
          <a:bodyPr/>
          <a:lstStyle>
            <a:lvl1pPr>
              <a:defRPr/>
            </a:lvl1pPr>
          </a:lstStyle>
          <a:p>
            <a:pPr>
              <a:defRPr/>
            </a:pPr>
            <a:endParaRPr lang="sq-AL"/>
          </a:p>
        </p:txBody>
      </p:sp>
      <p:sp>
        <p:nvSpPr>
          <p:cNvPr id="4" name="Slide Number Placeholder 5"/>
          <p:cNvSpPr>
            <a:spLocks noGrp="1"/>
          </p:cNvSpPr>
          <p:nvPr>
            <p:ph type="sldNum" sz="quarter" idx="12"/>
          </p:nvPr>
        </p:nvSpPr>
        <p:spPr/>
        <p:txBody>
          <a:bodyPr/>
          <a:lstStyle>
            <a:lvl1pPr>
              <a:defRPr/>
            </a:lvl1pPr>
          </a:lstStyle>
          <a:p>
            <a:fld id="{0B5C5775-27D6-4920-9B53-6EE5D9911DAC}" type="slidenum">
              <a:rPr lang="sq-AL" altLang="sq-AL"/>
              <a:pPr/>
              <a:t>‹#›</a:t>
            </a:fld>
            <a:endParaRPr lang="sq-AL" altLang="sq-AL"/>
          </a:p>
        </p:txBody>
      </p:sp>
    </p:spTree>
    <p:extLst>
      <p:ext uri="{BB962C8B-B14F-4D97-AF65-F5344CB8AC3E}">
        <p14:creationId xmlns:p14="http://schemas.microsoft.com/office/powerpoint/2010/main" val="22641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q-A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6AF925-9C77-4DF7-B436-EFEA4BC14A9F}" type="datetimeFigureOut">
              <a:rPr lang="sq-AL"/>
              <a:pPr>
                <a:defRPr/>
              </a:pPr>
              <a:t>8.10.2019</a:t>
            </a:fld>
            <a:endParaRPr lang="sq-AL"/>
          </a:p>
        </p:txBody>
      </p:sp>
      <p:sp>
        <p:nvSpPr>
          <p:cNvPr id="6" name="Footer Placeholder 4"/>
          <p:cNvSpPr>
            <a:spLocks noGrp="1"/>
          </p:cNvSpPr>
          <p:nvPr>
            <p:ph type="ftr" sz="quarter" idx="11"/>
          </p:nvPr>
        </p:nvSpPr>
        <p:spPr/>
        <p:txBody>
          <a:bodyPr/>
          <a:lstStyle>
            <a:lvl1pPr>
              <a:defRPr/>
            </a:lvl1pPr>
          </a:lstStyle>
          <a:p>
            <a:pPr>
              <a:defRPr/>
            </a:pPr>
            <a:endParaRPr lang="sq-AL"/>
          </a:p>
        </p:txBody>
      </p:sp>
      <p:sp>
        <p:nvSpPr>
          <p:cNvPr id="7" name="Slide Number Placeholder 5"/>
          <p:cNvSpPr>
            <a:spLocks noGrp="1"/>
          </p:cNvSpPr>
          <p:nvPr>
            <p:ph type="sldNum" sz="quarter" idx="12"/>
          </p:nvPr>
        </p:nvSpPr>
        <p:spPr/>
        <p:txBody>
          <a:bodyPr/>
          <a:lstStyle>
            <a:lvl1pPr>
              <a:defRPr/>
            </a:lvl1pPr>
          </a:lstStyle>
          <a:p>
            <a:fld id="{50D2B8CF-CDA4-44DA-BABC-7F03E86DCFA9}" type="slidenum">
              <a:rPr lang="sq-AL" altLang="sq-AL"/>
              <a:pPr/>
              <a:t>‹#›</a:t>
            </a:fld>
            <a:endParaRPr lang="sq-AL" altLang="sq-AL"/>
          </a:p>
        </p:txBody>
      </p:sp>
    </p:spTree>
    <p:extLst>
      <p:ext uri="{BB962C8B-B14F-4D97-AF65-F5344CB8AC3E}">
        <p14:creationId xmlns:p14="http://schemas.microsoft.com/office/powerpoint/2010/main" val="417324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q-AL"/>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q-AL"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9FBD8D7-FCBA-4B64-97D2-FB746B0191B1}" type="datetimeFigureOut">
              <a:rPr lang="sq-AL"/>
              <a:pPr>
                <a:defRPr/>
              </a:pPr>
              <a:t>8.10.2019</a:t>
            </a:fld>
            <a:endParaRPr lang="sq-AL"/>
          </a:p>
        </p:txBody>
      </p:sp>
      <p:sp>
        <p:nvSpPr>
          <p:cNvPr id="6" name="Footer Placeholder 4"/>
          <p:cNvSpPr>
            <a:spLocks noGrp="1"/>
          </p:cNvSpPr>
          <p:nvPr>
            <p:ph type="ftr" sz="quarter" idx="11"/>
          </p:nvPr>
        </p:nvSpPr>
        <p:spPr/>
        <p:txBody>
          <a:bodyPr/>
          <a:lstStyle>
            <a:lvl1pPr>
              <a:defRPr/>
            </a:lvl1pPr>
          </a:lstStyle>
          <a:p>
            <a:pPr>
              <a:defRPr/>
            </a:pPr>
            <a:endParaRPr lang="sq-AL"/>
          </a:p>
        </p:txBody>
      </p:sp>
      <p:sp>
        <p:nvSpPr>
          <p:cNvPr id="7" name="Slide Number Placeholder 5"/>
          <p:cNvSpPr>
            <a:spLocks noGrp="1"/>
          </p:cNvSpPr>
          <p:nvPr>
            <p:ph type="sldNum" sz="quarter" idx="12"/>
          </p:nvPr>
        </p:nvSpPr>
        <p:spPr/>
        <p:txBody>
          <a:bodyPr/>
          <a:lstStyle>
            <a:lvl1pPr>
              <a:defRPr/>
            </a:lvl1pPr>
          </a:lstStyle>
          <a:p>
            <a:fld id="{9ACA225B-2401-4EFB-B4BA-B219AD6041C6}" type="slidenum">
              <a:rPr lang="sq-AL" altLang="sq-AL"/>
              <a:pPr/>
              <a:t>‹#›</a:t>
            </a:fld>
            <a:endParaRPr lang="sq-AL" altLang="sq-AL"/>
          </a:p>
        </p:txBody>
      </p:sp>
    </p:spTree>
    <p:extLst>
      <p:ext uri="{BB962C8B-B14F-4D97-AF65-F5344CB8AC3E}">
        <p14:creationId xmlns:p14="http://schemas.microsoft.com/office/powerpoint/2010/main" val="87493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q-A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Date Placeholder 3"/>
          <p:cNvSpPr>
            <a:spLocks noGrp="1"/>
          </p:cNvSpPr>
          <p:nvPr>
            <p:ph type="dt" sz="half" idx="10"/>
          </p:nvPr>
        </p:nvSpPr>
        <p:spPr/>
        <p:txBody>
          <a:bodyPr/>
          <a:lstStyle>
            <a:lvl1pPr>
              <a:defRPr/>
            </a:lvl1pPr>
          </a:lstStyle>
          <a:p>
            <a:pPr>
              <a:defRPr/>
            </a:pPr>
            <a:fld id="{4787F936-3D60-4904-84B0-631FCA23E0D3}" type="datetimeFigureOut">
              <a:rPr lang="sq-AL"/>
              <a:pPr>
                <a:defRPr/>
              </a:pPr>
              <a:t>8.10.2019</a:t>
            </a:fld>
            <a:endParaRPr lang="sq-AL"/>
          </a:p>
        </p:txBody>
      </p:sp>
      <p:sp>
        <p:nvSpPr>
          <p:cNvPr id="5" name="Footer Placeholder 4"/>
          <p:cNvSpPr>
            <a:spLocks noGrp="1"/>
          </p:cNvSpPr>
          <p:nvPr>
            <p:ph type="ftr" sz="quarter" idx="11"/>
          </p:nvPr>
        </p:nvSpPr>
        <p:spPr/>
        <p:txBody>
          <a:bodyPr/>
          <a:lstStyle>
            <a:lvl1pPr>
              <a:defRPr/>
            </a:lvl1pPr>
          </a:lstStyle>
          <a:p>
            <a:pPr>
              <a:defRPr/>
            </a:pPr>
            <a:endParaRPr lang="sq-AL"/>
          </a:p>
        </p:txBody>
      </p:sp>
      <p:sp>
        <p:nvSpPr>
          <p:cNvPr id="6" name="Slide Number Placeholder 5"/>
          <p:cNvSpPr>
            <a:spLocks noGrp="1"/>
          </p:cNvSpPr>
          <p:nvPr>
            <p:ph type="sldNum" sz="quarter" idx="12"/>
          </p:nvPr>
        </p:nvSpPr>
        <p:spPr/>
        <p:txBody>
          <a:bodyPr/>
          <a:lstStyle>
            <a:lvl1pPr>
              <a:defRPr/>
            </a:lvl1pPr>
          </a:lstStyle>
          <a:p>
            <a:fld id="{219321F6-B933-4A73-8581-D9E60C26ABA3}" type="slidenum">
              <a:rPr lang="sq-AL" altLang="sq-AL"/>
              <a:pPr/>
              <a:t>‹#›</a:t>
            </a:fld>
            <a:endParaRPr lang="sq-AL" altLang="sq-AL"/>
          </a:p>
        </p:txBody>
      </p:sp>
    </p:spTree>
    <p:extLst>
      <p:ext uri="{BB962C8B-B14F-4D97-AF65-F5344CB8AC3E}">
        <p14:creationId xmlns:p14="http://schemas.microsoft.com/office/powerpoint/2010/main" val="2597179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q-A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Date Placeholder 3"/>
          <p:cNvSpPr>
            <a:spLocks noGrp="1"/>
          </p:cNvSpPr>
          <p:nvPr>
            <p:ph type="dt" sz="half" idx="10"/>
          </p:nvPr>
        </p:nvSpPr>
        <p:spPr/>
        <p:txBody>
          <a:bodyPr/>
          <a:lstStyle>
            <a:lvl1pPr>
              <a:defRPr/>
            </a:lvl1pPr>
          </a:lstStyle>
          <a:p>
            <a:pPr>
              <a:defRPr/>
            </a:pPr>
            <a:fld id="{883CC77A-DD5B-46B8-8AE5-A5AFAB4378D6}" type="datetimeFigureOut">
              <a:rPr lang="sq-AL"/>
              <a:pPr>
                <a:defRPr/>
              </a:pPr>
              <a:t>8.10.2019</a:t>
            </a:fld>
            <a:endParaRPr lang="sq-AL"/>
          </a:p>
        </p:txBody>
      </p:sp>
      <p:sp>
        <p:nvSpPr>
          <p:cNvPr id="5" name="Footer Placeholder 4"/>
          <p:cNvSpPr>
            <a:spLocks noGrp="1"/>
          </p:cNvSpPr>
          <p:nvPr>
            <p:ph type="ftr" sz="quarter" idx="11"/>
          </p:nvPr>
        </p:nvSpPr>
        <p:spPr/>
        <p:txBody>
          <a:bodyPr/>
          <a:lstStyle>
            <a:lvl1pPr>
              <a:defRPr/>
            </a:lvl1pPr>
          </a:lstStyle>
          <a:p>
            <a:pPr>
              <a:defRPr/>
            </a:pPr>
            <a:endParaRPr lang="sq-AL"/>
          </a:p>
        </p:txBody>
      </p:sp>
      <p:sp>
        <p:nvSpPr>
          <p:cNvPr id="6" name="Slide Number Placeholder 5"/>
          <p:cNvSpPr>
            <a:spLocks noGrp="1"/>
          </p:cNvSpPr>
          <p:nvPr>
            <p:ph type="sldNum" sz="quarter" idx="12"/>
          </p:nvPr>
        </p:nvSpPr>
        <p:spPr/>
        <p:txBody>
          <a:bodyPr/>
          <a:lstStyle>
            <a:lvl1pPr>
              <a:defRPr/>
            </a:lvl1pPr>
          </a:lstStyle>
          <a:p>
            <a:fld id="{A7060B5F-188A-496F-9B53-2AAAC89DAAF2}" type="slidenum">
              <a:rPr lang="sq-AL" altLang="sq-AL"/>
              <a:pPr/>
              <a:t>‹#›</a:t>
            </a:fld>
            <a:endParaRPr lang="sq-AL" altLang="sq-AL"/>
          </a:p>
        </p:txBody>
      </p:sp>
    </p:spTree>
    <p:extLst>
      <p:ext uri="{BB962C8B-B14F-4D97-AF65-F5344CB8AC3E}">
        <p14:creationId xmlns:p14="http://schemas.microsoft.com/office/powerpoint/2010/main" val="28913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q-A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Date Placeholder 3"/>
          <p:cNvSpPr>
            <a:spLocks noGrp="1"/>
          </p:cNvSpPr>
          <p:nvPr>
            <p:ph type="dt" sz="half" idx="10"/>
          </p:nvPr>
        </p:nvSpPr>
        <p:spPr/>
        <p:txBody>
          <a:bodyPr/>
          <a:lstStyle/>
          <a:p>
            <a:fld id="{3F8D6A84-288A-4EFD-8C4F-1038A4B4624F}" type="datetimeFigureOut">
              <a:rPr lang="sq-AL" smtClean="0"/>
              <a:t>8.10.2019</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04E3230D-3A96-4CC5-8619-CED381459F0A}" type="slidenum">
              <a:rPr lang="sq-AL" smtClean="0"/>
              <a:t>‹#›</a:t>
            </a:fld>
            <a:endParaRPr lang="sq-AL"/>
          </a:p>
        </p:txBody>
      </p:sp>
    </p:spTree>
    <p:extLst>
      <p:ext uri="{BB962C8B-B14F-4D97-AF65-F5344CB8AC3E}">
        <p14:creationId xmlns:p14="http://schemas.microsoft.com/office/powerpoint/2010/main" val="121922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ISBD Little Book of Croatia">
    <p:spTree>
      <p:nvGrpSpPr>
        <p:cNvPr id="1" name=""/>
        <p:cNvGrpSpPr/>
        <p:nvPr/>
      </p:nvGrpSpPr>
      <p:grpSpPr>
        <a:xfrm>
          <a:off x="0" y="0"/>
          <a:ext cx="0" cy="0"/>
          <a:chOff x="0" y="0"/>
          <a:chExt cx="0" cy="0"/>
        </a:xfrm>
      </p:grpSpPr>
      <p:graphicFrame>
        <p:nvGraphicFramePr>
          <p:cNvPr id="4" name="Oggetto 1" hidden="1"/>
          <p:cNvGraphicFramePr>
            <a:graphicFrameLocks noChangeAspect="1"/>
          </p:cNvGraphicFramePr>
          <p:nvPr userDrawn="1">
            <p:custDataLst>
              <p:tags r:id="rId2"/>
            </p:custDataLst>
            <p:extLst>
              <p:ext uri="{D42A27DB-BD31-4B8C-83A1-F6EECF244321}">
                <p14:modId xmlns:p14="http://schemas.microsoft.com/office/powerpoint/2010/main" val="291967960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9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a:extLst>
              <a:ext uri="{FF2B5EF4-FFF2-40B4-BE49-F238E27FC236}">
                <a16:creationId xmlns:a16="http://schemas.microsoft.com/office/drawing/2014/main" id="{8766A1F7-C682-4DBC-93F9-7D533FA8499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it-IT" sz="2400" b="1" i="0" baseline="0" dirty="0">
              <a:latin typeface="Century Gothic" panose="020B0502020202020204" pitchFamily="34" charset="0"/>
              <a:ea typeface="+mj-ea"/>
              <a:cs typeface="Arial" panose="020B0604020202020204" pitchFamily="34" charset="0"/>
              <a:sym typeface="Century Gothic" panose="020B0502020202020204" pitchFamily="34" charset="0"/>
            </a:endParaRPr>
          </a:p>
        </p:txBody>
      </p:sp>
    </p:spTree>
    <p:extLst>
      <p:ext uri="{BB962C8B-B14F-4D97-AF65-F5344CB8AC3E}">
        <p14:creationId xmlns:p14="http://schemas.microsoft.com/office/powerpoint/2010/main" val="167439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SBD Subsidiaries at a Glance - Grey">
    <p:spTree>
      <p:nvGrpSpPr>
        <p:cNvPr id="1" name=""/>
        <p:cNvGrpSpPr/>
        <p:nvPr/>
      </p:nvGrpSpPr>
      <p:grpSpPr>
        <a:xfrm>
          <a:off x="0" y="0"/>
          <a:ext cx="0" cy="0"/>
          <a:chOff x="0" y="0"/>
          <a:chExt cx="0" cy="0"/>
        </a:xfrm>
      </p:grpSpPr>
      <p:graphicFrame>
        <p:nvGraphicFramePr>
          <p:cNvPr id="4" name="Oggetto 1" hidden="1"/>
          <p:cNvGraphicFramePr>
            <a:graphicFrameLocks noChangeAspect="1"/>
          </p:cNvGraphicFramePr>
          <p:nvPr userDrawn="1">
            <p:custDataLst>
              <p:tags r:id="rId2"/>
            </p:custDataLst>
            <p:extLst>
              <p:ext uri="{D42A27DB-BD31-4B8C-83A1-F6EECF244321}">
                <p14:modId xmlns:p14="http://schemas.microsoft.com/office/powerpoint/2010/main" val="169611802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4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a:extLst>
              <a:ext uri="{FF2B5EF4-FFF2-40B4-BE49-F238E27FC236}">
                <a16:creationId xmlns:a16="http://schemas.microsoft.com/office/drawing/2014/main" id="{CFFDE419-CD25-4779-BEA9-F3A775DE538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it-IT" sz="2400" b="1" i="0" baseline="0" dirty="0">
              <a:latin typeface="Century Gothic" panose="020B0502020202020204" pitchFamily="34" charset="0"/>
              <a:ea typeface="+mj-ea"/>
              <a:cs typeface="Arial" panose="020B0604020202020204" pitchFamily="34" charset="0"/>
              <a:sym typeface="Century Gothic" panose="020B0502020202020204" pitchFamily="34" charset="0"/>
            </a:endParaRPr>
          </a:p>
        </p:txBody>
      </p:sp>
    </p:spTree>
    <p:extLst>
      <p:ext uri="{BB962C8B-B14F-4D97-AF65-F5344CB8AC3E}">
        <p14:creationId xmlns:p14="http://schemas.microsoft.com/office/powerpoint/2010/main" val="55790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lbania - Gre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189207106"/>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6183"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98368F4-5645-47B2-81C7-8B69B36B8D51}"/>
              </a:ext>
            </a:extLst>
          </p:cNvPr>
          <p:cNvSpPr/>
          <p:nvPr userDrawn="1">
            <p:custDataLst>
              <p:tags r:id="rId3"/>
            </p:custDataLst>
          </p:nvPr>
        </p:nvSpPr>
        <p:spPr>
          <a:xfrm>
            <a:off x="0" y="0"/>
            <a:ext cx="211667" cy="158750"/>
          </a:xfrm>
          <a:prstGeom prst="rect">
            <a:avLst/>
          </a:prstGeom>
          <a:solidFill>
            <a:srgbClr val="003A79"/>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it-IT" sz="2000" b="1" i="0" baseline="0" dirty="0">
              <a:latin typeface="Century Gothic" panose="020B0502020202020204" pitchFamily="34" charset="0"/>
              <a:ea typeface="+mj-ea"/>
              <a:cs typeface="Arial" panose="020B0604020202020204" pitchFamily="34" charset="0"/>
              <a:sym typeface="Century Gothic" panose="020B0502020202020204" pitchFamily="34" charset="0"/>
            </a:endParaRPr>
          </a:p>
        </p:txBody>
      </p:sp>
    </p:spTree>
    <p:extLst>
      <p:ext uri="{BB962C8B-B14F-4D97-AF65-F5344CB8AC3E}">
        <p14:creationId xmlns:p14="http://schemas.microsoft.com/office/powerpoint/2010/main" val="361833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q-A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q-AL"/>
          </a:p>
        </p:txBody>
      </p:sp>
      <p:sp>
        <p:nvSpPr>
          <p:cNvPr id="4" name="Date Placeholder 3"/>
          <p:cNvSpPr>
            <a:spLocks noGrp="1"/>
          </p:cNvSpPr>
          <p:nvPr>
            <p:ph type="dt" sz="half" idx="10"/>
          </p:nvPr>
        </p:nvSpPr>
        <p:spPr/>
        <p:txBody>
          <a:bodyPr/>
          <a:lstStyle>
            <a:lvl1pPr>
              <a:defRPr/>
            </a:lvl1pPr>
          </a:lstStyle>
          <a:p>
            <a:pPr>
              <a:defRPr/>
            </a:pPr>
            <a:fld id="{B1CAD225-C522-4882-BCC9-C18928EB798F}" type="datetimeFigureOut">
              <a:rPr lang="sq-AL"/>
              <a:pPr>
                <a:defRPr/>
              </a:pPr>
              <a:t>8.10.2019</a:t>
            </a:fld>
            <a:endParaRPr lang="sq-AL"/>
          </a:p>
        </p:txBody>
      </p:sp>
      <p:sp>
        <p:nvSpPr>
          <p:cNvPr id="5" name="Footer Placeholder 4"/>
          <p:cNvSpPr>
            <a:spLocks noGrp="1"/>
          </p:cNvSpPr>
          <p:nvPr>
            <p:ph type="ftr" sz="quarter" idx="11"/>
          </p:nvPr>
        </p:nvSpPr>
        <p:spPr/>
        <p:txBody>
          <a:bodyPr/>
          <a:lstStyle>
            <a:lvl1pPr>
              <a:defRPr/>
            </a:lvl1pPr>
          </a:lstStyle>
          <a:p>
            <a:pPr>
              <a:defRPr/>
            </a:pPr>
            <a:endParaRPr lang="sq-AL"/>
          </a:p>
        </p:txBody>
      </p:sp>
      <p:sp>
        <p:nvSpPr>
          <p:cNvPr id="6" name="Slide Number Placeholder 5"/>
          <p:cNvSpPr>
            <a:spLocks noGrp="1"/>
          </p:cNvSpPr>
          <p:nvPr>
            <p:ph type="sldNum" sz="quarter" idx="12"/>
          </p:nvPr>
        </p:nvSpPr>
        <p:spPr/>
        <p:txBody>
          <a:bodyPr/>
          <a:lstStyle>
            <a:lvl1pPr>
              <a:defRPr/>
            </a:lvl1pPr>
          </a:lstStyle>
          <a:p>
            <a:fld id="{FEEB966E-06C3-4ABE-8DCE-D131162F1D4E}" type="slidenum">
              <a:rPr lang="sq-AL" altLang="sq-AL"/>
              <a:pPr/>
              <a:t>‹#›</a:t>
            </a:fld>
            <a:endParaRPr lang="sq-AL" altLang="sq-AL"/>
          </a:p>
        </p:txBody>
      </p:sp>
    </p:spTree>
    <p:extLst>
      <p:ext uri="{BB962C8B-B14F-4D97-AF65-F5344CB8AC3E}">
        <p14:creationId xmlns:p14="http://schemas.microsoft.com/office/powerpoint/2010/main" val="408730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q-A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Date Placeholder 3"/>
          <p:cNvSpPr>
            <a:spLocks noGrp="1"/>
          </p:cNvSpPr>
          <p:nvPr>
            <p:ph type="dt" sz="half" idx="10"/>
          </p:nvPr>
        </p:nvSpPr>
        <p:spPr/>
        <p:txBody>
          <a:bodyPr/>
          <a:lstStyle>
            <a:lvl1pPr>
              <a:defRPr/>
            </a:lvl1pPr>
          </a:lstStyle>
          <a:p>
            <a:pPr>
              <a:defRPr/>
            </a:pPr>
            <a:fld id="{4BBDAD78-0998-4FAA-8F6B-C728893ED5CB}" type="datetimeFigureOut">
              <a:rPr lang="sq-AL"/>
              <a:pPr>
                <a:defRPr/>
              </a:pPr>
              <a:t>8.10.2019</a:t>
            </a:fld>
            <a:endParaRPr lang="sq-AL"/>
          </a:p>
        </p:txBody>
      </p:sp>
      <p:sp>
        <p:nvSpPr>
          <p:cNvPr id="5" name="Footer Placeholder 4"/>
          <p:cNvSpPr>
            <a:spLocks noGrp="1"/>
          </p:cNvSpPr>
          <p:nvPr>
            <p:ph type="ftr" sz="quarter" idx="11"/>
          </p:nvPr>
        </p:nvSpPr>
        <p:spPr/>
        <p:txBody>
          <a:bodyPr/>
          <a:lstStyle>
            <a:lvl1pPr>
              <a:defRPr/>
            </a:lvl1pPr>
          </a:lstStyle>
          <a:p>
            <a:pPr>
              <a:defRPr/>
            </a:pPr>
            <a:endParaRPr lang="sq-AL"/>
          </a:p>
        </p:txBody>
      </p:sp>
      <p:sp>
        <p:nvSpPr>
          <p:cNvPr id="6" name="Slide Number Placeholder 5"/>
          <p:cNvSpPr>
            <a:spLocks noGrp="1"/>
          </p:cNvSpPr>
          <p:nvPr>
            <p:ph type="sldNum" sz="quarter" idx="12"/>
          </p:nvPr>
        </p:nvSpPr>
        <p:spPr/>
        <p:txBody>
          <a:bodyPr/>
          <a:lstStyle>
            <a:lvl1pPr>
              <a:defRPr/>
            </a:lvl1pPr>
          </a:lstStyle>
          <a:p>
            <a:fld id="{8920C2E5-FD86-418F-886B-0BCB57B82E82}" type="slidenum">
              <a:rPr lang="sq-AL" altLang="sq-AL"/>
              <a:pPr/>
              <a:t>‹#›</a:t>
            </a:fld>
            <a:endParaRPr lang="sq-AL" altLang="sq-AL"/>
          </a:p>
        </p:txBody>
      </p:sp>
    </p:spTree>
    <p:extLst>
      <p:ext uri="{BB962C8B-B14F-4D97-AF65-F5344CB8AC3E}">
        <p14:creationId xmlns:p14="http://schemas.microsoft.com/office/powerpoint/2010/main" val="1814330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q-A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8FB79019-F457-4DB4-B820-D11B6FFC6663}" type="datetimeFigureOut">
              <a:rPr lang="sq-AL"/>
              <a:pPr>
                <a:defRPr/>
              </a:pPr>
              <a:t>8.10.2019</a:t>
            </a:fld>
            <a:endParaRPr lang="sq-AL"/>
          </a:p>
        </p:txBody>
      </p:sp>
      <p:sp>
        <p:nvSpPr>
          <p:cNvPr id="5" name="Footer Placeholder 4"/>
          <p:cNvSpPr>
            <a:spLocks noGrp="1"/>
          </p:cNvSpPr>
          <p:nvPr>
            <p:ph type="ftr" sz="quarter" idx="11"/>
          </p:nvPr>
        </p:nvSpPr>
        <p:spPr/>
        <p:txBody>
          <a:bodyPr/>
          <a:lstStyle>
            <a:lvl1pPr>
              <a:defRPr/>
            </a:lvl1pPr>
          </a:lstStyle>
          <a:p>
            <a:pPr>
              <a:defRPr/>
            </a:pPr>
            <a:endParaRPr lang="sq-AL"/>
          </a:p>
        </p:txBody>
      </p:sp>
      <p:sp>
        <p:nvSpPr>
          <p:cNvPr id="6" name="Slide Number Placeholder 5"/>
          <p:cNvSpPr>
            <a:spLocks noGrp="1"/>
          </p:cNvSpPr>
          <p:nvPr>
            <p:ph type="sldNum" sz="quarter" idx="12"/>
          </p:nvPr>
        </p:nvSpPr>
        <p:spPr/>
        <p:txBody>
          <a:bodyPr/>
          <a:lstStyle>
            <a:lvl1pPr>
              <a:defRPr/>
            </a:lvl1pPr>
          </a:lstStyle>
          <a:p>
            <a:fld id="{0D83E3B7-743C-47BB-B948-D0D63A63D23C}" type="slidenum">
              <a:rPr lang="sq-AL" altLang="sq-AL"/>
              <a:pPr/>
              <a:t>‹#›</a:t>
            </a:fld>
            <a:endParaRPr lang="sq-AL" altLang="sq-AL"/>
          </a:p>
        </p:txBody>
      </p:sp>
    </p:spTree>
    <p:extLst>
      <p:ext uri="{BB962C8B-B14F-4D97-AF65-F5344CB8AC3E}">
        <p14:creationId xmlns:p14="http://schemas.microsoft.com/office/powerpoint/2010/main" val="69013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q-A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5" name="Date Placeholder 3"/>
          <p:cNvSpPr>
            <a:spLocks noGrp="1"/>
          </p:cNvSpPr>
          <p:nvPr>
            <p:ph type="dt" sz="half" idx="10"/>
          </p:nvPr>
        </p:nvSpPr>
        <p:spPr/>
        <p:txBody>
          <a:bodyPr/>
          <a:lstStyle>
            <a:lvl1pPr>
              <a:defRPr/>
            </a:lvl1pPr>
          </a:lstStyle>
          <a:p>
            <a:pPr>
              <a:defRPr/>
            </a:pPr>
            <a:fld id="{EFAB6002-BC2F-42C3-9A8B-0B419ED02619}" type="datetimeFigureOut">
              <a:rPr lang="sq-AL"/>
              <a:pPr>
                <a:defRPr/>
              </a:pPr>
              <a:t>8.10.2019</a:t>
            </a:fld>
            <a:endParaRPr lang="sq-AL"/>
          </a:p>
        </p:txBody>
      </p:sp>
      <p:sp>
        <p:nvSpPr>
          <p:cNvPr id="6" name="Footer Placeholder 4"/>
          <p:cNvSpPr>
            <a:spLocks noGrp="1"/>
          </p:cNvSpPr>
          <p:nvPr>
            <p:ph type="ftr" sz="quarter" idx="11"/>
          </p:nvPr>
        </p:nvSpPr>
        <p:spPr/>
        <p:txBody>
          <a:bodyPr/>
          <a:lstStyle>
            <a:lvl1pPr>
              <a:defRPr/>
            </a:lvl1pPr>
          </a:lstStyle>
          <a:p>
            <a:pPr>
              <a:defRPr/>
            </a:pPr>
            <a:endParaRPr lang="sq-AL"/>
          </a:p>
        </p:txBody>
      </p:sp>
      <p:sp>
        <p:nvSpPr>
          <p:cNvPr id="7" name="Slide Number Placeholder 5"/>
          <p:cNvSpPr>
            <a:spLocks noGrp="1"/>
          </p:cNvSpPr>
          <p:nvPr>
            <p:ph type="sldNum" sz="quarter" idx="12"/>
          </p:nvPr>
        </p:nvSpPr>
        <p:spPr/>
        <p:txBody>
          <a:bodyPr/>
          <a:lstStyle>
            <a:lvl1pPr>
              <a:defRPr/>
            </a:lvl1pPr>
          </a:lstStyle>
          <a:p>
            <a:fld id="{70981DCE-FA10-4667-8FF5-4B270EC55B48}" type="slidenum">
              <a:rPr lang="sq-AL" altLang="sq-AL"/>
              <a:pPr/>
              <a:t>‹#›</a:t>
            </a:fld>
            <a:endParaRPr lang="sq-AL" altLang="sq-AL"/>
          </a:p>
        </p:txBody>
      </p:sp>
    </p:spTree>
    <p:extLst>
      <p:ext uri="{BB962C8B-B14F-4D97-AF65-F5344CB8AC3E}">
        <p14:creationId xmlns:p14="http://schemas.microsoft.com/office/powerpoint/2010/main" val="292267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vmlDrawing" Target="../drawings/vmlDrawing5.v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7.xml"/><Relationship Id="rId16" Type="http://schemas.openxmlformats.org/officeDocument/2006/relationships/oleObject" Target="../embeddings/oleObject5.bin"/><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ags" Target="../tags/tag11.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D180057-FB01-4D33-AAF1-2C5BA59E1175}"/>
              </a:ext>
            </a:extLst>
          </p:cNvPr>
          <p:cNvGraphicFramePr>
            <a:graphicFrameLocks noChangeAspect="1"/>
          </p:cNvGraphicFramePr>
          <p:nvPr userDrawn="1">
            <p:custDataLst>
              <p:tags r:id="rId8"/>
            </p:custDataLst>
            <p:extLst>
              <p:ext uri="{D42A27DB-BD31-4B8C-83A1-F6EECF244321}">
                <p14:modId xmlns:p14="http://schemas.microsoft.com/office/powerpoint/2010/main" val="3637273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82" name="think-cell Slide" r:id="rId10" imgW="383" imgH="384" progId="TCLayout.ActiveDocument.1">
                  <p:embed/>
                </p:oleObj>
              </mc:Choice>
              <mc:Fallback>
                <p:oleObj name="think-cell Slide" r:id="rId10" imgW="383" imgH="384"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8A27E3F-150B-4AA1-9FB2-BDCD1EBE6F79}"/>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q-A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D6A84-288A-4EFD-8C4F-1038A4B4624F}" type="datetimeFigureOut">
              <a:rPr lang="sq-AL" smtClean="0"/>
              <a:t>8.10.2019</a:t>
            </a:fld>
            <a:endParaRPr lang="sq-A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q-A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3230D-3A96-4CC5-8619-CED381459F0A}" type="slidenum">
              <a:rPr lang="sq-AL" smtClean="0"/>
              <a:t>‹#›</a:t>
            </a:fld>
            <a:endParaRPr lang="sq-AL"/>
          </a:p>
        </p:txBody>
      </p:sp>
    </p:spTree>
    <p:extLst>
      <p:ext uri="{BB962C8B-B14F-4D97-AF65-F5344CB8AC3E}">
        <p14:creationId xmlns:p14="http://schemas.microsoft.com/office/powerpoint/2010/main" val="2834279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5"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q-A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C46D5B-F72D-4C2C-883F-E35F7989CBFE}"/>
              </a:ext>
            </a:extLst>
          </p:cNvPr>
          <p:cNvGraphicFramePr>
            <a:graphicFrameLocks noChangeAspect="1"/>
          </p:cNvGraphicFramePr>
          <p:nvPr userDrawn="1">
            <p:custDataLst>
              <p:tags r:id="rId14"/>
            </p:custDataLst>
            <p:extLst>
              <p:ext uri="{D42A27DB-BD31-4B8C-83A1-F6EECF244321}">
                <p14:modId xmlns:p14="http://schemas.microsoft.com/office/powerpoint/2010/main" val="2063352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9" name="think-cell Slide" r:id="rId16" imgW="383" imgH="384" progId="TCLayout.ActiveDocument.1">
                  <p:embed/>
                </p:oleObj>
              </mc:Choice>
              <mc:Fallback>
                <p:oleObj name="think-cell Slide" r:id="rId16" imgW="383" imgH="384"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A2C330-6F52-4D8E-A41C-1FC1027FEA0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sq-AL"/>
              <a:t>Click to edit Master title style</a:t>
            </a:r>
            <a:endParaRPr lang="sq-AL" altLang="sq-AL"/>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sq-AL" dirty="0"/>
              <a:t>Edit Master text styles</a:t>
            </a:r>
          </a:p>
          <a:p>
            <a:pPr lvl="1"/>
            <a:r>
              <a:rPr lang="en-US" altLang="sq-AL" dirty="0"/>
              <a:t>Second level</a:t>
            </a:r>
          </a:p>
          <a:p>
            <a:pPr lvl="2"/>
            <a:r>
              <a:rPr lang="en-US" altLang="sq-AL" dirty="0"/>
              <a:t>Third level</a:t>
            </a:r>
          </a:p>
          <a:p>
            <a:pPr lvl="3"/>
            <a:r>
              <a:rPr lang="en-US" altLang="sq-AL" dirty="0"/>
              <a:t>Fourth level</a:t>
            </a:r>
          </a:p>
          <a:p>
            <a:pPr lvl="4"/>
            <a:r>
              <a:rPr lang="en-US" altLang="sq-AL" dirty="0"/>
              <a:t>Fifth level</a:t>
            </a:r>
            <a:endParaRPr lang="sq-AL" altLang="sq-AL"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0016FED-E12F-4F4C-A12E-CE663940BDB9}" type="datetimeFigureOut">
              <a:rPr lang="sq-AL"/>
              <a:pPr>
                <a:defRPr/>
              </a:pPr>
              <a:t>8.10.2019</a:t>
            </a:fld>
            <a:endParaRPr lang="sq-A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q-A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DA0C9018-498C-4377-B91C-C8CA1DEC671D}" type="slidenum">
              <a:rPr lang="sq-AL" altLang="sq-AL"/>
              <a:pPr/>
              <a:t>‹#›</a:t>
            </a:fld>
            <a:endParaRPr lang="sq-AL" altLang="sq-AL"/>
          </a:p>
        </p:txBody>
      </p:sp>
    </p:spTree>
    <p:extLst>
      <p:ext uri="{BB962C8B-B14F-4D97-AF65-F5344CB8AC3E}">
        <p14:creationId xmlns:p14="http://schemas.microsoft.com/office/powerpoint/2010/main" val="246369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q-A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slideLayout" Target="../slideLayouts/slideLayout3.xml"/><Relationship Id="rId7" Type="http://schemas.openxmlformats.org/officeDocument/2006/relationships/image" Target="../media/image4.png"/><Relationship Id="rId12" Type="http://schemas.openxmlformats.org/officeDocument/2006/relationships/image" Target="../media/image54.png"/><Relationship Id="rId2" Type="http://schemas.openxmlformats.org/officeDocument/2006/relationships/tags" Target="../tags/tag112.xml"/><Relationship Id="rId16" Type="http://schemas.openxmlformats.org/officeDocument/2006/relationships/image" Target="../media/image58.png"/><Relationship Id="rId1" Type="http://schemas.openxmlformats.org/officeDocument/2006/relationships/vmlDrawing" Target="../drawings/vmlDrawing15.vml"/><Relationship Id="rId6" Type="http://schemas.openxmlformats.org/officeDocument/2006/relationships/image" Target="../media/image1.emf"/><Relationship Id="rId11" Type="http://schemas.openxmlformats.org/officeDocument/2006/relationships/image" Target="../media/image53.png"/><Relationship Id="rId5" Type="http://schemas.openxmlformats.org/officeDocument/2006/relationships/oleObject" Target="../embeddings/oleObject15.bin"/><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notesSlide" Target="../notesSlides/notesSlide10.xml"/><Relationship Id="rId9" Type="http://schemas.openxmlformats.org/officeDocument/2006/relationships/image" Target="../media/image51.png"/><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5.xml"/><Relationship Id="rId7" Type="http://schemas.openxmlformats.org/officeDocument/2006/relationships/image" Target="../media/image1.emf"/><Relationship Id="rId12" Type="http://schemas.openxmlformats.org/officeDocument/2006/relationships/chart" Target="../charts/chart23.xml"/><Relationship Id="rId2" Type="http://schemas.openxmlformats.org/officeDocument/2006/relationships/tags" Target="../tags/tag114.xml"/><Relationship Id="rId1" Type="http://schemas.openxmlformats.org/officeDocument/2006/relationships/vmlDrawing" Target="../drawings/vmlDrawing16.vml"/><Relationship Id="rId6" Type="http://schemas.openxmlformats.org/officeDocument/2006/relationships/oleObject" Target="../embeddings/oleObject16.bin"/><Relationship Id="rId11" Type="http://schemas.openxmlformats.org/officeDocument/2006/relationships/chart" Target="../charts/chart22.xml"/><Relationship Id="rId5" Type="http://schemas.openxmlformats.org/officeDocument/2006/relationships/notesSlide" Target="../notesSlides/notesSlide11.xml"/><Relationship Id="rId10" Type="http://schemas.openxmlformats.org/officeDocument/2006/relationships/chart" Target="../charts/chart21.xml"/><Relationship Id="rId4" Type="http://schemas.openxmlformats.org/officeDocument/2006/relationships/slideLayout" Target="../slideLayouts/slideLayout3.xml"/><Relationship Id="rId9" Type="http://schemas.openxmlformats.org/officeDocument/2006/relationships/chart" Target="../charts/chart20.xml"/></Relationships>
</file>

<file path=ppt/slides/_rels/slide12.xml.rels><?xml version="1.0" encoding="UTF-8" standalone="yes"?>
<Relationships xmlns="http://schemas.openxmlformats.org/package/2006/relationships"><Relationship Id="rId26" Type="http://schemas.openxmlformats.org/officeDocument/2006/relationships/tags" Target="../tags/tag141.xml"/><Relationship Id="rId21" Type="http://schemas.openxmlformats.org/officeDocument/2006/relationships/tags" Target="../tags/tag136.xml"/><Relationship Id="rId34" Type="http://schemas.openxmlformats.org/officeDocument/2006/relationships/tags" Target="../tags/tag149.xml"/><Relationship Id="rId42" Type="http://schemas.openxmlformats.org/officeDocument/2006/relationships/image" Target="../media/image4.png"/><Relationship Id="rId47" Type="http://schemas.openxmlformats.org/officeDocument/2006/relationships/image" Target="../media/image18.jpeg"/><Relationship Id="rId50" Type="http://schemas.openxmlformats.org/officeDocument/2006/relationships/image" Target="../media/image61.jpeg"/><Relationship Id="rId55" Type="http://schemas.openxmlformats.org/officeDocument/2006/relationships/image" Target="../media/image65.gif"/><Relationship Id="rId63" Type="http://schemas.openxmlformats.org/officeDocument/2006/relationships/image" Target="../media/image17.jpeg"/><Relationship Id="rId7" Type="http://schemas.openxmlformats.org/officeDocument/2006/relationships/tags" Target="../tags/tag122.xml"/><Relationship Id="rId2" Type="http://schemas.openxmlformats.org/officeDocument/2006/relationships/tags" Target="../tags/tag117.xml"/><Relationship Id="rId16" Type="http://schemas.openxmlformats.org/officeDocument/2006/relationships/tags" Target="../tags/tag131.xml"/><Relationship Id="rId29" Type="http://schemas.openxmlformats.org/officeDocument/2006/relationships/tags" Target="../tags/tag144.xml"/><Relationship Id="rId11" Type="http://schemas.openxmlformats.org/officeDocument/2006/relationships/tags" Target="../tags/tag126.xml"/><Relationship Id="rId24" Type="http://schemas.openxmlformats.org/officeDocument/2006/relationships/tags" Target="../tags/tag139.xml"/><Relationship Id="rId32" Type="http://schemas.openxmlformats.org/officeDocument/2006/relationships/tags" Target="../tags/tag147.xml"/><Relationship Id="rId37" Type="http://schemas.openxmlformats.org/officeDocument/2006/relationships/tags" Target="../tags/tag152.xml"/><Relationship Id="rId40" Type="http://schemas.openxmlformats.org/officeDocument/2006/relationships/oleObject" Target="../embeddings/oleObject17.bin"/><Relationship Id="rId45" Type="http://schemas.openxmlformats.org/officeDocument/2006/relationships/chart" Target="../charts/chart26.xml"/><Relationship Id="rId53" Type="http://schemas.openxmlformats.org/officeDocument/2006/relationships/image" Target="../media/image64.png"/><Relationship Id="rId58" Type="http://schemas.openxmlformats.org/officeDocument/2006/relationships/image" Target="../media/image12.jpeg"/><Relationship Id="rId66" Type="http://schemas.openxmlformats.org/officeDocument/2006/relationships/image" Target="../media/image73.jpeg"/><Relationship Id="rId5" Type="http://schemas.openxmlformats.org/officeDocument/2006/relationships/tags" Target="../tags/tag120.xml"/><Relationship Id="rId61" Type="http://schemas.openxmlformats.org/officeDocument/2006/relationships/image" Target="../media/image70.png"/><Relationship Id="rId19" Type="http://schemas.openxmlformats.org/officeDocument/2006/relationships/tags" Target="../tags/tag134.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tags" Target="../tags/tag142.xml"/><Relationship Id="rId30" Type="http://schemas.openxmlformats.org/officeDocument/2006/relationships/tags" Target="../tags/tag145.xml"/><Relationship Id="rId35" Type="http://schemas.openxmlformats.org/officeDocument/2006/relationships/tags" Target="../tags/tag150.xml"/><Relationship Id="rId43" Type="http://schemas.openxmlformats.org/officeDocument/2006/relationships/chart" Target="../charts/chart24.xml"/><Relationship Id="rId48" Type="http://schemas.openxmlformats.org/officeDocument/2006/relationships/image" Target="../media/image59.jpeg"/><Relationship Id="rId56" Type="http://schemas.openxmlformats.org/officeDocument/2006/relationships/image" Target="../media/image66.png"/><Relationship Id="rId64" Type="http://schemas.openxmlformats.org/officeDocument/2006/relationships/image" Target="../media/image23.jpeg"/><Relationship Id="rId8" Type="http://schemas.openxmlformats.org/officeDocument/2006/relationships/tags" Target="../tags/tag123.xml"/><Relationship Id="rId51" Type="http://schemas.openxmlformats.org/officeDocument/2006/relationships/image" Target="../media/image62.jpeg"/><Relationship Id="rId3" Type="http://schemas.openxmlformats.org/officeDocument/2006/relationships/tags" Target="../tags/tag118.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tags" Target="../tags/tag140.xml"/><Relationship Id="rId33" Type="http://schemas.openxmlformats.org/officeDocument/2006/relationships/tags" Target="../tags/tag148.xml"/><Relationship Id="rId38" Type="http://schemas.openxmlformats.org/officeDocument/2006/relationships/slideLayout" Target="../slideLayouts/slideLayout3.xml"/><Relationship Id="rId46" Type="http://schemas.openxmlformats.org/officeDocument/2006/relationships/chart" Target="../charts/chart27.xml"/><Relationship Id="rId59" Type="http://schemas.openxmlformats.org/officeDocument/2006/relationships/image" Target="../media/image68.png"/><Relationship Id="rId20" Type="http://schemas.openxmlformats.org/officeDocument/2006/relationships/tags" Target="../tags/tag135.xml"/><Relationship Id="rId41" Type="http://schemas.openxmlformats.org/officeDocument/2006/relationships/image" Target="../media/image1.emf"/><Relationship Id="rId54" Type="http://schemas.openxmlformats.org/officeDocument/2006/relationships/hyperlink" Target="http://www.unionbank.al/" TargetMode="External"/><Relationship Id="rId62" Type="http://schemas.openxmlformats.org/officeDocument/2006/relationships/image" Target="../media/image71.png"/><Relationship Id="rId1" Type="http://schemas.openxmlformats.org/officeDocument/2006/relationships/vmlDrawing" Target="../drawings/vmlDrawing17.vml"/><Relationship Id="rId6" Type="http://schemas.openxmlformats.org/officeDocument/2006/relationships/tags" Target="../tags/tag121.x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tags" Target="../tags/tag143.xml"/><Relationship Id="rId36" Type="http://schemas.openxmlformats.org/officeDocument/2006/relationships/tags" Target="../tags/tag151.xml"/><Relationship Id="rId49" Type="http://schemas.openxmlformats.org/officeDocument/2006/relationships/image" Target="../media/image60.png"/><Relationship Id="rId57" Type="http://schemas.openxmlformats.org/officeDocument/2006/relationships/image" Target="../media/image67.png"/><Relationship Id="rId10" Type="http://schemas.openxmlformats.org/officeDocument/2006/relationships/tags" Target="../tags/tag125.xml"/><Relationship Id="rId31" Type="http://schemas.openxmlformats.org/officeDocument/2006/relationships/tags" Target="../tags/tag146.xml"/><Relationship Id="rId44" Type="http://schemas.openxmlformats.org/officeDocument/2006/relationships/chart" Target="../charts/chart25.xml"/><Relationship Id="rId52" Type="http://schemas.openxmlformats.org/officeDocument/2006/relationships/image" Target="../media/image63.emf"/><Relationship Id="rId60" Type="http://schemas.openxmlformats.org/officeDocument/2006/relationships/image" Target="../media/image69.png"/><Relationship Id="rId65" Type="http://schemas.openxmlformats.org/officeDocument/2006/relationships/image" Target="../media/image72.jpeg"/><Relationship Id="rId4" Type="http://schemas.openxmlformats.org/officeDocument/2006/relationships/tags" Target="../tags/tag119.xml"/><Relationship Id="rId9" Type="http://schemas.openxmlformats.org/officeDocument/2006/relationships/tags" Target="../tags/tag124.xml"/><Relationship Id="rId13" Type="http://schemas.openxmlformats.org/officeDocument/2006/relationships/tags" Target="../tags/tag128.xml"/><Relationship Id="rId18" Type="http://schemas.openxmlformats.org/officeDocument/2006/relationships/tags" Target="../tags/tag133.xml"/><Relationship Id="rId3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tags" Target="../tags/tag155.xml"/><Relationship Id="rId21" Type="http://schemas.openxmlformats.org/officeDocument/2006/relationships/image" Target="../media/image86.png"/><Relationship Id="rId7" Type="http://schemas.openxmlformats.org/officeDocument/2006/relationships/image" Target="../media/image1.emf"/><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tags" Target="../tags/tag154.xml"/><Relationship Id="rId16" Type="http://schemas.openxmlformats.org/officeDocument/2006/relationships/image" Target="../media/image81.png"/><Relationship Id="rId20" Type="http://schemas.openxmlformats.org/officeDocument/2006/relationships/image" Target="../media/image85.jpeg"/><Relationship Id="rId1" Type="http://schemas.openxmlformats.org/officeDocument/2006/relationships/vmlDrawing" Target="../drawings/vmlDrawing18.vml"/><Relationship Id="rId6" Type="http://schemas.openxmlformats.org/officeDocument/2006/relationships/oleObject" Target="../embeddings/oleObject18.bin"/><Relationship Id="rId11" Type="http://schemas.openxmlformats.org/officeDocument/2006/relationships/image" Target="../media/image76.png"/><Relationship Id="rId5" Type="http://schemas.openxmlformats.org/officeDocument/2006/relationships/notesSlide" Target="../notesSlides/notesSlide13.xml"/><Relationship Id="rId15" Type="http://schemas.openxmlformats.org/officeDocument/2006/relationships/image" Target="../media/image80.png"/><Relationship Id="rId10" Type="http://schemas.openxmlformats.org/officeDocument/2006/relationships/image" Target="../media/image75.png"/><Relationship Id="rId19" Type="http://schemas.openxmlformats.org/officeDocument/2006/relationships/image" Target="../media/image84.gif"/><Relationship Id="rId4" Type="http://schemas.openxmlformats.org/officeDocument/2006/relationships/slideLayout" Target="../slideLayouts/slideLayout3.xml"/><Relationship Id="rId9" Type="http://schemas.openxmlformats.org/officeDocument/2006/relationships/image" Target="../media/image74.png"/><Relationship Id="rId14" Type="http://schemas.openxmlformats.org/officeDocument/2006/relationships/image" Target="../media/image79.png"/></Relationships>
</file>

<file path=ppt/slides/_rels/slide14.xml.rels><?xml version="1.0" encoding="UTF-8" standalone="yes"?>
<Relationships xmlns="http://schemas.openxmlformats.org/package/2006/relationships"><Relationship Id="rId13" Type="http://schemas.openxmlformats.org/officeDocument/2006/relationships/chart" Target="../charts/chart28.xml"/><Relationship Id="rId18" Type="http://schemas.openxmlformats.org/officeDocument/2006/relationships/chart" Target="../charts/chart33.xml"/><Relationship Id="rId26" Type="http://schemas.openxmlformats.org/officeDocument/2006/relationships/image" Target="../media/image59.jpeg"/><Relationship Id="rId3" Type="http://schemas.openxmlformats.org/officeDocument/2006/relationships/tags" Target="../tags/tag158.xml"/><Relationship Id="rId21" Type="http://schemas.openxmlformats.org/officeDocument/2006/relationships/chart" Target="../charts/chart36.xml"/><Relationship Id="rId34" Type="http://schemas.openxmlformats.org/officeDocument/2006/relationships/image" Target="../media/image91.png"/><Relationship Id="rId7" Type="http://schemas.openxmlformats.org/officeDocument/2006/relationships/tags" Target="../tags/tag162.xml"/><Relationship Id="rId12" Type="http://schemas.openxmlformats.org/officeDocument/2006/relationships/image" Target="../media/image4.png"/><Relationship Id="rId17" Type="http://schemas.openxmlformats.org/officeDocument/2006/relationships/chart" Target="../charts/chart32.xml"/><Relationship Id="rId25" Type="http://schemas.openxmlformats.org/officeDocument/2006/relationships/image" Target="../media/image88.png"/><Relationship Id="rId33" Type="http://schemas.openxmlformats.org/officeDocument/2006/relationships/image" Target="../media/image90.png"/><Relationship Id="rId2" Type="http://schemas.openxmlformats.org/officeDocument/2006/relationships/tags" Target="../tags/tag157.xml"/><Relationship Id="rId16" Type="http://schemas.openxmlformats.org/officeDocument/2006/relationships/chart" Target="../charts/chart31.xml"/><Relationship Id="rId20" Type="http://schemas.openxmlformats.org/officeDocument/2006/relationships/chart" Target="../charts/chart35.xml"/><Relationship Id="rId29" Type="http://schemas.openxmlformats.org/officeDocument/2006/relationships/image" Target="../media/image17.jpeg"/><Relationship Id="rId1" Type="http://schemas.openxmlformats.org/officeDocument/2006/relationships/vmlDrawing" Target="../drawings/vmlDrawing19.vml"/><Relationship Id="rId6" Type="http://schemas.openxmlformats.org/officeDocument/2006/relationships/tags" Target="../tags/tag161.xml"/><Relationship Id="rId11" Type="http://schemas.openxmlformats.org/officeDocument/2006/relationships/image" Target="../media/image1.emf"/><Relationship Id="rId24" Type="http://schemas.openxmlformats.org/officeDocument/2006/relationships/image" Target="../media/image87.png"/><Relationship Id="rId32" Type="http://schemas.microsoft.com/office/2007/relationships/hdphoto" Target="../media/hdphoto14.wdp"/><Relationship Id="rId5" Type="http://schemas.openxmlformats.org/officeDocument/2006/relationships/tags" Target="../tags/tag160.xml"/><Relationship Id="rId15" Type="http://schemas.openxmlformats.org/officeDocument/2006/relationships/chart" Target="../charts/chart30.xml"/><Relationship Id="rId23" Type="http://schemas.openxmlformats.org/officeDocument/2006/relationships/chart" Target="../charts/chart38.xml"/><Relationship Id="rId28" Type="http://schemas.openxmlformats.org/officeDocument/2006/relationships/image" Target="../media/image69.png"/><Relationship Id="rId10" Type="http://schemas.openxmlformats.org/officeDocument/2006/relationships/oleObject" Target="../embeddings/oleObject19.bin"/><Relationship Id="rId19" Type="http://schemas.openxmlformats.org/officeDocument/2006/relationships/chart" Target="../charts/chart34.xml"/><Relationship Id="rId31" Type="http://schemas.openxmlformats.org/officeDocument/2006/relationships/image" Target="../media/image89.png"/><Relationship Id="rId4" Type="http://schemas.openxmlformats.org/officeDocument/2006/relationships/tags" Target="../tags/tag159.xml"/><Relationship Id="rId9" Type="http://schemas.openxmlformats.org/officeDocument/2006/relationships/notesSlide" Target="../notesSlides/notesSlide14.xml"/><Relationship Id="rId14" Type="http://schemas.openxmlformats.org/officeDocument/2006/relationships/chart" Target="../charts/chart29.xml"/><Relationship Id="rId22" Type="http://schemas.openxmlformats.org/officeDocument/2006/relationships/chart" Target="../charts/chart37.xml"/><Relationship Id="rId27" Type="http://schemas.openxmlformats.org/officeDocument/2006/relationships/image" Target="../media/image18.jpeg"/><Relationship Id="rId30" Type="http://schemas.openxmlformats.org/officeDocument/2006/relationships/image" Target="../media/image23.jpeg"/><Relationship Id="rId8"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4.xml"/><Relationship Id="rId7" Type="http://schemas.openxmlformats.org/officeDocument/2006/relationships/image" Target="../media/image1.emf"/><Relationship Id="rId2" Type="http://schemas.openxmlformats.org/officeDocument/2006/relationships/tags" Target="../tags/tag163.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tags" Target="../tags/tag165.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tags" Target="../tags/tag166.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167.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4.xml"/><Relationship Id="rId7" Type="http://schemas.openxmlformats.org/officeDocument/2006/relationships/notesSlide" Target="../notesSlides/notesSlide2.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slideLayout" Target="../slideLayouts/slideLayout3.xml"/><Relationship Id="rId5" Type="http://schemas.openxmlformats.org/officeDocument/2006/relationships/tags" Target="../tags/tag16.xml"/><Relationship Id="rId10" Type="http://schemas.openxmlformats.org/officeDocument/2006/relationships/image" Target="../media/image4.png"/><Relationship Id="rId4" Type="http://schemas.openxmlformats.org/officeDocument/2006/relationships/tags" Target="../tags/tag15.xml"/><Relationship Id="rId9"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tags" Target="../tags/tag19.xml"/><Relationship Id="rId7" Type="http://schemas.openxmlformats.org/officeDocument/2006/relationships/image" Target="../media/image1.emf"/><Relationship Id="rId12" Type="http://schemas.microsoft.com/office/2007/relationships/hdphoto" Target="../media/hdphoto1.wdp"/><Relationship Id="rId2" Type="http://schemas.openxmlformats.org/officeDocument/2006/relationships/tags" Target="../tags/tag18.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7.png"/><Relationship Id="rId5" Type="http://schemas.openxmlformats.org/officeDocument/2006/relationships/notesSlide" Target="../notesSlides/notesSlide3.xml"/><Relationship Id="rId10" Type="http://schemas.openxmlformats.org/officeDocument/2006/relationships/image" Target="../media/image6.jpeg"/><Relationship Id="rId4" Type="http://schemas.openxmlformats.org/officeDocument/2006/relationships/slideLayout" Target="../slideLayouts/slideLayout3.xml"/><Relationship Id="rId9" Type="http://schemas.openxmlformats.org/officeDocument/2006/relationships/image" Target="../media/image5.png"/><Relationship Id="rId1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chart" Target="../charts/chart3.xml"/><Relationship Id="rId3" Type="http://schemas.openxmlformats.org/officeDocument/2006/relationships/tags" Target="../tags/tag22.xml"/><Relationship Id="rId21" Type="http://schemas.openxmlformats.org/officeDocument/2006/relationships/oleObject" Target="../embeddings/oleObject9.bin"/><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chart" Target="../charts/chart2.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notesSlide" Target="../notesSlides/notesSlide4.xml"/><Relationship Id="rId1" Type="http://schemas.openxmlformats.org/officeDocument/2006/relationships/vmlDrawing" Target="../drawings/vmlDrawing9.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chart" Target="../charts/chart1.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image" Target="../media/image4.png"/><Relationship Id="rId10" Type="http://schemas.openxmlformats.org/officeDocument/2006/relationships/tags" Target="../tags/tag29.xml"/><Relationship Id="rId19" Type="http://schemas.openxmlformats.org/officeDocument/2006/relationships/slideLayout" Target="../slideLayouts/slideLayout3.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image" Target="../media/image1.emf"/><Relationship Id="rId27" Type="http://schemas.openxmlformats.org/officeDocument/2006/relationships/chart" Target="../charts/chart4.xml"/></Relationships>
</file>

<file path=ppt/slides/_rels/slide5.xml.rels><?xml version="1.0" encoding="UTF-8" standalone="yes"?>
<Relationships xmlns="http://schemas.openxmlformats.org/package/2006/relationships"><Relationship Id="rId26" Type="http://schemas.openxmlformats.org/officeDocument/2006/relationships/tags" Target="../tags/tag63.xml"/><Relationship Id="rId21" Type="http://schemas.openxmlformats.org/officeDocument/2006/relationships/tags" Target="../tags/tag58.xml"/><Relationship Id="rId42" Type="http://schemas.openxmlformats.org/officeDocument/2006/relationships/tags" Target="../tags/tag79.xml"/><Relationship Id="rId47" Type="http://schemas.openxmlformats.org/officeDocument/2006/relationships/image" Target="../media/image4.png"/><Relationship Id="rId63" Type="http://schemas.openxmlformats.org/officeDocument/2006/relationships/image" Target="../media/image24.jpeg"/><Relationship Id="rId68" Type="http://schemas.openxmlformats.org/officeDocument/2006/relationships/chart" Target="../charts/chart7.xml"/><Relationship Id="rId2" Type="http://schemas.openxmlformats.org/officeDocument/2006/relationships/tags" Target="../tags/tag39.xml"/><Relationship Id="rId16" Type="http://schemas.openxmlformats.org/officeDocument/2006/relationships/tags" Target="../tags/tag53.xml"/><Relationship Id="rId29" Type="http://schemas.openxmlformats.org/officeDocument/2006/relationships/tags" Target="../tags/tag66.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tags" Target="../tags/tag69.xml"/><Relationship Id="rId37" Type="http://schemas.openxmlformats.org/officeDocument/2006/relationships/tags" Target="../tags/tag74.xml"/><Relationship Id="rId40" Type="http://schemas.openxmlformats.org/officeDocument/2006/relationships/tags" Target="../tags/tag77.xml"/><Relationship Id="rId45" Type="http://schemas.openxmlformats.org/officeDocument/2006/relationships/oleObject" Target="../embeddings/oleObject10.bin"/><Relationship Id="rId53" Type="http://schemas.openxmlformats.org/officeDocument/2006/relationships/image" Target="../media/image14.jpeg"/><Relationship Id="rId58" Type="http://schemas.openxmlformats.org/officeDocument/2006/relationships/image" Target="../media/image19.jpeg"/><Relationship Id="rId66" Type="http://schemas.openxmlformats.org/officeDocument/2006/relationships/chart" Target="../charts/chart5.xml"/><Relationship Id="rId74" Type="http://schemas.openxmlformats.org/officeDocument/2006/relationships/image" Target="../media/image30.png"/><Relationship Id="rId5" Type="http://schemas.openxmlformats.org/officeDocument/2006/relationships/tags" Target="../tags/tag42.xml"/><Relationship Id="rId61" Type="http://schemas.openxmlformats.org/officeDocument/2006/relationships/image" Target="../media/image22.jpeg"/><Relationship Id="rId19" Type="http://schemas.openxmlformats.org/officeDocument/2006/relationships/tags" Target="../tags/tag5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tags" Target="../tags/tag67.xml"/><Relationship Id="rId35" Type="http://schemas.openxmlformats.org/officeDocument/2006/relationships/tags" Target="../tags/tag72.xml"/><Relationship Id="rId43" Type="http://schemas.openxmlformats.org/officeDocument/2006/relationships/slideLayout" Target="../slideLayouts/slideLayout3.xml"/><Relationship Id="rId48" Type="http://schemas.openxmlformats.org/officeDocument/2006/relationships/image" Target="../media/image10.png"/><Relationship Id="rId56" Type="http://schemas.openxmlformats.org/officeDocument/2006/relationships/image" Target="../media/image17.jpeg"/><Relationship Id="rId64" Type="http://schemas.openxmlformats.org/officeDocument/2006/relationships/image" Target="../media/image25.jpeg"/><Relationship Id="rId69" Type="http://schemas.openxmlformats.org/officeDocument/2006/relationships/chart" Target="../charts/chart8.xml"/><Relationship Id="rId8" Type="http://schemas.openxmlformats.org/officeDocument/2006/relationships/tags" Target="../tags/tag45.xml"/><Relationship Id="rId51" Type="http://schemas.openxmlformats.org/officeDocument/2006/relationships/image" Target="../media/image12.jpeg"/><Relationship Id="rId72" Type="http://schemas.openxmlformats.org/officeDocument/2006/relationships/image" Target="../media/image28.png"/><Relationship Id="rId3" Type="http://schemas.openxmlformats.org/officeDocument/2006/relationships/tags" Target="../tags/tag40.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tags" Target="../tags/tag70.xml"/><Relationship Id="rId38" Type="http://schemas.openxmlformats.org/officeDocument/2006/relationships/tags" Target="../tags/tag75.xml"/><Relationship Id="rId46" Type="http://schemas.openxmlformats.org/officeDocument/2006/relationships/image" Target="../media/image1.emf"/><Relationship Id="rId59" Type="http://schemas.openxmlformats.org/officeDocument/2006/relationships/image" Target="../media/image20.jpeg"/><Relationship Id="rId67" Type="http://schemas.openxmlformats.org/officeDocument/2006/relationships/chart" Target="../charts/chart6.xml"/><Relationship Id="rId20" Type="http://schemas.openxmlformats.org/officeDocument/2006/relationships/tags" Target="../tags/tag57.xml"/><Relationship Id="rId41" Type="http://schemas.openxmlformats.org/officeDocument/2006/relationships/tags" Target="../tags/tag78.xml"/><Relationship Id="rId54" Type="http://schemas.openxmlformats.org/officeDocument/2006/relationships/image" Target="../media/image15.jpeg"/><Relationship Id="rId62" Type="http://schemas.openxmlformats.org/officeDocument/2006/relationships/image" Target="../media/image23.jpeg"/><Relationship Id="rId70" Type="http://schemas.openxmlformats.org/officeDocument/2006/relationships/chart" Target="../charts/chart9.xml"/><Relationship Id="rId75" Type="http://schemas.microsoft.com/office/2007/relationships/hdphoto" Target="../media/hdphoto3.wdp"/><Relationship Id="rId1" Type="http://schemas.openxmlformats.org/officeDocument/2006/relationships/vmlDrawing" Target="../drawings/vmlDrawing10.vml"/><Relationship Id="rId6" Type="http://schemas.openxmlformats.org/officeDocument/2006/relationships/tags" Target="../tags/tag43.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tags" Target="../tags/tag65.xml"/><Relationship Id="rId36" Type="http://schemas.openxmlformats.org/officeDocument/2006/relationships/tags" Target="../tags/tag73.xml"/><Relationship Id="rId49" Type="http://schemas.openxmlformats.org/officeDocument/2006/relationships/image" Target="../media/image11.png"/><Relationship Id="rId57" Type="http://schemas.openxmlformats.org/officeDocument/2006/relationships/image" Target="../media/image18.jpeg"/><Relationship Id="rId10" Type="http://schemas.openxmlformats.org/officeDocument/2006/relationships/tags" Target="../tags/tag47.xml"/><Relationship Id="rId31" Type="http://schemas.openxmlformats.org/officeDocument/2006/relationships/tags" Target="../tags/tag68.xml"/><Relationship Id="rId44" Type="http://schemas.openxmlformats.org/officeDocument/2006/relationships/notesSlide" Target="../notesSlides/notesSlide5.xml"/><Relationship Id="rId52" Type="http://schemas.openxmlformats.org/officeDocument/2006/relationships/image" Target="../media/image13.jpeg"/><Relationship Id="rId60" Type="http://schemas.openxmlformats.org/officeDocument/2006/relationships/image" Target="../media/image21.jpeg"/><Relationship Id="rId65" Type="http://schemas.openxmlformats.org/officeDocument/2006/relationships/image" Target="../media/image26.jpeg"/><Relationship Id="rId73" Type="http://schemas.openxmlformats.org/officeDocument/2006/relationships/image" Target="../media/image29.jpeg"/><Relationship Id="rId4" Type="http://schemas.openxmlformats.org/officeDocument/2006/relationships/tags" Target="../tags/tag41.xml"/><Relationship Id="rId9" Type="http://schemas.openxmlformats.org/officeDocument/2006/relationships/tags" Target="../tags/tag46.xml"/><Relationship Id="rId13" Type="http://schemas.openxmlformats.org/officeDocument/2006/relationships/tags" Target="../tags/tag50.xml"/><Relationship Id="rId18" Type="http://schemas.openxmlformats.org/officeDocument/2006/relationships/tags" Target="../tags/tag55.xml"/><Relationship Id="rId39" Type="http://schemas.openxmlformats.org/officeDocument/2006/relationships/tags" Target="../tags/tag76.xml"/><Relationship Id="rId34" Type="http://schemas.openxmlformats.org/officeDocument/2006/relationships/tags" Target="../tags/tag71.xml"/><Relationship Id="rId50" Type="http://schemas.microsoft.com/office/2007/relationships/hdphoto" Target="../media/hdphoto2.wdp"/><Relationship Id="rId55" Type="http://schemas.openxmlformats.org/officeDocument/2006/relationships/image" Target="../media/image16.jpeg"/><Relationship Id="rId76" Type="http://schemas.openxmlformats.org/officeDocument/2006/relationships/image" Target="../media/image31.png"/><Relationship Id="rId7" Type="http://schemas.openxmlformats.org/officeDocument/2006/relationships/tags" Target="../tags/tag44.xml"/><Relationship Id="rId71" Type="http://schemas.openxmlformats.org/officeDocument/2006/relationships/image" Target="../media/image27.png"/></Relationships>
</file>

<file path=ppt/slides/_rels/slide6.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chart" Target="../charts/chart11.xml"/><Relationship Id="rId3" Type="http://schemas.openxmlformats.org/officeDocument/2006/relationships/tags" Target="../tags/tag82.xml"/><Relationship Id="rId21" Type="http://schemas.openxmlformats.org/officeDocument/2006/relationships/image" Target="../media/image22.jpeg"/><Relationship Id="rId34" Type="http://schemas.openxmlformats.org/officeDocument/2006/relationships/image" Target="../media/image36.png"/><Relationship Id="rId7" Type="http://schemas.openxmlformats.org/officeDocument/2006/relationships/notesSlide" Target="../notesSlides/notesSlide6.xml"/><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chart" Target="../charts/chart10.xml"/><Relationship Id="rId33" Type="http://schemas.microsoft.com/office/2007/relationships/hdphoto" Target="../media/hdphoto6.wdp"/><Relationship Id="rId2" Type="http://schemas.openxmlformats.org/officeDocument/2006/relationships/tags" Target="../tags/tag81.xml"/><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3.png"/><Relationship Id="rId1" Type="http://schemas.openxmlformats.org/officeDocument/2006/relationships/vmlDrawing" Target="../drawings/vmlDrawing11.vml"/><Relationship Id="rId6" Type="http://schemas.openxmlformats.org/officeDocument/2006/relationships/slideLayout" Target="../slideLayouts/slideLayout3.xml"/><Relationship Id="rId11" Type="http://schemas.openxmlformats.org/officeDocument/2006/relationships/image" Target="../media/image12.jpeg"/><Relationship Id="rId24" Type="http://schemas.openxmlformats.org/officeDocument/2006/relationships/image" Target="../media/image25.jpeg"/><Relationship Id="rId32" Type="http://schemas.openxmlformats.org/officeDocument/2006/relationships/image" Target="../media/image35.png"/><Relationship Id="rId5" Type="http://schemas.openxmlformats.org/officeDocument/2006/relationships/tags" Target="../tags/tag84.xml"/><Relationship Id="rId15" Type="http://schemas.openxmlformats.org/officeDocument/2006/relationships/image" Target="../media/image16.jpeg"/><Relationship Id="rId23" Type="http://schemas.openxmlformats.org/officeDocument/2006/relationships/image" Target="../media/image24.jpeg"/><Relationship Id="rId28" Type="http://schemas.microsoft.com/office/2007/relationships/hdphoto" Target="../media/hdphoto4.wdp"/><Relationship Id="rId36" Type="http://schemas.openxmlformats.org/officeDocument/2006/relationships/image" Target="../media/image29.jpeg"/><Relationship Id="rId10" Type="http://schemas.openxmlformats.org/officeDocument/2006/relationships/image" Target="../media/image4.png"/><Relationship Id="rId19" Type="http://schemas.openxmlformats.org/officeDocument/2006/relationships/image" Target="../media/image20.jpeg"/><Relationship Id="rId31" Type="http://schemas.openxmlformats.org/officeDocument/2006/relationships/image" Target="../media/image34.png"/><Relationship Id="rId4" Type="http://schemas.openxmlformats.org/officeDocument/2006/relationships/tags" Target="../tags/tag83.xml"/><Relationship Id="rId9" Type="http://schemas.openxmlformats.org/officeDocument/2006/relationships/image" Target="../media/image1.emf"/><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32.png"/><Relationship Id="rId30" Type="http://schemas.microsoft.com/office/2007/relationships/hdphoto" Target="../media/hdphoto5.wdp"/><Relationship Id="rId35" Type="http://schemas.openxmlformats.org/officeDocument/2006/relationships/image" Target="../media/image37.png"/><Relationship Id="rId8"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13" Type="http://schemas.openxmlformats.org/officeDocument/2006/relationships/chart" Target="../charts/chart12.xml"/><Relationship Id="rId18" Type="http://schemas.openxmlformats.org/officeDocument/2006/relationships/image" Target="../media/image39.png"/><Relationship Id="rId26" Type="http://schemas.openxmlformats.org/officeDocument/2006/relationships/image" Target="../media/image16.jpeg"/><Relationship Id="rId21" Type="http://schemas.openxmlformats.org/officeDocument/2006/relationships/image" Target="../media/image41.png"/><Relationship Id="rId34" Type="http://schemas.openxmlformats.org/officeDocument/2006/relationships/image" Target="../media/image24.jpeg"/><Relationship Id="rId7" Type="http://schemas.openxmlformats.org/officeDocument/2006/relationships/tags" Target="../tags/tag90.xml"/><Relationship Id="rId12" Type="http://schemas.openxmlformats.org/officeDocument/2006/relationships/image" Target="../media/image4.png"/><Relationship Id="rId17" Type="http://schemas.microsoft.com/office/2007/relationships/hdphoto" Target="../media/hdphoto7.wdp"/><Relationship Id="rId25" Type="http://schemas.openxmlformats.org/officeDocument/2006/relationships/image" Target="../media/image15.jpeg"/><Relationship Id="rId33" Type="http://schemas.openxmlformats.org/officeDocument/2006/relationships/image" Target="../media/image23.jpeg"/><Relationship Id="rId2" Type="http://schemas.openxmlformats.org/officeDocument/2006/relationships/vmlDrawing" Target="../drawings/vmlDrawing12.vml"/><Relationship Id="rId16" Type="http://schemas.openxmlformats.org/officeDocument/2006/relationships/image" Target="../media/image38.png"/><Relationship Id="rId20" Type="http://schemas.openxmlformats.org/officeDocument/2006/relationships/image" Target="../media/image40.png"/><Relationship Id="rId29" Type="http://schemas.openxmlformats.org/officeDocument/2006/relationships/image" Target="../media/image19.jpeg"/><Relationship Id="rId1" Type="http://schemas.openxmlformats.org/officeDocument/2006/relationships/themeOverride" Target="../theme/themeOverride1.xml"/><Relationship Id="rId6" Type="http://schemas.openxmlformats.org/officeDocument/2006/relationships/tags" Target="../tags/tag89.xml"/><Relationship Id="rId11" Type="http://schemas.openxmlformats.org/officeDocument/2006/relationships/image" Target="../media/image1.emf"/><Relationship Id="rId24" Type="http://schemas.openxmlformats.org/officeDocument/2006/relationships/image" Target="../media/image14.jpeg"/><Relationship Id="rId32" Type="http://schemas.openxmlformats.org/officeDocument/2006/relationships/image" Target="../media/image22.jpeg"/><Relationship Id="rId37" Type="http://schemas.openxmlformats.org/officeDocument/2006/relationships/image" Target="../media/image29.jpeg"/><Relationship Id="rId5" Type="http://schemas.openxmlformats.org/officeDocument/2006/relationships/tags" Target="../tags/tag88.xml"/><Relationship Id="rId15" Type="http://schemas.openxmlformats.org/officeDocument/2006/relationships/chart" Target="../charts/chart14.xml"/><Relationship Id="rId23" Type="http://schemas.openxmlformats.org/officeDocument/2006/relationships/image" Target="../media/image13.jpeg"/><Relationship Id="rId28" Type="http://schemas.openxmlformats.org/officeDocument/2006/relationships/image" Target="../media/image18.jpeg"/><Relationship Id="rId36" Type="http://schemas.openxmlformats.org/officeDocument/2006/relationships/image" Target="../media/image26.jpeg"/><Relationship Id="rId10" Type="http://schemas.openxmlformats.org/officeDocument/2006/relationships/oleObject" Target="../embeddings/oleObject12.bin"/><Relationship Id="rId19" Type="http://schemas.microsoft.com/office/2007/relationships/hdphoto" Target="../media/hdphoto8.wdp"/><Relationship Id="rId31" Type="http://schemas.openxmlformats.org/officeDocument/2006/relationships/image" Target="../media/image21.jpeg"/><Relationship Id="rId4" Type="http://schemas.openxmlformats.org/officeDocument/2006/relationships/tags" Target="../tags/tag87.xml"/><Relationship Id="rId9" Type="http://schemas.openxmlformats.org/officeDocument/2006/relationships/notesSlide" Target="../notesSlides/notesSlide7.xml"/><Relationship Id="rId14" Type="http://schemas.openxmlformats.org/officeDocument/2006/relationships/chart" Target="../charts/chart13.xml"/><Relationship Id="rId22" Type="http://schemas.openxmlformats.org/officeDocument/2006/relationships/image" Target="../media/image12.jpeg"/><Relationship Id="rId27" Type="http://schemas.openxmlformats.org/officeDocument/2006/relationships/image" Target="../media/image17.jpeg"/><Relationship Id="rId30" Type="http://schemas.openxmlformats.org/officeDocument/2006/relationships/image" Target="../media/image20.jpeg"/><Relationship Id="rId35" Type="http://schemas.openxmlformats.org/officeDocument/2006/relationships/image" Target="../media/image25.jpeg"/><Relationship Id="rId8" Type="http://schemas.openxmlformats.org/officeDocument/2006/relationships/slideLayout" Target="../slideLayouts/slideLayout3.xml"/><Relationship Id="rId3" Type="http://schemas.openxmlformats.org/officeDocument/2006/relationships/tags" Target="../tags/tag86.xml"/></Relationships>
</file>

<file path=ppt/slides/_rels/slide8.xml.rels><?xml version="1.0" encoding="UTF-8" standalone="yes"?>
<Relationships xmlns="http://schemas.openxmlformats.org/package/2006/relationships"><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image" Target="../media/image43.png"/><Relationship Id="rId39" Type="http://schemas.microsoft.com/office/2007/relationships/hdphoto" Target="../media/hdphoto13.wdp"/><Relationship Id="rId21" Type="http://schemas.openxmlformats.org/officeDocument/2006/relationships/oleObject" Target="../embeddings/oleObject13.bin"/><Relationship Id="rId34" Type="http://schemas.openxmlformats.org/officeDocument/2006/relationships/chart" Target="../charts/chart18.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microsoft.com/office/2007/relationships/hdphoto" Target="../media/hdphoto9.wdp"/><Relationship Id="rId33" Type="http://schemas.openxmlformats.org/officeDocument/2006/relationships/chart" Target="../charts/chart17.xml"/><Relationship Id="rId38" Type="http://schemas.openxmlformats.org/officeDocument/2006/relationships/image" Target="../media/image47.png"/><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notesSlide" Target="../notesSlides/notesSlide8.xml"/><Relationship Id="rId29" Type="http://schemas.openxmlformats.org/officeDocument/2006/relationships/image" Target="../media/image45.png"/><Relationship Id="rId1" Type="http://schemas.openxmlformats.org/officeDocument/2006/relationships/vmlDrawing" Target="../drawings/vmlDrawing13.v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image" Target="../media/image42.png"/><Relationship Id="rId32" Type="http://schemas.openxmlformats.org/officeDocument/2006/relationships/chart" Target="../charts/chart16.xml"/><Relationship Id="rId37" Type="http://schemas.microsoft.com/office/2007/relationships/hdphoto" Target="../media/hdphoto12.wdp"/><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image" Target="../media/image4.png"/><Relationship Id="rId28" Type="http://schemas.microsoft.com/office/2007/relationships/hdphoto" Target="../media/hdphoto10.wdp"/><Relationship Id="rId36" Type="http://schemas.openxmlformats.org/officeDocument/2006/relationships/image" Target="../media/image46.png"/><Relationship Id="rId10" Type="http://schemas.openxmlformats.org/officeDocument/2006/relationships/tags" Target="../tags/tag100.xml"/><Relationship Id="rId19" Type="http://schemas.openxmlformats.org/officeDocument/2006/relationships/slideLayout" Target="../slideLayouts/slideLayout3.xml"/><Relationship Id="rId31" Type="http://schemas.openxmlformats.org/officeDocument/2006/relationships/chart" Target="../charts/chart15.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image" Target="../media/image1.emf"/><Relationship Id="rId27" Type="http://schemas.openxmlformats.org/officeDocument/2006/relationships/image" Target="../media/image44.png"/><Relationship Id="rId30" Type="http://schemas.microsoft.com/office/2007/relationships/hdphoto" Target="../media/hdphoto11.wdp"/><Relationship Id="rId35" Type="http://schemas.openxmlformats.org/officeDocument/2006/relationships/chart" Target="../charts/chart19.xml"/><Relationship Id="rId8" Type="http://schemas.openxmlformats.org/officeDocument/2006/relationships/tags" Target="../tags/tag98.xml"/><Relationship Id="rId3" Type="http://schemas.openxmlformats.org/officeDocument/2006/relationships/tags" Target="../tags/tag93.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tags" Target="../tags/tag110.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9.xml"/><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2C6864C-D399-431A-80A5-7D1C877FC518}"/>
              </a:ext>
            </a:extLst>
          </p:cNvPr>
          <p:cNvGraphicFramePr>
            <a:graphicFrameLocks noChangeAspect="1"/>
          </p:cNvGraphicFramePr>
          <p:nvPr>
            <p:custDataLst>
              <p:tags r:id="rId2"/>
            </p:custDataLst>
            <p:extLst>
              <p:ext uri="{D42A27DB-BD31-4B8C-83A1-F6EECF244321}">
                <p14:modId xmlns:p14="http://schemas.microsoft.com/office/powerpoint/2010/main" val="2422245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33"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6F1A174C-94DE-41EE-AE76-3074CFFAF331}"/>
              </a:ext>
            </a:extLst>
          </p:cNvPr>
          <p:cNvSpPr/>
          <p:nvPr/>
        </p:nvSpPr>
        <p:spPr>
          <a:xfrm>
            <a:off x="0" y="31899"/>
            <a:ext cx="12192000" cy="4567011"/>
          </a:xfrm>
          <a:prstGeom prst="rect">
            <a:avLst/>
          </a:prstGeom>
          <a:solidFill>
            <a:srgbClr val="E5380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6" name="Picture 5">
            <a:extLst>
              <a:ext uri="{FF2B5EF4-FFF2-40B4-BE49-F238E27FC236}">
                <a16:creationId xmlns:a16="http://schemas.microsoft.com/office/drawing/2014/main" id="{A3D658D2-0110-4615-8ABA-65587AAA54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8200" y="5033554"/>
            <a:ext cx="2895600" cy="1357609"/>
          </a:xfrm>
          <a:prstGeom prst="rect">
            <a:avLst/>
          </a:prstGeom>
        </p:spPr>
      </p:pic>
      <p:sp>
        <p:nvSpPr>
          <p:cNvPr id="5" name="Title 1"/>
          <p:cNvSpPr txBox="1">
            <a:spLocks/>
          </p:cNvSpPr>
          <p:nvPr/>
        </p:nvSpPr>
        <p:spPr bwMode="auto">
          <a:xfrm>
            <a:off x="1195835" y="2350427"/>
            <a:ext cx="9784861" cy="5897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GB" altLang="sq-AL" sz="4800" b="1" dirty="0">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The Albanian Banking System:</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sq-AL" sz="4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Evolution</a:t>
            </a:r>
            <a:r>
              <a:rPr kumimoji="0" lang="en-GB" altLang="sq-AL" sz="4800" b="1" i="0" u="none" strike="noStrike" kern="1200" cap="none" spc="0" normalizeH="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 and Potential Developments</a:t>
            </a:r>
            <a:endParaRPr kumimoji="0" lang="sq-AL" altLang="sq-AL" sz="4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1903670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1254721614"/>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42008" name="think-cell Slide" r:id="rId5" imgW="360" imgH="360" progId="TCLayout.ActiveDocument.1">
                  <p:embed/>
                </p:oleObj>
              </mc:Choice>
              <mc:Fallback>
                <p:oleObj name="think-cell Slide" r:id="rId5" imgW="360" imgH="360" progId="TCLayout.ActiveDocument.1">
                  <p:embed/>
                  <p:pic>
                    <p:nvPicPr>
                      <p:cNvPr id="323586" name="Object 4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idx="4294967295"/>
          </p:nvPr>
        </p:nvSpPr>
        <p:spPr>
          <a:xfrm>
            <a:off x="360000" y="288000"/>
            <a:ext cx="9565050" cy="544513"/>
          </a:xfrm>
        </p:spPr>
        <p:txBody>
          <a:bodyPr>
            <a:normAutofit fontScale="90000"/>
          </a:body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Banking sector at a glance</a:t>
            </a:r>
          </a:p>
        </p:txBody>
      </p:sp>
      <p:grpSp>
        <p:nvGrpSpPr>
          <p:cNvPr id="186" name="Group 185"/>
          <p:cNvGrpSpPr/>
          <p:nvPr/>
        </p:nvGrpSpPr>
        <p:grpSpPr>
          <a:xfrm>
            <a:off x="10848726" y="170255"/>
            <a:ext cx="1336431" cy="6590452"/>
            <a:chOff x="10855569" y="267548"/>
            <a:chExt cx="1336431" cy="6590452"/>
          </a:xfrm>
        </p:grpSpPr>
        <p:pic>
          <p:nvPicPr>
            <p:cNvPr id="187" name="Picture 3"/>
            <p:cNvPicPr>
              <a:picLocks noChangeAspect="1"/>
            </p:cNvPicPr>
            <p:nvPr/>
          </p:nvPicPr>
          <p:blipFill>
            <a:blip r:embed="rId7"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9" name="Rectangle 22">
            <a:extLst>
              <a:ext uri="{FF2B5EF4-FFF2-40B4-BE49-F238E27FC236}">
                <a16:creationId xmlns:a16="http://schemas.microsoft.com/office/drawing/2014/main" id="{D0EAF128-654F-4DF7-82FE-86F6E5C681A2}"/>
              </a:ext>
            </a:extLst>
          </p:cNvPr>
          <p:cNvSpPr>
            <a:spLocks noChangeArrowheads="1"/>
          </p:cNvSpPr>
          <p:nvPr/>
        </p:nvSpPr>
        <p:spPr bwMode="auto">
          <a:xfrm rot="16200000">
            <a:off x="78582" y="1586707"/>
            <a:ext cx="1538287" cy="635000"/>
          </a:xfrm>
          <a:prstGeom prst="rect">
            <a:avLst/>
          </a:prstGeom>
          <a:solidFill>
            <a:srgbClr val="E53809"/>
          </a:solidFill>
          <a:ln w="9525" algn="ctr">
            <a:noFill/>
            <a:miter lim="800000"/>
            <a:headEnd/>
            <a:tailEnd/>
          </a:ln>
          <a:effectLst/>
        </p:spPr>
        <p:txBody>
          <a:bodyPr lIns="73462" tIns="0" rIns="0" bIns="0" anchor="ctr"/>
          <a:lstStyle/>
          <a:p>
            <a:pPr algn="ctr" defTabSz="913526">
              <a:defRPr/>
            </a:pPr>
            <a:r>
              <a:rPr lang="en-GB"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STRUCTURE</a:t>
            </a:r>
            <a:endPar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 name="Rectangle 22">
            <a:extLst>
              <a:ext uri="{FF2B5EF4-FFF2-40B4-BE49-F238E27FC236}">
                <a16:creationId xmlns:a16="http://schemas.microsoft.com/office/drawing/2014/main" id="{3CCAC72D-27C8-4794-8AF1-B2921FD4F3B6}"/>
              </a:ext>
            </a:extLst>
          </p:cNvPr>
          <p:cNvSpPr>
            <a:spLocks noChangeArrowheads="1"/>
          </p:cNvSpPr>
          <p:nvPr/>
        </p:nvSpPr>
        <p:spPr bwMode="auto">
          <a:xfrm rot="16200000">
            <a:off x="79375" y="3260725"/>
            <a:ext cx="1538288" cy="636588"/>
          </a:xfrm>
          <a:prstGeom prst="rect">
            <a:avLst/>
          </a:prstGeom>
          <a:solidFill>
            <a:srgbClr val="E53809">
              <a:alpha val="80000"/>
            </a:srgbClr>
          </a:solidFill>
          <a:ln w="9525" algn="ctr">
            <a:noFill/>
            <a:miter lim="800000"/>
            <a:headEnd/>
            <a:tailEnd/>
          </a:ln>
          <a:effectLst/>
        </p:spPr>
        <p:txBody>
          <a:bodyPr lIns="73462" tIns="0" rIns="0" bIns="0" anchor="ctr"/>
          <a:lstStyle/>
          <a:p>
            <a:pPr algn="ctr" defTabSz="913526">
              <a:defRPr/>
            </a:pP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BALANCE SHEET</a:t>
            </a:r>
          </a:p>
        </p:txBody>
      </p:sp>
      <p:sp>
        <p:nvSpPr>
          <p:cNvPr id="11" name="Rectangle 22">
            <a:extLst>
              <a:ext uri="{FF2B5EF4-FFF2-40B4-BE49-F238E27FC236}">
                <a16:creationId xmlns:a16="http://schemas.microsoft.com/office/drawing/2014/main" id="{10365C8D-621A-43FA-9329-650482BF036F}"/>
              </a:ext>
            </a:extLst>
          </p:cNvPr>
          <p:cNvSpPr>
            <a:spLocks noChangeArrowheads="1"/>
          </p:cNvSpPr>
          <p:nvPr/>
        </p:nvSpPr>
        <p:spPr bwMode="auto">
          <a:xfrm rot="16200000">
            <a:off x="78582" y="4936332"/>
            <a:ext cx="1538287" cy="635000"/>
          </a:xfrm>
          <a:prstGeom prst="rect">
            <a:avLst/>
          </a:prstGeom>
          <a:solidFill>
            <a:srgbClr val="E53809">
              <a:alpha val="70000"/>
            </a:srgbClr>
          </a:solidFill>
          <a:ln w="9525" algn="ctr">
            <a:noFill/>
            <a:miter lim="800000"/>
            <a:headEnd/>
            <a:tailEnd/>
          </a:ln>
          <a:effectLst/>
        </p:spPr>
        <p:txBody>
          <a:bodyPr lIns="73462" tIns="0" rIns="0" bIns="0" anchor="ctr"/>
          <a:lstStyle/>
          <a:p>
            <a:pPr algn="ctr" defTabSz="913526">
              <a:defRPr/>
            </a:pPr>
            <a:r>
              <a:rPr lang="en-US" sz="1000" b="1" kern="0" dirty="0" err="1">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P&amp;L</a:t>
            </a:r>
            <a:endPar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 name="Rectangle 11">
            <a:extLst>
              <a:ext uri="{FF2B5EF4-FFF2-40B4-BE49-F238E27FC236}">
                <a16:creationId xmlns:a16="http://schemas.microsoft.com/office/drawing/2014/main" id="{A73F6B63-56C1-4668-A3A4-BD588436DA78}"/>
              </a:ext>
            </a:extLst>
          </p:cNvPr>
          <p:cNvSpPr/>
          <p:nvPr/>
        </p:nvSpPr>
        <p:spPr>
          <a:xfrm>
            <a:off x="530226" y="1135064"/>
            <a:ext cx="8901113" cy="1538287"/>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prstClr val="white"/>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 name="Rectangle 12">
            <a:extLst>
              <a:ext uri="{FF2B5EF4-FFF2-40B4-BE49-F238E27FC236}">
                <a16:creationId xmlns:a16="http://schemas.microsoft.com/office/drawing/2014/main" id="{0B2C5C17-9513-4031-B697-BCE9FBCF7F10}"/>
              </a:ext>
            </a:extLst>
          </p:cNvPr>
          <p:cNvSpPr/>
          <p:nvPr/>
        </p:nvSpPr>
        <p:spPr>
          <a:xfrm>
            <a:off x="530226" y="2805114"/>
            <a:ext cx="8901113" cy="1538287"/>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prstClr val="white"/>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 name="Rectangle 13">
            <a:extLst>
              <a:ext uri="{FF2B5EF4-FFF2-40B4-BE49-F238E27FC236}">
                <a16:creationId xmlns:a16="http://schemas.microsoft.com/office/drawing/2014/main" id="{2881E34A-0968-4BFB-ADB2-9B0D1A3A956C}"/>
              </a:ext>
            </a:extLst>
          </p:cNvPr>
          <p:cNvSpPr/>
          <p:nvPr/>
        </p:nvSpPr>
        <p:spPr>
          <a:xfrm>
            <a:off x="530226" y="4484689"/>
            <a:ext cx="8901113" cy="1538287"/>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prstClr val="white"/>
              </a:solidFill>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15" name="Picture 13" descr="Image result for banks icon">
            <a:extLst>
              <a:ext uri="{FF2B5EF4-FFF2-40B4-BE49-F238E27FC236}">
                <a16:creationId xmlns:a16="http://schemas.microsoft.com/office/drawing/2014/main" id="{2CEEEED3-26B3-4EC3-AA1E-E04AA5212B66}"/>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8713" y="1568958"/>
            <a:ext cx="640035" cy="6765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Image result for profitability icon">
            <a:extLst>
              <a:ext uri="{FF2B5EF4-FFF2-40B4-BE49-F238E27FC236}">
                <a16:creationId xmlns:a16="http://schemas.microsoft.com/office/drawing/2014/main" id="{59E09AA6-1950-4E69-9F2F-82734063EFAA}"/>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2283" y="4887840"/>
            <a:ext cx="667539" cy="68700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29">
            <a:extLst>
              <a:ext uri="{FF2B5EF4-FFF2-40B4-BE49-F238E27FC236}">
                <a16:creationId xmlns:a16="http://schemas.microsoft.com/office/drawing/2014/main" id="{265928AE-5469-4CFF-BC7D-62C1D6C12F32}"/>
              </a:ext>
            </a:extLst>
          </p:cNvPr>
          <p:cNvGrpSpPr>
            <a:grpSpLocks/>
          </p:cNvGrpSpPr>
          <p:nvPr/>
        </p:nvGrpSpPr>
        <p:grpSpPr bwMode="auto">
          <a:xfrm>
            <a:off x="4208463" y="3046413"/>
            <a:ext cx="976312" cy="944562"/>
            <a:chOff x="-1216127" y="2647396"/>
            <a:chExt cx="499222" cy="514904"/>
          </a:xfrm>
        </p:grpSpPr>
        <p:pic>
          <p:nvPicPr>
            <p:cNvPr id="18" name="Picture 19" descr="Related image">
              <a:extLst>
                <a:ext uri="{FF2B5EF4-FFF2-40B4-BE49-F238E27FC236}">
                  <a16:creationId xmlns:a16="http://schemas.microsoft.com/office/drawing/2014/main" id="{96A60F80-19A8-44C8-903B-F5E6A59090C7}"/>
                </a:ext>
              </a:extLst>
            </p:cNvPr>
            <p:cNvPicPr>
              <a:picLocks noChangeAspect="1" noChangeArrowheads="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b="43906"/>
            <a:stretch/>
          </p:blipFill>
          <p:spPr bwMode="auto">
            <a:xfrm>
              <a:off x="-1216127" y="2882267"/>
              <a:ext cx="499222" cy="2800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9" descr="Related image">
              <a:extLst>
                <a:ext uri="{FF2B5EF4-FFF2-40B4-BE49-F238E27FC236}">
                  <a16:creationId xmlns:a16="http://schemas.microsoft.com/office/drawing/2014/main" id="{DA1B8544-AD99-4450-90E1-2ECCAD071ED5}"/>
                </a:ext>
              </a:extLst>
            </p:cNvPr>
            <p:cNvPicPr>
              <a:picLocks noChangeAspect="1" noChangeArrowheads="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t="51443" b="1"/>
            <a:stretch/>
          </p:blipFill>
          <p:spPr bwMode="auto">
            <a:xfrm rot="10800000">
              <a:off x="-1216127" y="2647396"/>
              <a:ext cx="499222" cy="242407"/>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descr="Related image">
            <a:extLst>
              <a:ext uri="{FF2B5EF4-FFF2-40B4-BE49-F238E27FC236}">
                <a16:creationId xmlns:a16="http://schemas.microsoft.com/office/drawing/2014/main" id="{B2431DCD-89D9-4668-A388-6A9693497B75}"/>
              </a:ext>
            </a:extLst>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13032" y="3183705"/>
            <a:ext cx="856546" cy="8565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8" descr="Related image">
            <a:extLst>
              <a:ext uri="{FF2B5EF4-FFF2-40B4-BE49-F238E27FC236}">
                <a16:creationId xmlns:a16="http://schemas.microsoft.com/office/drawing/2014/main" id="{28B36EAB-C2E3-4080-8150-0B971F4B02A5}"/>
              </a:ext>
            </a:extLst>
          </p:cNvPr>
          <p:cNvPicPr>
            <a:picLocks noChangeAspect="1" noChangeArrowheads="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4694" y="3197370"/>
            <a:ext cx="775182" cy="7751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Image result for ratios icon">
            <a:extLst>
              <a:ext uri="{FF2B5EF4-FFF2-40B4-BE49-F238E27FC236}">
                <a16:creationId xmlns:a16="http://schemas.microsoft.com/office/drawing/2014/main" id="{B6B437C4-1F63-4E32-9FCD-1C4A9CC262B9}"/>
              </a:ext>
            </a:extLst>
          </p:cNvPr>
          <p:cNvPicPr>
            <a:picLocks noChangeAspect="1" noChangeArrowheads="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84361" y="4841287"/>
            <a:ext cx="825583" cy="82558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8">
            <a:extLst>
              <a:ext uri="{FF2B5EF4-FFF2-40B4-BE49-F238E27FC236}">
                <a16:creationId xmlns:a16="http://schemas.microsoft.com/office/drawing/2014/main" id="{7FF29519-41D8-4CFD-97F5-697A4914166B}"/>
              </a:ext>
            </a:extLst>
          </p:cNvPr>
          <p:cNvSpPr txBox="1">
            <a:spLocks noChangeArrowheads="1"/>
          </p:cNvSpPr>
          <p:nvPr/>
        </p:nvSpPr>
        <p:spPr bwMode="auto">
          <a:xfrm>
            <a:off x="2479676" y="1652588"/>
            <a:ext cx="14843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t>market size</a:t>
            </a:r>
          </a:p>
          <a:p>
            <a:r>
              <a:rPr lang="en-GB" altLang="en-US" sz="1600" b="1">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t>15 banks</a:t>
            </a:r>
            <a:endParaRPr lang="en-GB" altLang="en-US" sz="1600" b="1" baseline="30000">
              <a:solidFill>
                <a:srgbClr val="000000"/>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 name="TextBox 36">
            <a:extLst>
              <a:ext uri="{FF2B5EF4-FFF2-40B4-BE49-F238E27FC236}">
                <a16:creationId xmlns:a16="http://schemas.microsoft.com/office/drawing/2014/main" id="{2845A768-3141-4AD7-B291-CC62A430AD02}"/>
              </a:ext>
            </a:extLst>
          </p:cNvPr>
          <p:cNvSpPr txBox="1">
            <a:spLocks noChangeArrowheads="1"/>
          </p:cNvSpPr>
          <p:nvPr/>
        </p:nvSpPr>
        <p:spPr bwMode="auto">
          <a:xfrm>
            <a:off x="2479675" y="3348038"/>
            <a:ext cx="1358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a:latin typeface="Calibri Light" panose="020F0302020204030204" pitchFamily="34" charset="0"/>
                <a:cs typeface="Calibri Light" panose="020F0302020204030204" pitchFamily="34" charset="0"/>
                <a:sym typeface="Calibri Light" panose="020F0302020204030204" pitchFamily="34" charset="0"/>
              </a:rPr>
              <a:t>total assets</a:t>
            </a:r>
          </a:p>
          <a:p>
            <a:r>
              <a:rPr lang="en-GB" altLang="en-US" sz="1600" b="1">
                <a:latin typeface="Calibri Light" panose="020F0302020204030204" pitchFamily="34" charset="0"/>
                <a:cs typeface="Calibri Light" panose="020F0302020204030204" pitchFamily="34" charset="0"/>
                <a:sym typeface="Calibri Light" panose="020F0302020204030204" pitchFamily="34" charset="0"/>
              </a:rPr>
              <a:t>11.8 bn €</a:t>
            </a:r>
          </a:p>
        </p:txBody>
      </p:sp>
      <p:sp>
        <p:nvSpPr>
          <p:cNvPr id="25" name="TextBox 32">
            <a:extLst>
              <a:ext uri="{FF2B5EF4-FFF2-40B4-BE49-F238E27FC236}">
                <a16:creationId xmlns:a16="http://schemas.microsoft.com/office/drawing/2014/main" id="{611A1D51-FAB5-4689-BE21-4D6B3FB0D916}"/>
              </a:ext>
            </a:extLst>
          </p:cNvPr>
          <p:cNvSpPr txBox="1">
            <a:spLocks noChangeArrowheads="1"/>
          </p:cNvSpPr>
          <p:nvPr/>
        </p:nvSpPr>
        <p:spPr bwMode="auto">
          <a:xfrm>
            <a:off x="5110164" y="3178176"/>
            <a:ext cx="15144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a:latin typeface="Calibri Light" panose="020F0302020204030204" pitchFamily="34" charset="0"/>
                <a:cs typeface="Calibri Light" panose="020F0302020204030204" pitchFamily="34" charset="0"/>
                <a:sym typeface="Calibri Light" panose="020F0302020204030204" pitchFamily="34" charset="0"/>
              </a:rPr>
              <a:t>gross customer loans </a:t>
            </a:r>
          </a:p>
          <a:p>
            <a:r>
              <a:rPr lang="en-GB" altLang="en-US" sz="1600" b="1">
                <a:latin typeface="Calibri Light" panose="020F0302020204030204" pitchFamily="34" charset="0"/>
                <a:cs typeface="Calibri Light" panose="020F0302020204030204" pitchFamily="34" charset="0"/>
                <a:sym typeface="Calibri Light" panose="020F0302020204030204" pitchFamily="34" charset="0"/>
              </a:rPr>
              <a:t>4.7 bn €</a:t>
            </a:r>
          </a:p>
        </p:txBody>
      </p:sp>
      <p:sp>
        <p:nvSpPr>
          <p:cNvPr id="26" name="TextBox 38">
            <a:extLst>
              <a:ext uri="{FF2B5EF4-FFF2-40B4-BE49-F238E27FC236}">
                <a16:creationId xmlns:a16="http://schemas.microsoft.com/office/drawing/2014/main" id="{F0598823-A07B-4265-94DA-F6F29C7C4B96}"/>
              </a:ext>
            </a:extLst>
          </p:cNvPr>
          <p:cNvSpPr txBox="1">
            <a:spLocks noChangeArrowheads="1"/>
          </p:cNvSpPr>
          <p:nvPr/>
        </p:nvSpPr>
        <p:spPr bwMode="auto">
          <a:xfrm>
            <a:off x="7793038" y="3213101"/>
            <a:ext cx="13589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a:latin typeface="Calibri Light" panose="020F0302020204030204" pitchFamily="34" charset="0"/>
                <a:cs typeface="Calibri Light" panose="020F0302020204030204" pitchFamily="34" charset="0"/>
                <a:sym typeface="Calibri Light" panose="020F0302020204030204" pitchFamily="34" charset="0"/>
              </a:rPr>
              <a:t>customer deposits</a:t>
            </a:r>
          </a:p>
          <a:p>
            <a:r>
              <a:rPr lang="en-GB" altLang="en-US" sz="1600" b="1">
                <a:latin typeface="Calibri Light" panose="020F0302020204030204" pitchFamily="34" charset="0"/>
                <a:cs typeface="Calibri Light" panose="020F0302020204030204" pitchFamily="34" charset="0"/>
                <a:sym typeface="Calibri Light" panose="020F0302020204030204" pitchFamily="34" charset="0"/>
              </a:rPr>
              <a:t>9.6 bn €</a:t>
            </a:r>
          </a:p>
        </p:txBody>
      </p:sp>
      <p:sp>
        <p:nvSpPr>
          <p:cNvPr id="27" name="TextBox 40">
            <a:extLst>
              <a:ext uri="{FF2B5EF4-FFF2-40B4-BE49-F238E27FC236}">
                <a16:creationId xmlns:a16="http://schemas.microsoft.com/office/drawing/2014/main" id="{AA54C146-AABE-4FFD-91BF-3AD4571B7C84}"/>
              </a:ext>
            </a:extLst>
          </p:cNvPr>
          <p:cNvSpPr txBox="1">
            <a:spLocks noChangeArrowheads="1"/>
          </p:cNvSpPr>
          <p:nvPr/>
        </p:nvSpPr>
        <p:spPr bwMode="auto">
          <a:xfrm>
            <a:off x="7793038" y="5013325"/>
            <a:ext cx="1358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a:latin typeface="Calibri Light" panose="020F0302020204030204" pitchFamily="34" charset="0"/>
                <a:cs typeface="Calibri Light" panose="020F0302020204030204" pitchFamily="34" charset="0"/>
                <a:sym typeface="Calibri Light" panose="020F0302020204030204" pitchFamily="34" charset="0"/>
              </a:rPr>
              <a:t>cost to income</a:t>
            </a:r>
          </a:p>
          <a:p>
            <a:r>
              <a:rPr lang="en-GB" altLang="en-US" sz="1600" b="1">
                <a:latin typeface="Calibri Light" panose="020F0302020204030204" pitchFamily="34" charset="0"/>
                <a:cs typeface="Calibri Light" panose="020F0302020204030204" pitchFamily="34" charset="0"/>
                <a:sym typeface="Calibri Light" panose="020F0302020204030204" pitchFamily="34" charset="0"/>
              </a:rPr>
              <a:t>77.6%</a:t>
            </a:r>
          </a:p>
        </p:txBody>
      </p:sp>
      <p:sp>
        <p:nvSpPr>
          <p:cNvPr id="28" name="TextBox 42">
            <a:extLst>
              <a:ext uri="{FF2B5EF4-FFF2-40B4-BE49-F238E27FC236}">
                <a16:creationId xmlns:a16="http://schemas.microsoft.com/office/drawing/2014/main" id="{87FAA96B-65E6-4692-9D72-7051C4E27482}"/>
              </a:ext>
            </a:extLst>
          </p:cNvPr>
          <p:cNvSpPr txBox="1">
            <a:spLocks noChangeArrowheads="1"/>
          </p:cNvSpPr>
          <p:nvPr/>
        </p:nvSpPr>
        <p:spPr bwMode="auto">
          <a:xfrm>
            <a:off x="5192713" y="4581525"/>
            <a:ext cx="1358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a:latin typeface="Calibri Light" panose="020F0302020204030204" pitchFamily="34" charset="0"/>
                <a:cs typeface="Calibri Light" panose="020F0302020204030204" pitchFamily="34" charset="0"/>
                <a:sym typeface="Calibri Light" panose="020F0302020204030204" pitchFamily="34" charset="0"/>
              </a:rPr>
              <a:t>ROE</a:t>
            </a:r>
          </a:p>
          <a:p>
            <a:r>
              <a:rPr lang="it-IT" altLang="en-US" sz="1600" b="1">
                <a:latin typeface="Calibri Light" panose="020F0302020204030204" pitchFamily="34" charset="0"/>
                <a:cs typeface="Calibri Light" panose="020F0302020204030204" pitchFamily="34" charset="0"/>
                <a:sym typeface="Calibri Light" panose="020F0302020204030204" pitchFamily="34" charset="0"/>
              </a:rPr>
              <a:t>13.0</a:t>
            </a:r>
            <a:r>
              <a:rPr lang="en-GB" altLang="en-US" sz="1600" b="1">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29" name="TextBox 44">
            <a:extLst>
              <a:ext uri="{FF2B5EF4-FFF2-40B4-BE49-F238E27FC236}">
                <a16:creationId xmlns:a16="http://schemas.microsoft.com/office/drawing/2014/main" id="{7375619A-5181-4365-ADD9-E16F5FD607B5}"/>
              </a:ext>
            </a:extLst>
          </p:cNvPr>
          <p:cNvSpPr txBox="1">
            <a:spLocks noChangeArrowheads="1"/>
          </p:cNvSpPr>
          <p:nvPr/>
        </p:nvSpPr>
        <p:spPr bwMode="auto">
          <a:xfrm>
            <a:off x="2479675" y="4910138"/>
            <a:ext cx="1358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dirty="0">
                <a:latin typeface="Calibri Light" panose="020F0302020204030204" pitchFamily="34" charset="0"/>
                <a:cs typeface="Calibri Light" panose="020F0302020204030204" pitchFamily="34" charset="0"/>
                <a:sym typeface="Calibri Light" panose="020F0302020204030204" pitchFamily="34" charset="0"/>
              </a:rPr>
              <a:t>net income*</a:t>
            </a:r>
          </a:p>
          <a:p>
            <a:r>
              <a:rPr lang="en-GB" altLang="en-US" sz="1600" b="1" dirty="0">
                <a:latin typeface="Calibri Light" panose="020F0302020204030204" pitchFamily="34" charset="0"/>
                <a:cs typeface="Calibri Light" panose="020F0302020204030204" pitchFamily="34" charset="0"/>
                <a:sym typeface="Calibri Light" panose="020F0302020204030204" pitchFamily="34" charset="0"/>
              </a:rPr>
              <a:t>144.8 </a:t>
            </a:r>
            <a:r>
              <a:rPr lang="en-GB" altLang="en-US" sz="1600" b="1" dirty="0" err="1">
                <a:latin typeface="Calibri Light" panose="020F0302020204030204" pitchFamily="34" charset="0"/>
                <a:cs typeface="Calibri Light" panose="020F0302020204030204" pitchFamily="34" charset="0"/>
                <a:sym typeface="Calibri Light" panose="020F0302020204030204" pitchFamily="34" charset="0"/>
              </a:rPr>
              <a:t>mn</a:t>
            </a:r>
            <a:r>
              <a:rPr lang="en-GB" altLang="en-US" sz="1600" b="1" dirty="0">
                <a:latin typeface="Calibri Light" panose="020F0302020204030204" pitchFamily="34" charset="0"/>
                <a:cs typeface="Calibri Light" panose="020F0302020204030204" pitchFamily="34" charset="0"/>
                <a:sym typeface="Calibri Light" panose="020F0302020204030204" pitchFamily="34" charset="0"/>
              </a:rPr>
              <a:t> €</a:t>
            </a:r>
          </a:p>
        </p:txBody>
      </p:sp>
      <p:sp>
        <p:nvSpPr>
          <p:cNvPr id="30" name="Text Placeholder 3">
            <a:extLst>
              <a:ext uri="{FF2B5EF4-FFF2-40B4-BE49-F238E27FC236}">
                <a16:creationId xmlns:a16="http://schemas.microsoft.com/office/drawing/2014/main" id="{5178EB2C-B775-4D39-A86C-0AE3FC41B3DF}"/>
              </a:ext>
            </a:extLst>
          </p:cNvPr>
          <p:cNvSpPr txBox="1">
            <a:spLocks/>
          </p:cNvSpPr>
          <p:nvPr/>
        </p:nvSpPr>
        <p:spPr>
          <a:xfrm>
            <a:off x="625475" y="6311900"/>
            <a:ext cx="7945438" cy="37465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it-IT">
                <a:latin typeface="Calibri Light" panose="020F0302020204030204" pitchFamily="34" charset="0"/>
                <a:cs typeface="Calibri Light" panose="020F0302020204030204" pitchFamily="34" charset="0"/>
                <a:sym typeface="Calibri Light" panose="020F0302020204030204" pitchFamily="34" charset="0"/>
              </a:rPr>
              <a:t>SOURCE: </a:t>
            </a:r>
            <a:r>
              <a:rPr lang="en-GB">
                <a:latin typeface="Calibri Light" panose="020F0302020204030204" pitchFamily="34" charset="0"/>
                <a:cs typeface="Calibri Light" panose="020F0302020204030204" pitchFamily="34" charset="0"/>
                <a:sym typeface="Calibri Light" panose="020F0302020204030204" pitchFamily="34" charset="0"/>
              </a:rPr>
              <a:t>Albanian Association of banks, IMF, Bank of Albania</a:t>
            </a:r>
          </a:p>
          <a:p>
            <a:pPr>
              <a:defRPr/>
            </a:pPr>
            <a:r>
              <a:rPr lang="en-GB">
                <a:latin typeface="Calibri Light" panose="020F0302020204030204" pitchFamily="34" charset="0"/>
                <a:cs typeface="Calibri Light" panose="020F0302020204030204" pitchFamily="34" charset="0"/>
                <a:sym typeface="Calibri Light" panose="020F0302020204030204" pitchFamily="34" charset="0"/>
              </a:rPr>
              <a:t>*SRU</a:t>
            </a:r>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 name="TextBox 60">
            <a:extLst>
              <a:ext uri="{FF2B5EF4-FFF2-40B4-BE49-F238E27FC236}">
                <a16:creationId xmlns:a16="http://schemas.microsoft.com/office/drawing/2014/main" id="{7F1658D1-F462-43FB-BDE1-A43211C882AD}"/>
              </a:ext>
            </a:extLst>
          </p:cNvPr>
          <p:cNvSpPr txBox="1">
            <a:spLocks noChangeArrowheads="1"/>
          </p:cNvSpPr>
          <p:nvPr/>
        </p:nvSpPr>
        <p:spPr bwMode="auto">
          <a:xfrm>
            <a:off x="5192713" y="5302250"/>
            <a:ext cx="1358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a:latin typeface="Calibri Light" panose="020F0302020204030204" pitchFamily="34" charset="0"/>
                <a:cs typeface="Calibri Light" panose="020F0302020204030204" pitchFamily="34" charset="0"/>
                <a:sym typeface="Calibri Light" panose="020F0302020204030204" pitchFamily="34" charset="0"/>
              </a:rPr>
              <a:t>ROA</a:t>
            </a:r>
          </a:p>
          <a:p>
            <a:r>
              <a:rPr lang="it-IT" altLang="en-US" sz="1600" b="1">
                <a:latin typeface="Calibri Light" panose="020F0302020204030204" pitchFamily="34" charset="0"/>
                <a:cs typeface="Calibri Light" panose="020F0302020204030204" pitchFamily="34" charset="0"/>
                <a:sym typeface="Calibri Light" panose="020F0302020204030204" pitchFamily="34" charset="0"/>
              </a:rPr>
              <a:t>1.2</a:t>
            </a:r>
            <a:r>
              <a:rPr lang="en-GB" altLang="en-US" sz="1600" b="1">
                <a:latin typeface="Calibri Light" panose="020F0302020204030204" pitchFamily="34" charset="0"/>
                <a:cs typeface="Calibri Light" panose="020F0302020204030204" pitchFamily="34" charset="0"/>
                <a:sym typeface="Calibri Light" panose="020F0302020204030204" pitchFamily="34" charset="0"/>
              </a:rPr>
              <a:t>%</a:t>
            </a:r>
          </a:p>
        </p:txBody>
      </p:sp>
      <p:pic>
        <p:nvPicPr>
          <p:cNvPr id="32" name="Picture 31">
            <a:extLst>
              <a:ext uri="{FF2B5EF4-FFF2-40B4-BE49-F238E27FC236}">
                <a16:creationId xmlns:a16="http://schemas.microsoft.com/office/drawing/2014/main" id="{CD773D2A-3F96-4A66-B636-68B094E3F778}"/>
              </a:ext>
            </a:extLst>
          </p:cNvPr>
          <p:cNvPicPr>
            <a:picLocks noChangeAspect="1"/>
          </p:cNvPicPr>
          <p:nvPr/>
        </p:nvPicPr>
        <p:blipFill>
          <a:blip r:embed="rId14">
            <a:duotone>
              <a:schemeClr val="accent2">
                <a:shade val="45000"/>
                <a:satMod val="135000"/>
              </a:schemeClr>
              <a:prstClr val="white"/>
            </a:duotone>
            <a:extLst/>
          </a:blip>
          <a:stretch>
            <a:fillRect/>
          </a:stretch>
        </p:blipFill>
        <p:spPr>
          <a:xfrm>
            <a:off x="6954485" y="4886043"/>
            <a:ext cx="773643" cy="785546"/>
          </a:xfrm>
          <a:prstGeom prst="rect">
            <a:avLst/>
          </a:prstGeom>
        </p:spPr>
      </p:pic>
      <p:pic>
        <p:nvPicPr>
          <p:cNvPr id="33" name="Picture 7" descr="Image result for branches icon">
            <a:extLst>
              <a:ext uri="{FF2B5EF4-FFF2-40B4-BE49-F238E27FC236}">
                <a16:creationId xmlns:a16="http://schemas.microsoft.com/office/drawing/2014/main" id="{EB1D1C49-E77B-48E5-AD6B-A47AD41EAB29}"/>
              </a:ext>
            </a:extLst>
          </p:cNvPr>
          <p:cNvPicPr>
            <a:picLocks noChangeAspect="1" noChangeArrowheads="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40025" y="1602375"/>
            <a:ext cx="609710" cy="60971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41">
            <a:extLst>
              <a:ext uri="{FF2B5EF4-FFF2-40B4-BE49-F238E27FC236}">
                <a16:creationId xmlns:a16="http://schemas.microsoft.com/office/drawing/2014/main" id="{D817F4FA-2953-4271-BAC2-F715BA222A38}"/>
              </a:ext>
            </a:extLst>
          </p:cNvPr>
          <p:cNvSpPr txBox="1">
            <a:spLocks noChangeArrowheads="1"/>
          </p:cNvSpPr>
          <p:nvPr/>
        </p:nvSpPr>
        <p:spPr bwMode="auto">
          <a:xfrm>
            <a:off x="5192714" y="1652588"/>
            <a:ext cx="1120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a:latin typeface="Calibri Light" panose="020F0302020204030204" pitchFamily="34" charset="0"/>
                <a:cs typeface="Calibri Light" panose="020F0302020204030204" pitchFamily="34" charset="0"/>
                <a:sym typeface="Calibri Light" panose="020F0302020204030204" pitchFamily="34" charset="0"/>
              </a:rPr>
              <a:t>branches</a:t>
            </a:r>
          </a:p>
          <a:p>
            <a:r>
              <a:rPr lang="en-GB" altLang="en-US" sz="1600" b="1">
                <a:latin typeface="Calibri Light" panose="020F0302020204030204" pitchFamily="34" charset="0"/>
                <a:cs typeface="Calibri Light" panose="020F0302020204030204" pitchFamily="34" charset="0"/>
                <a:sym typeface="Calibri Light" panose="020F0302020204030204" pitchFamily="34" charset="0"/>
              </a:rPr>
              <a:t>474</a:t>
            </a:r>
          </a:p>
        </p:txBody>
      </p:sp>
      <p:sp>
        <p:nvSpPr>
          <p:cNvPr id="35" name="TextBox 37">
            <a:extLst>
              <a:ext uri="{FF2B5EF4-FFF2-40B4-BE49-F238E27FC236}">
                <a16:creationId xmlns:a16="http://schemas.microsoft.com/office/drawing/2014/main" id="{D4BB3796-58A7-414B-8887-97FDC7463DEC}"/>
              </a:ext>
            </a:extLst>
          </p:cNvPr>
          <p:cNvSpPr txBox="1">
            <a:spLocks noChangeArrowheads="1"/>
          </p:cNvSpPr>
          <p:nvPr/>
        </p:nvSpPr>
        <p:spPr bwMode="auto">
          <a:xfrm>
            <a:off x="7793039" y="1652588"/>
            <a:ext cx="1120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a:latin typeface="Calibri Light" panose="020F0302020204030204" pitchFamily="34" charset="0"/>
                <a:cs typeface="Calibri Light" panose="020F0302020204030204" pitchFamily="34" charset="0"/>
                <a:sym typeface="Calibri Light" panose="020F0302020204030204" pitchFamily="34" charset="0"/>
              </a:rPr>
              <a:t>employees</a:t>
            </a:r>
          </a:p>
          <a:p>
            <a:r>
              <a:rPr lang="it-IT" altLang="en-US" sz="1600" b="1">
                <a:latin typeface="Calibri Light" panose="020F0302020204030204" pitchFamily="34" charset="0"/>
                <a:cs typeface="Calibri Light" panose="020F0302020204030204" pitchFamily="34" charset="0"/>
                <a:sym typeface="Calibri Light" panose="020F0302020204030204" pitchFamily="34" charset="0"/>
              </a:rPr>
              <a:t>~</a:t>
            </a:r>
            <a:r>
              <a:rPr lang="en-GB" altLang="en-US" sz="1600" b="1">
                <a:latin typeface="Calibri Light" panose="020F0302020204030204" pitchFamily="34" charset="0"/>
                <a:cs typeface="Calibri Light" panose="020F0302020204030204" pitchFamily="34" charset="0"/>
                <a:sym typeface="Calibri Light" panose="020F0302020204030204" pitchFamily="34" charset="0"/>
              </a:rPr>
              <a:t>6,800</a:t>
            </a:r>
          </a:p>
        </p:txBody>
      </p:sp>
      <p:pic>
        <p:nvPicPr>
          <p:cNvPr id="36" name="Picture 9" descr="Image result for Employees icon">
            <a:extLst>
              <a:ext uri="{FF2B5EF4-FFF2-40B4-BE49-F238E27FC236}">
                <a16:creationId xmlns:a16="http://schemas.microsoft.com/office/drawing/2014/main" id="{7C7887C7-0FB9-43CC-86F6-342A9F0C19CA}"/>
              </a:ext>
            </a:extLst>
          </p:cNvPr>
          <p:cNvPicPr>
            <a:picLocks noChangeAspect="1" noChangeArrowheads="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2051" y="1587976"/>
            <a:ext cx="638508" cy="638508"/>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5">
            <a:extLst>
              <a:ext uri="{FF2B5EF4-FFF2-40B4-BE49-F238E27FC236}">
                <a16:creationId xmlns:a16="http://schemas.microsoft.com/office/drawing/2014/main" id="{3BA9A925-05D0-43B8-BC92-D5345D417A46}"/>
              </a:ext>
            </a:extLst>
          </p:cNvPr>
          <p:cNvSpPr>
            <a:spLocks noChangeArrowheads="1"/>
          </p:cNvSpPr>
          <p:nvPr/>
        </p:nvSpPr>
        <p:spPr bwMode="auto">
          <a:xfrm>
            <a:off x="558543" y="878190"/>
            <a:ext cx="1070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6775" eaLnBrk="0" hangingPunct="0">
              <a:defRPr>
                <a:solidFill>
                  <a:schemeClr val="tx1"/>
                </a:solidFill>
                <a:latin typeface="Arial" panose="020B0604020202020204" pitchFamily="34" charset="0"/>
                <a:ea typeface="MS PGothic" panose="020B0600070205080204" pitchFamily="34" charset="-128"/>
              </a:defRPr>
            </a:lvl1pPr>
            <a:lvl2pPr marL="742950" indent="-285750" defTabSz="866775" eaLnBrk="0" hangingPunct="0">
              <a:defRPr>
                <a:solidFill>
                  <a:schemeClr val="tx1"/>
                </a:solidFill>
                <a:latin typeface="Arial" panose="020B0604020202020204" pitchFamily="34" charset="0"/>
                <a:ea typeface="MS PGothic" panose="020B0600070205080204" pitchFamily="34" charset="-128"/>
              </a:defRPr>
            </a:lvl2pPr>
            <a:lvl3pPr marL="1143000" indent="-228600" defTabSz="866775" eaLnBrk="0" hangingPunct="0">
              <a:defRPr>
                <a:solidFill>
                  <a:schemeClr val="tx1"/>
                </a:solidFill>
                <a:latin typeface="Arial" panose="020B0604020202020204" pitchFamily="34" charset="0"/>
                <a:ea typeface="MS PGothic" panose="020B0600070205080204" pitchFamily="34" charset="-128"/>
              </a:defRPr>
            </a:lvl3pPr>
            <a:lvl4pPr marL="1600200" indent="-228600" defTabSz="866775" eaLnBrk="0" hangingPunct="0">
              <a:defRPr>
                <a:solidFill>
                  <a:schemeClr val="tx1"/>
                </a:solidFill>
                <a:latin typeface="Arial" panose="020B0604020202020204" pitchFamily="34" charset="0"/>
                <a:ea typeface="MS PGothic" panose="020B0600070205080204" pitchFamily="34" charset="-128"/>
              </a:defRPr>
            </a:lvl4pPr>
            <a:lvl5pPr marL="2057400" indent="-228600" defTabSz="866775" eaLnBrk="0" hangingPunct="0">
              <a:defRPr>
                <a:solidFill>
                  <a:schemeClr val="tx1"/>
                </a:solidFill>
                <a:latin typeface="Arial" panose="020B0604020202020204" pitchFamily="34" charset="0"/>
                <a:ea typeface="MS PGothic" panose="020B0600070205080204" pitchFamily="34" charset="-128"/>
              </a:defRPr>
            </a:lvl5pPr>
            <a:lvl6pPr marL="2514600" indent="-228600" defTabSz="866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66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66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66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300" b="1">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December 2018</a:t>
            </a:r>
          </a:p>
        </p:txBody>
      </p:sp>
      <p:cxnSp>
        <p:nvCxnSpPr>
          <p:cNvPr id="38" name="Straight Connector 37">
            <a:extLst>
              <a:ext uri="{FF2B5EF4-FFF2-40B4-BE49-F238E27FC236}">
                <a16:creationId xmlns:a16="http://schemas.microsoft.com/office/drawing/2014/main" id="{B438B39C-7FCE-4882-8995-75AAEFE849AE}"/>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24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2715025945"/>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43055" name="think-cell Slide" r:id="rId6" imgW="360" imgH="360" progId="TCLayout.ActiveDocument.1">
                  <p:embed/>
                </p:oleObj>
              </mc:Choice>
              <mc:Fallback>
                <p:oleObj name="think-cell Slide" r:id="rId6" imgW="360" imgH="360" progId="TCLayout.ActiveDocument.1">
                  <p:embed/>
                  <p:pic>
                    <p:nvPicPr>
                      <p:cNvPr id="323586" name="Object 49"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a:extLst>
              <a:ext uri="{FF2B5EF4-FFF2-40B4-BE49-F238E27FC236}">
                <a16:creationId xmlns:a16="http://schemas.microsoft.com/office/drawing/2014/main" id="{D0FF7959-34AB-446A-A9F7-F687A6451E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400" b="1"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 name="Title 1"/>
          <p:cNvSpPr>
            <a:spLocks noGrp="1"/>
          </p:cNvSpPr>
          <p:nvPr>
            <p:ph type="ctrTitle" idx="4294967295"/>
          </p:nvPr>
        </p:nvSpPr>
        <p:spPr>
          <a:xfrm>
            <a:off x="360000" y="288000"/>
            <a:ext cx="9565050" cy="544513"/>
          </a:xfrm>
        </p:spPr>
        <p:txBody>
          <a:bodyPr>
            <a:normAutofit fontScale="90000"/>
          </a:body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Banking sector expands at a moderate pace</a:t>
            </a:r>
          </a:p>
        </p:txBody>
      </p:sp>
      <p:grpSp>
        <p:nvGrpSpPr>
          <p:cNvPr id="186" name="Group 185"/>
          <p:cNvGrpSpPr/>
          <p:nvPr/>
        </p:nvGrpSpPr>
        <p:grpSpPr>
          <a:xfrm>
            <a:off x="10848726" y="170255"/>
            <a:ext cx="1336431" cy="6590452"/>
            <a:chOff x="10855569" y="267548"/>
            <a:chExt cx="1336431" cy="6590452"/>
          </a:xfrm>
        </p:grpSpPr>
        <p:pic>
          <p:nvPicPr>
            <p:cNvPr id="187" name="Picture 3"/>
            <p:cNvPicPr>
              <a:picLocks noChangeAspect="1"/>
            </p:cNvPicPr>
            <p:nvPr/>
          </p:nvPicPr>
          <p:blipFill>
            <a:blip r:embed="rId8"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8" name="Text Placeholder 3">
            <a:extLst>
              <a:ext uri="{FF2B5EF4-FFF2-40B4-BE49-F238E27FC236}">
                <a16:creationId xmlns:a16="http://schemas.microsoft.com/office/drawing/2014/main" id="{1B33392B-33FE-495D-8BE1-97221DDAE3C6}"/>
              </a:ext>
            </a:extLst>
          </p:cNvPr>
          <p:cNvSpPr txBox="1">
            <a:spLocks/>
          </p:cNvSpPr>
          <p:nvPr/>
        </p:nvSpPr>
        <p:spPr>
          <a:xfrm>
            <a:off x="315550" y="6354766"/>
            <a:ext cx="6234112" cy="374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900" dirty="0">
                <a:latin typeface="Calibri Light" panose="020F0302020204030204" pitchFamily="34" charset="0"/>
                <a:cs typeface="Calibri Light" panose="020F0302020204030204" pitchFamily="34" charset="0"/>
                <a:sym typeface="Calibri Light" panose="020F0302020204030204" pitchFamily="34" charset="0"/>
              </a:rPr>
              <a:t>SOURCE: ISBD P&amp;C, Bank of Albania, ISP Research</a:t>
            </a:r>
            <a:endParaRPr lang="it-I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 name="Rectangle 22">
            <a:extLst>
              <a:ext uri="{FF2B5EF4-FFF2-40B4-BE49-F238E27FC236}">
                <a16:creationId xmlns:a16="http://schemas.microsoft.com/office/drawing/2014/main" id="{1524361F-AAFE-47B5-8A2F-05EED465302B}"/>
              </a:ext>
            </a:extLst>
          </p:cNvPr>
          <p:cNvSpPr>
            <a:spLocks noChangeArrowheads="1"/>
          </p:cNvSpPr>
          <p:nvPr/>
        </p:nvSpPr>
        <p:spPr bwMode="auto">
          <a:xfrm>
            <a:off x="482601" y="989013"/>
            <a:ext cx="4252913" cy="296862"/>
          </a:xfrm>
          <a:prstGeom prst="rect">
            <a:avLst/>
          </a:prstGeom>
          <a:solidFill>
            <a:srgbClr val="E53809">
              <a:alpha val="90000"/>
            </a:srgbClr>
          </a:solidFill>
          <a:ln w="9525" algn="ctr">
            <a:solidFill>
              <a:srgbClr val="E53809"/>
            </a:solidFill>
            <a:miter lim="800000"/>
            <a:headEnd/>
            <a:tailEnd/>
          </a:ln>
          <a:effectLst/>
        </p:spPr>
        <p:txBody>
          <a:bodyPr lIns="73462" tIns="0" rIns="0" bIns="0" anchor="ctr"/>
          <a:lstStyle/>
          <a:p>
            <a:pPr defTabSz="913526">
              <a:defRPr/>
            </a:pP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Banks’ Total Assets (EUR </a:t>
            </a:r>
            <a:r>
              <a:rPr lang="en-US" sz="1000" b="1" kern="0" dirty="0" err="1">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bn</a:t>
            </a: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10" name="Rectangle 22">
            <a:extLst>
              <a:ext uri="{FF2B5EF4-FFF2-40B4-BE49-F238E27FC236}">
                <a16:creationId xmlns:a16="http://schemas.microsoft.com/office/drawing/2014/main" id="{8EB644EF-4C0C-4192-9344-BF2E38EA2B04}"/>
              </a:ext>
            </a:extLst>
          </p:cNvPr>
          <p:cNvSpPr>
            <a:spLocks noChangeArrowheads="1"/>
          </p:cNvSpPr>
          <p:nvPr/>
        </p:nvSpPr>
        <p:spPr bwMode="auto">
          <a:xfrm>
            <a:off x="5873751" y="989013"/>
            <a:ext cx="4352925" cy="296862"/>
          </a:xfrm>
          <a:prstGeom prst="rect">
            <a:avLst/>
          </a:prstGeom>
          <a:solidFill>
            <a:srgbClr val="E53809">
              <a:alpha val="90000"/>
            </a:srgbClr>
          </a:solidFill>
          <a:ln w="9525" algn="ctr">
            <a:solidFill>
              <a:srgbClr val="E53809"/>
            </a:solidFill>
            <a:miter lim="800000"/>
            <a:headEnd/>
            <a:tailEnd/>
          </a:ln>
          <a:effectLst/>
        </p:spPr>
        <p:txBody>
          <a:bodyPr lIns="73462" tIns="0" rIns="0" bIns="0" anchor="ctr"/>
          <a:lstStyle/>
          <a:p>
            <a:pPr defTabSz="913526">
              <a:defRPr/>
            </a:pP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Growth dynamics of </a:t>
            </a:r>
            <a:r>
              <a:rPr lang="sr-Latn-R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gross </a:t>
            </a: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loans and deposits (Y</a:t>
            </a:r>
            <a:r>
              <a:rPr lang="en-US" sz="1000" b="1" kern="0" dirty="0" err="1">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oY</a:t>
            </a: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 change,%)</a:t>
            </a:r>
          </a:p>
        </p:txBody>
      </p:sp>
      <p:sp>
        <p:nvSpPr>
          <p:cNvPr id="11" name="Rectangle 22">
            <a:extLst>
              <a:ext uri="{FF2B5EF4-FFF2-40B4-BE49-F238E27FC236}">
                <a16:creationId xmlns:a16="http://schemas.microsoft.com/office/drawing/2014/main" id="{DF0EA701-A8CB-4D36-BFE0-D1D433303982}"/>
              </a:ext>
            </a:extLst>
          </p:cNvPr>
          <p:cNvSpPr>
            <a:spLocks noChangeArrowheads="1"/>
          </p:cNvSpPr>
          <p:nvPr/>
        </p:nvSpPr>
        <p:spPr bwMode="auto">
          <a:xfrm>
            <a:off x="512763" y="3706814"/>
            <a:ext cx="4252912" cy="295275"/>
          </a:xfrm>
          <a:prstGeom prst="rect">
            <a:avLst/>
          </a:prstGeom>
          <a:solidFill>
            <a:srgbClr val="E53809">
              <a:alpha val="90000"/>
            </a:srgbClr>
          </a:solidFill>
          <a:ln w="9525" algn="ctr">
            <a:solidFill>
              <a:srgbClr val="E53809"/>
            </a:solidFill>
            <a:miter lim="800000"/>
            <a:headEnd/>
            <a:tailEnd/>
          </a:ln>
          <a:effectLst/>
        </p:spPr>
        <p:txBody>
          <a:bodyPr lIns="73462" tIns="0" rIns="0" bIns="0" anchor="ctr"/>
          <a:lstStyle/>
          <a:p>
            <a:pPr defTabSz="913526">
              <a:defRPr/>
            </a:pPr>
            <a:r>
              <a:rPr lang="en-GB"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Loans and deposits portfolio by segment (as of  Dec. 2018, %)</a:t>
            </a:r>
            <a:endPar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 name="Rectangle 22">
            <a:extLst>
              <a:ext uri="{FF2B5EF4-FFF2-40B4-BE49-F238E27FC236}">
                <a16:creationId xmlns:a16="http://schemas.microsoft.com/office/drawing/2014/main" id="{E0CD965D-A924-4BDF-BDE0-CA98D0C7A767}"/>
              </a:ext>
            </a:extLst>
          </p:cNvPr>
          <p:cNvSpPr>
            <a:spLocks noChangeArrowheads="1"/>
          </p:cNvSpPr>
          <p:nvPr/>
        </p:nvSpPr>
        <p:spPr bwMode="auto">
          <a:xfrm>
            <a:off x="5884863" y="3706814"/>
            <a:ext cx="4329112" cy="295275"/>
          </a:xfrm>
          <a:prstGeom prst="rect">
            <a:avLst/>
          </a:prstGeom>
          <a:solidFill>
            <a:srgbClr val="E53809">
              <a:alpha val="90000"/>
            </a:srgbClr>
          </a:solidFill>
          <a:ln w="9525" algn="ctr">
            <a:solidFill>
              <a:srgbClr val="E53809"/>
            </a:solidFill>
            <a:miter lim="800000"/>
            <a:headEnd/>
            <a:tailEnd/>
          </a:ln>
          <a:effectLst/>
        </p:spPr>
        <p:txBody>
          <a:bodyPr lIns="73462" tIns="0" rIns="0" bIns="0" anchor="ctr"/>
          <a:lstStyle/>
          <a:p>
            <a:pPr defTabSz="913526">
              <a:defRPr/>
            </a:pPr>
            <a:r>
              <a:rPr lang="en-US" sz="10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Banking sector shows room for more lending</a:t>
            </a:r>
          </a:p>
        </p:txBody>
      </p:sp>
      <p:sp>
        <p:nvSpPr>
          <p:cNvPr id="13" name="TextBox 12">
            <a:extLst>
              <a:ext uri="{FF2B5EF4-FFF2-40B4-BE49-F238E27FC236}">
                <a16:creationId xmlns:a16="http://schemas.microsoft.com/office/drawing/2014/main" id="{2AB15C22-675E-45B3-96DA-D7DFC6186604}"/>
              </a:ext>
            </a:extLst>
          </p:cNvPr>
          <p:cNvSpPr txBox="1"/>
          <p:nvPr/>
        </p:nvSpPr>
        <p:spPr>
          <a:xfrm>
            <a:off x="5873750" y="4088134"/>
            <a:ext cx="4339689" cy="1615827"/>
          </a:xfrm>
          <a:prstGeom prst="rect">
            <a:avLst/>
          </a:prstGeom>
          <a:noFill/>
        </p:spPr>
        <p:txBody>
          <a:bodyPr>
            <a:spAutoFit/>
          </a:bodyPr>
          <a:lstStyle/>
          <a:p>
            <a:pPr marL="171450" indent="-171450" algn="just">
              <a:buFont typeface="Wingdings" panose="05000000000000000000" pitchFamily="2" charset="2"/>
              <a:buChar char="§"/>
              <a:defRPr/>
            </a:pPr>
            <a:r>
              <a:rPr lang="en-US" sz="1100" kern="0" dirty="0">
                <a:latin typeface="Calibri Light" panose="020F0302020204030204" pitchFamily="34" charset="0"/>
                <a:cs typeface="Calibri Light" panose="020F0302020204030204" pitchFamily="34" charset="0"/>
                <a:sym typeface="Calibri Light" panose="020F0302020204030204" pitchFamily="34" charset="0"/>
              </a:rPr>
              <a:t>Banking activity continued to expand slowly, with NPL ratio on a declining trend, but still double digit.</a:t>
            </a:r>
          </a:p>
          <a:p>
            <a:pPr marL="171450" indent="-171450" algn="just">
              <a:buFont typeface="Wingdings" panose="05000000000000000000" pitchFamily="2" charset="2"/>
              <a:buChar char="§"/>
              <a:defRPr/>
            </a:pPr>
            <a:endParaRPr lang="en-US" sz="1100"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sz="1100" kern="0" dirty="0">
                <a:latin typeface="Calibri Light" panose="020F0302020204030204" pitchFamily="34" charset="0"/>
                <a:cs typeface="Calibri Light" panose="020F0302020204030204" pitchFamily="34" charset="0"/>
                <a:sym typeface="Calibri Light" panose="020F0302020204030204" pitchFamily="34" charset="0"/>
              </a:rPr>
              <a:t>The banking system is highly liquid (L/D ratio</a:t>
            </a:r>
            <a:r>
              <a:rPr lang="it-IT" sz="1100" b="1" dirty="0">
                <a:latin typeface="Calibri Light" panose="020F0302020204030204" pitchFamily="34" charset="0"/>
                <a:cs typeface="Calibri Light" panose="020F0302020204030204" pitchFamily="34" charset="0"/>
                <a:sym typeface="Calibri Light" panose="020F0302020204030204" pitchFamily="34" charset="0"/>
              </a:rPr>
              <a:t> </a:t>
            </a:r>
            <a:r>
              <a:rPr lang="it-IT" sz="1100" dirty="0">
                <a:latin typeface="Calibri Light" panose="020F0302020204030204" pitchFamily="34" charset="0"/>
                <a:cs typeface="Calibri Light" panose="020F0302020204030204" pitchFamily="34" charset="0"/>
                <a:sym typeface="Calibri Light" panose="020F0302020204030204" pitchFamily="34" charset="0"/>
              </a:rPr>
              <a:t>~</a:t>
            </a:r>
            <a:r>
              <a:rPr lang="en-US" sz="1100" kern="0" dirty="0">
                <a:latin typeface="Calibri Light" panose="020F0302020204030204" pitchFamily="34" charset="0"/>
                <a:cs typeface="Calibri Light" panose="020F0302020204030204" pitchFamily="34" charset="0"/>
                <a:sym typeface="Calibri Light" panose="020F0302020204030204" pitchFamily="34" charset="0"/>
              </a:rPr>
              <a:t>53%) since the deposits are channeled mostly into investments in securities and less into the lending. Deposit base almost completely based on retail deposits.</a:t>
            </a:r>
          </a:p>
          <a:p>
            <a:pPr marL="171450" indent="-171450" algn="just">
              <a:buFont typeface="Wingdings" panose="05000000000000000000" pitchFamily="2" charset="2"/>
              <a:buChar char="§"/>
              <a:defRPr/>
            </a:pPr>
            <a:endParaRPr lang="en-US" sz="1100"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sz="1100" kern="0" dirty="0">
                <a:latin typeface="Calibri Light" panose="020F0302020204030204" pitchFamily="34" charset="0"/>
                <a:cs typeface="Calibri Light" panose="020F0302020204030204" pitchFamily="34" charset="0"/>
                <a:sym typeface="Calibri Light" panose="020F0302020204030204" pitchFamily="34" charset="0"/>
              </a:rPr>
              <a:t>The overall level of credit to the economy is still far from its potential and the opportunities for expanding lending abound.</a:t>
            </a:r>
            <a:endParaRPr lang="en-US" sz="1100" kern="0" dirty="0">
              <a:highlight>
                <a:srgbClr val="FFFF00"/>
              </a:highlight>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5" name="Chart 15">
            <a:extLst>
              <a:ext uri="{FF2B5EF4-FFF2-40B4-BE49-F238E27FC236}">
                <a16:creationId xmlns:a16="http://schemas.microsoft.com/office/drawing/2014/main" id="{2A531C86-CDA4-4240-89F6-A1899A091F48}"/>
              </a:ext>
            </a:extLst>
          </p:cNvPr>
          <p:cNvGraphicFramePr>
            <a:graphicFrameLocks/>
          </p:cNvGraphicFramePr>
          <p:nvPr>
            <p:extLst>
              <p:ext uri="{D42A27DB-BD31-4B8C-83A1-F6EECF244321}">
                <p14:modId xmlns:p14="http://schemas.microsoft.com/office/powerpoint/2010/main" val="1211062391"/>
              </p:ext>
            </p:extLst>
          </p:nvPr>
        </p:nvGraphicFramePr>
        <p:xfrm>
          <a:off x="5840413" y="1428751"/>
          <a:ext cx="4241800" cy="22780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 name="Chart 9">
            <a:extLst>
              <a:ext uri="{FF2B5EF4-FFF2-40B4-BE49-F238E27FC236}">
                <a16:creationId xmlns:a16="http://schemas.microsoft.com/office/drawing/2014/main" id="{38D2A72F-AAB6-43FD-914E-2336AB4E32DD}"/>
              </a:ext>
            </a:extLst>
          </p:cNvPr>
          <p:cNvGraphicFramePr>
            <a:graphicFrameLocks/>
          </p:cNvGraphicFramePr>
          <p:nvPr>
            <p:extLst>
              <p:ext uri="{D42A27DB-BD31-4B8C-83A1-F6EECF244321}">
                <p14:modId xmlns:p14="http://schemas.microsoft.com/office/powerpoint/2010/main" val="2017446536"/>
              </p:ext>
            </p:extLst>
          </p:nvPr>
        </p:nvGraphicFramePr>
        <p:xfrm>
          <a:off x="482601" y="4580869"/>
          <a:ext cx="2141538" cy="163353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 name="Chart 20">
            <a:extLst>
              <a:ext uri="{FF2B5EF4-FFF2-40B4-BE49-F238E27FC236}">
                <a16:creationId xmlns:a16="http://schemas.microsoft.com/office/drawing/2014/main" id="{9833604F-E859-45E0-93A3-558CE05E42CD}"/>
              </a:ext>
            </a:extLst>
          </p:cNvPr>
          <p:cNvGraphicFramePr>
            <a:graphicFrameLocks/>
          </p:cNvGraphicFramePr>
          <p:nvPr>
            <p:extLst>
              <p:ext uri="{D42A27DB-BD31-4B8C-83A1-F6EECF244321}">
                <p14:modId xmlns:p14="http://schemas.microsoft.com/office/powerpoint/2010/main" val="958968411"/>
              </p:ext>
            </p:extLst>
          </p:nvPr>
        </p:nvGraphicFramePr>
        <p:xfrm>
          <a:off x="2624139" y="4572137"/>
          <a:ext cx="2141538" cy="163353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 name="Chart 17">
            <a:extLst>
              <a:ext uri="{FF2B5EF4-FFF2-40B4-BE49-F238E27FC236}">
                <a16:creationId xmlns:a16="http://schemas.microsoft.com/office/drawing/2014/main" id="{B10B8FB1-823F-444E-B60B-285B517739D8}"/>
              </a:ext>
            </a:extLst>
          </p:cNvPr>
          <p:cNvGraphicFramePr>
            <a:graphicFrameLocks/>
          </p:cNvGraphicFramePr>
          <p:nvPr>
            <p:extLst>
              <p:ext uri="{D42A27DB-BD31-4B8C-83A1-F6EECF244321}">
                <p14:modId xmlns:p14="http://schemas.microsoft.com/office/powerpoint/2010/main" val="2299656513"/>
              </p:ext>
            </p:extLst>
          </p:nvPr>
        </p:nvGraphicFramePr>
        <p:xfrm>
          <a:off x="431801" y="1300163"/>
          <a:ext cx="4314825" cy="2278062"/>
        </p:xfrm>
        <a:graphic>
          <a:graphicData uri="http://schemas.openxmlformats.org/drawingml/2006/chart">
            <c:chart xmlns:c="http://schemas.openxmlformats.org/drawingml/2006/chart" xmlns:r="http://schemas.openxmlformats.org/officeDocument/2006/relationships" r:id="rId12"/>
          </a:graphicData>
        </a:graphic>
      </p:graphicFrame>
      <p:sp>
        <p:nvSpPr>
          <p:cNvPr id="18" name="TextBox 6">
            <a:extLst>
              <a:ext uri="{FF2B5EF4-FFF2-40B4-BE49-F238E27FC236}">
                <a16:creationId xmlns:a16="http://schemas.microsoft.com/office/drawing/2014/main" id="{D577557D-E491-4765-96BC-4B50EBB55DF5}"/>
              </a:ext>
            </a:extLst>
          </p:cNvPr>
          <p:cNvSpPr txBox="1">
            <a:spLocks noChangeArrowheads="1"/>
          </p:cNvSpPr>
          <p:nvPr/>
        </p:nvSpPr>
        <p:spPr bwMode="auto">
          <a:xfrm>
            <a:off x="1279650" y="4304644"/>
            <a:ext cx="1035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en-US" sz="1200" b="1" dirty="0">
                <a:solidFill>
                  <a:srgbClr val="7F7F7F"/>
                </a:solidFill>
                <a:latin typeface="Calibri Light" panose="020F0302020204030204" pitchFamily="34" charset="0"/>
                <a:cs typeface="Calibri Light" panose="020F0302020204030204" pitchFamily="34" charset="0"/>
                <a:sym typeface="Calibri Light" panose="020F0302020204030204" pitchFamily="34" charset="0"/>
              </a:rPr>
              <a:t>Loans</a:t>
            </a:r>
            <a:endParaRPr lang="en-GB" altLang="en-US" sz="1200" b="1" dirty="0">
              <a:solidFill>
                <a:srgbClr val="7F7F7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 name="TextBox 19">
            <a:extLst>
              <a:ext uri="{FF2B5EF4-FFF2-40B4-BE49-F238E27FC236}">
                <a16:creationId xmlns:a16="http://schemas.microsoft.com/office/drawing/2014/main" id="{A9BAD2ED-E3D4-4772-95E2-E122406C119D}"/>
              </a:ext>
            </a:extLst>
          </p:cNvPr>
          <p:cNvSpPr txBox="1">
            <a:spLocks noChangeArrowheads="1"/>
          </p:cNvSpPr>
          <p:nvPr/>
        </p:nvSpPr>
        <p:spPr bwMode="auto">
          <a:xfrm>
            <a:off x="3205899" y="4280307"/>
            <a:ext cx="1036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en-US" sz="1200" b="1" dirty="0" err="1">
                <a:solidFill>
                  <a:srgbClr val="7F7F7F"/>
                </a:solidFill>
                <a:latin typeface="Calibri Light" panose="020F0302020204030204" pitchFamily="34" charset="0"/>
                <a:cs typeface="Calibri Light" panose="020F0302020204030204" pitchFamily="34" charset="0"/>
                <a:sym typeface="Calibri Light" panose="020F0302020204030204" pitchFamily="34" charset="0"/>
              </a:rPr>
              <a:t>Deposits</a:t>
            </a:r>
            <a:endParaRPr lang="en-GB" altLang="en-US" sz="1200" b="1" dirty="0">
              <a:solidFill>
                <a:srgbClr val="7F7F7F"/>
              </a:solidFill>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20" name="Straight Connector 19">
            <a:extLst>
              <a:ext uri="{FF2B5EF4-FFF2-40B4-BE49-F238E27FC236}">
                <a16:creationId xmlns:a16="http://schemas.microsoft.com/office/drawing/2014/main" id="{D88647F9-BC7D-4D5B-A666-68E0D1F01A08}"/>
              </a:ext>
            </a:extLst>
          </p:cNvPr>
          <p:cNvCxnSpPr/>
          <p:nvPr/>
        </p:nvCxnSpPr>
        <p:spPr>
          <a:xfrm>
            <a:off x="6164263" y="2319338"/>
            <a:ext cx="381635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ADA70B6-DEA4-4AC8-BC11-E03C1B44DA5F}"/>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018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3461967783"/>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44058" name="think-cell Slide" r:id="rId40" imgW="360" imgH="360" progId="TCLayout.ActiveDocument.1">
                  <p:embed/>
                </p:oleObj>
              </mc:Choice>
              <mc:Fallback>
                <p:oleObj name="think-cell Slide" r:id="rId40" imgW="360" imgH="360" progId="TCLayout.ActiveDocument.1">
                  <p:embed/>
                  <p:pic>
                    <p:nvPicPr>
                      <p:cNvPr id="323586" name="Object 49"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68E3F586-F7B7-42CA-93CD-A18C499037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it-IT"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 name="Title 1"/>
          <p:cNvSpPr>
            <a:spLocks noGrp="1"/>
          </p:cNvSpPr>
          <p:nvPr>
            <p:ph type="ctrTitle" idx="4294967295"/>
          </p:nvPr>
        </p:nvSpPr>
        <p:spPr>
          <a:xfrm>
            <a:off x="360000" y="288000"/>
            <a:ext cx="9565050" cy="544513"/>
          </a:xfrm>
        </p:spPr>
        <p:txBody>
          <a:bodyPr>
            <a:normAutofit fontScale="90000"/>
          </a:body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Banking system 10 top players – Current ranking</a:t>
            </a:r>
          </a:p>
        </p:txBody>
      </p:sp>
      <p:grpSp>
        <p:nvGrpSpPr>
          <p:cNvPr id="186" name="Group 185"/>
          <p:cNvGrpSpPr/>
          <p:nvPr/>
        </p:nvGrpSpPr>
        <p:grpSpPr>
          <a:xfrm>
            <a:off x="10814171" y="170710"/>
            <a:ext cx="1336431" cy="6590452"/>
            <a:chOff x="10855569" y="267548"/>
            <a:chExt cx="1336431" cy="6590452"/>
          </a:xfrm>
        </p:grpSpPr>
        <p:pic>
          <p:nvPicPr>
            <p:cNvPr id="187" name="Picture 3"/>
            <p:cNvPicPr>
              <a:picLocks noChangeAspect="1"/>
            </p:cNvPicPr>
            <p:nvPr/>
          </p:nvPicPr>
          <p:blipFill>
            <a:blip r:embed="rId42"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8" name="Oval 111">
            <a:extLst>
              <a:ext uri="{FF2B5EF4-FFF2-40B4-BE49-F238E27FC236}">
                <a16:creationId xmlns:a16="http://schemas.microsoft.com/office/drawing/2014/main" id="{FB93F117-4A2F-4033-BCB4-8AC84A271DB6}"/>
              </a:ext>
            </a:extLst>
          </p:cNvPr>
          <p:cNvSpPr>
            <a:spLocks noChangeArrowheads="1"/>
          </p:cNvSpPr>
          <p:nvPr/>
        </p:nvSpPr>
        <p:spPr bwMode="gray">
          <a:xfrm>
            <a:off x="9546122" y="792030"/>
            <a:ext cx="209550" cy="176213"/>
          </a:xfrm>
          <a:prstGeom prst="ellipse">
            <a:avLst/>
          </a:prstGeom>
          <a:solidFill>
            <a:srgbClr val="E53809"/>
          </a:solidFill>
          <a:ln>
            <a:noFill/>
          </a:ln>
          <a:effectLst/>
          <a:extLst/>
        </p:spPr>
        <p:txBody>
          <a:bodyPr wrap="none" lIns="85470" tIns="42735" rIns="85470" bIns="42735" anchor="ctr"/>
          <a:lstStyle/>
          <a:p>
            <a:pPr marL="0" marR="0" lvl="0" indent="0" algn="ctr" defTabSz="867286" rtl="0"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p>
        </p:txBody>
      </p:sp>
      <p:sp>
        <p:nvSpPr>
          <p:cNvPr id="9" name="Rectangle 122">
            <a:extLst>
              <a:ext uri="{FF2B5EF4-FFF2-40B4-BE49-F238E27FC236}">
                <a16:creationId xmlns:a16="http://schemas.microsoft.com/office/drawing/2014/main" id="{BBA8B9D5-0C9A-4A6C-B246-973BF03C5645}"/>
              </a:ext>
            </a:extLst>
          </p:cNvPr>
          <p:cNvSpPr txBox="1">
            <a:spLocks noChangeArrowheads="1"/>
          </p:cNvSpPr>
          <p:nvPr/>
        </p:nvSpPr>
        <p:spPr bwMode="gray">
          <a:xfrm>
            <a:off x="9800976" y="817431"/>
            <a:ext cx="1003300" cy="12541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80000"/>
              <a:buFont typeface="Wingdings" pitchFamily="2" charset="2"/>
              <a:buChar char="n"/>
              <a:defRPr sz="1600">
                <a:solidFill>
                  <a:schemeClr val="tx1"/>
                </a:solidFill>
                <a:latin typeface="+mn-lt"/>
                <a:cs typeface="+mn-cs"/>
              </a:defRPr>
            </a:lvl2pPr>
            <a:lvl3pPr marL="457200" indent="-261938" algn="l" defTabSz="895350" rtl="0" fontAlgn="base">
              <a:spcBef>
                <a:spcPct val="0"/>
              </a:spcBef>
              <a:spcAft>
                <a:spcPct val="0"/>
              </a:spcAft>
              <a:buClr>
                <a:schemeClr val="tx2"/>
              </a:buClr>
              <a:buSzPct val="80000"/>
              <a:buFont typeface="Arial" charset="0"/>
              <a:buChar char="–"/>
              <a:defRPr sz="1600">
                <a:solidFill>
                  <a:schemeClr val="tx1"/>
                </a:solidFill>
                <a:latin typeface="+mn-lt"/>
                <a:cs typeface="+mn-cs"/>
              </a:defRPr>
            </a:lvl3pPr>
            <a:lvl4pPr marL="614363" indent="-155575" algn="l" defTabSz="895350" rtl="0" fontAlgn="base">
              <a:spcBef>
                <a:spcPct val="0"/>
              </a:spcBef>
              <a:spcAft>
                <a:spcPct val="0"/>
              </a:spcAft>
              <a:buClr>
                <a:schemeClr val="tx2"/>
              </a:buClr>
              <a:buChar char="•"/>
              <a:defRPr sz="1600">
                <a:solidFill>
                  <a:schemeClr val="tx1"/>
                </a:solidFill>
                <a:latin typeface="+mn-lt"/>
                <a:cs typeface="+mn-cs"/>
              </a:defRPr>
            </a:lvl4pPr>
            <a:lvl5pPr marL="746125" indent="-130175" algn="l" defTabSz="895350" rtl="0" fontAlgn="base">
              <a:spcBef>
                <a:spcPct val="0"/>
              </a:spcBef>
              <a:spcAft>
                <a:spcPct val="0"/>
              </a:spcAft>
              <a:buClr>
                <a:schemeClr val="tx2"/>
              </a:buClr>
              <a:buFont typeface="Arial" charset="0"/>
              <a:buChar char="-"/>
              <a:defRPr sz="1600">
                <a:solidFill>
                  <a:schemeClr val="tx1"/>
                </a:solidFill>
                <a:latin typeface="+mn-lt"/>
                <a:cs typeface="+mn-cs"/>
              </a:defRPr>
            </a:lvl5pPr>
            <a:lvl6pPr marL="1227622"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6pPr>
            <a:lvl7pPr marL="1694054"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7pPr>
            <a:lvl8pPr marL="2160486"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8pPr>
            <a:lvl9pPr marL="2626917"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9pPr>
          </a:lstStyle>
          <a:p>
            <a:pPr marL="0" marR="0" lvl="0" indent="0" algn="l" defTabSz="895350" rtl="0" eaLnBrk="1" fontAlgn="base" latinLnBrk="0" hangingPunct="1">
              <a:lnSpc>
                <a:spcPct val="100000"/>
              </a:lnSpc>
              <a:spcBef>
                <a:spcPct val="0"/>
              </a:spcBef>
              <a:spcAft>
                <a:spcPct val="0"/>
              </a:spcAft>
              <a:buClr>
                <a:srgbClr val="002960"/>
              </a:buClr>
              <a:buSzTx/>
              <a:buFontTx/>
              <a:buNone/>
              <a:tabLst/>
              <a:defRPr/>
            </a:pPr>
            <a:r>
              <a:rPr kumimoji="0" lang="it-IT" sz="800" b="0" i="1"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rPr>
              <a:t>= ranking by</a:t>
            </a:r>
            <a:r>
              <a:rPr kumimoji="0" lang="hr-BA" sz="800" b="0" i="1"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rPr>
              <a:t> </a:t>
            </a:r>
            <a:r>
              <a:rPr kumimoji="0" lang="it-IT" sz="800" b="0" i="1"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rPr>
              <a:t>TA</a:t>
            </a:r>
            <a:endParaRPr kumimoji="0" lang="it-IT" sz="800" b="0" i="0" u="none" strike="noStrike" kern="0" cap="none" spc="0" normalizeH="0" baseline="3000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148" name="Chart 147">
            <a:extLst>
              <a:ext uri="{FF2B5EF4-FFF2-40B4-BE49-F238E27FC236}">
                <a16:creationId xmlns:a16="http://schemas.microsoft.com/office/drawing/2014/main" id="{D9405A0E-C256-4CBC-ACC5-4BB493EDD989}"/>
              </a:ext>
            </a:extLst>
          </p:cNvPr>
          <p:cNvGraphicFramePr/>
          <p:nvPr>
            <p:custDataLst>
              <p:tags r:id="rId4"/>
            </p:custDataLst>
            <p:extLst>
              <p:ext uri="{D42A27DB-BD31-4B8C-83A1-F6EECF244321}">
                <p14:modId xmlns:p14="http://schemas.microsoft.com/office/powerpoint/2010/main" val="586700570"/>
              </p:ext>
            </p:extLst>
          </p:nvPr>
        </p:nvGraphicFramePr>
        <p:xfrm>
          <a:off x="3224213" y="1751013"/>
          <a:ext cx="628650" cy="4465637"/>
        </p:xfrm>
        <a:graphic>
          <a:graphicData uri="http://schemas.openxmlformats.org/drawingml/2006/chart">
            <c:chart xmlns:c="http://schemas.openxmlformats.org/drawingml/2006/chart" xmlns:r="http://schemas.openxmlformats.org/officeDocument/2006/relationships" r:id="rId43"/>
          </a:graphicData>
        </a:graphic>
      </p:graphicFrame>
      <p:sp>
        <p:nvSpPr>
          <p:cNvPr id="14" name="Rectangle 13">
            <a:extLst>
              <a:ext uri="{FF2B5EF4-FFF2-40B4-BE49-F238E27FC236}">
                <a16:creationId xmlns:a16="http://schemas.microsoft.com/office/drawing/2014/main" id="{543D1DEA-2BF3-452A-8231-7399FBCCBD75}"/>
              </a:ext>
            </a:extLst>
          </p:cNvPr>
          <p:cNvSpPr/>
          <p:nvPr>
            <p:custDataLst>
              <p:tags r:id="rId5"/>
            </p:custDataLst>
          </p:nvPr>
        </p:nvSpPr>
        <p:spPr bwMode="gray">
          <a:xfrm>
            <a:off x="3795713" y="1971675"/>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1C58B7EA-38EC-4B9A-B796-FF4C09010E69}" type="datetime'''''''''''''''''''''''''''''''''''''''3.''''''''1''0'''''">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3.10</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 name="Rectangle 15">
            <a:extLst>
              <a:ext uri="{FF2B5EF4-FFF2-40B4-BE49-F238E27FC236}">
                <a16:creationId xmlns:a16="http://schemas.microsoft.com/office/drawing/2014/main" id="{01AA3A42-B444-4F62-8C25-5CD2D8EA4B4F}"/>
              </a:ext>
            </a:extLst>
          </p:cNvPr>
          <p:cNvSpPr/>
          <p:nvPr>
            <p:custDataLst>
              <p:tags r:id="rId6"/>
            </p:custDataLst>
          </p:nvPr>
        </p:nvSpPr>
        <p:spPr bwMode="gray">
          <a:xfrm>
            <a:off x="3438525" y="3692525"/>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6E08D704-F417-461C-9699-93025B787694}" type="datetime'''0''''''''''.''7''''''''''''''''''''2'">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0.72</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 name="Rectangle 14">
            <a:extLst>
              <a:ext uri="{FF2B5EF4-FFF2-40B4-BE49-F238E27FC236}">
                <a16:creationId xmlns:a16="http://schemas.microsoft.com/office/drawing/2014/main" id="{3A8CEDC3-74FA-4668-B1B4-F329F9A21676}"/>
              </a:ext>
            </a:extLst>
          </p:cNvPr>
          <p:cNvSpPr/>
          <p:nvPr>
            <p:custDataLst>
              <p:tags r:id="rId7"/>
            </p:custDataLst>
          </p:nvPr>
        </p:nvSpPr>
        <p:spPr bwMode="gray">
          <a:xfrm>
            <a:off x="3616325" y="2401888"/>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5398569C-A15B-4246-9F0D-A15BA25D7F94}" type="datetime'''''''''1''''''''.''''''''''''''''9''0'''''''''''">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1.90</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 name="Rectangle 12">
            <a:extLst>
              <a:ext uri="{FF2B5EF4-FFF2-40B4-BE49-F238E27FC236}">
                <a16:creationId xmlns:a16="http://schemas.microsoft.com/office/drawing/2014/main" id="{993169AD-DF5E-4072-969A-963362EDB136}"/>
              </a:ext>
            </a:extLst>
          </p:cNvPr>
          <p:cNvSpPr/>
          <p:nvPr>
            <p:custDataLst>
              <p:tags r:id="rId8"/>
            </p:custDataLst>
          </p:nvPr>
        </p:nvSpPr>
        <p:spPr bwMode="gray">
          <a:xfrm>
            <a:off x="3581400" y="2832100"/>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514031E4-2C4A-467B-8CFF-8F8344DF82CE}" type="datetime'''''''''''1''''''.6''''''''7'''''''''''''''''''''''''''''''''">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1.67</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 name="Rectangle 18">
            <a:extLst>
              <a:ext uri="{FF2B5EF4-FFF2-40B4-BE49-F238E27FC236}">
                <a16:creationId xmlns:a16="http://schemas.microsoft.com/office/drawing/2014/main" id="{2C855F2A-8C07-4C74-8C31-4F3CBD82935B}"/>
              </a:ext>
            </a:extLst>
          </p:cNvPr>
          <p:cNvSpPr/>
          <p:nvPr>
            <p:custDataLst>
              <p:tags r:id="rId9"/>
            </p:custDataLst>
          </p:nvPr>
        </p:nvSpPr>
        <p:spPr bwMode="gray">
          <a:xfrm>
            <a:off x="3425825" y="4121150"/>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0319CA6F-3BB1-4436-A346-5A9519AAB48F}" type="datetime'''''''''''''''''''''''''''''''''''0''''.''''''''6''''3'">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0.63</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 name="Rectangle 11">
            <a:extLst>
              <a:ext uri="{FF2B5EF4-FFF2-40B4-BE49-F238E27FC236}">
                <a16:creationId xmlns:a16="http://schemas.microsoft.com/office/drawing/2014/main" id="{07D4F018-A774-4CCB-8A36-E507C9823565}"/>
              </a:ext>
            </a:extLst>
          </p:cNvPr>
          <p:cNvSpPr/>
          <p:nvPr>
            <p:custDataLst>
              <p:tags r:id="rId10"/>
            </p:custDataLst>
          </p:nvPr>
        </p:nvSpPr>
        <p:spPr bwMode="gray">
          <a:xfrm>
            <a:off x="3541713" y="3262313"/>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03AC448F-0498-46EC-BD42-7BEBE11A9717}" type="datetime'''''''''''''''''1''.4''''''''1'''''''''''''''''''''''''">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1.41</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 name="Rectangle 17">
            <a:extLst>
              <a:ext uri="{FF2B5EF4-FFF2-40B4-BE49-F238E27FC236}">
                <a16:creationId xmlns:a16="http://schemas.microsoft.com/office/drawing/2014/main" id="{771F471E-D9B5-422B-B43A-0C63FFB91594}"/>
              </a:ext>
            </a:extLst>
          </p:cNvPr>
          <p:cNvSpPr/>
          <p:nvPr>
            <p:custDataLst>
              <p:tags r:id="rId11"/>
            </p:custDataLst>
          </p:nvPr>
        </p:nvSpPr>
        <p:spPr bwMode="gray">
          <a:xfrm>
            <a:off x="3422650" y="4551363"/>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B1870915-CBE7-47CD-9D27-D6DA57AF983C}" type="datetime'0''''''''''''''''''''''''''''''.''''''''''''6''''''''1'''''''">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0.61</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 name="Rectangle 16">
            <a:extLst>
              <a:ext uri="{FF2B5EF4-FFF2-40B4-BE49-F238E27FC236}">
                <a16:creationId xmlns:a16="http://schemas.microsoft.com/office/drawing/2014/main" id="{810BF1D8-D97D-4511-ABC2-9EFA9CA616DA}"/>
              </a:ext>
            </a:extLst>
          </p:cNvPr>
          <p:cNvSpPr/>
          <p:nvPr>
            <p:custDataLst>
              <p:tags r:id="rId12"/>
            </p:custDataLst>
          </p:nvPr>
        </p:nvSpPr>
        <p:spPr bwMode="gray">
          <a:xfrm>
            <a:off x="3417888" y="4981575"/>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69DABCBD-F22D-4353-947C-042CE8EE86CB}" type="datetime'''''''''''''''''''''0''''.''''''''''''''5''''''''8'''">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0.58</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 name="Rectangle 19">
            <a:extLst>
              <a:ext uri="{FF2B5EF4-FFF2-40B4-BE49-F238E27FC236}">
                <a16:creationId xmlns:a16="http://schemas.microsoft.com/office/drawing/2014/main" id="{476D4834-4EA5-4531-B6DF-4392D0976679}"/>
              </a:ext>
            </a:extLst>
          </p:cNvPr>
          <p:cNvSpPr/>
          <p:nvPr>
            <p:custDataLst>
              <p:tags r:id="rId13"/>
            </p:custDataLst>
          </p:nvPr>
        </p:nvSpPr>
        <p:spPr bwMode="gray">
          <a:xfrm>
            <a:off x="3408363" y="5411788"/>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4F65847F-958F-4848-8843-E3164948CB21}" type="datetime'0''''''''''''''''''''''''''.''''''5''''''''''''''''2'''''">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0.52</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1" name="Rectangle 20">
            <a:extLst>
              <a:ext uri="{FF2B5EF4-FFF2-40B4-BE49-F238E27FC236}">
                <a16:creationId xmlns:a16="http://schemas.microsoft.com/office/drawing/2014/main" id="{199C71D2-97BD-4955-BDBD-AE14F9011300}"/>
              </a:ext>
            </a:extLst>
          </p:cNvPr>
          <p:cNvSpPr/>
          <p:nvPr>
            <p:custDataLst>
              <p:tags r:id="rId14"/>
            </p:custDataLst>
          </p:nvPr>
        </p:nvSpPr>
        <p:spPr bwMode="gray">
          <a:xfrm>
            <a:off x="3371850" y="5842000"/>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79B00E4A-81AB-449F-91F5-CBB7821011E4}" type="datetime'''''''''''''''''''''''0''''''.''''2''''''''''''''''''7'''">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0.27</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 name="Oval 26">
            <a:extLst>
              <a:ext uri="{FF2B5EF4-FFF2-40B4-BE49-F238E27FC236}">
                <a16:creationId xmlns:a16="http://schemas.microsoft.com/office/drawing/2014/main" id="{CBD50094-C063-4037-BFB6-4A02D52C36A6}"/>
              </a:ext>
            </a:extLst>
          </p:cNvPr>
          <p:cNvSpPr>
            <a:spLocks noChangeArrowheads="1"/>
          </p:cNvSpPr>
          <p:nvPr/>
        </p:nvSpPr>
        <p:spPr bwMode="gray">
          <a:xfrm>
            <a:off x="504825" y="2370138"/>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3" name="Oval 27">
            <a:extLst>
              <a:ext uri="{FF2B5EF4-FFF2-40B4-BE49-F238E27FC236}">
                <a16:creationId xmlns:a16="http://schemas.microsoft.com/office/drawing/2014/main" id="{C1308482-D9DF-4580-9440-7B27BB978E61}"/>
              </a:ext>
            </a:extLst>
          </p:cNvPr>
          <p:cNvSpPr>
            <a:spLocks noChangeArrowheads="1"/>
          </p:cNvSpPr>
          <p:nvPr/>
        </p:nvSpPr>
        <p:spPr bwMode="gray">
          <a:xfrm>
            <a:off x="504825" y="2794000"/>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4" name="Oval 28">
            <a:extLst>
              <a:ext uri="{FF2B5EF4-FFF2-40B4-BE49-F238E27FC236}">
                <a16:creationId xmlns:a16="http://schemas.microsoft.com/office/drawing/2014/main" id="{CD73695D-6728-49EF-BFCB-E5A67903B464}"/>
              </a:ext>
            </a:extLst>
          </p:cNvPr>
          <p:cNvSpPr>
            <a:spLocks noChangeArrowheads="1"/>
          </p:cNvSpPr>
          <p:nvPr/>
        </p:nvSpPr>
        <p:spPr bwMode="gray">
          <a:xfrm>
            <a:off x="504825" y="3222625"/>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5" name="Oval 29">
            <a:extLst>
              <a:ext uri="{FF2B5EF4-FFF2-40B4-BE49-F238E27FC236}">
                <a16:creationId xmlns:a16="http://schemas.microsoft.com/office/drawing/2014/main" id="{C3730741-79C3-453D-9539-6318085BF994}"/>
              </a:ext>
            </a:extLst>
          </p:cNvPr>
          <p:cNvSpPr>
            <a:spLocks noChangeArrowheads="1"/>
          </p:cNvSpPr>
          <p:nvPr/>
        </p:nvSpPr>
        <p:spPr bwMode="gray">
          <a:xfrm>
            <a:off x="504825" y="3660775"/>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6" name="Oval 29">
            <a:extLst>
              <a:ext uri="{FF2B5EF4-FFF2-40B4-BE49-F238E27FC236}">
                <a16:creationId xmlns:a16="http://schemas.microsoft.com/office/drawing/2014/main" id="{30389E44-CE02-4B2B-96DC-6DD9D680C9BA}"/>
              </a:ext>
            </a:extLst>
          </p:cNvPr>
          <p:cNvSpPr>
            <a:spLocks noChangeArrowheads="1"/>
          </p:cNvSpPr>
          <p:nvPr/>
        </p:nvSpPr>
        <p:spPr bwMode="gray">
          <a:xfrm>
            <a:off x="504825" y="4071938"/>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7" name="Oval 29">
            <a:extLst>
              <a:ext uri="{FF2B5EF4-FFF2-40B4-BE49-F238E27FC236}">
                <a16:creationId xmlns:a16="http://schemas.microsoft.com/office/drawing/2014/main" id="{EC502E8C-FD6D-409E-9863-724CC09746B4}"/>
              </a:ext>
            </a:extLst>
          </p:cNvPr>
          <p:cNvSpPr>
            <a:spLocks noChangeArrowheads="1"/>
          </p:cNvSpPr>
          <p:nvPr/>
        </p:nvSpPr>
        <p:spPr bwMode="gray">
          <a:xfrm>
            <a:off x="504825" y="4513263"/>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8" name="Oval 29">
            <a:extLst>
              <a:ext uri="{FF2B5EF4-FFF2-40B4-BE49-F238E27FC236}">
                <a16:creationId xmlns:a16="http://schemas.microsoft.com/office/drawing/2014/main" id="{E99E8DD4-1C56-41EF-B4BE-1598424C5508}"/>
              </a:ext>
            </a:extLst>
          </p:cNvPr>
          <p:cNvSpPr>
            <a:spLocks noChangeArrowheads="1"/>
          </p:cNvSpPr>
          <p:nvPr/>
        </p:nvSpPr>
        <p:spPr bwMode="gray">
          <a:xfrm>
            <a:off x="504825" y="4937125"/>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9" name="Oval 29">
            <a:extLst>
              <a:ext uri="{FF2B5EF4-FFF2-40B4-BE49-F238E27FC236}">
                <a16:creationId xmlns:a16="http://schemas.microsoft.com/office/drawing/2014/main" id="{0C46EDF0-45BA-4B7D-80B6-C5FB15C3FBDC}"/>
              </a:ext>
            </a:extLst>
          </p:cNvPr>
          <p:cNvSpPr>
            <a:spLocks noChangeArrowheads="1"/>
          </p:cNvSpPr>
          <p:nvPr/>
        </p:nvSpPr>
        <p:spPr bwMode="gray">
          <a:xfrm>
            <a:off x="504825" y="5372100"/>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30" name="Oval 29">
            <a:extLst>
              <a:ext uri="{FF2B5EF4-FFF2-40B4-BE49-F238E27FC236}">
                <a16:creationId xmlns:a16="http://schemas.microsoft.com/office/drawing/2014/main" id="{C3898AD7-F99B-4DD9-9F70-258AAAB38FCA}"/>
              </a:ext>
            </a:extLst>
          </p:cNvPr>
          <p:cNvSpPr>
            <a:spLocks noChangeArrowheads="1"/>
          </p:cNvSpPr>
          <p:nvPr/>
        </p:nvSpPr>
        <p:spPr bwMode="gray">
          <a:xfrm>
            <a:off x="504825" y="5800725"/>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graphicFrame>
        <p:nvGraphicFramePr>
          <p:cNvPr id="149" name="Chart 148">
            <a:extLst>
              <a:ext uri="{FF2B5EF4-FFF2-40B4-BE49-F238E27FC236}">
                <a16:creationId xmlns:a16="http://schemas.microsoft.com/office/drawing/2014/main" id="{0C52EBDC-E9C4-43C1-AEA7-7126F05863FD}"/>
              </a:ext>
            </a:extLst>
          </p:cNvPr>
          <p:cNvGraphicFramePr/>
          <p:nvPr>
            <p:custDataLst>
              <p:tags r:id="rId15"/>
            </p:custDataLst>
            <p:extLst>
              <p:ext uri="{D42A27DB-BD31-4B8C-83A1-F6EECF244321}">
                <p14:modId xmlns:p14="http://schemas.microsoft.com/office/powerpoint/2010/main" val="2298972490"/>
              </p:ext>
            </p:extLst>
          </p:nvPr>
        </p:nvGraphicFramePr>
        <p:xfrm>
          <a:off x="4775200" y="1751013"/>
          <a:ext cx="636588" cy="4465637"/>
        </p:xfrm>
        <a:graphic>
          <a:graphicData uri="http://schemas.openxmlformats.org/drawingml/2006/chart">
            <c:chart xmlns:c="http://schemas.openxmlformats.org/drawingml/2006/chart" xmlns:r="http://schemas.openxmlformats.org/officeDocument/2006/relationships" r:id="rId44"/>
          </a:graphicData>
        </a:graphic>
      </p:graphicFrame>
      <p:sp>
        <p:nvSpPr>
          <p:cNvPr id="33" name="Rectangle 32">
            <a:extLst>
              <a:ext uri="{FF2B5EF4-FFF2-40B4-BE49-F238E27FC236}">
                <a16:creationId xmlns:a16="http://schemas.microsoft.com/office/drawing/2014/main" id="{87296B8E-BA08-449F-BA40-C32EDE7B87E9}"/>
              </a:ext>
            </a:extLst>
          </p:cNvPr>
          <p:cNvSpPr/>
          <p:nvPr>
            <p:custDataLst>
              <p:tags r:id="rId16"/>
            </p:custDataLst>
          </p:nvPr>
        </p:nvSpPr>
        <p:spPr bwMode="gray">
          <a:xfrm>
            <a:off x="5124450" y="3692525"/>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732C2016-4C73-4685-BC04-DC92152EBC38}" type="datetime'''''''''''''''0''''''''''''.4''''''3'''''''''''">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0.43</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5" name="Rectangle 34">
            <a:extLst>
              <a:ext uri="{FF2B5EF4-FFF2-40B4-BE49-F238E27FC236}">
                <a16:creationId xmlns:a16="http://schemas.microsoft.com/office/drawing/2014/main" id="{62096ED3-9DDE-4AA4-8322-86E04FCC1B72}"/>
              </a:ext>
            </a:extLst>
          </p:cNvPr>
          <p:cNvSpPr/>
          <p:nvPr>
            <p:custDataLst>
              <p:tags r:id="rId17"/>
            </p:custDataLst>
          </p:nvPr>
        </p:nvSpPr>
        <p:spPr bwMode="gray">
          <a:xfrm>
            <a:off x="5322888" y="2401888"/>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18B1765B-FDB5-4590-B3BF-74DF49172A47}" type="datetime'''''''''''''''''''''''''''''0''''''''''''''''.''''''7''8'''''">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0.78</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4" name="Rectangle 33">
            <a:extLst>
              <a:ext uri="{FF2B5EF4-FFF2-40B4-BE49-F238E27FC236}">
                <a16:creationId xmlns:a16="http://schemas.microsoft.com/office/drawing/2014/main" id="{DE443EB4-5301-4784-843C-C8400865AFD0}"/>
              </a:ext>
            </a:extLst>
          </p:cNvPr>
          <p:cNvSpPr/>
          <p:nvPr>
            <p:custDataLst>
              <p:tags r:id="rId18"/>
            </p:custDataLst>
          </p:nvPr>
        </p:nvSpPr>
        <p:spPr bwMode="gray">
          <a:xfrm>
            <a:off x="5322888" y="1971675"/>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1BBBBFDA-55FB-40EC-BCD0-2F963A6F2CD3}" type="datetime'''''''''''''0''.''7''''''8'''''''''''''''''''''''''''''''''''">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0.78</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2" name="Rectangle 31">
            <a:extLst>
              <a:ext uri="{FF2B5EF4-FFF2-40B4-BE49-F238E27FC236}">
                <a16:creationId xmlns:a16="http://schemas.microsoft.com/office/drawing/2014/main" id="{E72F6F91-1E88-4134-B021-E317201411A3}"/>
              </a:ext>
            </a:extLst>
          </p:cNvPr>
          <p:cNvSpPr/>
          <p:nvPr>
            <p:custDataLst>
              <p:tags r:id="rId19"/>
            </p:custDataLst>
          </p:nvPr>
        </p:nvSpPr>
        <p:spPr bwMode="gray">
          <a:xfrm>
            <a:off x="5354638" y="2832100"/>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53421A87-F4C3-4266-BD2B-271283137BF2}" type="datetime'''''''0''.''''''''''''8''''''''''''''''''''''''''''''''4'">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0.84</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6" name="Rectangle 35">
            <a:extLst>
              <a:ext uri="{FF2B5EF4-FFF2-40B4-BE49-F238E27FC236}">
                <a16:creationId xmlns:a16="http://schemas.microsoft.com/office/drawing/2014/main" id="{57F533CA-C83B-4F10-9011-D3B7A3B1193B}"/>
              </a:ext>
            </a:extLst>
          </p:cNvPr>
          <p:cNvSpPr/>
          <p:nvPr>
            <p:custDataLst>
              <p:tags r:id="rId20"/>
            </p:custDataLst>
          </p:nvPr>
        </p:nvSpPr>
        <p:spPr bwMode="gray">
          <a:xfrm>
            <a:off x="5110163" y="3262313"/>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B7E74B71-9DA0-411D-8A0C-28F37C2739F8}" type="datetime'''''''''''''''''''0''''.''''''''4''''''''''''''''''0'''">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0.40</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7" name="Rectangle 36">
            <a:extLst>
              <a:ext uri="{FF2B5EF4-FFF2-40B4-BE49-F238E27FC236}">
                <a16:creationId xmlns:a16="http://schemas.microsoft.com/office/drawing/2014/main" id="{6E383246-1C0B-4506-B661-04F6762317A6}"/>
              </a:ext>
            </a:extLst>
          </p:cNvPr>
          <p:cNvSpPr/>
          <p:nvPr>
            <p:custDataLst>
              <p:tags r:id="rId21"/>
            </p:custDataLst>
          </p:nvPr>
        </p:nvSpPr>
        <p:spPr bwMode="gray">
          <a:xfrm>
            <a:off x="5056188" y="4121150"/>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28A55047-9EF5-434B-896F-9DED0FB57449}" type="datetime'''''''''''''''0''''''''''''''.''''''''''3''''''1'''''''''''">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0.31</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9" name="Rectangle 38">
            <a:extLst>
              <a:ext uri="{FF2B5EF4-FFF2-40B4-BE49-F238E27FC236}">
                <a16:creationId xmlns:a16="http://schemas.microsoft.com/office/drawing/2014/main" id="{B6047955-3F9F-4228-BE0E-29E8FFB051ED}"/>
              </a:ext>
            </a:extLst>
          </p:cNvPr>
          <p:cNvSpPr/>
          <p:nvPr>
            <p:custDataLst>
              <p:tags r:id="rId22"/>
            </p:custDataLst>
          </p:nvPr>
        </p:nvSpPr>
        <p:spPr bwMode="gray">
          <a:xfrm>
            <a:off x="4997450" y="4551363"/>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53E8722F-1BCE-4758-BA39-222181E0421F}" type="datetime'0''''''''''''''''.''''2''0'''''''">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0.20</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8" name="Rectangle 37">
            <a:extLst>
              <a:ext uri="{FF2B5EF4-FFF2-40B4-BE49-F238E27FC236}">
                <a16:creationId xmlns:a16="http://schemas.microsoft.com/office/drawing/2014/main" id="{024C087F-A983-4623-8F99-076D90C2A723}"/>
              </a:ext>
            </a:extLst>
          </p:cNvPr>
          <p:cNvSpPr/>
          <p:nvPr>
            <p:custDataLst>
              <p:tags r:id="rId23"/>
            </p:custDataLst>
          </p:nvPr>
        </p:nvSpPr>
        <p:spPr bwMode="gray">
          <a:xfrm>
            <a:off x="4992688" y="4989513"/>
            <a:ext cx="261938" cy="136525"/>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lnSpc>
                <a:spcPct val="90000"/>
              </a:lnSpc>
              <a:spcBef>
                <a:spcPct val="0"/>
              </a:spcBef>
              <a:spcAft>
                <a:spcPct val="0"/>
              </a:spcAft>
              <a:defRPr/>
            </a:pPr>
            <a:fld id="{11931129-CBCC-40F6-9BEF-6D8CF200EA93}" type="datetime'''''0''''''''''''''''''''''''''''''.1''''''''''''9'''''''">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lnSpc>
                  <a:spcPct val="90000"/>
                </a:lnSpc>
                <a:spcBef>
                  <a:spcPct val="0"/>
                </a:spcBef>
                <a:spcAft>
                  <a:spcPct val="0"/>
                </a:spcAft>
                <a:defRPr/>
              </a:pPr>
              <a:t>0.19</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0" name="Rectangle 39">
            <a:extLst>
              <a:ext uri="{FF2B5EF4-FFF2-40B4-BE49-F238E27FC236}">
                <a16:creationId xmlns:a16="http://schemas.microsoft.com/office/drawing/2014/main" id="{161AF43E-C159-4858-8695-DA18E0F28DD1}"/>
              </a:ext>
            </a:extLst>
          </p:cNvPr>
          <p:cNvSpPr/>
          <p:nvPr>
            <p:custDataLst>
              <p:tags r:id="rId24"/>
            </p:custDataLst>
          </p:nvPr>
        </p:nvSpPr>
        <p:spPr bwMode="gray">
          <a:xfrm>
            <a:off x="5008563" y="5411788"/>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86CFB2C0-CF26-4565-BF8B-EA8E3A1AA294}" type="datetime'''''''''''0.''2''''''''''''''''2'''''''''''''">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0.22</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1" name="Rectangle 40">
            <a:extLst>
              <a:ext uri="{FF2B5EF4-FFF2-40B4-BE49-F238E27FC236}">
                <a16:creationId xmlns:a16="http://schemas.microsoft.com/office/drawing/2014/main" id="{755D34AA-36FE-4030-BF2A-AA96D11D91AD}"/>
              </a:ext>
            </a:extLst>
          </p:cNvPr>
          <p:cNvSpPr/>
          <p:nvPr>
            <p:custDataLst>
              <p:tags r:id="rId25"/>
            </p:custDataLst>
          </p:nvPr>
        </p:nvSpPr>
        <p:spPr bwMode="gray">
          <a:xfrm>
            <a:off x="4987925" y="5842000"/>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56280E78-D898-47F7-B4E0-F9454F6015C9}" type="datetime'''''''''''''0''''''''''''.1''''''9'''">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0.19</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150" name="Chart 149">
            <a:extLst>
              <a:ext uri="{FF2B5EF4-FFF2-40B4-BE49-F238E27FC236}">
                <a16:creationId xmlns:a16="http://schemas.microsoft.com/office/drawing/2014/main" id="{33DB4051-BCFF-4AEA-984D-FB090F40C584}"/>
              </a:ext>
            </a:extLst>
          </p:cNvPr>
          <p:cNvGraphicFramePr/>
          <p:nvPr>
            <p:custDataLst>
              <p:tags r:id="rId26"/>
            </p:custDataLst>
            <p:extLst>
              <p:ext uri="{D42A27DB-BD31-4B8C-83A1-F6EECF244321}">
                <p14:modId xmlns:p14="http://schemas.microsoft.com/office/powerpoint/2010/main" val="2723650742"/>
              </p:ext>
            </p:extLst>
          </p:nvPr>
        </p:nvGraphicFramePr>
        <p:xfrm>
          <a:off x="6296025" y="1751013"/>
          <a:ext cx="587375" cy="4465637"/>
        </p:xfrm>
        <a:graphic>
          <a:graphicData uri="http://schemas.openxmlformats.org/drawingml/2006/chart">
            <c:chart xmlns:c="http://schemas.openxmlformats.org/drawingml/2006/chart" xmlns:r="http://schemas.openxmlformats.org/officeDocument/2006/relationships" r:id="rId45"/>
          </a:graphicData>
        </a:graphic>
      </p:graphicFrame>
      <p:sp>
        <p:nvSpPr>
          <p:cNvPr id="50" name="Rectangle 49">
            <a:extLst>
              <a:ext uri="{FF2B5EF4-FFF2-40B4-BE49-F238E27FC236}">
                <a16:creationId xmlns:a16="http://schemas.microsoft.com/office/drawing/2014/main" id="{76E6AA4D-BB94-4679-8E06-EDC0674ABF61}"/>
              </a:ext>
            </a:extLst>
          </p:cNvPr>
          <p:cNvSpPr/>
          <p:nvPr>
            <p:custDataLst>
              <p:tags r:id="rId27"/>
            </p:custDataLst>
          </p:nvPr>
        </p:nvSpPr>
        <p:spPr bwMode="gray">
          <a:xfrm>
            <a:off x="6503988" y="3692525"/>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61421376-31AC-4F05-9F79-734CA7C86B69}" type="datetime'''''''''''''''0''''''''.5''''''6'''''''''''''''''''">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0.56</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3" name="Rectangle 42">
            <a:extLst>
              <a:ext uri="{FF2B5EF4-FFF2-40B4-BE49-F238E27FC236}">
                <a16:creationId xmlns:a16="http://schemas.microsoft.com/office/drawing/2014/main" id="{A19467E0-47ED-4866-8A4C-8C0DC0F1874A}"/>
              </a:ext>
            </a:extLst>
          </p:cNvPr>
          <p:cNvSpPr/>
          <p:nvPr>
            <p:custDataLst>
              <p:tags r:id="rId28"/>
            </p:custDataLst>
          </p:nvPr>
        </p:nvSpPr>
        <p:spPr bwMode="gray">
          <a:xfrm>
            <a:off x="6826250" y="1971675"/>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8B176773-0943-4BBB-86A1-D8296BAEA2D5}" type="datetime'''2''''''''''''''''.''''''''''''''''3''5'''''''">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2.35</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9" name="Rectangle 48">
            <a:extLst>
              <a:ext uri="{FF2B5EF4-FFF2-40B4-BE49-F238E27FC236}">
                <a16:creationId xmlns:a16="http://schemas.microsoft.com/office/drawing/2014/main" id="{76B389E0-F195-424D-869F-BC3FB71D4795}"/>
              </a:ext>
            </a:extLst>
          </p:cNvPr>
          <p:cNvSpPr/>
          <p:nvPr>
            <p:custDataLst>
              <p:tags r:id="rId29"/>
            </p:custDataLst>
          </p:nvPr>
        </p:nvSpPr>
        <p:spPr bwMode="gray">
          <a:xfrm>
            <a:off x="6494463" y="4121150"/>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AA02531A-AF89-42EA-AD90-E4913858020A}" type="datetime'''''''''''''''0''''''.5''0'''''''''''">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0.50</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7" name="Rectangle 46">
            <a:extLst>
              <a:ext uri="{FF2B5EF4-FFF2-40B4-BE49-F238E27FC236}">
                <a16:creationId xmlns:a16="http://schemas.microsoft.com/office/drawing/2014/main" id="{48609D73-ED6F-4928-AEE8-9F3D232BF888}"/>
              </a:ext>
            </a:extLst>
          </p:cNvPr>
          <p:cNvSpPr/>
          <p:nvPr>
            <p:custDataLst>
              <p:tags r:id="rId30"/>
            </p:custDataLst>
          </p:nvPr>
        </p:nvSpPr>
        <p:spPr bwMode="gray">
          <a:xfrm>
            <a:off x="6665913" y="2401888"/>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B23F655A-C826-4C49-9BE9-34F85EFBC6BD}" type="datetime'''1''''''''''.4''''''''''''''''''''''''''''''''6'''''''''''''">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1.46</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8" name="Rectangle 47">
            <a:extLst>
              <a:ext uri="{FF2B5EF4-FFF2-40B4-BE49-F238E27FC236}">
                <a16:creationId xmlns:a16="http://schemas.microsoft.com/office/drawing/2014/main" id="{83B254CA-7826-4F6C-818B-FFF5BB28B249}"/>
              </a:ext>
            </a:extLst>
          </p:cNvPr>
          <p:cNvSpPr/>
          <p:nvPr>
            <p:custDataLst>
              <p:tags r:id="rId31"/>
            </p:custDataLst>
          </p:nvPr>
        </p:nvSpPr>
        <p:spPr bwMode="gray">
          <a:xfrm>
            <a:off x="6651625" y="2832100"/>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C01F1E0C-F98F-41F0-A4EC-B81901B90459}" type="datetime'''1''''''''''''''''''''''''''.''''''''''''3''8'''''''''">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1.38</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5" name="Rectangle 44">
            <a:extLst>
              <a:ext uri="{FF2B5EF4-FFF2-40B4-BE49-F238E27FC236}">
                <a16:creationId xmlns:a16="http://schemas.microsoft.com/office/drawing/2014/main" id="{1EA913BC-AFEB-4B16-93ED-A0654884B3BD}"/>
              </a:ext>
            </a:extLst>
          </p:cNvPr>
          <p:cNvSpPr/>
          <p:nvPr>
            <p:custDataLst>
              <p:tags r:id="rId32"/>
            </p:custDataLst>
          </p:nvPr>
        </p:nvSpPr>
        <p:spPr bwMode="gray">
          <a:xfrm>
            <a:off x="6615113" y="3262313"/>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7AC8B9D8-84D9-4D1C-9CF8-407C9E407E94}" type="datetime'''''''1''''''.''''''1''''''''8'''''''''''''''">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1.18</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4" name="Rectangle 43">
            <a:extLst>
              <a:ext uri="{FF2B5EF4-FFF2-40B4-BE49-F238E27FC236}">
                <a16:creationId xmlns:a16="http://schemas.microsoft.com/office/drawing/2014/main" id="{2D0092EA-1D0E-41D4-8F91-32D1EA5381CB}"/>
              </a:ext>
            </a:extLst>
          </p:cNvPr>
          <p:cNvSpPr/>
          <p:nvPr>
            <p:custDataLst>
              <p:tags r:id="rId33"/>
            </p:custDataLst>
          </p:nvPr>
        </p:nvSpPr>
        <p:spPr bwMode="gray">
          <a:xfrm>
            <a:off x="6497638" y="4551363"/>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54779DE1-228F-4C2A-BBBE-4E84D6F0BCB6}" type="datetime'''''''''''''''''''0''''''''''''''''''.''5''''''''''''2'''''">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0.52</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1" name="Rectangle 50">
            <a:extLst>
              <a:ext uri="{FF2B5EF4-FFF2-40B4-BE49-F238E27FC236}">
                <a16:creationId xmlns:a16="http://schemas.microsoft.com/office/drawing/2014/main" id="{A6091D8D-803F-4CD4-82E3-11DA1C95D1C1}"/>
              </a:ext>
            </a:extLst>
          </p:cNvPr>
          <p:cNvSpPr/>
          <p:nvPr>
            <p:custDataLst>
              <p:tags r:id="rId34"/>
            </p:custDataLst>
          </p:nvPr>
        </p:nvSpPr>
        <p:spPr bwMode="gray">
          <a:xfrm>
            <a:off x="6484938" y="4989513"/>
            <a:ext cx="261938" cy="136525"/>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lnSpc>
                <a:spcPct val="90000"/>
              </a:lnSpc>
              <a:spcBef>
                <a:spcPct val="0"/>
              </a:spcBef>
              <a:spcAft>
                <a:spcPct val="0"/>
              </a:spcAft>
              <a:defRPr/>
            </a:pPr>
            <a:fld id="{618F1E50-0036-4B07-BB64-F08AB6CF9D20}" type="datetime'''''''''''''''''''''''''''''''''''''''''0''''''''.''45'''''">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lnSpc>
                  <a:spcPct val="90000"/>
                </a:lnSpc>
                <a:spcBef>
                  <a:spcPct val="0"/>
                </a:spcBef>
                <a:spcAft>
                  <a:spcPct val="0"/>
                </a:spcAft>
                <a:defRPr/>
              </a:pPr>
              <a:t>0.45</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2" name="Rectangle 51">
            <a:extLst>
              <a:ext uri="{FF2B5EF4-FFF2-40B4-BE49-F238E27FC236}">
                <a16:creationId xmlns:a16="http://schemas.microsoft.com/office/drawing/2014/main" id="{29CDF5DD-823D-477E-9778-4F9B4438DC66}"/>
              </a:ext>
            </a:extLst>
          </p:cNvPr>
          <p:cNvSpPr/>
          <p:nvPr>
            <p:custDataLst>
              <p:tags r:id="rId35"/>
            </p:custDataLst>
          </p:nvPr>
        </p:nvSpPr>
        <p:spPr bwMode="gray">
          <a:xfrm>
            <a:off x="6477000" y="5411788"/>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6ECC3353-F4C2-416C-8FCF-4B291D8F4B8B}" type="datetime'0''''''''''''.''''''''4''''''0'''''''''''''">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0.40</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6" name="Rectangle 45">
            <a:extLst>
              <a:ext uri="{FF2B5EF4-FFF2-40B4-BE49-F238E27FC236}">
                <a16:creationId xmlns:a16="http://schemas.microsoft.com/office/drawing/2014/main" id="{F3BC3D38-7264-41A6-B239-E47BBD7D41E0}"/>
              </a:ext>
            </a:extLst>
          </p:cNvPr>
          <p:cNvSpPr/>
          <p:nvPr>
            <p:custDataLst>
              <p:tags r:id="rId36"/>
            </p:custDataLst>
          </p:nvPr>
        </p:nvSpPr>
        <p:spPr bwMode="gray">
          <a:xfrm>
            <a:off x="6432550" y="5842000"/>
            <a:ext cx="261938"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pPr lvl="0" defTabSz="457200" eaLnBrk="0" fontAlgn="base" hangingPunct="0">
              <a:spcBef>
                <a:spcPct val="0"/>
              </a:spcBef>
              <a:spcAft>
                <a:spcPct val="0"/>
              </a:spcAft>
              <a:defRPr/>
            </a:pPr>
            <a:fld id="{3EA1E486-C07B-4460-A610-912263AF73B3}" type="datetime'0''''.''1''''''''''''''''''''''''''''''''''''''''''6'''''''">
              <a:rPr lang="en-GB" altLang="en-US" sz="10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defTabSz="457200" eaLnBrk="0" fontAlgn="base" hangingPunct="0">
                <a:spcBef>
                  <a:spcPct val="0"/>
                </a:spcBef>
                <a:spcAft>
                  <a:spcPct val="0"/>
                </a:spcAft>
                <a:defRPr/>
              </a:pPr>
              <a:t>0.16</a:t>
            </a:fld>
            <a:endParaRPr kumimoji="0" lang="en-GB" sz="1000" b="0" i="0" strike="noStrike" kern="120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151" name="Chart 150">
            <a:extLst>
              <a:ext uri="{FF2B5EF4-FFF2-40B4-BE49-F238E27FC236}">
                <a16:creationId xmlns:a16="http://schemas.microsoft.com/office/drawing/2014/main" id="{638BAA38-71B1-4A4A-8FF4-DCE3998D626E}"/>
              </a:ext>
            </a:extLst>
          </p:cNvPr>
          <p:cNvGraphicFramePr/>
          <p:nvPr>
            <p:custDataLst>
              <p:tags r:id="rId37"/>
            </p:custDataLst>
            <p:extLst>
              <p:ext uri="{D42A27DB-BD31-4B8C-83A1-F6EECF244321}">
                <p14:modId xmlns:p14="http://schemas.microsoft.com/office/powerpoint/2010/main" val="3147508446"/>
              </p:ext>
            </p:extLst>
          </p:nvPr>
        </p:nvGraphicFramePr>
        <p:xfrm>
          <a:off x="7300913" y="1751013"/>
          <a:ext cx="1714500" cy="4465637"/>
        </p:xfrm>
        <a:graphic>
          <a:graphicData uri="http://schemas.openxmlformats.org/drawingml/2006/chart">
            <c:chart xmlns:c="http://schemas.openxmlformats.org/drawingml/2006/chart" xmlns:r="http://schemas.openxmlformats.org/officeDocument/2006/relationships" r:id="rId46"/>
          </a:graphicData>
        </a:graphic>
      </p:graphicFrame>
      <p:sp>
        <p:nvSpPr>
          <p:cNvPr id="54" name="Oval 33">
            <a:extLst>
              <a:ext uri="{FF2B5EF4-FFF2-40B4-BE49-F238E27FC236}">
                <a16:creationId xmlns:a16="http://schemas.microsoft.com/office/drawing/2014/main" id="{E9E07DFC-A6CF-4AC9-A463-45162692B2DE}"/>
              </a:ext>
            </a:extLst>
          </p:cNvPr>
          <p:cNvSpPr>
            <a:spLocks noChangeArrowheads="1"/>
          </p:cNvSpPr>
          <p:nvPr/>
        </p:nvSpPr>
        <p:spPr bwMode="gray">
          <a:xfrm>
            <a:off x="504825" y="1938338"/>
            <a:ext cx="206375" cy="223838"/>
          </a:xfrm>
          <a:prstGeom prst="ellipse">
            <a:avLst/>
          </a:prstGeom>
          <a:solidFill>
            <a:srgbClr val="E53809"/>
          </a:solidFill>
          <a:ln>
            <a:noFill/>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55" name="Oval 79">
            <a:extLst>
              <a:ext uri="{FF2B5EF4-FFF2-40B4-BE49-F238E27FC236}">
                <a16:creationId xmlns:a16="http://schemas.microsoft.com/office/drawing/2014/main" id="{60ED78EC-00EE-46E0-9B29-5928DACA19E5}"/>
              </a:ext>
            </a:extLst>
          </p:cNvPr>
          <p:cNvSpPr>
            <a:spLocks noChangeAspect="1"/>
          </p:cNvSpPr>
          <p:nvPr/>
        </p:nvSpPr>
        <p:spPr bwMode="gray">
          <a:xfrm>
            <a:off x="8851900" y="3186113"/>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56" name="Oval 80">
            <a:extLst>
              <a:ext uri="{FF2B5EF4-FFF2-40B4-BE49-F238E27FC236}">
                <a16:creationId xmlns:a16="http://schemas.microsoft.com/office/drawing/2014/main" id="{049D5BD6-5467-462E-A5E8-71FC61100516}"/>
              </a:ext>
            </a:extLst>
          </p:cNvPr>
          <p:cNvSpPr>
            <a:spLocks noChangeAspect="1"/>
          </p:cNvSpPr>
          <p:nvPr/>
        </p:nvSpPr>
        <p:spPr bwMode="gray">
          <a:xfrm>
            <a:off x="8851900" y="4049713"/>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57" name="Oval 81">
            <a:extLst>
              <a:ext uri="{FF2B5EF4-FFF2-40B4-BE49-F238E27FC236}">
                <a16:creationId xmlns:a16="http://schemas.microsoft.com/office/drawing/2014/main" id="{8F6CF57D-80C8-427C-B911-7BC593C92377}"/>
              </a:ext>
            </a:extLst>
          </p:cNvPr>
          <p:cNvSpPr>
            <a:spLocks noChangeAspect="1"/>
          </p:cNvSpPr>
          <p:nvPr/>
        </p:nvSpPr>
        <p:spPr bwMode="gray">
          <a:xfrm>
            <a:off x="8851900" y="2322513"/>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58" name="Oval 82">
            <a:extLst>
              <a:ext uri="{FF2B5EF4-FFF2-40B4-BE49-F238E27FC236}">
                <a16:creationId xmlns:a16="http://schemas.microsoft.com/office/drawing/2014/main" id="{C0065C11-6236-4A0C-88EC-27D67D2DD98A}"/>
              </a:ext>
            </a:extLst>
          </p:cNvPr>
          <p:cNvSpPr>
            <a:spLocks noChangeAspect="1"/>
          </p:cNvSpPr>
          <p:nvPr/>
        </p:nvSpPr>
        <p:spPr bwMode="gray">
          <a:xfrm>
            <a:off x="8851900" y="4481513"/>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59" name="Oval 89">
            <a:extLst>
              <a:ext uri="{FF2B5EF4-FFF2-40B4-BE49-F238E27FC236}">
                <a16:creationId xmlns:a16="http://schemas.microsoft.com/office/drawing/2014/main" id="{10F75D8B-36B3-4FDE-8948-7C4A3E3F7DE1}"/>
              </a:ext>
            </a:extLst>
          </p:cNvPr>
          <p:cNvSpPr>
            <a:spLocks noChangeAspect="1"/>
          </p:cNvSpPr>
          <p:nvPr/>
        </p:nvSpPr>
        <p:spPr bwMode="gray">
          <a:xfrm>
            <a:off x="8851900" y="1890713"/>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3000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60" name="Oval 90">
            <a:extLst>
              <a:ext uri="{FF2B5EF4-FFF2-40B4-BE49-F238E27FC236}">
                <a16:creationId xmlns:a16="http://schemas.microsoft.com/office/drawing/2014/main" id="{9AE79FD7-B7D9-4020-AF18-E00726FB3DF2}"/>
              </a:ext>
            </a:extLst>
          </p:cNvPr>
          <p:cNvSpPr>
            <a:spLocks noChangeAspect="1"/>
          </p:cNvSpPr>
          <p:nvPr/>
        </p:nvSpPr>
        <p:spPr bwMode="gray">
          <a:xfrm>
            <a:off x="8851900" y="2754313"/>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61" name="Oval 82">
            <a:extLst>
              <a:ext uri="{FF2B5EF4-FFF2-40B4-BE49-F238E27FC236}">
                <a16:creationId xmlns:a16="http://schemas.microsoft.com/office/drawing/2014/main" id="{718DEE6D-E91F-4439-BE7F-EC57396FFE9F}"/>
              </a:ext>
            </a:extLst>
          </p:cNvPr>
          <p:cNvSpPr>
            <a:spLocks noChangeAspect="1"/>
          </p:cNvSpPr>
          <p:nvPr/>
        </p:nvSpPr>
        <p:spPr bwMode="gray">
          <a:xfrm>
            <a:off x="8851900" y="4913313"/>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62" name="Oval 79">
            <a:extLst>
              <a:ext uri="{FF2B5EF4-FFF2-40B4-BE49-F238E27FC236}">
                <a16:creationId xmlns:a16="http://schemas.microsoft.com/office/drawing/2014/main" id="{97343ECF-F2AE-48AA-9AFE-231EBF1B0722}"/>
              </a:ext>
            </a:extLst>
          </p:cNvPr>
          <p:cNvSpPr>
            <a:spLocks noChangeAspect="1"/>
          </p:cNvSpPr>
          <p:nvPr/>
        </p:nvSpPr>
        <p:spPr bwMode="gray">
          <a:xfrm>
            <a:off x="8851900" y="5345113"/>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63" name="Oval 82">
            <a:extLst>
              <a:ext uri="{FF2B5EF4-FFF2-40B4-BE49-F238E27FC236}">
                <a16:creationId xmlns:a16="http://schemas.microsoft.com/office/drawing/2014/main" id="{B84BE24E-ABB5-43D2-9EEA-DD690378ABDD}"/>
              </a:ext>
            </a:extLst>
          </p:cNvPr>
          <p:cNvSpPr>
            <a:spLocks noChangeAspect="1"/>
          </p:cNvSpPr>
          <p:nvPr/>
        </p:nvSpPr>
        <p:spPr bwMode="gray">
          <a:xfrm>
            <a:off x="8851900" y="5759450"/>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64" name="Rectangle 8">
            <a:extLst>
              <a:ext uri="{FF2B5EF4-FFF2-40B4-BE49-F238E27FC236}">
                <a16:creationId xmlns:a16="http://schemas.microsoft.com/office/drawing/2014/main" id="{D08E7CE8-E159-42AC-9B01-C6DF4C23D9A5}"/>
              </a:ext>
            </a:extLst>
          </p:cNvPr>
          <p:cNvSpPr>
            <a:spLocks noChangeArrowheads="1"/>
          </p:cNvSpPr>
          <p:nvPr/>
        </p:nvSpPr>
        <p:spPr bwMode="gray">
          <a:xfrm>
            <a:off x="3235325" y="928688"/>
            <a:ext cx="1450975" cy="298450"/>
          </a:xfrm>
          <a:prstGeom prst="rect">
            <a:avLst/>
          </a:prstGeom>
          <a:solidFill>
            <a:srgbClr val="E53809">
              <a:alpha val="90000"/>
            </a:srgbClr>
          </a:solidFill>
          <a:ln w="9525" cap="flat" cmpd="sng" algn="ctr">
            <a:noFill/>
            <a:prstDash val="solid"/>
            <a:round/>
            <a:headEnd type="none" w="med" len="med"/>
            <a:tailEnd type="none" w="med" len="med"/>
          </a:ln>
          <a:effectLst/>
        </p:spPr>
        <p:txBody>
          <a:bodyPr vert="horz" wrap="square" lIns="87242" tIns="43620" rIns="87242" bIns="43620" numCol="1" rtlCol="0" anchor="t" anchorCtr="0" compatLnSpc="1">
            <a:prstTxWarp prst="textNoShape">
              <a:avLst/>
            </a:prstTxWarp>
            <a:noAutofit/>
          </a:bodyPr>
          <a:lstStyle/>
          <a:p>
            <a:pPr marL="0" marR="0" lvl="0" indent="0" algn="ctr" defTabSz="85424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Total Assets</a:t>
            </a:r>
            <a:endParaRPr kumimoji="0" lang="en-US" sz="1100" b="1" i="0" u="none" strike="noStrike" kern="0" cap="none" spc="0" normalizeH="0" baseline="3000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65" name="Rectangle 8">
            <a:extLst>
              <a:ext uri="{FF2B5EF4-FFF2-40B4-BE49-F238E27FC236}">
                <a16:creationId xmlns:a16="http://schemas.microsoft.com/office/drawing/2014/main" id="{1126ADE0-01A3-4E88-82AD-19F5C50E8531}"/>
              </a:ext>
            </a:extLst>
          </p:cNvPr>
          <p:cNvSpPr>
            <a:spLocks noChangeArrowheads="1"/>
          </p:cNvSpPr>
          <p:nvPr/>
        </p:nvSpPr>
        <p:spPr bwMode="gray">
          <a:xfrm>
            <a:off x="7845425" y="928688"/>
            <a:ext cx="755650" cy="298450"/>
          </a:xfrm>
          <a:prstGeom prst="rect">
            <a:avLst/>
          </a:prstGeom>
          <a:solidFill>
            <a:srgbClr val="E53809">
              <a:alpha val="90000"/>
            </a:srgbClr>
          </a:solidFill>
          <a:ln w="9525" cap="flat" cmpd="sng" algn="ctr">
            <a:noFill/>
            <a:prstDash val="solid"/>
            <a:round/>
            <a:headEnd type="none" w="med" len="med"/>
            <a:tailEnd type="none" w="med" len="med"/>
          </a:ln>
          <a:effectLst/>
        </p:spPr>
        <p:txBody>
          <a:bodyPr vert="horz" wrap="square" lIns="87242" tIns="43620" rIns="87242" bIns="43620" numCol="1" rtlCol="0" anchor="t" anchorCtr="0" compatLnSpc="1">
            <a:prstTxWarp prst="textNoShape">
              <a:avLst/>
            </a:prstTxWarp>
            <a:noAutofit/>
          </a:bodyPr>
          <a:lstStyle/>
          <a:p>
            <a:pPr marL="0" marR="0" lvl="0" indent="0" algn="l" defTabSz="85424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L/D ratio</a:t>
            </a:r>
            <a:endParaRPr kumimoji="0" lang="en-US" sz="1100" b="1" i="0" u="none" strike="noStrike" kern="0" cap="none" spc="0" normalizeH="0" baseline="3000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66" name="Rectangle 8">
            <a:extLst>
              <a:ext uri="{FF2B5EF4-FFF2-40B4-BE49-F238E27FC236}">
                <a16:creationId xmlns:a16="http://schemas.microsoft.com/office/drawing/2014/main" id="{AA36729C-ED50-4B0A-95B1-7B5616144F29}"/>
              </a:ext>
            </a:extLst>
          </p:cNvPr>
          <p:cNvSpPr>
            <a:spLocks noChangeArrowheads="1"/>
          </p:cNvSpPr>
          <p:nvPr/>
        </p:nvSpPr>
        <p:spPr bwMode="gray">
          <a:xfrm>
            <a:off x="7845425" y="1271588"/>
            <a:ext cx="755650" cy="488950"/>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p>
        </p:txBody>
      </p:sp>
      <p:sp>
        <p:nvSpPr>
          <p:cNvPr id="67" name="Rectangle 8">
            <a:extLst>
              <a:ext uri="{FF2B5EF4-FFF2-40B4-BE49-F238E27FC236}">
                <a16:creationId xmlns:a16="http://schemas.microsoft.com/office/drawing/2014/main" id="{D1400154-A956-46E0-BB37-D49A1960AD62}"/>
              </a:ext>
            </a:extLst>
          </p:cNvPr>
          <p:cNvSpPr>
            <a:spLocks noChangeArrowheads="1"/>
          </p:cNvSpPr>
          <p:nvPr/>
        </p:nvSpPr>
        <p:spPr bwMode="gray">
          <a:xfrm>
            <a:off x="8653463" y="928688"/>
            <a:ext cx="725488" cy="298450"/>
          </a:xfrm>
          <a:prstGeom prst="rect">
            <a:avLst/>
          </a:prstGeom>
          <a:solidFill>
            <a:srgbClr val="E53809">
              <a:alpha val="90000"/>
            </a:srgbClr>
          </a:solidFill>
          <a:ln w="9525" cap="flat" cmpd="sng" algn="ctr">
            <a:noFill/>
            <a:prstDash val="solid"/>
            <a:round/>
            <a:headEnd type="none" w="med" len="med"/>
            <a:tailEnd type="none" w="med" len="med"/>
          </a:ln>
          <a:effectLst/>
        </p:spPr>
        <p:txBody>
          <a:bodyPr vert="horz" wrap="square" lIns="36717" tIns="36717" rIns="36717" bIns="36717" numCol="1" rtlCol="0" anchor="t" anchorCtr="0" compatLnSpc="1">
            <a:prstTxWarp prst="textNoShape">
              <a:avLst/>
            </a:prstTxWarp>
            <a:noAutofit/>
          </a:bodyPr>
          <a:lstStyle/>
          <a:p>
            <a:pPr marL="0" marR="0" lvl="0" indent="0" algn="l" defTabSz="85424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Branches</a:t>
            </a:r>
          </a:p>
        </p:txBody>
      </p:sp>
      <p:sp>
        <p:nvSpPr>
          <p:cNvPr id="68" name="Rectangle 8">
            <a:extLst>
              <a:ext uri="{FF2B5EF4-FFF2-40B4-BE49-F238E27FC236}">
                <a16:creationId xmlns:a16="http://schemas.microsoft.com/office/drawing/2014/main" id="{003B7554-B593-4D98-94B9-80E62BD17555}"/>
              </a:ext>
            </a:extLst>
          </p:cNvPr>
          <p:cNvSpPr>
            <a:spLocks noChangeArrowheads="1"/>
          </p:cNvSpPr>
          <p:nvPr/>
        </p:nvSpPr>
        <p:spPr bwMode="gray">
          <a:xfrm>
            <a:off x="8651875" y="1271588"/>
            <a:ext cx="728663" cy="488950"/>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p>
        </p:txBody>
      </p:sp>
      <p:sp>
        <p:nvSpPr>
          <p:cNvPr id="69" name="Oval 79">
            <a:extLst>
              <a:ext uri="{FF2B5EF4-FFF2-40B4-BE49-F238E27FC236}">
                <a16:creationId xmlns:a16="http://schemas.microsoft.com/office/drawing/2014/main" id="{537DDAEE-980B-47E0-AB8E-1615717EF35C}"/>
              </a:ext>
            </a:extLst>
          </p:cNvPr>
          <p:cNvSpPr>
            <a:spLocks noChangeAspect="1"/>
          </p:cNvSpPr>
          <p:nvPr/>
        </p:nvSpPr>
        <p:spPr bwMode="gray">
          <a:xfrm>
            <a:off x="4203700" y="3221038"/>
            <a:ext cx="312943" cy="244475"/>
          </a:xfrm>
          <a:prstGeom prst="ellipse">
            <a:avLst/>
          </a:prstGeom>
          <a:solidFill>
            <a:srgbClr val="DAE3F3"/>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0" name="Oval 80">
            <a:extLst>
              <a:ext uri="{FF2B5EF4-FFF2-40B4-BE49-F238E27FC236}">
                <a16:creationId xmlns:a16="http://schemas.microsoft.com/office/drawing/2014/main" id="{45ED24D9-199E-447B-8DD5-9124BABA5482}"/>
              </a:ext>
            </a:extLst>
          </p:cNvPr>
          <p:cNvSpPr>
            <a:spLocks noChangeAspect="1"/>
          </p:cNvSpPr>
          <p:nvPr/>
        </p:nvSpPr>
        <p:spPr bwMode="gray">
          <a:xfrm>
            <a:off x="4203700" y="365283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1" name="Oval 81">
            <a:extLst>
              <a:ext uri="{FF2B5EF4-FFF2-40B4-BE49-F238E27FC236}">
                <a16:creationId xmlns:a16="http://schemas.microsoft.com/office/drawing/2014/main" id="{32C6B7CD-F42E-4C80-B50B-9760C017C89B}"/>
              </a:ext>
            </a:extLst>
          </p:cNvPr>
          <p:cNvSpPr>
            <a:spLocks noChangeAspect="1"/>
          </p:cNvSpPr>
          <p:nvPr/>
        </p:nvSpPr>
        <p:spPr bwMode="gray">
          <a:xfrm>
            <a:off x="4203700" y="2359025"/>
            <a:ext cx="312943" cy="244475"/>
          </a:xfrm>
          <a:prstGeom prst="ellipse">
            <a:avLst/>
          </a:prstGeom>
          <a:solidFill>
            <a:srgbClr val="DCE6F2"/>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2" name="Oval 82">
            <a:extLst>
              <a:ext uri="{FF2B5EF4-FFF2-40B4-BE49-F238E27FC236}">
                <a16:creationId xmlns:a16="http://schemas.microsoft.com/office/drawing/2014/main" id="{00BF9732-2C6A-497D-B99B-8B98F5EAC6A8}"/>
              </a:ext>
            </a:extLst>
          </p:cNvPr>
          <p:cNvSpPr>
            <a:spLocks noChangeAspect="1"/>
          </p:cNvSpPr>
          <p:nvPr/>
        </p:nvSpPr>
        <p:spPr bwMode="gray">
          <a:xfrm>
            <a:off x="4203700" y="408463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3" name="Oval 89">
            <a:extLst>
              <a:ext uri="{FF2B5EF4-FFF2-40B4-BE49-F238E27FC236}">
                <a16:creationId xmlns:a16="http://schemas.microsoft.com/office/drawing/2014/main" id="{F855B75D-D9BC-40C2-9834-27F4E5D77948}"/>
              </a:ext>
            </a:extLst>
          </p:cNvPr>
          <p:cNvSpPr>
            <a:spLocks noChangeAspect="1"/>
          </p:cNvSpPr>
          <p:nvPr/>
        </p:nvSpPr>
        <p:spPr bwMode="gray">
          <a:xfrm>
            <a:off x="4203700" y="1927225"/>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4" name="Oval 90">
            <a:extLst>
              <a:ext uri="{FF2B5EF4-FFF2-40B4-BE49-F238E27FC236}">
                <a16:creationId xmlns:a16="http://schemas.microsoft.com/office/drawing/2014/main" id="{421D5537-5F67-46E3-A2D0-71ABC0256F4F}"/>
              </a:ext>
            </a:extLst>
          </p:cNvPr>
          <p:cNvSpPr>
            <a:spLocks noChangeAspect="1"/>
          </p:cNvSpPr>
          <p:nvPr/>
        </p:nvSpPr>
        <p:spPr bwMode="gray">
          <a:xfrm>
            <a:off x="4203700" y="2790825"/>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5" name="Oval 82">
            <a:extLst>
              <a:ext uri="{FF2B5EF4-FFF2-40B4-BE49-F238E27FC236}">
                <a16:creationId xmlns:a16="http://schemas.microsoft.com/office/drawing/2014/main" id="{A24D6C32-4FFE-4B1E-A3AC-074C6CBCEC55}"/>
              </a:ext>
            </a:extLst>
          </p:cNvPr>
          <p:cNvSpPr>
            <a:spLocks noChangeAspect="1"/>
          </p:cNvSpPr>
          <p:nvPr/>
        </p:nvSpPr>
        <p:spPr bwMode="gray">
          <a:xfrm>
            <a:off x="4203700" y="451643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6" name="Oval 79">
            <a:extLst>
              <a:ext uri="{FF2B5EF4-FFF2-40B4-BE49-F238E27FC236}">
                <a16:creationId xmlns:a16="http://schemas.microsoft.com/office/drawing/2014/main" id="{0C49E64D-4160-4508-95F4-7552C088F986}"/>
              </a:ext>
            </a:extLst>
          </p:cNvPr>
          <p:cNvSpPr>
            <a:spLocks noChangeAspect="1"/>
          </p:cNvSpPr>
          <p:nvPr/>
        </p:nvSpPr>
        <p:spPr bwMode="gray">
          <a:xfrm>
            <a:off x="4203700" y="4946650"/>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7" name="Oval 80">
            <a:extLst>
              <a:ext uri="{FF2B5EF4-FFF2-40B4-BE49-F238E27FC236}">
                <a16:creationId xmlns:a16="http://schemas.microsoft.com/office/drawing/2014/main" id="{5F3AA325-B034-4B8C-A7E6-3D3C96F21704}"/>
              </a:ext>
            </a:extLst>
          </p:cNvPr>
          <p:cNvSpPr>
            <a:spLocks noChangeAspect="1"/>
          </p:cNvSpPr>
          <p:nvPr/>
        </p:nvSpPr>
        <p:spPr bwMode="gray">
          <a:xfrm>
            <a:off x="4203700" y="5378450"/>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8" name="Oval 82">
            <a:extLst>
              <a:ext uri="{FF2B5EF4-FFF2-40B4-BE49-F238E27FC236}">
                <a16:creationId xmlns:a16="http://schemas.microsoft.com/office/drawing/2014/main" id="{9E18F6DC-C898-4D6F-ACA1-CD4BAF315449}"/>
              </a:ext>
            </a:extLst>
          </p:cNvPr>
          <p:cNvSpPr>
            <a:spLocks noChangeAspect="1"/>
          </p:cNvSpPr>
          <p:nvPr/>
        </p:nvSpPr>
        <p:spPr bwMode="gray">
          <a:xfrm>
            <a:off x="4203700" y="579278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79" name="Oval 79">
            <a:extLst>
              <a:ext uri="{FF2B5EF4-FFF2-40B4-BE49-F238E27FC236}">
                <a16:creationId xmlns:a16="http://schemas.microsoft.com/office/drawing/2014/main" id="{4E4D6538-D367-407A-A4A3-24AFAF4F3C86}"/>
              </a:ext>
            </a:extLst>
          </p:cNvPr>
          <p:cNvSpPr>
            <a:spLocks noChangeAspect="1"/>
          </p:cNvSpPr>
          <p:nvPr/>
        </p:nvSpPr>
        <p:spPr bwMode="gray">
          <a:xfrm>
            <a:off x="5716588" y="3221038"/>
            <a:ext cx="312943" cy="244475"/>
          </a:xfrm>
          <a:prstGeom prst="ellipse">
            <a:avLst/>
          </a:prstGeom>
          <a:solidFill>
            <a:srgbClr val="DAE3F3"/>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0" name="Oval 80">
            <a:extLst>
              <a:ext uri="{FF2B5EF4-FFF2-40B4-BE49-F238E27FC236}">
                <a16:creationId xmlns:a16="http://schemas.microsoft.com/office/drawing/2014/main" id="{7F842FA8-7204-4FE7-A906-5191CB64468F}"/>
              </a:ext>
            </a:extLst>
          </p:cNvPr>
          <p:cNvSpPr>
            <a:spLocks noChangeAspect="1"/>
          </p:cNvSpPr>
          <p:nvPr/>
        </p:nvSpPr>
        <p:spPr bwMode="gray">
          <a:xfrm>
            <a:off x="5716588" y="365283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1" name="Oval 81">
            <a:extLst>
              <a:ext uri="{FF2B5EF4-FFF2-40B4-BE49-F238E27FC236}">
                <a16:creationId xmlns:a16="http://schemas.microsoft.com/office/drawing/2014/main" id="{58F11C03-3891-4B1A-9935-97C0653F62DA}"/>
              </a:ext>
            </a:extLst>
          </p:cNvPr>
          <p:cNvSpPr>
            <a:spLocks noChangeAspect="1"/>
          </p:cNvSpPr>
          <p:nvPr/>
        </p:nvSpPr>
        <p:spPr bwMode="gray">
          <a:xfrm>
            <a:off x="5716588" y="2359025"/>
            <a:ext cx="312943" cy="244475"/>
          </a:xfrm>
          <a:prstGeom prst="ellipse">
            <a:avLst/>
          </a:prstGeom>
          <a:solidFill>
            <a:srgbClr val="DCE6F2"/>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2" name="Oval 82">
            <a:extLst>
              <a:ext uri="{FF2B5EF4-FFF2-40B4-BE49-F238E27FC236}">
                <a16:creationId xmlns:a16="http://schemas.microsoft.com/office/drawing/2014/main" id="{BAC3B821-08B8-41A3-AE3F-BED2FBE1D259}"/>
              </a:ext>
            </a:extLst>
          </p:cNvPr>
          <p:cNvSpPr>
            <a:spLocks noChangeAspect="1"/>
          </p:cNvSpPr>
          <p:nvPr/>
        </p:nvSpPr>
        <p:spPr bwMode="gray">
          <a:xfrm>
            <a:off x="5716588" y="408463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3" name="Oval 89">
            <a:extLst>
              <a:ext uri="{FF2B5EF4-FFF2-40B4-BE49-F238E27FC236}">
                <a16:creationId xmlns:a16="http://schemas.microsoft.com/office/drawing/2014/main" id="{14555145-54BF-491D-A5C6-E8F8D35620F1}"/>
              </a:ext>
            </a:extLst>
          </p:cNvPr>
          <p:cNvSpPr>
            <a:spLocks noChangeAspect="1"/>
          </p:cNvSpPr>
          <p:nvPr/>
        </p:nvSpPr>
        <p:spPr bwMode="gray">
          <a:xfrm>
            <a:off x="5716588" y="1927225"/>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4" name="Oval 90">
            <a:extLst>
              <a:ext uri="{FF2B5EF4-FFF2-40B4-BE49-F238E27FC236}">
                <a16:creationId xmlns:a16="http://schemas.microsoft.com/office/drawing/2014/main" id="{E64D58C7-66BA-40A1-9DF0-AD68B4975D51}"/>
              </a:ext>
            </a:extLst>
          </p:cNvPr>
          <p:cNvSpPr>
            <a:spLocks noChangeAspect="1"/>
          </p:cNvSpPr>
          <p:nvPr/>
        </p:nvSpPr>
        <p:spPr bwMode="gray">
          <a:xfrm>
            <a:off x="5716588" y="2790825"/>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5" name="Oval 82">
            <a:extLst>
              <a:ext uri="{FF2B5EF4-FFF2-40B4-BE49-F238E27FC236}">
                <a16:creationId xmlns:a16="http://schemas.microsoft.com/office/drawing/2014/main" id="{E27A6C03-97ED-4322-8C95-7C3EA45C9F90}"/>
              </a:ext>
            </a:extLst>
          </p:cNvPr>
          <p:cNvSpPr>
            <a:spLocks noChangeAspect="1"/>
          </p:cNvSpPr>
          <p:nvPr/>
        </p:nvSpPr>
        <p:spPr bwMode="gray">
          <a:xfrm>
            <a:off x="5716588" y="451643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6" name="Oval 79">
            <a:extLst>
              <a:ext uri="{FF2B5EF4-FFF2-40B4-BE49-F238E27FC236}">
                <a16:creationId xmlns:a16="http://schemas.microsoft.com/office/drawing/2014/main" id="{BE716060-1315-4F11-A1E6-4AD8270786D1}"/>
              </a:ext>
            </a:extLst>
          </p:cNvPr>
          <p:cNvSpPr>
            <a:spLocks noChangeAspect="1"/>
          </p:cNvSpPr>
          <p:nvPr/>
        </p:nvSpPr>
        <p:spPr bwMode="gray">
          <a:xfrm>
            <a:off x="5716588" y="4946650"/>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7" name="Oval 80">
            <a:extLst>
              <a:ext uri="{FF2B5EF4-FFF2-40B4-BE49-F238E27FC236}">
                <a16:creationId xmlns:a16="http://schemas.microsoft.com/office/drawing/2014/main" id="{298C8A9A-93D1-4E22-BA13-B5605147DD51}"/>
              </a:ext>
            </a:extLst>
          </p:cNvPr>
          <p:cNvSpPr>
            <a:spLocks noChangeAspect="1"/>
          </p:cNvSpPr>
          <p:nvPr/>
        </p:nvSpPr>
        <p:spPr bwMode="gray">
          <a:xfrm>
            <a:off x="5716588" y="5378450"/>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8" name="Oval 82">
            <a:extLst>
              <a:ext uri="{FF2B5EF4-FFF2-40B4-BE49-F238E27FC236}">
                <a16:creationId xmlns:a16="http://schemas.microsoft.com/office/drawing/2014/main" id="{58CCDD04-EC3C-445A-9F23-83C20462E876}"/>
              </a:ext>
            </a:extLst>
          </p:cNvPr>
          <p:cNvSpPr>
            <a:spLocks noChangeAspect="1"/>
          </p:cNvSpPr>
          <p:nvPr/>
        </p:nvSpPr>
        <p:spPr bwMode="gray">
          <a:xfrm>
            <a:off x="5716588" y="579278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9" name="Oval 79">
            <a:extLst>
              <a:ext uri="{FF2B5EF4-FFF2-40B4-BE49-F238E27FC236}">
                <a16:creationId xmlns:a16="http://schemas.microsoft.com/office/drawing/2014/main" id="{0B128DE8-996F-4696-B678-DF0F4D3A3941}"/>
              </a:ext>
            </a:extLst>
          </p:cNvPr>
          <p:cNvSpPr>
            <a:spLocks noChangeAspect="1"/>
          </p:cNvSpPr>
          <p:nvPr/>
        </p:nvSpPr>
        <p:spPr bwMode="gray">
          <a:xfrm>
            <a:off x="7207250" y="3216275"/>
            <a:ext cx="312943" cy="244475"/>
          </a:xfrm>
          <a:prstGeom prst="ellipse">
            <a:avLst/>
          </a:prstGeom>
          <a:solidFill>
            <a:srgbClr val="DAE3F3"/>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0" name="Oval 80">
            <a:extLst>
              <a:ext uri="{FF2B5EF4-FFF2-40B4-BE49-F238E27FC236}">
                <a16:creationId xmlns:a16="http://schemas.microsoft.com/office/drawing/2014/main" id="{C389AB84-2282-4347-A378-5C1D62EB4B18}"/>
              </a:ext>
            </a:extLst>
          </p:cNvPr>
          <p:cNvSpPr>
            <a:spLocks noChangeAspect="1"/>
          </p:cNvSpPr>
          <p:nvPr/>
        </p:nvSpPr>
        <p:spPr bwMode="gray">
          <a:xfrm>
            <a:off x="7207250" y="364648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1" name="Oval 81">
            <a:extLst>
              <a:ext uri="{FF2B5EF4-FFF2-40B4-BE49-F238E27FC236}">
                <a16:creationId xmlns:a16="http://schemas.microsoft.com/office/drawing/2014/main" id="{EC570110-E87D-4F02-9650-95632D40F1F4}"/>
              </a:ext>
            </a:extLst>
          </p:cNvPr>
          <p:cNvSpPr>
            <a:spLocks noChangeAspect="1"/>
          </p:cNvSpPr>
          <p:nvPr/>
        </p:nvSpPr>
        <p:spPr bwMode="gray">
          <a:xfrm>
            <a:off x="7207250" y="2357438"/>
            <a:ext cx="312943" cy="244475"/>
          </a:xfrm>
          <a:prstGeom prst="ellipse">
            <a:avLst/>
          </a:prstGeom>
          <a:solidFill>
            <a:srgbClr val="DCE6F2"/>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2" name="Oval 82">
            <a:extLst>
              <a:ext uri="{FF2B5EF4-FFF2-40B4-BE49-F238E27FC236}">
                <a16:creationId xmlns:a16="http://schemas.microsoft.com/office/drawing/2014/main" id="{0BEE5CD1-3F04-4936-AF1F-1B8434B61940}"/>
              </a:ext>
            </a:extLst>
          </p:cNvPr>
          <p:cNvSpPr>
            <a:spLocks noChangeAspect="1"/>
          </p:cNvSpPr>
          <p:nvPr/>
        </p:nvSpPr>
        <p:spPr bwMode="gray">
          <a:xfrm>
            <a:off x="7207250" y="4076700"/>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3" name="Oval 89">
            <a:extLst>
              <a:ext uri="{FF2B5EF4-FFF2-40B4-BE49-F238E27FC236}">
                <a16:creationId xmlns:a16="http://schemas.microsoft.com/office/drawing/2014/main" id="{E0D0B6D3-4470-4425-A8E2-DD5FE89331C4}"/>
              </a:ext>
            </a:extLst>
          </p:cNvPr>
          <p:cNvSpPr>
            <a:spLocks noChangeAspect="1"/>
          </p:cNvSpPr>
          <p:nvPr/>
        </p:nvSpPr>
        <p:spPr bwMode="gray">
          <a:xfrm>
            <a:off x="7207250" y="1927225"/>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4" name="Oval 90">
            <a:extLst>
              <a:ext uri="{FF2B5EF4-FFF2-40B4-BE49-F238E27FC236}">
                <a16:creationId xmlns:a16="http://schemas.microsoft.com/office/drawing/2014/main" id="{79180E41-381C-4F01-86FB-8E8C4A5C9CE7}"/>
              </a:ext>
            </a:extLst>
          </p:cNvPr>
          <p:cNvSpPr>
            <a:spLocks noChangeAspect="1"/>
          </p:cNvSpPr>
          <p:nvPr/>
        </p:nvSpPr>
        <p:spPr bwMode="gray">
          <a:xfrm>
            <a:off x="7207250" y="2787650"/>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5" name="Oval 82">
            <a:extLst>
              <a:ext uri="{FF2B5EF4-FFF2-40B4-BE49-F238E27FC236}">
                <a16:creationId xmlns:a16="http://schemas.microsoft.com/office/drawing/2014/main" id="{D28A3825-B04D-49CE-A33D-507D3A7D866F}"/>
              </a:ext>
            </a:extLst>
          </p:cNvPr>
          <p:cNvSpPr>
            <a:spLocks noChangeAspect="1"/>
          </p:cNvSpPr>
          <p:nvPr/>
        </p:nvSpPr>
        <p:spPr bwMode="gray">
          <a:xfrm>
            <a:off x="7207250" y="4505325"/>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6" name="Oval 79">
            <a:extLst>
              <a:ext uri="{FF2B5EF4-FFF2-40B4-BE49-F238E27FC236}">
                <a16:creationId xmlns:a16="http://schemas.microsoft.com/office/drawing/2014/main" id="{29DD6DEC-FD61-4AE0-968F-3F7F3A28295A}"/>
              </a:ext>
            </a:extLst>
          </p:cNvPr>
          <p:cNvSpPr>
            <a:spLocks noChangeAspect="1"/>
          </p:cNvSpPr>
          <p:nvPr/>
        </p:nvSpPr>
        <p:spPr bwMode="gray">
          <a:xfrm>
            <a:off x="7207250" y="493553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7" name="Oval 80">
            <a:extLst>
              <a:ext uri="{FF2B5EF4-FFF2-40B4-BE49-F238E27FC236}">
                <a16:creationId xmlns:a16="http://schemas.microsoft.com/office/drawing/2014/main" id="{BFC1BD82-DDC3-4C0D-A14C-8CA5DD2E84B8}"/>
              </a:ext>
            </a:extLst>
          </p:cNvPr>
          <p:cNvSpPr>
            <a:spLocks noChangeAspect="1"/>
          </p:cNvSpPr>
          <p:nvPr/>
        </p:nvSpPr>
        <p:spPr bwMode="gray">
          <a:xfrm>
            <a:off x="7207250" y="5365750"/>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8" name="Oval 82">
            <a:extLst>
              <a:ext uri="{FF2B5EF4-FFF2-40B4-BE49-F238E27FC236}">
                <a16:creationId xmlns:a16="http://schemas.microsoft.com/office/drawing/2014/main" id="{D984AD5A-E816-42FB-803F-0559618B1897}"/>
              </a:ext>
            </a:extLst>
          </p:cNvPr>
          <p:cNvSpPr>
            <a:spLocks noChangeAspect="1"/>
          </p:cNvSpPr>
          <p:nvPr/>
        </p:nvSpPr>
        <p:spPr bwMode="gray">
          <a:xfrm>
            <a:off x="7207250" y="5792788"/>
            <a:ext cx="312943" cy="244475"/>
          </a:xfrm>
          <a:prstGeom prst="ellipse">
            <a:avLst/>
          </a:prstGeom>
          <a:solidFill>
            <a:schemeClr val="accent1">
              <a:lumMod val="20000"/>
              <a:lumOff val="80000"/>
            </a:schemeClr>
          </a:solidFill>
          <a:ln w="3175" algn="ctr">
            <a:solidFill>
              <a:schemeClr val="bg1">
                <a:lumMod val="75000"/>
              </a:schemeClr>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9" name="Oval 80">
            <a:extLst>
              <a:ext uri="{FF2B5EF4-FFF2-40B4-BE49-F238E27FC236}">
                <a16:creationId xmlns:a16="http://schemas.microsoft.com/office/drawing/2014/main" id="{84B2BF60-FC2F-4879-B93E-DD3EED67688A}"/>
              </a:ext>
            </a:extLst>
          </p:cNvPr>
          <p:cNvSpPr>
            <a:spLocks noChangeAspect="1"/>
          </p:cNvSpPr>
          <p:nvPr/>
        </p:nvSpPr>
        <p:spPr bwMode="gray">
          <a:xfrm>
            <a:off x="8851900" y="3617913"/>
            <a:ext cx="375937" cy="293688"/>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00" name="Rectangle 25">
            <a:extLst>
              <a:ext uri="{FF2B5EF4-FFF2-40B4-BE49-F238E27FC236}">
                <a16:creationId xmlns:a16="http://schemas.microsoft.com/office/drawing/2014/main" id="{9116A5C9-F444-4DB7-88FA-CF4CC79A891E}"/>
              </a:ext>
            </a:extLst>
          </p:cNvPr>
          <p:cNvSpPr>
            <a:spLocks noChangeArrowheads="1"/>
          </p:cNvSpPr>
          <p:nvPr/>
        </p:nvSpPr>
        <p:spPr bwMode="auto">
          <a:xfrm rot="16200000">
            <a:off x="215525" y="1257285"/>
            <a:ext cx="734175" cy="200055"/>
          </a:xfrm>
          <a:prstGeom prst="rect">
            <a:avLst/>
          </a:prstGeom>
          <a:noFill/>
          <a:ln>
            <a:noFill/>
          </a:ln>
          <a:extLst/>
        </p:spPr>
        <p:txBody>
          <a:bodyPr wrap="none" lIns="0" tIns="0" rIns="0" bIns="0">
            <a:spAutoFit/>
          </a:bodyPr>
          <a:lstStyle/>
          <a:p>
            <a:pPr marL="0" marR="0" lvl="0" indent="0" algn="ctr" defTabSz="867286"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lumMod val="50000"/>
                  </a:srgb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Mar.  2019</a:t>
            </a:r>
          </a:p>
        </p:txBody>
      </p:sp>
      <p:sp>
        <p:nvSpPr>
          <p:cNvPr id="101" name="Rectangle 8">
            <a:extLst>
              <a:ext uri="{FF2B5EF4-FFF2-40B4-BE49-F238E27FC236}">
                <a16:creationId xmlns:a16="http://schemas.microsoft.com/office/drawing/2014/main" id="{A9CF6316-1C9A-49E4-83CF-C1ED74AF05F8}"/>
              </a:ext>
            </a:extLst>
          </p:cNvPr>
          <p:cNvSpPr>
            <a:spLocks noChangeArrowheads="1"/>
          </p:cNvSpPr>
          <p:nvPr/>
        </p:nvSpPr>
        <p:spPr bwMode="gray">
          <a:xfrm>
            <a:off x="787400" y="928688"/>
            <a:ext cx="963613" cy="831850"/>
          </a:xfrm>
          <a:prstGeom prst="rect">
            <a:avLst/>
          </a:prstGeom>
          <a:solidFill>
            <a:srgbClr val="E53809">
              <a:alpha val="90000"/>
            </a:srgbClr>
          </a:solidFill>
          <a:ln w="9525" cap="flat" cmpd="sng" algn="ctr">
            <a:noFill/>
            <a:prstDash val="solid"/>
            <a:round/>
            <a:headEnd type="none" w="med" len="med"/>
            <a:tailEnd type="none" w="med" len="med"/>
          </a:ln>
          <a:effectLst/>
        </p:spPr>
        <p:txBody>
          <a:bodyPr vert="horz" wrap="square" lIns="87242" tIns="43620" rIns="87242" bIns="43620" numCol="1" rtlCol="0" anchor="t" anchorCtr="0" compatLnSpc="1">
            <a:prstTxWarp prst="textNoShape">
              <a:avLst/>
            </a:prstTxWarp>
            <a:noAutofit/>
          </a:bodyPr>
          <a:lstStyle/>
          <a:p>
            <a:pPr marL="0" marR="0" lvl="0" indent="0" algn="l" defTabSz="85424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Bank</a:t>
            </a:r>
            <a:endParaRPr kumimoji="0" lang="en-US" sz="1100" b="1" i="0" u="none" strike="noStrike" kern="0" cap="none" spc="0" normalizeH="0" baseline="3000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02" name="Rectangle 8">
            <a:extLst>
              <a:ext uri="{FF2B5EF4-FFF2-40B4-BE49-F238E27FC236}">
                <a16:creationId xmlns:a16="http://schemas.microsoft.com/office/drawing/2014/main" id="{06F3B32B-5DA9-4A92-A4F9-404FFC1BD85C}"/>
              </a:ext>
            </a:extLst>
          </p:cNvPr>
          <p:cNvSpPr>
            <a:spLocks noChangeArrowheads="1"/>
          </p:cNvSpPr>
          <p:nvPr/>
        </p:nvSpPr>
        <p:spPr bwMode="gray">
          <a:xfrm>
            <a:off x="3233738" y="1271588"/>
            <a:ext cx="749300" cy="488950"/>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Volumes</a:t>
            </a:r>
          </a:p>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EUR (</a:t>
            </a:r>
            <a:r>
              <a:rPr kumimoji="0" lang="en-US" sz="1000" b="1" i="0" u="none" strike="noStrike" kern="0" cap="none" spc="0" normalizeH="0" baseline="0" noProof="0" err="1">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bn</a:t>
            </a: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p>
        </p:txBody>
      </p:sp>
      <p:sp>
        <p:nvSpPr>
          <p:cNvPr id="103" name="Rectangle 8">
            <a:extLst>
              <a:ext uri="{FF2B5EF4-FFF2-40B4-BE49-F238E27FC236}">
                <a16:creationId xmlns:a16="http://schemas.microsoft.com/office/drawing/2014/main" id="{916C2133-9EE1-4297-A17D-54A46F181A6C}"/>
              </a:ext>
            </a:extLst>
          </p:cNvPr>
          <p:cNvSpPr>
            <a:spLocks noChangeArrowheads="1"/>
          </p:cNvSpPr>
          <p:nvPr/>
        </p:nvSpPr>
        <p:spPr bwMode="gray">
          <a:xfrm>
            <a:off x="4017963" y="1271589"/>
            <a:ext cx="668338" cy="487363"/>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Market Share (%)</a:t>
            </a:r>
          </a:p>
        </p:txBody>
      </p:sp>
      <p:sp>
        <p:nvSpPr>
          <p:cNvPr id="104" name="Rectangle 8">
            <a:extLst>
              <a:ext uri="{FF2B5EF4-FFF2-40B4-BE49-F238E27FC236}">
                <a16:creationId xmlns:a16="http://schemas.microsoft.com/office/drawing/2014/main" id="{8D0DCDA6-35DF-4838-99C1-6AE4356CCF6B}"/>
              </a:ext>
            </a:extLst>
          </p:cNvPr>
          <p:cNvSpPr>
            <a:spLocks noChangeArrowheads="1"/>
          </p:cNvSpPr>
          <p:nvPr/>
        </p:nvSpPr>
        <p:spPr bwMode="gray">
          <a:xfrm>
            <a:off x="4765675" y="928688"/>
            <a:ext cx="1465263" cy="298450"/>
          </a:xfrm>
          <a:prstGeom prst="rect">
            <a:avLst/>
          </a:prstGeom>
          <a:solidFill>
            <a:srgbClr val="E53809">
              <a:alpha val="90000"/>
            </a:srgbClr>
          </a:solidFill>
          <a:ln w="9525" cap="flat" cmpd="sng" algn="ctr">
            <a:noFill/>
            <a:prstDash val="solid"/>
            <a:round/>
            <a:headEnd type="none" w="med" len="med"/>
            <a:tailEnd type="none" w="med" len="med"/>
          </a:ln>
          <a:effectLst/>
        </p:spPr>
        <p:txBody>
          <a:bodyPr vert="horz" wrap="square" lIns="87242" tIns="43620" rIns="87242" bIns="43620" numCol="1" rtlCol="0" anchor="t" anchorCtr="0" compatLnSpc="1">
            <a:prstTxWarp prst="textNoShape">
              <a:avLst/>
            </a:prstTxWarp>
            <a:noAutofit/>
          </a:bodyPr>
          <a:lstStyle/>
          <a:p>
            <a:pPr marL="0" marR="0" lvl="0" indent="0" algn="ctr" defTabSz="85424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Loans (gross)</a:t>
            </a:r>
          </a:p>
        </p:txBody>
      </p:sp>
      <p:sp>
        <p:nvSpPr>
          <p:cNvPr id="105" name="Rectangle 8">
            <a:extLst>
              <a:ext uri="{FF2B5EF4-FFF2-40B4-BE49-F238E27FC236}">
                <a16:creationId xmlns:a16="http://schemas.microsoft.com/office/drawing/2014/main" id="{EA3A044D-BFD2-4F34-A911-7C2817E9390D}"/>
              </a:ext>
            </a:extLst>
          </p:cNvPr>
          <p:cNvSpPr>
            <a:spLocks noChangeArrowheads="1"/>
          </p:cNvSpPr>
          <p:nvPr/>
        </p:nvSpPr>
        <p:spPr bwMode="gray">
          <a:xfrm>
            <a:off x="4762500" y="1271588"/>
            <a:ext cx="749300" cy="488950"/>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Volumes</a:t>
            </a:r>
          </a:p>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EUR (</a:t>
            </a:r>
            <a:r>
              <a:rPr kumimoji="0" lang="en-US" sz="1000" b="1" i="0" u="none" strike="noStrike" kern="0" cap="none" spc="0" normalizeH="0" baseline="0" noProof="0" err="1">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bn</a:t>
            </a: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p>
        </p:txBody>
      </p:sp>
      <p:sp>
        <p:nvSpPr>
          <p:cNvPr id="106" name="Rectangle 8">
            <a:extLst>
              <a:ext uri="{FF2B5EF4-FFF2-40B4-BE49-F238E27FC236}">
                <a16:creationId xmlns:a16="http://schemas.microsoft.com/office/drawing/2014/main" id="{0CE36B6A-0AD9-45F4-9FD2-62A610F0E3D0}"/>
              </a:ext>
            </a:extLst>
          </p:cNvPr>
          <p:cNvSpPr>
            <a:spLocks noChangeArrowheads="1"/>
          </p:cNvSpPr>
          <p:nvPr/>
        </p:nvSpPr>
        <p:spPr bwMode="gray">
          <a:xfrm>
            <a:off x="6307137" y="928688"/>
            <a:ext cx="1473200" cy="298450"/>
          </a:xfrm>
          <a:prstGeom prst="rect">
            <a:avLst/>
          </a:prstGeom>
          <a:solidFill>
            <a:srgbClr val="E53809">
              <a:alpha val="90000"/>
            </a:srgbClr>
          </a:solidFill>
          <a:ln w="9525" cap="flat" cmpd="sng" algn="ctr">
            <a:noFill/>
            <a:prstDash val="solid"/>
            <a:round/>
            <a:headEnd type="none" w="med" len="med"/>
            <a:tailEnd type="none" w="med" len="med"/>
          </a:ln>
          <a:effectLst/>
        </p:spPr>
        <p:txBody>
          <a:bodyPr vert="horz" wrap="square" lIns="87242" tIns="43620" rIns="87242" bIns="43620" numCol="1" rtlCol="0" anchor="t" anchorCtr="0" compatLnSpc="1">
            <a:prstTxWarp prst="textNoShape">
              <a:avLst/>
            </a:prstTxWarp>
            <a:noAutofit/>
          </a:bodyPr>
          <a:lstStyle/>
          <a:p>
            <a:pPr marL="0" marR="0" lvl="0" indent="0" algn="ctr" defTabSz="85424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Deposits</a:t>
            </a:r>
          </a:p>
        </p:txBody>
      </p:sp>
      <p:sp>
        <p:nvSpPr>
          <p:cNvPr id="107" name="Rectangle 8">
            <a:extLst>
              <a:ext uri="{FF2B5EF4-FFF2-40B4-BE49-F238E27FC236}">
                <a16:creationId xmlns:a16="http://schemas.microsoft.com/office/drawing/2014/main" id="{36D17C3A-6F50-49A3-9D23-FE23A5C6FCDF}"/>
              </a:ext>
            </a:extLst>
          </p:cNvPr>
          <p:cNvSpPr>
            <a:spLocks noChangeArrowheads="1"/>
          </p:cNvSpPr>
          <p:nvPr/>
        </p:nvSpPr>
        <p:spPr bwMode="gray">
          <a:xfrm>
            <a:off x="6307138" y="1271588"/>
            <a:ext cx="749300" cy="488950"/>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Volumes</a:t>
            </a:r>
          </a:p>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EUR (</a:t>
            </a:r>
            <a:r>
              <a:rPr kumimoji="0" lang="en-US" sz="1000" b="1" i="0" u="none" strike="noStrike" kern="0" cap="none" spc="0" normalizeH="0" baseline="0" noProof="0" err="1">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bn</a:t>
            </a:r>
            <a:r>
              <a:rPr kumimoji="0" lang="en-US" sz="10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p>
        </p:txBody>
      </p:sp>
      <p:sp>
        <p:nvSpPr>
          <p:cNvPr id="108" name="Rectangle 8">
            <a:extLst>
              <a:ext uri="{FF2B5EF4-FFF2-40B4-BE49-F238E27FC236}">
                <a16:creationId xmlns:a16="http://schemas.microsoft.com/office/drawing/2014/main" id="{5A0546C5-CE18-4E77-AAC2-E6080AD1BD16}"/>
              </a:ext>
            </a:extLst>
          </p:cNvPr>
          <p:cNvSpPr>
            <a:spLocks noChangeArrowheads="1"/>
          </p:cNvSpPr>
          <p:nvPr/>
        </p:nvSpPr>
        <p:spPr bwMode="gray">
          <a:xfrm>
            <a:off x="5562600" y="1270001"/>
            <a:ext cx="668338" cy="487363"/>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Market Share (%)</a:t>
            </a:r>
          </a:p>
        </p:txBody>
      </p:sp>
      <p:sp>
        <p:nvSpPr>
          <p:cNvPr id="109" name="Rectangle 8">
            <a:extLst>
              <a:ext uri="{FF2B5EF4-FFF2-40B4-BE49-F238E27FC236}">
                <a16:creationId xmlns:a16="http://schemas.microsoft.com/office/drawing/2014/main" id="{8E22CF17-03F8-4CE4-9245-EF52030C72DA}"/>
              </a:ext>
            </a:extLst>
          </p:cNvPr>
          <p:cNvSpPr>
            <a:spLocks noChangeArrowheads="1"/>
          </p:cNvSpPr>
          <p:nvPr/>
        </p:nvSpPr>
        <p:spPr bwMode="gray">
          <a:xfrm>
            <a:off x="7112000" y="1265238"/>
            <a:ext cx="668338" cy="488950"/>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Market Share (%)</a:t>
            </a:r>
          </a:p>
        </p:txBody>
      </p:sp>
      <p:sp>
        <p:nvSpPr>
          <p:cNvPr id="110" name="Rectangle 8">
            <a:extLst>
              <a:ext uri="{FF2B5EF4-FFF2-40B4-BE49-F238E27FC236}">
                <a16:creationId xmlns:a16="http://schemas.microsoft.com/office/drawing/2014/main" id="{1D799FDC-7D66-4BCA-BD55-00F08C4C4525}"/>
              </a:ext>
            </a:extLst>
          </p:cNvPr>
          <p:cNvSpPr>
            <a:spLocks noChangeArrowheads="1"/>
          </p:cNvSpPr>
          <p:nvPr/>
        </p:nvSpPr>
        <p:spPr bwMode="gray">
          <a:xfrm>
            <a:off x="1793875" y="925513"/>
            <a:ext cx="1398588" cy="446088"/>
          </a:xfrm>
          <a:prstGeom prst="rect">
            <a:avLst/>
          </a:prstGeom>
          <a:solidFill>
            <a:srgbClr val="E53809">
              <a:alpha val="90000"/>
            </a:srgbClr>
          </a:solidFill>
          <a:ln w="9525" cap="flat" cmpd="sng" algn="ctr">
            <a:noFill/>
            <a:prstDash val="solid"/>
            <a:round/>
            <a:headEnd type="none" w="med" len="med"/>
            <a:tailEnd type="none" w="med" len="med"/>
          </a:ln>
          <a:effectLst/>
        </p:spPr>
        <p:txBody>
          <a:bodyPr vert="horz" wrap="square" lIns="87242" tIns="43620" rIns="87242" bIns="43620" numCol="1" rtlCol="0" anchor="t" anchorCtr="0" compatLnSpc="1">
            <a:prstTxWarp prst="textNoShape">
              <a:avLst/>
            </a:prstTxWarp>
            <a:noAutofit/>
          </a:bodyPr>
          <a:lstStyle/>
          <a:p>
            <a:pPr marL="0" marR="0" lvl="0" indent="0" algn="l" defTabSz="85424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Ownership information </a:t>
            </a:r>
            <a:endParaRPr kumimoji="0" lang="en-US" sz="1100" b="1" i="0" u="none" strike="noStrike" kern="0" cap="none" spc="0" normalizeH="0" baseline="3000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11" name="Rectangle 8">
            <a:extLst>
              <a:ext uri="{FF2B5EF4-FFF2-40B4-BE49-F238E27FC236}">
                <a16:creationId xmlns:a16="http://schemas.microsoft.com/office/drawing/2014/main" id="{F1E61E17-49C1-4B83-AB5F-6A7550C21702}"/>
              </a:ext>
            </a:extLst>
          </p:cNvPr>
          <p:cNvSpPr>
            <a:spLocks noChangeArrowheads="1"/>
          </p:cNvSpPr>
          <p:nvPr/>
        </p:nvSpPr>
        <p:spPr bwMode="gray">
          <a:xfrm>
            <a:off x="1793875" y="1406525"/>
            <a:ext cx="682625" cy="350838"/>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Major shareholder</a:t>
            </a:r>
          </a:p>
        </p:txBody>
      </p:sp>
      <p:sp>
        <p:nvSpPr>
          <p:cNvPr id="112" name="Rectangle 8">
            <a:extLst>
              <a:ext uri="{FF2B5EF4-FFF2-40B4-BE49-F238E27FC236}">
                <a16:creationId xmlns:a16="http://schemas.microsoft.com/office/drawing/2014/main" id="{FAC00DE4-17AC-4DD8-9BE9-52BE90634808}"/>
              </a:ext>
            </a:extLst>
          </p:cNvPr>
          <p:cNvSpPr>
            <a:spLocks noChangeArrowheads="1"/>
          </p:cNvSpPr>
          <p:nvPr/>
        </p:nvSpPr>
        <p:spPr bwMode="gray">
          <a:xfrm>
            <a:off x="2517775" y="1411288"/>
            <a:ext cx="666750" cy="349250"/>
          </a:xfrm>
          <a:prstGeom prst="rect">
            <a:avLst/>
          </a:prstGeom>
          <a:solidFill>
            <a:srgbClr val="E53809">
              <a:alpha val="90000"/>
            </a:srgbClr>
          </a:solidFill>
          <a:ln w="9525" algn="ctr">
            <a:noFill/>
            <a:miter lim="800000"/>
            <a:headEnd/>
            <a:tailEnd/>
          </a:ln>
          <a:effectLst/>
          <a:extLst/>
        </p:spPr>
        <p:txBody>
          <a:bodyPr lIns="73430" tIns="0" rIns="0" bIns="0" anchor="ctr">
            <a:noAutofit/>
          </a:bodyPr>
          <a:lstStyle/>
          <a:p>
            <a:pPr marL="0" marR="0" lvl="0" indent="0" algn="l" defTabSz="913138"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Country</a:t>
            </a:r>
          </a:p>
        </p:txBody>
      </p:sp>
      <p:pic>
        <p:nvPicPr>
          <p:cNvPr id="113" name="Italy.jpg">
            <a:extLst>
              <a:ext uri="{FF2B5EF4-FFF2-40B4-BE49-F238E27FC236}">
                <a16:creationId xmlns:a16="http://schemas.microsoft.com/office/drawing/2014/main" id="{EEA65305-ECE5-4C47-B024-CFE4B11DC9AD}"/>
              </a:ext>
            </a:extLst>
          </p:cNvPr>
          <p:cNvPicPr/>
          <p:nvPr/>
        </p:nvPicPr>
        <p:blipFill>
          <a:blip r:embed="rId47">
            <a:extLst/>
          </a:blip>
          <a:stretch>
            <a:fillRect/>
          </a:stretch>
        </p:blipFill>
        <p:spPr>
          <a:xfrm>
            <a:off x="2535238" y="3241675"/>
            <a:ext cx="179388" cy="179388"/>
          </a:xfrm>
          <a:prstGeom prst="ellipse">
            <a:avLst/>
          </a:prstGeom>
          <a:ln w="12700">
            <a:noFill/>
            <a:miter lim="400000"/>
          </a:ln>
          <a:effectLst>
            <a:outerShdw blurRad="38100" dist="25400" dir="5400000" rotWithShape="0">
              <a:srgbClr val="000000">
                <a:alpha val="30000"/>
              </a:srgbClr>
            </a:outerShdw>
          </a:effectLst>
        </p:spPr>
      </p:pic>
      <p:pic>
        <p:nvPicPr>
          <p:cNvPr id="114" name="Austria.jpg">
            <a:extLst>
              <a:ext uri="{FF2B5EF4-FFF2-40B4-BE49-F238E27FC236}">
                <a16:creationId xmlns:a16="http://schemas.microsoft.com/office/drawing/2014/main" id="{29BC1AF6-8540-4940-9D70-54579DFB79E4}"/>
              </a:ext>
            </a:extLst>
          </p:cNvPr>
          <p:cNvPicPr/>
          <p:nvPr/>
        </p:nvPicPr>
        <p:blipFill>
          <a:blip r:embed="rId48">
            <a:extLst/>
          </a:blip>
          <a:stretch>
            <a:fillRect/>
          </a:stretch>
        </p:blipFill>
        <p:spPr>
          <a:xfrm>
            <a:off x="2535238" y="2374900"/>
            <a:ext cx="180975" cy="180975"/>
          </a:xfrm>
          <a:prstGeom prst="ellipse">
            <a:avLst/>
          </a:prstGeom>
          <a:ln w="12700">
            <a:noFill/>
            <a:miter lim="400000"/>
          </a:ln>
          <a:effectLst>
            <a:outerShdw blurRad="38100" dist="25400" dir="5400000" rotWithShape="0">
              <a:srgbClr val="000000">
                <a:alpha val="30000"/>
              </a:srgbClr>
            </a:outerShdw>
          </a:effectLst>
        </p:spPr>
      </p:pic>
      <p:sp>
        <p:nvSpPr>
          <p:cNvPr id="115" name="McK 5. Source">
            <a:extLst>
              <a:ext uri="{FF2B5EF4-FFF2-40B4-BE49-F238E27FC236}">
                <a16:creationId xmlns:a16="http://schemas.microsoft.com/office/drawing/2014/main" id="{D0C78829-ECB7-44AF-AC97-87EFC8633BD2}"/>
              </a:ext>
            </a:extLst>
          </p:cNvPr>
          <p:cNvSpPr>
            <a:spLocks noChangeArrowheads="1"/>
          </p:cNvSpPr>
          <p:nvPr/>
        </p:nvSpPr>
        <p:spPr bwMode="auto">
          <a:xfrm>
            <a:off x="661988" y="6206966"/>
            <a:ext cx="85566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defPPr>
              <a:defRPr lang="it-IT"/>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marL="228600" marR="0" lvl="0" indent="-228600" algn="l" defTabSz="867286" rtl="0" eaLnBrk="1" fontAlgn="auto" latinLnBrk="0" hangingPunct="1">
              <a:lnSpc>
                <a:spcPct val="100000"/>
              </a:lnSpc>
              <a:spcBef>
                <a:spcPts val="0"/>
              </a:spcBef>
              <a:spcAft>
                <a:spcPts val="0"/>
              </a:spcAft>
              <a:buClrTx/>
              <a:buSzTx/>
              <a:buFontTx/>
              <a:buAutoNum type="arabicParenBoth"/>
              <a:tabLst/>
              <a:defRPr/>
            </a:pPr>
            <a:r>
              <a:rPr kumimoji="0" lang="en-US" sz="800" b="0" i="0" u="none" strike="noStrike" kern="0" cap="none" spc="0" normalizeH="0" baseline="0" noProof="0" dirty="0" smtClean="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Albania's </a:t>
            </a:r>
            <a:r>
              <a:rPr kumimoji="0" lang="en-US"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central bank has granted the approval for the sale of International Commercial Bank (</a:t>
            </a:r>
            <a:r>
              <a:rPr kumimoji="0" lang="en-US" sz="800" b="0" i="0" u="none" strike="noStrike" kern="0" cap="none" spc="0" normalizeH="0" baseline="0" noProof="0" dirty="0" err="1">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ICBank</a:t>
            </a:r>
            <a:r>
              <a:rPr kumimoji="0" lang="en-US"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a:t>
            </a:r>
            <a:r>
              <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in March 2019,</a:t>
            </a:r>
          </a:p>
          <a:p>
            <a:pPr marL="0" marR="0" lvl="0" indent="0" algn="l" defTabSz="867286" rtl="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data are pro-</a:t>
            </a:r>
            <a:r>
              <a:rPr kumimoji="0" lang="it-IT" sz="800" b="0" i="0" u="none" strike="noStrike" kern="0" cap="none" spc="0" normalizeH="0" baseline="0" noProof="0" dirty="0" err="1">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formed</a:t>
            </a:r>
            <a:r>
              <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a:t>
            </a:r>
          </a:p>
          <a:p>
            <a:pPr marL="0" marR="0" lvl="0" indent="0" algn="l" defTabSz="867286" rtl="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NOTE: E</a:t>
            </a:r>
            <a:r>
              <a:rPr kumimoji="0" lang="hr-BA"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nding </a:t>
            </a:r>
            <a:r>
              <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a:t>
            </a:r>
            <a:r>
              <a:rPr kumimoji="0" lang="hr-BA"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xchange rate used </a:t>
            </a:r>
            <a:r>
              <a:rPr kumimoji="0" lang="en-US"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from ISBD </a:t>
            </a:r>
            <a:r>
              <a:rPr kumimoji="0" lang="en-US" sz="800" b="0" i="0" u="none" strike="noStrike" kern="0" cap="none" spc="0" normalizeH="0" baseline="0" noProof="0" dirty="0" err="1">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P&amp;C</a:t>
            </a:r>
            <a:endPar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a:p>
            <a:pPr marL="0" marR="0" lvl="0" indent="0" algn="l" defTabSz="867286" rtl="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SOURCE: Central Bank data unconsolidated in Local GAAP</a:t>
            </a:r>
          </a:p>
        </p:txBody>
      </p:sp>
      <p:pic>
        <p:nvPicPr>
          <p:cNvPr id="116" name="Picture 71">
            <a:extLst>
              <a:ext uri="{FF2B5EF4-FFF2-40B4-BE49-F238E27FC236}">
                <a16:creationId xmlns:a16="http://schemas.microsoft.com/office/drawing/2014/main" id="{3904DDF1-B53E-48C7-AA16-46449424CA3E}"/>
              </a:ext>
            </a:extLst>
          </p:cNvPr>
          <p:cNvPicPr>
            <a:picLocks noChangeAspect="1" noChangeArrowheads="1"/>
          </p:cNvPicPr>
          <p:nvPr/>
        </p:nvPicPr>
        <p:blipFill>
          <a:blip r:embed="rId49" cstate="email">
            <a:extLst>
              <a:ext uri="{28A0092B-C50C-407E-A947-70E740481C1C}">
                <a14:useLocalDpi xmlns:a14="http://schemas.microsoft.com/office/drawing/2010/main"/>
              </a:ext>
            </a:extLst>
          </a:blip>
          <a:srcRect l="5385" t="16336" r="5385" b="11386"/>
          <a:stretch>
            <a:fillRect/>
          </a:stretch>
        </p:blipFill>
        <p:spPr bwMode="gray">
          <a:xfrm>
            <a:off x="768350" y="2378074"/>
            <a:ext cx="529725" cy="203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113" descr="http://www.entermedia.tv/fo/20120717020022317.jpg">
            <a:extLst>
              <a:ext uri="{FF2B5EF4-FFF2-40B4-BE49-F238E27FC236}">
                <a16:creationId xmlns:a16="http://schemas.microsoft.com/office/drawing/2014/main" id="{89459EBF-EAD8-49F2-BC00-E8E97CCB8686}"/>
              </a:ext>
            </a:extLst>
          </p:cNvPr>
          <p:cNvPicPr>
            <a:picLocks noChangeAspect="1" noChangeArrowheads="1"/>
          </p:cNvPicPr>
          <p:nvPr/>
        </p:nvPicPr>
        <p:blipFill rotWithShape="1">
          <a:blip r:embed="rId50" cstate="email">
            <a:extLst>
              <a:ext uri="{28A0092B-C50C-407E-A947-70E740481C1C}">
                <a14:useLocalDpi xmlns:a14="http://schemas.microsoft.com/office/drawing/2010/main"/>
              </a:ext>
            </a:extLst>
          </a:blip>
          <a:srcRect l="22060" t="23560" r="21429" b="23892"/>
          <a:stretch/>
        </p:blipFill>
        <p:spPr bwMode="auto">
          <a:xfrm>
            <a:off x="768349" y="1939925"/>
            <a:ext cx="357724" cy="20955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5" descr="http://www.tiranabank.al/imazhe/logo.jpg">
            <a:extLst>
              <a:ext uri="{FF2B5EF4-FFF2-40B4-BE49-F238E27FC236}">
                <a16:creationId xmlns:a16="http://schemas.microsoft.com/office/drawing/2014/main" id="{B05EDCEE-5B06-4117-A11C-944EC6FA83AA}"/>
              </a:ext>
            </a:extLst>
          </p:cNvPr>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768350" y="4967288"/>
            <a:ext cx="661621" cy="1778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2">
            <a:extLst>
              <a:ext uri="{FF2B5EF4-FFF2-40B4-BE49-F238E27FC236}">
                <a16:creationId xmlns:a16="http://schemas.microsoft.com/office/drawing/2014/main" id="{2950B3E2-DFEE-45B0-9E2D-155C94C7494F}"/>
              </a:ext>
            </a:extLst>
          </p:cNvPr>
          <p:cNvPicPr>
            <a:picLocks noChangeAspect="1" noChangeArrowheads="1"/>
          </p:cNvPicPr>
          <p:nvPr/>
        </p:nvPicPr>
        <p:blipFill>
          <a:blip r:embed="rId52" cstate="hqprint">
            <a:extLst>
              <a:ext uri="{28A0092B-C50C-407E-A947-70E740481C1C}">
                <a14:useLocalDpi xmlns:a14="http://schemas.microsoft.com/office/drawing/2010/main" val="0"/>
              </a:ext>
            </a:extLst>
          </a:blip>
          <a:srcRect/>
          <a:stretch>
            <a:fillRect/>
          </a:stretch>
        </p:blipFill>
        <p:spPr bwMode="auto">
          <a:xfrm>
            <a:off x="768350" y="2816226"/>
            <a:ext cx="524456"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104">
            <a:extLst>
              <a:ext uri="{FF2B5EF4-FFF2-40B4-BE49-F238E27FC236}">
                <a16:creationId xmlns:a16="http://schemas.microsoft.com/office/drawing/2014/main" id="{7F7D5C72-3F5E-4B9F-B62A-6FF7E0F87054}"/>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68351" y="4090988"/>
            <a:ext cx="79620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Immagine 165" descr="Union Bank">
            <a:hlinkClick r:id="rId54"/>
            <a:extLst>
              <a:ext uri="{FF2B5EF4-FFF2-40B4-BE49-F238E27FC236}">
                <a16:creationId xmlns:a16="http://schemas.microsoft.com/office/drawing/2014/main" id="{817FB898-8D84-4832-AC40-56EA10CC43A0}"/>
              </a:ext>
            </a:extLst>
          </p:cNvPr>
          <p:cNvPicPr>
            <a:picLocks noChangeAspect="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68349" y="5427663"/>
            <a:ext cx="686302" cy="141288"/>
          </a:xfrm>
          <a:prstGeom prst="rect">
            <a:avLst/>
          </a:prstGeom>
          <a:noFill/>
          <a:ln>
            <a:noFill/>
          </a:ln>
        </p:spPr>
      </p:pic>
      <p:pic>
        <p:nvPicPr>
          <p:cNvPr id="123" name="Picture 173" descr="Image result for American bank of investments albania">
            <a:extLst>
              <a:ext uri="{FF2B5EF4-FFF2-40B4-BE49-F238E27FC236}">
                <a16:creationId xmlns:a16="http://schemas.microsoft.com/office/drawing/2014/main" id="{989B00E1-7395-4C23-88E1-5006884AF664}"/>
              </a:ext>
            </a:extLst>
          </p:cNvPr>
          <p:cNvPicPr>
            <a:picLocks noChangeAspect="1" noChangeArrowheads="1"/>
          </p:cNvPicPr>
          <p:nvPr/>
        </p:nvPicPr>
        <p:blipFill>
          <a:blip r:embed="rId56" cstate="hqprint">
            <a:extLst>
              <a:ext uri="{28A0092B-C50C-407E-A947-70E740481C1C}">
                <a14:useLocalDpi xmlns:a14="http://schemas.microsoft.com/office/drawing/2010/main" val="0"/>
              </a:ext>
            </a:extLst>
          </a:blip>
          <a:srcRect/>
          <a:stretch>
            <a:fillRect/>
          </a:stretch>
        </p:blipFill>
        <p:spPr bwMode="auto">
          <a:xfrm>
            <a:off x="765175" y="4557713"/>
            <a:ext cx="988848" cy="141288"/>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D9E98C68-F5D8-426F-9FAA-04C7856F4B7B}"/>
              </a:ext>
            </a:extLst>
          </p:cNvPr>
          <p:cNvSpPr txBox="1"/>
          <p:nvPr/>
        </p:nvSpPr>
        <p:spPr>
          <a:xfrm>
            <a:off x="1325562" y="5295900"/>
            <a:ext cx="450850" cy="185738"/>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sz="600" b="0" i="0" u="none" strike="noStrike" kern="1200" cap="none" spc="0" normalizeH="0" baseline="0" noProof="0" dirty="0" smtClean="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(1</a:t>
            </a:r>
            <a:r>
              <a:rPr kumimoji="0" lang="en-GB" sz="600" b="0" i="0" u="none" strike="noStrike" kern="1200" cap="none" spc="0" normalizeH="0" baseline="0" noProof="0" dirty="0" smtClean="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endParaRPr kumimoji="0" lang="en-GB" sz="1050" b="0" i="0" u="none" strike="noStrike" kern="120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pic>
        <p:nvPicPr>
          <p:cNvPr id="126" name="Picture 2" descr="Image result for turkey flag">
            <a:extLst>
              <a:ext uri="{FF2B5EF4-FFF2-40B4-BE49-F238E27FC236}">
                <a16:creationId xmlns:a16="http://schemas.microsoft.com/office/drawing/2014/main" id="{95A52BAD-2066-45E8-B9DA-B5DB610E973E}"/>
              </a:ext>
            </a:extLst>
          </p:cNvPr>
          <p:cNvPicPr>
            <a:picLocks noChangeAspect="1" noChangeArrowheads="1"/>
          </p:cNvPicPr>
          <p:nvPr/>
        </p:nvPicPr>
        <p:blipFill>
          <a:blip r:embed="rId57" cstate="hqprint">
            <a:extLst>
              <a:ext uri="{28A0092B-C50C-407E-A947-70E740481C1C}">
                <a14:useLocalDpi xmlns:a14="http://schemas.microsoft.com/office/drawing/2010/main" val="0"/>
              </a:ext>
            </a:extLst>
          </a:blip>
          <a:srcRect/>
          <a:stretch>
            <a:fillRect/>
          </a:stretch>
        </p:blipFill>
        <p:spPr bwMode="auto">
          <a:xfrm>
            <a:off x="2540000" y="1935163"/>
            <a:ext cx="171613" cy="187325"/>
          </a:xfrm>
          <a:prstGeom prst="ellipse">
            <a:avLst/>
          </a:prstGeom>
          <a:ln w="12700">
            <a:noFill/>
            <a:miter lim="400000"/>
          </a:ln>
          <a:effectLst>
            <a:outerShdw blurRad="38100" dist="25400" dir="5400000"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127" name="Albania.jpg">
            <a:extLst>
              <a:ext uri="{FF2B5EF4-FFF2-40B4-BE49-F238E27FC236}">
                <a16:creationId xmlns:a16="http://schemas.microsoft.com/office/drawing/2014/main" id="{F9007577-D848-4D55-A447-C70B58F48DAC}"/>
              </a:ext>
            </a:extLst>
          </p:cNvPr>
          <p:cNvPicPr/>
          <p:nvPr/>
        </p:nvPicPr>
        <p:blipFill>
          <a:blip r:embed="rId58">
            <a:extLst/>
          </a:blip>
          <a:stretch>
            <a:fillRect/>
          </a:stretch>
        </p:blipFill>
        <p:spPr>
          <a:xfrm>
            <a:off x="2535238" y="2808288"/>
            <a:ext cx="180975" cy="179388"/>
          </a:xfrm>
          <a:prstGeom prst="ellipse">
            <a:avLst/>
          </a:prstGeom>
          <a:ln w="12700">
            <a:noFill/>
            <a:miter lim="400000"/>
          </a:ln>
          <a:effectLst>
            <a:outerShdw blurRad="38100" dist="25400" dir="5400000" rotWithShape="0">
              <a:srgbClr val="000000">
                <a:alpha val="30000"/>
              </a:srgbClr>
            </a:outerShdw>
          </a:effectLst>
        </p:spPr>
      </p:pic>
      <p:pic>
        <p:nvPicPr>
          <p:cNvPr id="128" name="Albania.jpg">
            <a:extLst>
              <a:ext uri="{FF2B5EF4-FFF2-40B4-BE49-F238E27FC236}">
                <a16:creationId xmlns:a16="http://schemas.microsoft.com/office/drawing/2014/main" id="{F48A09EF-5AE5-400E-9112-D001138F69F6}"/>
              </a:ext>
            </a:extLst>
          </p:cNvPr>
          <p:cNvPicPr/>
          <p:nvPr/>
        </p:nvPicPr>
        <p:blipFill>
          <a:blip r:embed="rId58">
            <a:extLst/>
          </a:blip>
          <a:stretch>
            <a:fillRect/>
          </a:stretch>
        </p:blipFill>
        <p:spPr>
          <a:xfrm>
            <a:off x="2535238" y="5394325"/>
            <a:ext cx="180975" cy="179388"/>
          </a:xfrm>
          <a:prstGeom prst="ellipse">
            <a:avLst/>
          </a:prstGeom>
          <a:ln w="12700">
            <a:noFill/>
            <a:miter lim="400000"/>
          </a:ln>
          <a:effectLst>
            <a:outerShdw blurRad="38100" dist="25400" dir="5400000" rotWithShape="0">
              <a:srgbClr val="000000">
                <a:alpha val="30000"/>
              </a:srgbClr>
            </a:outerShdw>
          </a:effectLst>
        </p:spPr>
      </p:pic>
      <p:pic>
        <p:nvPicPr>
          <p:cNvPr id="129" name="Picture 7" descr="Image result for us flag">
            <a:extLst>
              <a:ext uri="{FF2B5EF4-FFF2-40B4-BE49-F238E27FC236}">
                <a16:creationId xmlns:a16="http://schemas.microsoft.com/office/drawing/2014/main" id="{C6C744FF-15D0-4136-88C9-05B95B300016}"/>
              </a:ext>
            </a:extLst>
          </p:cNvPr>
          <p:cNvPicPr>
            <a:picLocks noChangeAspect="1" noChangeArrowheads="1"/>
          </p:cNvPicPr>
          <p:nvPr/>
        </p:nvPicPr>
        <p:blipFill>
          <a:blip r:embed="rId59" cstate="hqprint">
            <a:extLst>
              <a:ext uri="{28A0092B-C50C-407E-A947-70E740481C1C}">
                <a14:useLocalDpi xmlns:a14="http://schemas.microsoft.com/office/drawing/2010/main" val="0"/>
              </a:ext>
            </a:extLst>
          </a:blip>
          <a:srcRect/>
          <a:stretch>
            <a:fillRect/>
          </a:stretch>
        </p:blipFill>
        <p:spPr bwMode="auto">
          <a:xfrm>
            <a:off x="2535238" y="4540250"/>
            <a:ext cx="179311" cy="166688"/>
          </a:xfrm>
          <a:prstGeom prst="ellipse">
            <a:avLst/>
          </a:prstGeom>
          <a:ln w="12700">
            <a:noFill/>
            <a:miter lim="400000"/>
          </a:ln>
          <a:effectLst>
            <a:outerShdw blurRad="38100" dist="25400" dir="5400000"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130" name="Picture 9" descr="Image result for greece flag">
            <a:extLst>
              <a:ext uri="{FF2B5EF4-FFF2-40B4-BE49-F238E27FC236}">
                <a16:creationId xmlns:a16="http://schemas.microsoft.com/office/drawing/2014/main" id="{9C6C9467-2768-4978-84AC-30E68C132770}"/>
              </a:ext>
            </a:extLst>
          </p:cNvPr>
          <p:cNvPicPr>
            <a:picLocks noChangeAspect="1" noChangeArrowheads="1"/>
          </p:cNvPicPr>
          <p:nvPr/>
        </p:nvPicPr>
        <p:blipFill>
          <a:blip r:embed="rId60" cstate="hqprint">
            <a:extLst>
              <a:ext uri="{28A0092B-C50C-407E-A947-70E740481C1C}">
                <a14:useLocalDpi xmlns:a14="http://schemas.microsoft.com/office/drawing/2010/main" val="0"/>
              </a:ext>
            </a:extLst>
          </a:blip>
          <a:srcRect/>
          <a:stretch>
            <a:fillRect/>
          </a:stretch>
        </p:blipFill>
        <p:spPr bwMode="auto">
          <a:xfrm>
            <a:off x="2543175" y="4106862"/>
            <a:ext cx="165488" cy="179388"/>
          </a:xfrm>
          <a:prstGeom prst="ellipse">
            <a:avLst/>
          </a:prstGeom>
          <a:ln w="12700">
            <a:noFill/>
            <a:miter lim="400000"/>
          </a:ln>
          <a:effectLst>
            <a:outerShdw blurRad="38100" dist="25400" dir="5400000"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131" name="Picture 47" descr="https://www.procreditbank.com.al/inc/images/logo.png">
            <a:extLst>
              <a:ext uri="{FF2B5EF4-FFF2-40B4-BE49-F238E27FC236}">
                <a16:creationId xmlns:a16="http://schemas.microsoft.com/office/drawing/2014/main" id="{D7FB6D24-1EEA-4773-AC71-2A896ED5E0D0}"/>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30249" y="5824537"/>
            <a:ext cx="930578" cy="18573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31">
            <a:extLst>
              <a:ext uri="{FF2B5EF4-FFF2-40B4-BE49-F238E27FC236}">
                <a16:creationId xmlns:a16="http://schemas.microsoft.com/office/drawing/2014/main" id="{C9271BE7-9B58-4912-B7E9-8A74044B7D90}"/>
              </a:ext>
            </a:extLst>
          </p:cNvPr>
          <p:cNvPicPr>
            <a:picLocks noChangeAspect="1"/>
          </p:cNvPicPr>
          <p:nvPr/>
        </p:nvPicPr>
        <p:blipFill>
          <a:blip r:embed="rId62">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782638" y="3503613"/>
            <a:ext cx="682727" cy="568325"/>
          </a:xfrm>
          <a:prstGeom prst="rect">
            <a:avLst/>
          </a:prstGeom>
        </p:spPr>
      </p:pic>
      <p:pic>
        <p:nvPicPr>
          <p:cNvPr id="133" name="Hungary.jpg">
            <a:extLst>
              <a:ext uri="{FF2B5EF4-FFF2-40B4-BE49-F238E27FC236}">
                <a16:creationId xmlns:a16="http://schemas.microsoft.com/office/drawing/2014/main" id="{203614A1-848A-42D2-99FD-56B42D5FAEFB}"/>
              </a:ext>
            </a:extLst>
          </p:cNvPr>
          <p:cNvPicPr/>
          <p:nvPr/>
        </p:nvPicPr>
        <p:blipFill>
          <a:blip r:embed="rId63">
            <a:extLst/>
          </a:blip>
          <a:stretch>
            <a:fillRect/>
          </a:stretch>
        </p:blipFill>
        <p:spPr>
          <a:xfrm>
            <a:off x="2535238" y="3673475"/>
            <a:ext cx="180975" cy="180975"/>
          </a:xfrm>
          <a:prstGeom prst="ellipse">
            <a:avLst/>
          </a:prstGeom>
          <a:ln w="12700">
            <a:noFill/>
            <a:miter lim="400000"/>
          </a:ln>
          <a:effectLst>
            <a:outerShdw blurRad="38100" dist="25400" dir="5400000" rotWithShape="0">
              <a:srgbClr val="000000">
                <a:alpha val="30000"/>
              </a:srgbClr>
            </a:outerShdw>
          </a:effectLst>
        </p:spPr>
      </p:pic>
      <p:pic>
        <p:nvPicPr>
          <p:cNvPr id="134" name="Germany.jpg">
            <a:extLst>
              <a:ext uri="{FF2B5EF4-FFF2-40B4-BE49-F238E27FC236}">
                <a16:creationId xmlns:a16="http://schemas.microsoft.com/office/drawing/2014/main" id="{FA6A59EC-9345-4B6F-A6E0-EC5A0EB8E430}"/>
              </a:ext>
            </a:extLst>
          </p:cNvPr>
          <p:cNvPicPr/>
          <p:nvPr/>
        </p:nvPicPr>
        <p:blipFill>
          <a:blip r:embed="rId64">
            <a:extLst/>
          </a:blip>
          <a:stretch>
            <a:fillRect/>
          </a:stretch>
        </p:blipFill>
        <p:spPr>
          <a:xfrm>
            <a:off x="2535238" y="5826125"/>
            <a:ext cx="180975" cy="180975"/>
          </a:xfrm>
          <a:prstGeom prst="ellipse">
            <a:avLst/>
          </a:prstGeom>
          <a:ln w="12700">
            <a:noFill/>
            <a:miter lim="400000"/>
          </a:ln>
          <a:effectLst>
            <a:outerShdw blurRad="38100" dist="25400" dir="5400000" rotWithShape="0">
              <a:srgbClr val="000000">
                <a:alpha val="30000"/>
              </a:srgbClr>
            </a:outerShdw>
          </a:effectLst>
        </p:spPr>
      </p:pic>
      <p:pic>
        <p:nvPicPr>
          <p:cNvPr id="135" name="Albania.jpg">
            <a:extLst>
              <a:ext uri="{FF2B5EF4-FFF2-40B4-BE49-F238E27FC236}">
                <a16:creationId xmlns:a16="http://schemas.microsoft.com/office/drawing/2014/main" id="{57A86D38-8E0A-4A16-80AD-DF64CF28DD28}"/>
              </a:ext>
            </a:extLst>
          </p:cNvPr>
          <p:cNvPicPr/>
          <p:nvPr/>
        </p:nvPicPr>
        <p:blipFill>
          <a:blip r:embed="rId58">
            <a:extLst/>
          </a:blip>
          <a:stretch>
            <a:fillRect/>
          </a:stretch>
        </p:blipFill>
        <p:spPr>
          <a:xfrm>
            <a:off x="2535238" y="4865688"/>
            <a:ext cx="180975" cy="179388"/>
          </a:xfrm>
          <a:prstGeom prst="ellipse">
            <a:avLst/>
          </a:prstGeom>
          <a:ln w="12700">
            <a:noFill/>
            <a:miter lim="400000"/>
          </a:ln>
          <a:effectLst>
            <a:outerShdw blurRad="38100" dist="25400" dir="5400000" rotWithShape="0">
              <a:srgbClr val="000000">
                <a:alpha val="30000"/>
              </a:srgbClr>
            </a:outerShdw>
          </a:effectLst>
        </p:spPr>
      </p:pic>
      <p:pic>
        <p:nvPicPr>
          <p:cNvPr id="136" name="Macedonia.jpg">
            <a:extLst>
              <a:ext uri="{FF2B5EF4-FFF2-40B4-BE49-F238E27FC236}">
                <a16:creationId xmlns:a16="http://schemas.microsoft.com/office/drawing/2014/main" id="{3064C666-31B0-42D1-BCFA-5FFFDF9BBFE1}"/>
              </a:ext>
            </a:extLst>
          </p:cNvPr>
          <p:cNvPicPr/>
          <p:nvPr/>
        </p:nvPicPr>
        <p:blipFill>
          <a:blip r:embed="rId65">
            <a:extLst/>
          </a:blip>
          <a:stretch>
            <a:fillRect/>
          </a:stretch>
        </p:blipFill>
        <p:spPr>
          <a:xfrm>
            <a:off x="2535238" y="5046663"/>
            <a:ext cx="180975" cy="179388"/>
          </a:xfrm>
          <a:prstGeom prst="ellipse">
            <a:avLst/>
          </a:prstGeom>
          <a:ln w="12700">
            <a:noFill/>
            <a:miter lim="400000"/>
          </a:ln>
          <a:effectLst>
            <a:outerShdw blurRad="38100" dist="25400" dir="5400000" rotWithShape="0">
              <a:srgbClr val="000000">
                <a:alpha val="30000"/>
              </a:srgbClr>
            </a:outerShdw>
          </a:effectLst>
        </p:spPr>
      </p:pic>
      <p:graphicFrame>
        <p:nvGraphicFramePr>
          <p:cNvPr id="137" name="Table 136">
            <a:extLst>
              <a:ext uri="{FF2B5EF4-FFF2-40B4-BE49-F238E27FC236}">
                <a16:creationId xmlns:a16="http://schemas.microsoft.com/office/drawing/2014/main" id="{CDA9CEAC-D8F7-427E-B8E2-691428E14611}"/>
              </a:ext>
            </a:extLst>
          </p:cNvPr>
          <p:cNvGraphicFramePr>
            <a:graphicFrameLocks noGrp="1"/>
          </p:cNvGraphicFramePr>
          <p:nvPr>
            <p:extLst>
              <p:ext uri="{D42A27DB-BD31-4B8C-83A1-F6EECF244321}">
                <p14:modId xmlns:p14="http://schemas.microsoft.com/office/powerpoint/2010/main" val="1392396405"/>
              </p:ext>
            </p:extLst>
          </p:nvPr>
        </p:nvGraphicFramePr>
        <p:xfrm>
          <a:off x="482590" y="1796635"/>
          <a:ext cx="8882062" cy="4333880"/>
        </p:xfrm>
        <a:graphic>
          <a:graphicData uri="http://schemas.openxmlformats.org/drawingml/2006/table">
            <a:tbl>
              <a:tblPr firstRow="1" bandRow="1">
                <a:tableStyleId>{2D5ABB26-0587-4C30-8999-92F81FD0307C}</a:tableStyleId>
              </a:tblPr>
              <a:tblGrid>
                <a:gridCol w="227975">
                  <a:extLst>
                    <a:ext uri="{9D8B030D-6E8A-4147-A177-3AD203B41FA5}">
                      <a16:colId xmlns:a16="http://schemas.microsoft.com/office/drawing/2014/main" val="1070114911"/>
                    </a:ext>
                  </a:extLst>
                </a:gridCol>
                <a:gridCol w="983381">
                  <a:extLst>
                    <a:ext uri="{9D8B030D-6E8A-4147-A177-3AD203B41FA5}">
                      <a16:colId xmlns:a16="http://schemas.microsoft.com/office/drawing/2014/main" val="4185201618"/>
                    </a:ext>
                  </a:extLst>
                </a:gridCol>
                <a:gridCol w="849836">
                  <a:extLst>
                    <a:ext uri="{9D8B030D-6E8A-4147-A177-3AD203B41FA5}">
                      <a16:colId xmlns:a16="http://schemas.microsoft.com/office/drawing/2014/main" val="2708013652"/>
                    </a:ext>
                  </a:extLst>
                </a:gridCol>
                <a:gridCol w="193824">
                  <a:extLst>
                    <a:ext uri="{9D8B030D-6E8A-4147-A177-3AD203B41FA5}">
                      <a16:colId xmlns:a16="http://schemas.microsoft.com/office/drawing/2014/main" val="2752323990"/>
                    </a:ext>
                  </a:extLst>
                </a:gridCol>
                <a:gridCol w="532794">
                  <a:extLst>
                    <a:ext uri="{9D8B030D-6E8A-4147-A177-3AD203B41FA5}">
                      <a16:colId xmlns:a16="http://schemas.microsoft.com/office/drawing/2014/main" val="1453098821"/>
                    </a:ext>
                  </a:extLst>
                </a:gridCol>
                <a:gridCol w="780755">
                  <a:extLst>
                    <a:ext uri="{9D8B030D-6E8A-4147-A177-3AD203B41FA5}">
                      <a16:colId xmlns:a16="http://schemas.microsoft.com/office/drawing/2014/main" val="165304654"/>
                    </a:ext>
                  </a:extLst>
                </a:gridCol>
                <a:gridCol w="622232">
                  <a:extLst>
                    <a:ext uri="{9D8B030D-6E8A-4147-A177-3AD203B41FA5}">
                      <a16:colId xmlns:a16="http://schemas.microsoft.com/office/drawing/2014/main" val="3551789705"/>
                    </a:ext>
                  </a:extLst>
                </a:gridCol>
                <a:gridCol w="801273">
                  <a:extLst>
                    <a:ext uri="{9D8B030D-6E8A-4147-A177-3AD203B41FA5}">
                      <a16:colId xmlns:a16="http://schemas.microsoft.com/office/drawing/2014/main" val="1722927243"/>
                    </a:ext>
                  </a:extLst>
                </a:gridCol>
                <a:gridCol w="772421">
                  <a:extLst>
                    <a:ext uri="{9D8B030D-6E8A-4147-A177-3AD203B41FA5}">
                      <a16:colId xmlns:a16="http://schemas.microsoft.com/office/drawing/2014/main" val="1765093873"/>
                    </a:ext>
                  </a:extLst>
                </a:gridCol>
                <a:gridCol w="725612">
                  <a:extLst>
                    <a:ext uri="{9D8B030D-6E8A-4147-A177-3AD203B41FA5}">
                      <a16:colId xmlns:a16="http://schemas.microsoft.com/office/drawing/2014/main" val="1689270309"/>
                    </a:ext>
                  </a:extLst>
                </a:gridCol>
                <a:gridCol w="749913">
                  <a:extLst>
                    <a:ext uri="{9D8B030D-6E8A-4147-A177-3AD203B41FA5}">
                      <a16:colId xmlns:a16="http://schemas.microsoft.com/office/drawing/2014/main" val="1870547521"/>
                    </a:ext>
                  </a:extLst>
                </a:gridCol>
                <a:gridCol w="1025304">
                  <a:extLst>
                    <a:ext uri="{9D8B030D-6E8A-4147-A177-3AD203B41FA5}">
                      <a16:colId xmlns:a16="http://schemas.microsoft.com/office/drawing/2014/main" val="2741265134"/>
                    </a:ext>
                  </a:extLst>
                </a:gridCol>
                <a:gridCol w="616742">
                  <a:extLst>
                    <a:ext uri="{9D8B030D-6E8A-4147-A177-3AD203B41FA5}">
                      <a16:colId xmlns:a16="http://schemas.microsoft.com/office/drawing/2014/main" val="3621478102"/>
                    </a:ext>
                  </a:extLst>
                </a:gridCol>
              </a:tblGrid>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Çalık</a:t>
                      </a: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 Holding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Turkey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26.5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17.4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25.6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32082"/>
                  </a:ext>
                </a:extLst>
              </a:tr>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Raiffeisen</a:t>
                      </a: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 Group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Austria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16.2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17.4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15.9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8508087"/>
                  </a:ext>
                </a:extLst>
              </a:tr>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Local entrepreneur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Albania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14.3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18.7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6551018"/>
                  </a:ext>
                </a:extLst>
              </a:tr>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Intesa Sanpaolo Group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Italy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000" b="0" i="0" u="none" strike="noStrike" kern="1200" dirty="0">
                          <a:solidFill>
                            <a:srgbClr val="595959"/>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000" b="0" i="0" u="none" strike="noStrike" kern="1200" dirty="0">
                          <a:solidFill>
                            <a:srgbClr val="595959"/>
                          </a:solidFill>
                          <a:effectLst/>
                          <a:latin typeface="Calibri Light" panose="020F0302020204030204" pitchFamily="34" charset="0"/>
                          <a:ea typeface="+mn-ea"/>
                          <a:cs typeface="Calibri Light" panose="020F0302020204030204" pitchFamily="34" charset="0"/>
                          <a:sym typeface="Calibri Light" panose="020F0302020204030204" pitchFamily="34" charset="0"/>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000" b="0" i="0" u="none" strike="noStrike" kern="1200" dirty="0">
                          <a:solidFill>
                            <a:srgbClr val="595959"/>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000" b="0" i="0" u="none" strike="noStrike" kern="1200" dirty="0" smtClean="0">
                          <a:solidFill>
                            <a:srgbClr val="595959"/>
                          </a:solidFill>
                          <a:effectLst/>
                          <a:latin typeface="Calibri Light" panose="020F0302020204030204" pitchFamily="34" charset="0"/>
                          <a:ea typeface="+mn-ea"/>
                          <a:cs typeface="Calibri Light" panose="020F0302020204030204" pitchFamily="34" charset="0"/>
                          <a:sym typeface="Calibri Light" panose="020F0302020204030204" pitchFamily="34" charset="0"/>
                        </a:rPr>
                        <a:t>34</a:t>
                      </a:r>
                      <a:endParaRPr lang="en-GB" sz="1000" b="0" i="0" u="none" strike="noStrike" kern="1200" dirty="0">
                        <a:solidFill>
                          <a:srgbClr val="595959"/>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3270833"/>
                  </a:ext>
                </a:extLst>
              </a:tr>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OTP Group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Hungary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2646725"/>
                  </a:ext>
                </a:extLst>
              </a:tr>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Alpha Bank Group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Greece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714379"/>
                  </a:ext>
                </a:extLst>
              </a:tr>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NCH Capital Inc.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5460448"/>
                  </a:ext>
                </a:extLst>
              </a:tr>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Balfin</a:t>
                      </a: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 Group /</a:t>
                      </a:r>
                    </a:p>
                    <a:p>
                      <a:pPr algn="ctr"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 </a:t>
                      </a:r>
                      <a:r>
                        <a:rPr lang="en-GB" sz="8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Komercijalna</a:t>
                      </a: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 Banka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7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Albania</a:t>
                      </a:r>
                    </a:p>
                    <a:p>
                      <a:pPr algn="l" fontAlgn="ctr"/>
                      <a:r>
                        <a:rPr lang="en-GB" sz="7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/North Macedonia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754543"/>
                  </a:ext>
                </a:extLst>
              </a:tr>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Union of Financial Services Tirana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Albania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866269"/>
                  </a:ext>
                </a:extLst>
              </a:tr>
              <a:tr h="433388">
                <a:tc>
                  <a:txBody>
                    <a:bodyPr/>
                    <a:lstStyle/>
                    <a:p>
                      <a:pPr algn="ctr" fontAlgn="ctr"/>
                      <a:r>
                        <a:rPr lang="en-GB" sz="1000" b="1" i="0" u="none" strike="noStrike" dirty="0">
                          <a:solidFill>
                            <a:srgbClr val="FFFFFF"/>
                          </a:solidFill>
                          <a:effectLst/>
                          <a:latin typeface="Calibri Light" panose="020F0302020204030204" pitchFamily="34" charset="0"/>
                          <a:cs typeface="Calibri Light" panose="020F0302020204030204" pitchFamily="34" charset="0"/>
                          <a:sym typeface="Calibri Light" panose="020F030202020403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ProCredit Holding </a:t>
                      </a:r>
                      <a:r>
                        <a:rPr lang="en-GB" sz="8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AG&amp;Co</a:t>
                      </a:r>
                      <a:endPar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GB" sz="8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8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Germany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1"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595959"/>
                          </a:solidFill>
                          <a:effectLst/>
                          <a:latin typeface="Calibri Light" panose="020F0302020204030204" pitchFamily="34" charset="0"/>
                          <a:cs typeface="Calibri Light" panose="020F0302020204030204" pitchFamily="34" charset="0"/>
                          <a:sym typeface="Calibri Light" panose="020F030202020403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1354439"/>
                  </a:ext>
                </a:extLst>
              </a:tr>
            </a:tbl>
          </a:graphicData>
        </a:graphic>
      </p:graphicFrame>
      <p:cxnSp>
        <p:nvCxnSpPr>
          <p:cNvPr id="159" name="Straight Connector 158">
            <a:extLst>
              <a:ext uri="{FF2B5EF4-FFF2-40B4-BE49-F238E27FC236}">
                <a16:creationId xmlns:a16="http://schemas.microsoft.com/office/drawing/2014/main" id="{C6D8E61C-8AD5-4AA4-BE3B-93CFF2E1570B}"/>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pic>
        <p:nvPicPr>
          <p:cNvPr id="139" name="Picture 138" descr="C:\Users\nsulo\AppData\Local\Microsoft\Windows\INetCache\Content.Outlook\M626AJGU\ISP_Albania_CMYK.jpg"/>
          <p:cNvPicPr/>
          <p:nvPr/>
        </p:nvPicPr>
        <p:blipFill>
          <a:blip r:embed="rId66" cstate="hqprint">
            <a:extLst>
              <a:ext uri="{28A0092B-C50C-407E-A947-70E740481C1C}">
                <a14:useLocalDpi xmlns:a14="http://schemas.microsoft.com/office/drawing/2010/main" val="0"/>
              </a:ext>
            </a:extLst>
          </a:blip>
          <a:srcRect/>
          <a:stretch>
            <a:fillRect/>
          </a:stretch>
        </p:blipFill>
        <p:spPr bwMode="auto">
          <a:xfrm>
            <a:off x="719232" y="3219997"/>
            <a:ext cx="941595" cy="225979"/>
          </a:xfrm>
          <a:prstGeom prst="rect">
            <a:avLst/>
          </a:prstGeom>
          <a:noFill/>
          <a:ln>
            <a:noFill/>
          </a:ln>
        </p:spPr>
      </p:pic>
    </p:spTree>
    <p:extLst>
      <p:ext uri="{BB962C8B-B14F-4D97-AF65-F5344CB8AC3E}">
        <p14:creationId xmlns:p14="http://schemas.microsoft.com/office/powerpoint/2010/main" val="3290503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3683479919"/>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45080" name="think-cell Slide" r:id="rId6" imgW="360" imgH="360" progId="TCLayout.ActiveDocument.1">
                  <p:embed/>
                </p:oleObj>
              </mc:Choice>
              <mc:Fallback>
                <p:oleObj name="think-cell Slide" r:id="rId6" imgW="360" imgH="360" progId="TCLayout.ActiveDocument.1">
                  <p:embed/>
                  <p:pic>
                    <p:nvPicPr>
                      <p:cNvPr id="323586" name="Object 49"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a:extLst>
              <a:ext uri="{FF2B5EF4-FFF2-40B4-BE49-F238E27FC236}">
                <a16:creationId xmlns:a16="http://schemas.microsoft.com/office/drawing/2014/main" id="{D0FF7959-34AB-446A-A9F7-F687A6451E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400" b="1"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 name="Arrow: Down 3">
            <a:extLst>
              <a:ext uri="{FF2B5EF4-FFF2-40B4-BE49-F238E27FC236}">
                <a16:creationId xmlns:a16="http://schemas.microsoft.com/office/drawing/2014/main" id="{4F653A31-F328-4F34-9AC3-4C5D5F2E2374}"/>
              </a:ext>
            </a:extLst>
          </p:cNvPr>
          <p:cNvSpPr/>
          <p:nvPr/>
        </p:nvSpPr>
        <p:spPr>
          <a:xfrm flipV="1">
            <a:off x="331605" y="851398"/>
            <a:ext cx="1356454" cy="5201126"/>
          </a:xfrm>
          <a:prstGeom prst="downArrow">
            <a:avLst/>
          </a:prstGeom>
          <a:gradFill flip="none" rotWithShape="1">
            <a:gsLst>
              <a:gs pos="94000">
                <a:schemeClr val="bg1"/>
              </a:gs>
              <a:gs pos="54000">
                <a:srgbClr val="E53809"/>
              </a:gs>
              <a:gs pos="96000">
                <a:schemeClr val="bg1"/>
              </a:gs>
            </a:gsLst>
            <a:lin ang="2700000" scaled="1"/>
            <a:tileRect/>
          </a:gradFill>
          <a:ln>
            <a:solidFill>
              <a:srgbClr val="E538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le 1"/>
          <p:cNvSpPr>
            <a:spLocks noGrp="1"/>
          </p:cNvSpPr>
          <p:nvPr>
            <p:ph type="ctrTitle" idx="4294967295"/>
          </p:nvPr>
        </p:nvSpPr>
        <p:spPr>
          <a:xfrm>
            <a:off x="360000" y="288000"/>
            <a:ext cx="9565050" cy="544513"/>
          </a:xfrm>
        </p:spPr>
        <p:txBody>
          <a:bodyPr>
            <a:normAutofit fontScale="90000"/>
          </a:body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Last 3-years events</a:t>
            </a:r>
          </a:p>
        </p:txBody>
      </p:sp>
      <p:grpSp>
        <p:nvGrpSpPr>
          <p:cNvPr id="186" name="Group 185"/>
          <p:cNvGrpSpPr/>
          <p:nvPr/>
        </p:nvGrpSpPr>
        <p:grpSpPr>
          <a:xfrm>
            <a:off x="10848726" y="170255"/>
            <a:ext cx="1336431" cy="6590452"/>
            <a:chOff x="10855569" y="267548"/>
            <a:chExt cx="1336431" cy="6590452"/>
          </a:xfrm>
        </p:grpSpPr>
        <p:pic>
          <p:nvPicPr>
            <p:cNvPr id="187" name="Picture 3"/>
            <p:cNvPicPr>
              <a:picLocks noChangeAspect="1"/>
            </p:cNvPicPr>
            <p:nvPr/>
          </p:nvPicPr>
          <p:blipFill>
            <a:blip r:embed="rId8"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9" name="Rectangle 8">
            <a:extLst>
              <a:ext uri="{FF2B5EF4-FFF2-40B4-BE49-F238E27FC236}">
                <a16:creationId xmlns:a16="http://schemas.microsoft.com/office/drawing/2014/main" id="{F33C72E0-C4A2-4778-B4C7-6A97B5DD7627}"/>
              </a:ext>
            </a:extLst>
          </p:cNvPr>
          <p:cNvSpPr/>
          <p:nvPr/>
        </p:nvSpPr>
        <p:spPr>
          <a:xfrm>
            <a:off x="634115" y="3520819"/>
            <a:ext cx="774700" cy="457200"/>
          </a:xfrm>
          <a:prstGeom prst="rect">
            <a:avLst/>
          </a:prstGeom>
          <a:noFill/>
          <a:ln w="9525" cap="flat" cmpd="sng" algn="ctr">
            <a:noFill/>
            <a:prstDash val="solid"/>
          </a:ln>
          <a:effectLst/>
        </p:spPr>
        <p:txBody>
          <a:bodyPr anchor="ctr"/>
          <a:lstStyle/>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Aug.</a:t>
            </a:r>
          </a:p>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2018</a:t>
            </a:r>
          </a:p>
        </p:txBody>
      </p:sp>
      <p:sp>
        <p:nvSpPr>
          <p:cNvPr id="10" name="Rectangle 9">
            <a:extLst>
              <a:ext uri="{FF2B5EF4-FFF2-40B4-BE49-F238E27FC236}">
                <a16:creationId xmlns:a16="http://schemas.microsoft.com/office/drawing/2014/main" id="{35C07AFA-3B67-4F33-B8F6-C7C9FA86221E}"/>
              </a:ext>
            </a:extLst>
          </p:cNvPr>
          <p:cNvSpPr/>
          <p:nvPr/>
        </p:nvSpPr>
        <p:spPr>
          <a:xfrm>
            <a:off x="634115" y="4655437"/>
            <a:ext cx="774700" cy="457200"/>
          </a:xfrm>
          <a:prstGeom prst="rect">
            <a:avLst/>
          </a:prstGeom>
          <a:noFill/>
          <a:ln w="9525" cap="flat" cmpd="sng" algn="ctr">
            <a:noFill/>
            <a:prstDash val="solid"/>
          </a:ln>
          <a:effectLst/>
        </p:spPr>
        <p:txBody>
          <a:bodyPr anchor="ctr"/>
          <a:lstStyle/>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Aug.</a:t>
            </a:r>
          </a:p>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2018</a:t>
            </a:r>
          </a:p>
        </p:txBody>
      </p:sp>
      <p:sp>
        <p:nvSpPr>
          <p:cNvPr id="11" name="Text Placeholder 3">
            <a:extLst>
              <a:ext uri="{FF2B5EF4-FFF2-40B4-BE49-F238E27FC236}">
                <a16:creationId xmlns:a16="http://schemas.microsoft.com/office/drawing/2014/main" id="{08FC7307-B55F-4AD3-8EBF-2993F0F1D846}"/>
              </a:ext>
            </a:extLst>
          </p:cNvPr>
          <p:cNvSpPr txBox="1">
            <a:spLocks/>
          </p:cNvSpPr>
          <p:nvPr/>
        </p:nvSpPr>
        <p:spPr>
          <a:xfrm>
            <a:off x="360000" y="6533097"/>
            <a:ext cx="4522787" cy="374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it-IT" sz="800" dirty="0">
                <a:solidFill>
                  <a:schemeClr val="bg1">
                    <a:lumMod val="50000"/>
                  </a:schemeClr>
                </a:solidFill>
                <a:latin typeface="Calibri Light" panose="020F0302020204030204" pitchFamily="34" charset="0"/>
                <a:cs typeface="Calibri Light" panose="020F0302020204030204" pitchFamily="34" charset="0"/>
                <a:sym typeface="Calibri Light" panose="020F0302020204030204" pitchFamily="34" charset="0"/>
              </a:rPr>
              <a:t>SOURCE: </a:t>
            </a:r>
            <a:r>
              <a:rPr lang="en-GB" sz="800" dirty="0" err="1">
                <a:solidFill>
                  <a:schemeClr val="bg1">
                    <a:lumMod val="50000"/>
                  </a:schemeClr>
                </a:solidFill>
                <a:latin typeface="Calibri Light" panose="020F0302020204030204" pitchFamily="34" charset="0"/>
                <a:cs typeface="Calibri Light" panose="020F0302020204030204" pitchFamily="34" charset="0"/>
                <a:sym typeface="Calibri Light" panose="020F0302020204030204" pitchFamily="34" charset="0"/>
              </a:rPr>
              <a:t>Mergermarket</a:t>
            </a:r>
            <a:r>
              <a:rPr lang="en-GB" sz="800" dirty="0">
                <a:solidFill>
                  <a:schemeClr val="bg1">
                    <a:lumMod val="50000"/>
                  </a:schemeClr>
                </a:solidFill>
                <a:latin typeface="Calibri Light" panose="020F0302020204030204" pitchFamily="34" charset="0"/>
                <a:cs typeface="Calibri Light" panose="020F0302020204030204" pitchFamily="34" charset="0"/>
                <a:sym typeface="Calibri Light" panose="020F0302020204030204" pitchFamily="34" charset="0"/>
              </a:rPr>
              <a:t>, SEE news</a:t>
            </a:r>
            <a:endParaRPr lang="it-IT" sz="800" dirty="0">
              <a:solidFill>
                <a:schemeClr val="bg1">
                  <a:lumMod val="50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 name="Rectangle 11">
            <a:extLst>
              <a:ext uri="{FF2B5EF4-FFF2-40B4-BE49-F238E27FC236}">
                <a16:creationId xmlns:a16="http://schemas.microsoft.com/office/drawing/2014/main" id="{91912239-AE33-445B-825B-2AF44306F1D2}"/>
              </a:ext>
            </a:extLst>
          </p:cNvPr>
          <p:cNvSpPr/>
          <p:nvPr/>
        </p:nvSpPr>
        <p:spPr>
          <a:xfrm>
            <a:off x="634115" y="5549401"/>
            <a:ext cx="774700" cy="457200"/>
          </a:xfrm>
          <a:prstGeom prst="rect">
            <a:avLst/>
          </a:prstGeom>
          <a:noFill/>
          <a:ln w="9525" cap="flat" cmpd="sng" algn="ctr">
            <a:noFill/>
            <a:prstDash val="solid"/>
          </a:ln>
          <a:effectLst/>
        </p:spPr>
        <p:txBody>
          <a:bodyPr anchor="ctr"/>
          <a:lstStyle/>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Feb.</a:t>
            </a:r>
          </a:p>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2018</a:t>
            </a:r>
          </a:p>
        </p:txBody>
      </p:sp>
      <p:pic>
        <p:nvPicPr>
          <p:cNvPr id="13" name="Picture 6">
            <a:extLst>
              <a:ext uri="{FF2B5EF4-FFF2-40B4-BE49-F238E27FC236}">
                <a16:creationId xmlns:a16="http://schemas.microsoft.com/office/drawing/2014/main" id="{B7B88DA7-119C-41BF-AC18-0B584279155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25625" y="3565297"/>
            <a:ext cx="538123" cy="57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83" descr="Balfin Group">
            <a:extLst>
              <a:ext uri="{FF2B5EF4-FFF2-40B4-BE49-F238E27FC236}">
                <a16:creationId xmlns:a16="http://schemas.microsoft.com/office/drawing/2014/main" id="{C07C46E5-4630-4335-B1FA-363FB0B379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2367" y="3624544"/>
            <a:ext cx="10810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extLst>
              <a:ext uri="{FF2B5EF4-FFF2-40B4-BE49-F238E27FC236}">
                <a16:creationId xmlns:a16="http://schemas.microsoft.com/office/drawing/2014/main" id="{5B7E18C0-1F3A-4A20-BE47-606CAC0DD82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190505" y="3579643"/>
            <a:ext cx="9318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id="{FA94C000-CFBC-4A6F-9BEC-C2FE0C91767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38456" y="4445242"/>
            <a:ext cx="1276421" cy="9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D610C32E-96E4-48C4-8EFF-7846D0C3B8A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986899" y="4549973"/>
            <a:ext cx="715901" cy="70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a:extLst>
              <a:ext uri="{FF2B5EF4-FFF2-40B4-BE49-F238E27FC236}">
                <a16:creationId xmlns:a16="http://schemas.microsoft.com/office/drawing/2014/main" id="{1F6F650F-CBFC-40C7-A19A-4DD7C83A1543}"/>
              </a:ext>
            </a:extLst>
          </p:cNvPr>
          <p:cNvPicPr>
            <a:picLocks noChangeAspect="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5043" t="7532" r="10399" b="7921"/>
          <a:stretch/>
        </p:blipFill>
        <p:spPr bwMode="auto">
          <a:xfrm>
            <a:off x="2471665" y="5377671"/>
            <a:ext cx="908788" cy="6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a:extLst>
              <a:ext uri="{FF2B5EF4-FFF2-40B4-BE49-F238E27FC236}">
                <a16:creationId xmlns:a16="http://schemas.microsoft.com/office/drawing/2014/main" id="{799CF4A8-2926-4AEE-9B22-0DCB985D3DFC}"/>
              </a:ext>
            </a:extLst>
          </p:cNvPr>
          <p:cNvPicPr>
            <a:picLocks noChangeAspect="1"/>
          </p:cNvPicPr>
          <p:nvPr/>
        </p:nvPicPr>
        <p:blipFill rotWithShape="1">
          <a:blip r:embed="rId15">
            <a:extLst>
              <a:ext uri="{28A0092B-C50C-407E-A947-70E740481C1C}">
                <a14:useLocalDpi xmlns:a14="http://schemas.microsoft.com/office/drawing/2010/main" val="0"/>
              </a:ext>
            </a:extLst>
          </a:blip>
          <a:srcRect t="27565" b="23871"/>
          <a:stretch/>
        </p:blipFill>
        <p:spPr bwMode="auto">
          <a:xfrm>
            <a:off x="3775855" y="5617207"/>
            <a:ext cx="1160242" cy="43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12" descr="International Commercial Bank Albania">
            <a:extLst>
              <a:ext uri="{FF2B5EF4-FFF2-40B4-BE49-F238E27FC236}">
                <a16:creationId xmlns:a16="http://schemas.microsoft.com/office/drawing/2014/main" id="{C4101CA3-C094-46D6-8B1A-898EB5A18C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0201" y="1593466"/>
            <a:ext cx="950560" cy="35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14" descr="Union Bank">
            <a:extLst>
              <a:ext uri="{FF2B5EF4-FFF2-40B4-BE49-F238E27FC236}">
                <a16:creationId xmlns:a16="http://schemas.microsoft.com/office/drawing/2014/main" id="{00CB6923-08CF-47C5-9EB1-087BD33D479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55779" y="1625857"/>
            <a:ext cx="816358" cy="39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250FCAE8-A630-4092-BAF6-6FDFBC0C130D}"/>
              </a:ext>
            </a:extLst>
          </p:cNvPr>
          <p:cNvSpPr/>
          <p:nvPr/>
        </p:nvSpPr>
        <p:spPr>
          <a:xfrm>
            <a:off x="634115" y="1709653"/>
            <a:ext cx="774700" cy="457200"/>
          </a:xfrm>
          <a:prstGeom prst="rect">
            <a:avLst/>
          </a:prstGeom>
          <a:noFill/>
          <a:ln w="9525" cap="flat" cmpd="sng" algn="ctr">
            <a:noFill/>
            <a:prstDash val="solid"/>
          </a:ln>
          <a:effectLst/>
        </p:spPr>
        <p:txBody>
          <a:bodyPr anchor="ctr"/>
          <a:lstStyle/>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Nov.</a:t>
            </a:r>
          </a:p>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2018</a:t>
            </a:r>
          </a:p>
        </p:txBody>
      </p:sp>
      <p:pic>
        <p:nvPicPr>
          <p:cNvPr id="23" name="Picture 47">
            <a:extLst>
              <a:ext uri="{FF2B5EF4-FFF2-40B4-BE49-F238E27FC236}">
                <a16:creationId xmlns:a16="http://schemas.microsoft.com/office/drawing/2014/main" id="{162B25F3-9B23-4C67-8970-78C4FA35AD42}"/>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5661" t="65154" r="68770" b="20293"/>
          <a:stretch>
            <a:fillRect/>
          </a:stretch>
        </p:blipFill>
        <p:spPr bwMode="auto">
          <a:xfrm>
            <a:off x="5852593" y="4495100"/>
            <a:ext cx="6429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8">
            <a:extLst>
              <a:ext uri="{FF2B5EF4-FFF2-40B4-BE49-F238E27FC236}">
                <a16:creationId xmlns:a16="http://schemas.microsoft.com/office/drawing/2014/main" id="{8A66806A-42E2-4B70-8D7F-38FD3B4074B7}"/>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5661" t="65154" r="68770" b="20293"/>
          <a:stretch>
            <a:fillRect/>
          </a:stretch>
        </p:blipFill>
        <p:spPr bwMode="auto">
          <a:xfrm>
            <a:off x="5861297" y="5549401"/>
            <a:ext cx="6429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C2CE6B77-2659-4354-B7C8-F527DB4A9EC6}"/>
              </a:ext>
            </a:extLst>
          </p:cNvPr>
          <p:cNvSpPr/>
          <p:nvPr/>
        </p:nvSpPr>
        <p:spPr>
          <a:xfrm>
            <a:off x="634115" y="2537001"/>
            <a:ext cx="774700" cy="457200"/>
          </a:xfrm>
          <a:prstGeom prst="rect">
            <a:avLst/>
          </a:prstGeom>
          <a:noFill/>
          <a:ln w="9525" cap="flat" cmpd="sng" algn="ctr">
            <a:noFill/>
            <a:prstDash val="solid"/>
          </a:ln>
          <a:effectLst/>
        </p:spPr>
        <p:txBody>
          <a:bodyPr anchor="ctr"/>
          <a:lstStyle/>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Oct.</a:t>
            </a:r>
          </a:p>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2018</a:t>
            </a:r>
          </a:p>
        </p:txBody>
      </p:sp>
      <p:pic>
        <p:nvPicPr>
          <p:cNvPr id="26" name="Picture 38">
            <a:extLst>
              <a:ext uri="{FF2B5EF4-FFF2-40B4-BE49-F238E27FC236}">
                <a16:creationId xmlns:a16="http://schemas.microsoft.com/office/drawing/2014/main" id="{206721C1-02A1-4B4F-AED7-19153BE15513}"/>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5661" t="65154" r="68770" b="20293"/>
          <a:stretch>
            <a:fillRect/>
          </a:stretch>
        </p:blipFill>
        <p:spPr bwMode="auto">
          <a:xfrm>
            <a:off x="5861297" y="2386498"/>
            <a:ext cx="6429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8">
            <a:extLst>
              <a:ext uri="{FF2B5EF4-FFF2-40B4-BE49-F238E27FC236}">
                <a16:creationId xmlns:a16="http://schemas.microsoft.com/office/drawing/2014/main" id="{E7AB5F6C-CBF9-40BD-9FE5-D80453D926F0}"/>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5661" t="65154" r="68770" b="20293"/>
          <a:stretch>
            <a:fillRect/>
          </a:stretch>
        </p:blipFill>
        <p:spPr bwMode="auto">
          <a:xfrm>
            <a:off x="5852593" y="3440799"/>
            <a:ext cx="6429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8">
            <a:extLst>
              <a:ext uri="{FF2B5EF4-FFF2-40B4-BE49-F238E27FC236}">
                <a16:creationId xmlns:a16="http://schemas.microsoft.com/office/drawing/2014/main" id="{1E413B73-3560-490A-9A55-A9A2E291A8D5}"/>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5661" t="65154" r="68770" b="20293"/>
          <a:stretch>
            <a:fillRect/>
          </a:stretch>
        </p:blipFill>
        <p:spPr bwMode="auto">
          <a:xfrm>
            <a:off x="5861297" y="1332197"/>
            <a:ext cx="6429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AF6A513C-1EC4-4842-A83B-D46689567C3A}"/>
              </a:ext>
            </a:extLst>
          </p:cNvPr>
          <p:cNvPicPr>
            <a:picLocks noChangeAspect="1"/>
          </p:cNvPicPr>
          <p:nvPr/>
        </p:nvPicPr>
        <p:blipFill rotWithShape="1">
          <a:blip r:embed="rId19">
            <a:extLst>
              <a:ext uri="{28A0092B-C50C-407E-A947-70E740481C1C}">
                <a14:useLocalDpi xmlns:a14="http://schemas.microsoft.com/office/drawing/2010/main" val="0"/>
              </a:ext>
            </a:extLst>
          </a:blip>
          <a:srcRect t="31800" b="31035"/>
          <a:stretch/>
        </p:blipFill>
        <p:spPr>
          <a:xfrm>
            <a:off x="2439127" y="2417428"/>
            <a:ext cx="1792623" cy="399732"/>
          </a:xfrm>
          <a:prstGeom prst="rect">
            <a:avLst/>
          </a:prstGeom>
        </p:spPr>
      </p:pic>
      <p:pic>
        <p:nvPicPr>
          <p:cNvPr id="30" name="Picture 29">
            <a:extLst>
              <a:ext uri="{FF2B5EF4-FFF2-40B4-BE49-F238E27FC236}">
                <a16:creationId xmlns:a16="http://schemas.microsoft.com/office/drawing/2014/main" id="{B4D63F65-117E-4EB8-9DE5-816CFA1DC64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11867" y="2785622"/>
            <a:ext cx="1751011" cy="233163"/>
          </a:xfrm>
          <a:prstGeom prst="rect">
            <a:avLst/>
          </a:prstGeom>
        </p:spPr>
      </p:pic>
      <p:graphicFrame>
        <p:nvGraphicFramePr>
          <p:cNvPr id="31" name="Table 30">
            <a:extLst>
              <a:ext uri="{FF2B5EF4-FFF2-40B4-BE49-F238E27FC236}">
                <a16:creationId xmlns:a16="http://schemas.microsoft.com/office/drawing/2014/main" id="{57D3D49B-8A8B-4CEB-8211-F9B611BBF4C9}"/>
              </a:ext>
            </a:extLst>
          </p:cNvPr>
          <p:cNvGraphicFramePr>
            <a:graphicFrameLocks noGrp="1"/>
          </p:cNvGraphicFramePr>
          <p:nvPr>
            <p:extLst>
              <p:ext uri="{D42A27DB-BD31-4B8C-83A1-F6EECF244321}">
                <p14:modId xmlns:p14="http://schemas.microsoft.com/office/powerpoint/2010/main" val="4068814638"/>
              </p:ext>
            </p:extLst>
          </p:nvPr>
        </p:nvGraphicFramePr>
        <p:xfrm>
          <a:off x="6523926" y="935530"/>
          <a:ext cx="4231643" cy="5378027"/>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4231643">
                  <a:extLst>
                    <a:ext uri="{9D8B030D-6E8A-4147-A177-3AD203B41FA5}">
                      <a16:colId xmlns:a16="http://schemas.microsoft.com/office/drawing/2014/main" val="20004"/>
                    </a:ext>
                  </a:extLst>
                </a:gridCol>
              </a:tblGrid>
              <a:tr h="285351">
                <a:tc>
                  <a:txBody>
                    <a:bodyPr/>
                    <a:lstStyle/>
                    <a:p>
                      <a:pPr algn="ctr"/>
                      <a:r>
                        <a:rPr lang="en-GB" sz="12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Description</a:t>
                      </a:r>
                      <a:endParaRPr lang="it-IT" sz="12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91457" marR="91457"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94204">
                <a:tc>
                  <a:txBody>
                    <a:bodyPr/>
                    <a:lstStyle/>
                    <a:p>
                      <a:pPr marL="0" algn="just" defTabSz="450068" rtl="0" eaLnBrk="1" latinLnBrk="0" hangingPunct="1"/>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Albania's central bank has granted on March 2019 the approval for the sale of International Commercial Bank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ICBank</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a subsidiary of Swiss-based ICB Financial Group Holdings and 11</a:t>
                      </a:r>
                      <a:r>
                        <a:rPr kumimoji="0" lang="en-US" sz="800" b="0" i="0" u="none" strike="noStrike" kern="0" cap="none" spc="0" normalizeH="0" baseline="3000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th</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bank on the market, to local Union Bank.</a:t>
                      </a:r>
                    </a:p>
                    <a:p>
                      <a:pPr marL="0" algn="just" defTabSz="450068" rtl="0" eaLnBrk="1" latinLnBrk="0" hangingPunct="1"/>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The approved transaction involves 100% of the voting shares of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ICBank</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ICBank</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held 0.7% of total assets with a network of six branches and 94 employees.</a:t>
                      </a:r>
                    </a:p>
                  </a:txBody>
                  <a:tcPr marL="91457" marR="91457" marT="45728" marB="4572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81398">
                <a:tc>
                  <a:txBody>
                    <a:bodyPr/>
                    <a:lstStyle/>
                    <a:p>
                      <a:pPr marL="0" algn="just" defTabSz="450068" rtl="0" eaLnBrk="1" latinLnBrk="0" hangingPunct="1"/>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Following the Law Decree n.99 of the Italian Parliament on the commencement and conduct of proceedings for the compulsory administrative liquidation of Veneto Banca Italy, on October 1st 2018, the Supervisory Council of Bank of Albania granted the prior approval on the merger of ISPA with Veneto Banka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Sh.a</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p>
                  </a:txBody>
                  <a:tcPr marL="91457" marR="91457" marT="45728" marB="4572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62937">
                <a:tc>
                  <a:txBody>
                    <a:bodyPr/>
                    <a:lstStyle/>
                    <a:p>
                      <a:pPr marL="0" algn="just" defTabSz="450068" rtl="0" eaLnBrk="1" latinLnBrk="0" hangingPunct="1"/>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Balfin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Sh.p.k</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the Albania-based company engaged in real estate development and retail business, and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Komercijalna</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Banka A.D. Skopje, the Macedonia-based bank, has agreed to acquire 98.83% stake in Tirana Bank, from Piraeus Bank SA, the Greece-based company, for a consideration of EUR 57.3m.</a:t>
                      </a:r>
                    </a:p>
                    <a:p>
                      <a:pPr marL="0" algn="just" defTabSz="450068" rtl="0" eaLnBrk="1" latinLnBrk="0" hangingPunct="1"/>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The transaction is subject to customary conditions, regulatory and other approvals, including approvals from Hellenic Financial Stability Fund and European Commission, Greece and Albania.</a:t>
                      </a:r>
                    </a:p>
                  </a:txBody>
                  <a:tcPr marL="91457" marR="91457" marT="45728" marB="4572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84383">
                <a:tc>
                  <a:txBody>
                    <a:bodyPr/>
                    <a:lstStyle/>
                    <a:p>
                      <a:pPr marL="0" marR="0" lvl="0" indent="0" algn="just" defTabSz="450068"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OTP Bank Plc, the listed Hungary-based commercial bank, has acquired 100% stake in Banka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Societe</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Generale</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Albania SH. A., from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Societe</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a:t>
                      </a:r>
                      <a:r>
                        <a:rPr kumimoji="0" lang="en-US" sz="800" b="0" i="0" u="none" strike="noStrike" kern="0" cap="none" spc="0" normalizeH="0" baseline="0" dirty="0" err="1">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Generale</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SA, for an undisclosed consideration. </a:t>
                      </a:r>
                    </a:p>
                    <a:p>
                      <a:pPr marL="0" marR="0" lvl="0" indent="0" algn="just" defTabSz="450068"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The transaction has been completed on 29</a:t>
                      </a:r>
                      <a:r>
                        <a:rPr kumimoji="0" lang="en-US" sz="800" b="0" i="0" u="none" strike="noStrike" kern="0" cap="none" spc="0" normalizeH="0" baseline="3000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th</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of March 2019.</a:t>
                      </a:r>
                    </a:p>
                  </a:txBody>
                  <a:tcPr marL="91457" marR="91457" marT="45728" marB="4572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69754">
                <a:tc>
                  <a:txBody>
                    <a:bodyPr/>
                    <a:lstStyle/>
                    <a:p>
                      <a:pPr marL="0" algn="just" defTabSz="450068" rtl="0" eaLnBrk="1" latinLnBrk="0" hangingPunct="1"/>
                      <a:r>
                        <a:rPr kumimoji="0" lang="en-US" sz="800" b="0" i="0" u="none" strike="noStrike" kern="0" cap="none" spc="0" normalizeH="0" baseline="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American Bank of Investments S.A., an Albania-based provider of retail and corporate banking products and services to individuals and small enterprises has</a:t>
                      </a:r>
                    </a:p>
                    <a:p>
                      <a:pPr marL="0" marR="0" lvl="0" indent="0" algn="just" defTabSz="450068"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agreed to acquire Banka NBG Albania </a:t>
                      </a:r>
                      <a:r>
                        <a:rPr kumimoji="0" lang="en-US" sz="800" b="0" i="0" u="none" strike="noStrike" kern="0" cap="none" spc="0" normalizeH="0" baseline="0" dirty="0" err="1">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Sh.A</a:t>
                      </a:r>
                      <a:r>
                        <a:rPr kumimoji="0" lang="en-US" sz="800" b="0" i="0" u="none" strike="noStrike" kern="0" cap="none" spc="0" normalizeH="0" baseline="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from National Bank of Greece SA, for an estimated consideration of approximately EUR 25m. </a:t>
                      </a:r>
                      <a:r>
                        <a:rPr kumimoji="0" lang="en-US" sz="800" b="0" i="0" u="none" strike="noStrike" kern="0" cap="none" spc="0" normalizeH="0" baseline="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The transaction has been completed on June 2018.</a:t>
                      </a:r>
                    </a:p>
                  </a:txBody>
                  <a:tcPr marL="91457" marR="91457" marT="45728" marB="4572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6" name="Rectangle 35">
            <a:extLst>
              <a:ext uri="{FF2B5EF4-FFF2-40B4-BE49-F238E27FC236}">
                <a16:creationId xmlns:a16="http://schemas.microsoft.com/office/drawing/2014/main" id="{8D275F0A-AAC5-48E8-8D1E-B5A4A339DD28}"/>
              </a:ext>
            </a:extLst>
          </p:cNvPr>
          <p:cNvSpPr/>
          <p:nvPr/>
        </p:nvSpPr>
        <p:spPr>
          <a:xfrm>
            <a:off x="634115" y="894024"/>
            <a:ext cx="774700" cy="457200"/>
          </a:xfrm>
          <a:prstGeom prst="rect">
            <a:avLst/>
          </a:prstGeom>
          <a:noFill/>
          <a:ln w="9525" cap="flat" cmpd="sng" algn="ctr">
            <a:noFill/>
            <a:prstDash val="solid"/>
          </a:ln>
          <a:effectLst/>
        </p:spPr>
        <p:txBody>
          <a:bodyPr anchor="ctr"/>
          <a:lstStyle/>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Jun.</a:t>
            </a:r>
          </a:p>
          <a:p>
            <a:pPr algn="ctr">
              <a:defRPr/>
            </a:pPr>
            <a:r>
              <a:rPr lang="en-GB" sz="12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2019</a:t>
            </a:r>
          </a:p>
        </p:txBody>
      </p:sp>
      <p:pic>
        <p:nvPicPr>
          <p:cNvPr id="37" name="Picture 10" descr="http://www.creditbankofalbania.al/images/LOGO_SMALL_PROJ.png">
            <a:extLst>
              <a:ext uri="{FF2B5EF4-FFF2-40B4-BE49-F238E27FC236}">
                <a16:creationId xmlns:a16="http://schemas.microsoft.com/office/drawing/2014/main" id="{86CF937B-8FF2-4EE9-8E5E-E1900D78443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23299" y="873825"/>
            <a:ext cx="913763" cy="351447"/>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41BD89D7-6945-470A-B7F0-3372AACAE726}"/>
              </a:ext>
            </a:extLst>
          </p:cNvPr>
          <p:cNvSpPr/>
          <p:nvPr/>
        </p:nvSpPr>
        <p:spPr>
          <a:xfrm>
            <a:off x="6328784" y="666128"/>
            <a:ext cx="4507735" cy="5127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21" tIns="45670" rIns="91321" bIns="45670" anchor="ctr"/>
          <a:lstStyle/>
          <a:p>
            <a:pPr defTabSz="913382">
              <a:defRPr/>
            </a:pPr>
            <a:r>
              <a:rPr lang="en-US" sz="11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Revocation of banking </a:t>
            </a:r>
            <a:r>
              <a:rPr lang="en-US" sz="1100" b="1" kern="0" dirty="0" err="1">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licence</a:t>
            </a:r>
            <a:r>
              <a:rPr lang="en-US" sz="11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 because of voluntary liquidation process</a:t>
            </a:r>
            <a:endParaRPr lang="en-US" sz="1100"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39" name="Straight Connector 38">
            <a:extLst>
              <a:ext uri="{FF2B5EF4-FFF2-40B4-BE49-F238E27FC236}">
                <a16:creationId xmlns:a16="http://schemas.microsoft.com/office/drawing/2014/main" id="{195367B5-ECEC-4DDD-86A0-599334E99CCF}"/>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9136244-4581-4D22-88C4-25D75E104ABE}"/>
              </a:ext>
            </a:extLst>
          </p:cNvPr>
          <p:cNvSpPr txBox="1"/>
          <p:nvPr/>
        </p:nvSpPr>
        <p:spPr>
          <a:xfrm>
            <a:off x="5832345" y="1791402"/>
            <a:ext cx="763613" cy="369332"/>
          </a:xfrm>
          <a:prstGeom prst="rect">
            <a:avLst/>
          </a:prstGeom>
          <a:noFill/>
        </p:spPr>
        <p:txBody>
          <a:bodyPr wrap="square" rtlCol="0">
            <a:spAutoFit/>
          </a:bodyPr>
          <a:lstStyle/>
          <a:p>
            <a:r>
              <a:rPr lang="en-GB" dirty="0">
                <a:latin typeface="+mj-lt"/>
              </a:rPr>
              <a:t>100%</a:t>
            </a:r>
            <a:endParaRPr lang="it-IT" dirty="0">
              <a:latin typeface="+mj-lt"/>
            </a:endParaRPr>
          </a:p>
        </p:txBody>
      </p:sp>
      <p:sp>
        <p:nvSpPr>
          <p:cNvPr id="46" name="TextBox 45">
            <a:extLst>
              <a:ext uri="{FF2B5EF4-FFF2-40B4-BE49-F238E27FC236}">
                <a16:creationId xmlns:a16="http://schemas.microsoft.com/office/drawing/2014/main" id="{A770E43E-632B-4F15-9770-E0F460B3F271}"/>
              </a:ext>
            </a:extLst>
          </p:cNvPr>
          <p:cNvSpPr txBox="1"/>
          <p:nvPr/>
        </p:nvSpPr>
        <p:spPr>
          <a:xfrm>
            <a:off x="5832345" y="2821625"/>
            <a:ext cx="763613" cy="369332"/>
          </a:xfrm>
          <a:prstGeom prst="rect">
            <a:avLst/>
          </a:prstGeom>
          <a:noFill/>
        </p:spPr>
        <p:txBody>
          <a:bodyPr wrap="square" rtlCol="0">
            <a:spAutoFit/>
          </a:bodyPr>
          <a:lstStyle/>
          <a:p>
            <a:r>
              <a:rPr lang="en-GB" dirty="0">
                <a:latin typeface="+mj-lt"/>
              </a:rPr>
              <a:t>100%</a:t>
            </a:r>
            <a:endParaRPr lang="it-IT" dirty="0">
              <a:latin typeface="+mj-lt"/>
            </a:endParaRPr>
          </a:p>
        </p:txBody>
      </p:sp>
      <p:sp>
        <p:nvSpPr>
          <p:cNvPr id="47" name="TextBox 46">
            <a:extLst>
              <a:ext uri="{FF2B5EF4-FFF2-40B4-BE49-F238E27FC236}">
                <a16:creationId xmlns:a16="http://schemas.microsoft.com/office/drawing/2014/main" id="{7C59849D-6FE5-4555-8273-3DCEF0F7E986}"/>
              </a:ext>
            </a:extLst>
          </p:cNvPr>
          <p:cNvSpPr txBox="1"/>
          <p:nvPr/>
        </p:nvSpPr>
        <p:spPr>
          <a:xfrm>
            <a:off x="5710863" y="3916942"/>
            <a:ext cx="961296" cy="369332"/>
          </a:xfrm>
          <a:prstGeom prst="rect">
            <a:avLst/>
          </a:prstGeom>
          <a:noFill/>
        </p:spPr>
        <p:txBody>
          <a:bodyPr wrap="square" rtlCol="0">
            <a:spAutoFit/>
          </a:bodyPr>
          <a:lstStyle/>
          <a:p>
            <a:r>
              <a:rPr lang="en-GB" dirty="0">
                <a:latin typeface="+mj-lt"/>
              </a:rPr>
              <a:t>98.83%</a:t>
            </a:r>
            <a:endParaRPr lang="it-IT" dirty="0">
              <a:latin typeface="+mj-lt"/>
            </a:endParaRPr>
          </a:p>
        </p:txBody>
      </p:sp>
      <p:sp>
        <p:nvSpPr>
          <p:cNvPr id="48" name="TextBox 47">
            <a:extLst>
              <a:ext uri="{FF2B5EF4-FFF2-40B4-BE49-F238E27FC236}">
                <a16:creationId xmlns:a16="http://schemas.microsoft.com/office/drawing/2014/main" id="{2FC709FF-FECC-480D-8B2D-F69361382F88}"/>
              </a:ext>
            </a:extLst>
          </p:cNvPr>
          <p:cNvSpPr txBox="1"/>
          <p:nvPr/>
        </p:nvSpPr>
        <p:spPr>
          <a:xfrm>
            <a:off x="5832345" y="4902659"/>
            <a:ext cx="763613" cy="369332"/>
          </a:xfrm>
          <a:prstGeom prst="rect">
            <a:avLst/>
          </a:prstGeom>
          <a:noFill/>
        </p:spPr>
        <p:txBody>
          <a:bodyPr wrap="square" rtlCol="0">
            <a:spAutoFit/>
          </a:bodyPr>
          <a:lstStyle/>
          <a:p>
            <a:r>
              <a:rPr lang="en-GB" dirty="0">
                <a:latin typeface="+mj-lt"/>
              </a:rPr>
              <a:t>100%</a:t>
            </a:r>
            <a:endParaRPr lang="it-IT" dirty="0">
              <a:latin typeface="+mj-lt"/>
            </a:endParaRPr>
          </a:p>
        </p:txBody>
      </p:sp>
      <p:sp>
        <p:nvSpPr>
          <p:cNvPr id="49" name="TextBox 48">
            <a:extLst>
              <a:ext uri="{FF2B5EF4-FFF2-40B4-BE49-F238E27FC236}">
                <a16:creationId xmlns:a16="http://schemas.microsoft.com/office/drawing/2014/main" id="{E8150A07-2E35-4B28-9C6C-8CE56AAD8424}"/>
              </a:ext>
            </a:extLst>
          </p:cNvPr>
          <p:cNvSpPr txBox="1"/>
          <p:nvPr/>
        </p:nvSpPr>
        <p:spPr>
          <a:xfrm>
            <a:off x="5832345" y="6004918"/>
            <a:ext cx="763613" cy="369332"/>
          </a:xfrm>
          <a:prstGeom prst="rect">
            <a:avLst/>
          </a:prstGeom>
          <a:noFill/>
        </p:spPr>
        <p:txBody>
          <a:bodyPr wrap="square" rtlCol="0">
            <a:spAutoFit/>
          </a:bodyPr>
          <a:lstStyle/>
          <a:p>
            <a:r>
              <a:rPr lang="en-GB" dirty="0">
                <a:latin typeface="+mj-lt"/>
              </a:rPr>
              <a:t>100%</a:t>
            </a:r>
            <a:endParaRPr lang="it-IT" dirty="0">
              <a:latin typeface="+mj-lt"/>
            </a:endParaRPr>
          </a:p>
        </p:txBody>
      </p:sp>
    </p:spTree>
    <p:extLst>
      <p:ext uri="{BB962C8B-B14F-4D97-AF65-F5344CB8AC3E}">
        <p14:creationId xmlns:p14="http://schemas.microsoft.com/office/powerpoint/2010/main" val="4017401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 name="Object 160" hidden="1"/>
          <p:cNvGraphicFramePr>
            <a:graphicFrameLocks noChangeAspect="1"/>
          </p:cNvGraphicFramePr>
          <p:nvPr>
            <p:custDataLst>
              <p:tags r:id="rId2"/>
            </p:custDataLst>
            <p:extLst>
              <p:ext uri="{D42A27DB-BD31-4B8C-83A1-F6EECF244321}">
                <p14:modId xmlns:p14="http://schemas.microsoft.com/office/powerpoint/2010/main" val="1437429418"/>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25636" name="think-cell Slide" r:id="rId10" imgW="383" imgH="384" progId="TCLayout.ActiveDocument.1">
                  <p:embed/>
                </p:oleObj>
              </mc:Choice>
              <mc:Fallback>
                <p:oleObj name="think-cell Slide" r:id="rId10" imgW="383" imgH="384" progId="TCLayout.ActiveDocument.1">
                  <p:embed/>
                  <p:pic>
                    <p:nvPicPr>
                      <p:cNvPr id="0" name=""/>
                      <p:cNvPicPr/>
                      <p:nvPr/>
                    </p:nvPicPr>
                    <p:blipFill>
                      <a:blip r:embed="rId11"/>
                      <a:stretch>
                        <a:fillRect/>
                      </a:stretch>
                    </p:blipFill>
                    <p:spPr>
                      <a:xfrm>
                        <a:off x="1525589" y="1589"/>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9E8938-CE6B-4ECB-866B-71F4C063143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40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grpSp>
        <p:nvGrpSpPr>
          <p:cNvPr id="110" name="Group 109"/>
          <p:cNvGrpSpPr/>
          <p:nvPr/>
        </p:nvGrpSpPr>
        <p:grpSpPr>
          <a:xfrm>
            <a:off x="10855569" y="267548"/>
            <a:ext cx="1336431" cy="6590452"/>
            <a:chOff x="10855569" y="267548"/>
            <a:chExt cx="1336431" cy="6590452"/>
          </a:xfrm>
        </p:grpSpPr>
        <p:pic>
          <p:nvPicPr>
            <p:cNvPr id="111" name="Picture 3"/>
            <p:cNvPicPr>
              <a:picLocks noChangeAspect="1"/>
            </p:cNvPicPr>
            <p:nvPr/>
          </p:nvPicPr>
          <p:blipFill>
            <a:blip r:embed="rId12" cstate="print"/>
            <a:srcRect/>
            <a:stretch>
              <a:fillRect/>
            </a:stretch>
          </p:blipFill>
          <p:spPr bwMode="auto">
            <a:xfrm>
              <a:off x="10856423" y="267548"/>
              <a:ext cx="1252537" cy="695325"/>
            </a:xfrm>
            <a:prstGeom prst="rect">
              <a:avLst/>
            </a:prstGeom>
            <a:noFill/>
            <a:ln w="9525">
              <a:noFill/>
              <a:miter lim="800000"/>
              <a:headEnd/>
              <a:tailEnd/>
            </a:ln>
          </p:spPr>
        </p:pic>
        <p:sp>
          <p:nvSpPr>
            <p:cNvPr id="112" name="Rectangle 111"/>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9" name="AutoShape 11" descr="Image result for kuwait fla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3" name="Title 1">
            <a:extLst>
              <a:ext uri="{FF2B5EF4-FFF2-40B4-BE49-F238E27FC236}">
                <a16:creationId xmlns:a16="http://schemas.microsoft.com/office/drawing/2014/main" id="{4F7B6B94-E3FC-4CA6-81BB-3A34BC97697F}"/>
              </a:ext>
            </a:extLst>
          </p:cNvPr>
          <p:cNvSpPr txBox="1">
            <a:spLocks/>
          </p:cNvSpPr>
          <p:nvPr/>
        </p:nvSpPr>
        <p:spPr>
          <a:xfrm>
            <a:off x="360000" y="288000"/>
            <a:ext cx="9565050" cy="54451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Banks by ownership origin</a:t>
            </a:r>
          </a:p>
        </p:txBody>
      </p:sp>
      <p:cxnSp>
        <p:nvCxnSpPr>
          <p:cNvPr id="138" name="Straight Connector 137">
            <a:extLst>
              <a:ext uri="{FF2B5EF4-FFF2-40B4-BE49-F238E27FC236}">
                <a16:creationId xmlns:a16="http://schemas.microsoft.com/office/drawing/2014/main" id="{39ADE25C-7CC3-4AA3-9B5A-9404F2D77CBC}"/>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
        <p:nvSpPr>
          <p:cNvPr id="139" name="Oval 111">
            <a:extLst>
              <a:ext uri="{FF2B5EF4-FFF2-40B4-BE49-F238E27FC236}">
                <a16:creationId xmlns:a16="http://schemas.microsoft.com/office/drawing/2014/main" id="{231EC51D-9AAE-424D-A16A-603B863302C7}"/>
              </a:ext>
            </a:extLst>
          </p:cNvPr>
          <p:cNvSpPr>
            <a:spLocks noChangeArrowheads="1"/>
          </p:cNvSpPr>
          <p:nvPr/>
        </p:nvSpPr>
        <p:spPr bwMode="gray">
          <a:xfrm>
            <a:off x="9475161" y="1045124"/>
            <a:ext cx="209550" cy="176213"/>
          </a:xfrm>
          <a:prstGeom prst="ellipse">
            <a:avLst/>
          </a:prstGeom>
          <a:solidFill>
            <a:srgbClr val="E53809"/>
          </a:solidFill>
          <a:ln>
            <a:noFill/>
          </a:ln>
          <a:effectLst/>
          <a:extLst/>
        </p:spPr>
        <p:txBody>
          <a:bodyPr wrap="none" lIns="85470" tIns="42735" rIns="85470" bIns="42735" anchor="ctr"/>
          <a:lstStyle/>
          <a:p>
            <a:pPr marL="0" marR="0" lvl="0" indent="0" algn="ctr" defTabSz="867286" rtl="0"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p>
        </p:txBody>
      </p:sp>
      <p:sp>
        <p:nvSpPr>
          <p:cNvPr id="140" name="Rectangle 122">
            <a:extLst>
              <a:ext uri="{FF2B5EF4-FFF2-40B4-BE49-F238E27FC236}">
                <a16:creationId xmlns:a16="http://schemas.microsoft.com/office/drawing/2014/main" id="{F18057BC-627F-4F44-B258-C544BDBF96A2}"/>
              </a:ext>
            </a:extLst>
          </p:cNvPr>
          <p:cNvSpPr txBox="1">
            <a:spLocks noChangeArrowheads="1"/>
          </p:cNvSpPr>
          <p:nvPr/>
        </p:nvSpPr>
        <p:spPr bwMode="gray">
          <a:xfrm>
            <a:off x="9730015" y="1070525"/>
            <a:ext cx="1003300" cy="12541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80000"/>
              <a:buFont typeface="Wingdings" pitchFamily="2" charset="2"/>
              <a:buChar char="n"/>
              <a:defRPr sz="1600">
                <a:solidFill>
                  <a:schemeClr val="tx1"/>
                </a:solidFill>
                <a:latin typeface="+mn-lt"/>
                <a:cs typeface="+mn-cs"/>
              </a:defRPr>
            </a:lvl2pPr>
            <a:lvl3pPr marL="457200" indent="-261938" algn="l" defTabSz="895350" rtl="0" fontAlgn="base">
              <a:spcBef>
                <a:spcPct val="0"/>
              </a:spcBef>
              <a:spcAft>
                <a:spcPct val="0"/>
              </a:spcAft>
              <a:buClr>
                <a:schemeClr val="tx2"/>
              </a:buClr>
              <a:buSzPct val="80000"/>
              <a:buFont typeface="Arial" charset="0"/>
              <a:buChar char="–"/>
              <a:defRPr sz="1600">
                <a:solidFill>
                  <a:schemeClr val="tx1"/>
                </a:solidFill>
                <a:latin typeface="+mn-lt"/>
                <a:cs typeface="+mn-cs"/>
              </a:defRPr>
            </a:lvl3pPr>
            <a:lvl4pPr marL="614363" indent="-155575" algn="l" defTabSz="895350" rtl="0" fontAlgn="base">
              <a:spcBef>
                <a:spcPct val="0"/>
              </a:spcBef>
              <a:spcAft>
                <a:spcPct val="0"/>
              </a:spcAft>
              <a:buClr>
                <a:schemeClr val="tx2"/>
              </a:buClr>
              <a:buChar char="•"/>
              <a:defRPr sz="1600">
                <a:solidFill>
                  <a:schemeClr val="tx1"/>
                </a:solidFill>
                <a:latin typeface="+mn-lt"/>
                <a:cs typeface="+mn-cs"/>
              </a:defRPr>
            </a:lvl4pPr>
            <a:lvl5pPr marL="746125" indent="-130175" algn="l" defTabSz="895350" rtl="0" fontAlgn="base">
              <a:spcBef>
                <a:spcPct val="0"/>
              </a:spcBef>
              <a:spcAft>
                <a:spcPct val="0"/>
              </a:spcAft>
              <a:buClr>
                <a:schemeClr val="tx2"/>
              </a:buClr>
              <a:buFont typeface="Arial" charset="0"/>
              <a:buChar char="-"/>
              <a:defRPr sz="1600">
                <a:solidFill>
                  <a:schemeClr val="tx1"/>
                </a:solidFill>
                <a:latin typeface="+mn-lt"/>
                <a:cs typeface="+mn-cs"/>
              </a:defRPr>
            </a:lvl5pPr>
            <a:lvl6pPr marL="1227622"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6pPr>
            <a:lvl7pPr marL="1694054"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7pPr>
            <a:lvl8pPr marL="2160486"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8pPr>
            <a:lvl9pPr marL="2626917"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9pPr>
          </a:lstStyle>
          <a:p>
            <a:pPr marL="0" marR="0" lvl="0" indent="0" algn="l" defTabSz="895350" rtl="0" eaLnBrk="1" fontAlgn="base" latinLnBrk="0" hangingPunct="1">
              <a:lnSpc>
                <a:spcPct val="100000"/>
              </a:lnSpc>
              <a:spcBef>
                <a:spcPct val="0"/>
              </a:spcBef>
              <a:spcAft>
                <a:spcPct val="0"/>
              </a:spcAft>
              <a:buClr>
                <a:srgbClr val="002960"/>
              </a:buClr>
              <a:buSzTx/>
              <a:buFontTx/>
              <a:buNone/>
              <a:tabLst/>
              <a:defRPr/>
            </a:pPr>
            <a:r>
              <a:rPr kumimoji="0" lang="it-IT" sz="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rPr>
              <a:t>= ranking by</a:t>
            </a:r>
            <a:r>
              <a:rPr kumimoji="0" lang="hr-BA" sz="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rPr>
              <a:t> </a:t>
            </a:r>
            <a:r>
              <a:rPr kumimoji="0" lang="it-IT" sz="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rPr>
              <a:t>TA</a:t>
            </a:r>
            <a:endParaRPr kumimoji="0" lang="it-IT" sz="800" b="0" i="0" u="none" strike="noStrike" kern="0" cap="none" spc="0" normalizeH="0" baseline="3000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150" name="Chart 149">
            <a:extLst>
              <a:ext uri="{FF2B5EF4-FFF2-40B4-BE49-F238E27FC236}">
                <a16:creationId xmlns:a16="http://schemas.microsoft.com/office/drawing/2014/main" id="{76C0FAE4-CA93-4802-B94B-8513676ADB5F}"/>
              </a:ext>
            </a:extLst>
          </p:cNvPr>
          <p:cNvGraphicFramePr/>
          <p:nvPr>
            <p:extLst>
              <p:ext uri="{D42A27DB-BD31-4B8C-83A1-F6EECF244321}">
                <p14:modId xmlns:p14="http://schemas.microsoft.com/office/powerpoint/2010/main" val="3131630819"/>
              </p:ext>
            </p:extLst>
          </p:nvPr>
        </p:nvGraphicFramePr>
        <p:xfrm>
          <a:off x="2190091" y="1896027"/>
          <a:ext cx="628650" cy="2139624"/>
        </p:xfrm>
        <a:graphic>
          <a:graphicData uri="http://schemas.openxmlformats.org/drawingml/2006/chart">
            <c:chart xmlns:c="http://schemas.openxmlformats.org/drawingml/2006/chart" xmlns:r="http://schemas.openxmlformats.org/officeDocument/2006/relationships" r:id="rId13"/>
          </a:graphicData>
        </a:graphic>
      </p:graphicFrame>
      <p:sp>
        <p:nvSpPr>
          <p:cNvPr id="151" name="Rectangle 8">
            <a:extLst>
              <a:ext uri="{FF2B5EF4-FFF2-40B4-BE49-F238E27FC236}">
                <a16:creationId xmlns:a16="http://schemas.microsoft.com/office/drawing/2014/main" id="{24FF52BF-AE00-4088-BB5E-014591B8FA18}"/>
              </a:ext>
            </a:extLst>
          </p:cNvPr>
          <p:cNvSpPr>
            <a:spLocks noChangeArrowheads="1"/>
          </p:cNvSpPr>
          <p:nvPr/>
        </p:nvSpPr>
        <p:spPr bwMode="gray">
          <a:xfrm>
            <a:off x="2201224" y="1073700"/>
            <a:ext cx="1450975" cy="298450"/>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Total Assets</a:t>
            </a:r>
          </a:p>
        </p:txBody>
      </p:sp>
      <p:sp>
        <p:nvSpPr>
          <p:cNvPr id="152" name="Rectangle 8">
            <a:extLst>
              <a:ext uri="{FF2B5EF4-FFF2-40B4-BE49-F238E27FC236}">
                <a16:creationId xmlns:a16="http://schemas.microsoft.com/office/drawing/2014/main" id="{A94C62CB-61FF-4A57-8FF3-09F39EFF84FB}"/>
              </a:ext>
            </a:extLst>
          </p:cNvPr>
          <p:cNvSpPr>
            <a:spLocks noChangeArrowheads="1"/>
          </p:cNvSpPr>
          <p:nvPr/>
        </p:nvSpPr>
        <p:spPr bwMode="gray">
          <a:xfrm>
            <a:off x="6811160" y="1073700"/>
            <a:ext cx="756268" cy="298450"/>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L/D ratio</a:t>
            </a:r>
          </a:p>
        </p:txBody>
      </p:sp>
      <p:sp>
        <p:nvSpPr>
          <p:cNvPr id="153" name="Rectangle 8">
            <a:extLst>
              <a:ext uri="{FF2B5EF4-FFF2-40B4-BE49-F238E27FC236}">
                <a16:creationId xmlns:a16="http://schemas.microsoft.com/office/drawing/2014/main" id="{791FBBBE-8EE1-4D6C-A4B8-993402D513FB}"/>
              </a:ext>
            </a:extLst>
          </p:cNvPr>
          <p:cNvSpPr>
            <a:spLocks noChangeArrowheads="1"/>
          </p:cNvSpPr>
          <p:nvPr/>
        </p:nvSpPr>
        <p:spPr bwMode="gray">
          <a:xfrm>
            <a:off x="6811160" y="1416600"/>
            <a:ext cx="756268" cy="488950"/>
          </a:xfrm>
          <a:prstGeom prst="rect">
            <a:avLst/>
          </a:prstGeom>
          <a:solidFill>
            <a:srgbClr val="E53809">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154" name="Rectangle 8">
            <a:extLst>
              <a:ext uri="{FF2B5EF4-FFF2-40B4-BE49-F238E27FC236}">
                <a16:creationId xmlns:a16="http://schemas.microsoft.com/office/drawing/2014/main" id="{9F31BAA4-8C63-46B3-9664-E0B62A4DCA4E}"/>
              </a:ext>
            </a:extLst>
          </p:cNvPr>
          <p:cNvSpPr>
            <a:spLocks noChangeArrowheads="1"/>
          </p:cNvSpPr>
          <p:nvPr/>
        </p:nvSpPr>
        <p:spPr bwMode="gray">
          <a:xfrm>
            <a:off x="7618871" y="1073700"/>
            <a:ext cx="725488" cy="298450"/>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Branches</a:t>
            </a:r>
          </a:p>
        </p:txBody>
      </p:sp>
      <p:sp>
        <p:nvSpPr>
          <p:cNvPr id="155" name="Rectangle 8">
            <a:extLst>
              <a:ext uri="{FF2B5EF4-FFF2-40B4-BE49-F238E27FC236}">
                <a16:creationId xmlns:a16="http://schemas.microsoft.com/office/drawing/2014/main" id="{23F40347-11A7-4BD5-BB1F-95FA3A35F821}"/>
              </a:ext>
            </a:extLst>
          </p:cNvPr>
          <p:cNvSpPr>
            <a:spLocks noChangeArrowheads="1"/>
          </p:cNvSpPr>
          <p:nvPr/>
        </p:nvSpPr>
        <p:spPr bwMode="gray">
          <a:xfrm>
            <a:off x="7617285" y="1416600"/>
            <a:ext cx="728663" cy="488950"/>
          </a:xfrm>
          <a:prstGeom prst="rect">
            <a:avLst/>
          </a:prstGeom>
          <a:solidFill>
            <a:srgbClr val="E53809">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158" name="Rectangle 25">
            <a:extLst>
              <a:ext uri="{FF2B5EF4-FFF2-40B4-BE49-F238E27FC236}">
                <a16:creationId xmlns:a16="http://schemas.microsoft.com/office/drawing/2014/main" id="{9EEAD12B-3803-4502-9FC8-9682F964C8EA}"/>
              </a:ext>
            </a:extLst>
          </p:cNvPr>
          <p:cNvSpPr>
            <a:spLocks noChangeArrowheads="1"/>
          </p:cNvSpPr>
          <p:nvPr/>
        </p:nvSpPr>
        <p:spPr bwMode="auto">
          <a:xfrm rot="16200000">
            <a:off x="-368633" y="2764142"/>
            <a:ext cx="1850333" cy="307777"/>
          </a:xfrm>
          <a:prstGeom prst="rect">
            <a:avLst/>
          </a:prstGeom>
          <a:solidFill>
            <a:schemeClr val="bg1">
              <a:lumMod val="75000"/>
            </a:schemeClr>
          </a:solidFill>
          <a:ln>
            <a:noFill/>
          </a:ln>
          <a:extLst/>
        </p:spPr>
        <p:txBody>
          <a:bodyPr wrap="square" lIns="0" tIns="0" rIns="0" bIns="0">
            <a:spAutoFit/>
          </a:bodyPr>
          <a:lstStyle/>
          <a:p>
            <a:pPr algn="ctr" defTabSz="867286">
              <a:defRPr/>
            </a:pPr>
            <a:r>
              <a:rPr lang="en-US" sz="2000" b="1" kern="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Mar.  2019</a:t>
            </a:r>
          </a:p>
        </p:txBody>
      </p:sp>
      <p:sp>
        <p:nvSpPr>
          <p:cNvPr id="162" name="Rectangle 8">
            <a:extLst>
              <a:ext uri="{FF2B5EF4-FFF2-40B4-BE49-F238E27FC236}">
                <a16:creationId xmlns:a16="http://schemas.microsoft.com/office/drawing/2014/main" id="{CF2C56C0-D2E0-44A9-BC43-2CAB70ABA656}"/>
              </a:ext>
            </a:extLst>
          </p:cNvPr>
          <p:cNvSpPr>
            <a:spLocks noChangeArrowheads="1"/>
          </p:cNvSpPr>
          <p:nvPr/>
        </p:nvSpPr>
        <p:spPr bwMode="gray">
          <a:xfrm>
            <a:off x="2199634" y="1416600"/>
            <a:ext cx="749300" cy="488950"/>
          </a:xfrm>
          <a:prstGeom prst="rect">
            <a:avLst/>
          </a:prstGeom>
          <a:solidFill>
            <a:srgbClr val="E53809">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Volumes</a:t>
            </a:r>
          </a:p>
          <a:p>
            <a:pPr algn="ctr"/>
            <a:r>
              <a:rPr lang="en-US" sz="105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EUR (bn)</a:t>
            </a:r>
          </a:p>
        </p:txBody>
      </p:sp>
      <p:sp>
        <p:nvSpPr>
          <p:cNvPr id="163" name="Rectangle 8">
            <a:extLst>
              <a:ext uri="{FF2B5EF4-FFF2-40B4-BE49-F238E27FC236}">
                <a16:creationId xmlns:a16="http://schemas.microsoft.com/office/drawing/2014/main" id="{5F12B874-F32A-4BEB-A215-4BA76971203F}"/>
              </a:ext>
            </a:extLst>
          </p:cNvPr>
          <p:cNvSpPr>
            <a:spLocks noChangeArrowheads="1"/>
          </p:cNvSpPr>
          <p:nvPr/>
        </p:nvSpPr>
        <p:spPr bwMode="gray">
          <a:xfrm>
            <a:off x="2983860" y="1416601"/>
            <a:ext cx="668338" cy="487708"/>
          </a:xfrm>
          <a:prstGeom prst="rect">
            <a:avLst/>
          </a:prstGeom>
          <a:solidFill>
            <a:srgbClr val="E53809">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Market Share (%)</a:t>
            </a:r>
          </a:p>
        </p:txBody>
      </p:sp>
      <p:sp>
        <p:nvSpPr>
          <p:cNvPr id="164" name="Rectangle 8">
            <a:extLst>
              <a:ext uri="{FF2B5EF4-FFF2-40B4-BE49-F238E27FC236}">
                <a16:creationId xmlns:a16="http://schemas.microsoft.com/office/drawing/2014/main" id="{E119D269-A135-453F-8E59-A81F46D2D5D9}"/>
              </a:ext>
            </a:extLst>
          </p:cNvPr>
          <p:cNvSpPr>
            <a:spLocks noChangeArrowheads="1"/>
          </p:cNvSpPr>
          <p:nvPr/>
        </p:nvSpPr>
        <p:spPr bwMode="gray">
          <a:xfrm>
            <a:off x="3732115" y="1073700"/>
            <a:ext cx="1465263" cy="298450"/>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Loans (gross)</a:t>
            </a:r>
          </a:p>
        </p:txBody>
      </p:sp>
      <p:sp>
        <p:nvSpPr>
          <p:cNvPr id="165" name="Rectangle 8">
            <a:extLst>
              <a:ext uri="{FF2B5EF4-FFF2-40B4-BE49-F238E27FC236}">
                <a16:creationId xmlns:a16="http://schemas.microsoft.com/office/drawing/2014/main" id="{74331BE6-2692-45C8-B92B-EDB917AA9F62}"/>
              </a:ext>
            </a:extLst>
          </p:cNvPr>
          <p:cNvSpPr>
            <a:spLocks noChangeArrowheads="1"/>
          </p:cNvSpPr>
          <p:nvPr/>
        </p:nvSpPr>
        <p:spPr bwMode="gray">
          <a:xfrm>
            <a:off x="3728938" y="1416600"/>
            <a:ext cx="749300" cy="488950"/>
          </a:xfrm>
          <a:prstGeom prst="rect">
            <a:avLst/>
          </a:prstGeom>
          <a:solidFill>
            <a:srgbClr val="E53809">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Volumes</a:t>
            </a:r>
          </a:p>
          <a:p>
            <a:pPr algn="ctr"/>
            <a:r>
              <a:rPr lang="en-US" sz="105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EUR (bn)</a:t>
            </a:r>
          </a:p>
        </p:txBody>
      </p:sp>
      <p:sp>
        <p:nvSpPr>
          <p:cNvPr id="166" name="Rectangle 8">
            <a:extLst>
              <a:ext uri="{FF2B5EF4-FFF2-40B4-BE49-F238E27FC236}">
                <a16:creationId xmlns:a16="http://schemas.microsoft.com/office/drawing/2014/main" id="{C3AB50E6-BF54-4295-9863-8B1913CEE9C8}"/>
              </a:ext>
            </a:extLst>
          </p:cNvPr>
          <p:cNvSpPr>
            <a:spLocks noChangeArrowheads="1"/>
          </p:cNvSpPr>
          <p:nvPr/>
        </p:nvSpPr>
        <p:spPr bwMode="gray">
          <a:xfrm>
            <a:off x="5273225" y="1073700"/>
            <a:ext cx="1472813" cy="298450"/>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Deposits</a:t>
            </a:r>
          </a:p>
        </p:txBody>
      </p:sp>
      <p:sp>
        <p:nvSpPr>
          <p:cNvPr id="167" name="Rectangle 8">
            <a:extLst>
              <a:ext uri="{FF2B5EF4-FFF2-40B4-BE49-F238E27FC236}">
                <a16:creationId xmlns:a16="http://schemas.microsoft.com/office/drawing/2014/main" id="{F2365546-07F8-4BEB-94F3-1B1C9AE7CE30}"/>
              </a:ext>
            </a:extLst>
          </p:cNvPr>
          <p:cNvSpPr>
            <a:spLocks noChangeArrowheads="1"/>
          </p:cNvSpPr>
          <p:nvPr/>
        </p:nvSpPr>
        <p:spPr bwMode="gray">
          <a:xfrm>
            <a:off x="5273223" y="1416600"/>
            <a:ext cx="749300" cy="488950"/>
          </a:xfrm>
          <a:prstGeom prst="rect">
            <a:avLst/>
          </a:prstGeom>
          <a:solidFill>
            <a:srgbClr val="E53809">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Volumes</a:t>
            </a:r>
          </a:p>
          <a:p>
            <a:pPr algn="ctr"/>
            <a:r>
              <a:rPr lang="en-US" sz="105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EUR (bn)</a:t>
            </a:r>
          </a:p>
        </p:txBody>
      </p:sp>
      <p:sp>
        <p:nvSpPr>
          <p:cNvPr id="168" name="Rectangle 8">
            <a:extLst>
              <a:ext uri="{FF2B5EF4-FFF2-40B4-BE49-F238E27FC236}">
                <a16:creationId xmlns:a16="http://schemas.microsoft.com/office/drawing/2014/main" id="{349742C5-DC61-41AF-9A92-3DD57FB87FE2}"/>
              </a:ext>
            </a:extLst>
          </p:cNvPr>
          <p:cNvSpPr>
            <a:spLocks noChangeArrowheads="1"/>
          </p:cNvSpPr>
          <p:nvPr/>
        </p:nvSpPr>
        <p:spPr bwMode="gray">
          <a:xfrm>
            <a:off x="4529039" y="1414667"/>
            <a:ext cx="668338" cy="487708"/>
          </a:xfrm>
          <a:prstGeom prst="rect">
            <a:avLst/>
          </a:prstGeom>
          <a:solidFill>
            <a:srgbClr val="E53809">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Market Share (%)</a:t>
            </a:r>
          </a:p>
        </p:txBody>
      </p:sp>
      <p:sp>
        <p:nvSpPr>
          <p:cNvPr id="169" name="Rectangle 8">
            <a:extLst>
              <a:ext uri="{FF2B5EF4-FFF2-40B4-BE49-F238E27FC236}">
                <a16:creationId xmlns:a16="http://schemas.microsoft.com/office/drawing/2014/main" id="{A75EB4AD-D1C7-4381-A678-B86143283277}"/>
              </a:ext>
            </a:extLst>
          </p:cNvPr>
          <p:cNvSpPr>
            <a:spLocks noChangeArrowheads="1"/>
          </p:cNvSpPr>
          <p:nvPr/>
        </p:nvSpPr>
        <p:spPr bwMode="gray">
          <a:xfrm>
            <a:off x="6077699" y="1410700"/>
            <a:ext cx="668338" cy="487708"/>
          </a:xfrm>
          <a:prstGeom prst="rect">
            <a:avLst/>
          </a:prstGeom>
          <a:solidFill>
            <a:srgbClr val="E53809">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Calibri Light" panose="020F0302020204030204" pitchFamily="34" charset="0"/>
                <a:cs typeface="Calibri Light" panose="020F0302020204030204" pitchFamily="34" charset="0"/>
                <a:sym typeface="Calibri Light" panose="020F0302020204030204" pitchFamily="34" charset="0"/>
              </a:rPr>
              <a:t>Market Share (%)</a:t>
            </a:r>
          </a:p>
        </p:txBody>
      </p:sp>
      <p:sp>
        <p:nvSpPr>
          <p:cNvPr id="170" name="Rectangle 8">
            <a:extLst>
              <a:ext uri="{FF2B5EF4-FFF2-40B4-BE49-F238E27FC236}">
                <a16:creationId xmlns:a16="http://schemas.microsoft.com/office/drawing/2014/main" id="{192644D6-6CCA-48F5-A01B-01D5B429C7FA}"/>
              </a:ext>
            </a:extLst>
          </p:cNvPr>
          <p:cNvSpPr>
            <a:spLocks noChangeArrowheads="1"/>
          </p:cNvSpPr>
          <p:nvPr/>
        </p:nvSpPr>
        <p:spPr bwMode="gray">
          <a:xfrm>
            <a:off x="759030" y="1070525"/>
            <a:ext cx="1399309" cy="446568"/>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Ownership information </a:t>
            </a:r>
          </a:p>
        </p:txBody>
      </p:sp>
      <p:sp>
        <p:nvSpPr>
          <p:cNvPr id="171" name="Rectangle 8">
            <a:extLst>
              <a:ext uri="{FF2B5EF4-FFF2-40B4-BE49-F238E27FC236}">
                <a16:creationId xmlns:a16="http://schemas.microsoft.com/office/drawing/2014/main" id="{EF23EB56-3FCA-4E62-A836-7A26F9A29776}"/>
              </a:ext>
            </a:extLst>
          </p:cNvPr>
          <p:cNvSpPr>
            <a:spLocks noChangeArrowheads="1"/>
          </p:cNvSpPr>
          <p:nvPr/>
        </p:nvSpPr>
        <p:spPr bwMode="gray">
          <a:xfrm>
            <a:off x="870737" y="1555963"/>
            <a:ext cx="1279043" cy="350358"/>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solidFill>
                <a:latin typeface="Calibri Light" panose="020F0302020204030204" pitchFamily="34" charset="0"/>
                <a:cs typeface="Calibri Light" panose="020F0302020204030204" pitchFamily="34" charset="0"/>
                <a:sym typeface="Calibri Light" panose="020F0302020204030204" pitchFamily="34" charset="0"/>
              </a:rPr>
              <a:t>Country</a:t>
            </a:r>
          </a:p>
        </p:txBody>
      </p:sp>
      <p:sp>
        <p:nvSpPr>
          <p:cNvPr id="172" name="Rectangle 8">
            <a:extLst>
              <a:ext uri="{FF2B5EF4-FFF2-40B4-BE49-F238E27FC236}">
                <a16:creationId xmlns:a16="http://schemas.microsoft.com/office/drawing/2014/main" id="{74D0D716-10B0-42BA-8E88-83806E2BDB5D}"/>
              </a:ext>
            </a:extLst>
          </p:cNvPr>
          <p:cNvSpPr>
            <a:spLocks noChangeArrowheads="1"/>
          </p:cNvSpPr>
          <p:nvPr/>
        </p:nvSpPr>
        <p:spPr bwMode="gray">
          <a:xfrm>
            <a:off x="858383" y="1988446"/>
            <a:ext cx="1229611" cy="540637"/>
          </a:xfrm>
          <a:prstGeom prst="rect">
            <a:avLst/>
          </a:prstGeom>
          <a:solidFill>
            <a:schemeClr val="bg1"/>
          </a:solidFill>
          <a:ln w="9525" algn="ctr">
            <a:solidFill>
              <a:srgbClr val="EC6400"/>
            </a:solidFill>
            <a:miter lim="800000"/>
            <a:headEnd/>
            <a:tailEnd/>
          </a:ln>
          <a:effectLst/>
          <a:extLst/>
        </p:spPr>
        <p:txBody>
          <a:bodyPr lIns="73430" tIns="0" rIns="0" bIns="0" anchor="ctr">
            <a:noAutofit/>
          </a:bodyPr>
          <a:lstStyle/>
          <a:p>
            <a:pPr defTabSz="913138"/>
            <a:endParaRPr lang="en-US" sz="10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73" name="Rectangle 8">
            <a:extLst>
              <a:ext uri="{FF2B5EF4-FFF2-40B4-BE49-F238E27FC236}">
                <a16:creationId xmlns:a16="http://schemas.microsoft.com/office/drawing/2014/main" id="{5DD8F2B9-744B-4404-A1CB-94E81AFEC12B}"/>
              </a:ext>
            </a:extLst>
          </p:cNvPr>
          <p:cNvSpPr>
            <a:spLocks noChangeArrowheads="1"/>
          </p:cNvSpPr>
          <p:nvPr/>
        </p:nvSpPr>
        <p:spPr bwMode="gray">
          <a:xfrm>
            <a:off x="858383" y="2699619"/>
            <a:ext cx="1229611" cy="517459"/>
          </a:xfrm>
          <a:prstGeom prst="rect">
            <a:avLst/>
          </a:prstGeom>
          <a:solidFill>
            <a:schemeClr val="bg1"/>
          </a:solidFill>
          <a:ln w="9525" algn="ctr">
            <a:solidFill>
              <a:srgbClr val="EC6400"/>
            </a:solidFill>
            <a:miter lim="800000"/>
            <a:headEnd/>
            <a:tailEnd/>
          </a:ln>
          <a:effectLst/>
          <a:extLst/>
        </p:spPr>
        <p:txBody>
          <a:bodyPr lIns="73430" tIns="0" rIns="0" bIns="0" anchor="ctr">
            <a:noAutofit/>
          </a:bodyPr>
          <a:lstStyle/>
          <a:p>
            <a:pPr defTabSz="913138"/>
            <a:r>
              <a:rPr lang="en-US" sz="1000" b="1" kern="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endParaRPr lang="en-US" sz="10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74" name="Rectangle 8">
            <a:extLst>
              <a:ext uri="{FF2B5EF4-FFF2-40B4-BE49-F238E27FC236}">
                <a16:creationId xmlns:a16="http://schemas.microsoft.com/office/drawing/2014/main" id="{CE785D1E-8126-444C-8607-2E3873C85827}"/>
              </a:ext>
            </a:extLst>
          </p:cNvPr>
          <p:cNvSpPr>
            <a:spLocks noChangeArrowheads="1"/>
          </p:cNvSpPr>
          <p:nvPr/>
        </p:nvSpPr>
        <p:spPr bwMode="gray">
          <a:xfrm>
            <a:off x="858383" y="3385797"/>
            <a:ext cx="1229611" cy="487982"/>
          </a:xfrm>
          <a:prstGeom prst="rect">
            <a:avLst/>
          </a:prstGeom>
          <a:solidFill>
            <a:srgbClr val="E53809"/>
          </a:solidFill>
          <a:ln w="9525" algn="ctr">
            <a:solidFill>
              <a:srgbClr val="EC6400"/>
            </a:solidFill>
            <a:miter lim="800000"/>
            <a:headEnd/>
            <a:tailEnd/>
          </a:ln>
          <a:effectLst/>
          <a:extLst/>
        </p:spPr>
        <p:txBody>
          <a:bodyPr lIns="73430" tIns="0" rIns="0" bIns="0" anchor="ctr">
            <a:noAutofit/>
          </a:bodyPr>
          <a:lstStyle/>
          <a:p>
            <a:pPr algn="ctr" defTabSz="913138">
              <a:defRPr/>
            </a:pPr>
            <a:r>
              <a:rPr lang="en-US" sz="10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Albania (3)</a:t>
            </a:r>
          </a:p>
        </p:txBody>
      </p:sp>
      <p:graphicFrame>
        <p:nvGraphicFramePr>
          <p:cNvPr id="175" name="Chart 174">
            <a:extLst>
              <a:ext uri="{FF2B5EF4-FFF2-40B4-BE49-F238E27FC236}">
                <a16:creationId xmlns:a16="http://schemas.microsoft.com/office/drawing/2014/main" id="{B523A1BB-495D-44E8-A7E9-AB7A3B0E0DC9}"/>
              </a:ext>
            </a:extLst>
          </p:cNvPr>
          <p:cNvGraphicFramePr/>
          <p:nvPr>
            <p:extLst>
              <p:ext uri="{D42A27DB-BD31-4B8C-83A1-F6EECF244321}">
                <p14:modId xmlns:p14="http://schemas.microsoft.com/office/powerpoint/2010/main" val="3876945338"/>
              </p:ext>
            </p:extLst>
          </p:nvPr>
        </p:nvGraphicFramePr>
        <p:xfrm>
          <a:off x="3784115" y="1883668"/>
          <a:ext cx="628650" cy="2139624"/>
        </p:xfrm>
        <a:graphic>
          <a:graphicData uri="http://schemas.openxmlformats.org/drawingml/2006/chart">
            <c:chart xmlns:c="http://schemas.openxmlformats.org/drawingml/2006/chart" xmlns:r="http://schemas.openxmlformats.org/officeDocument/2006/relationships" r:id="rId14"/>
          </a:graphicData>
        </a:graphic>
      </p:graphicFrame>
      <p:sp>
        <p:nvSpPr>
          <p:cNvPr id="180" name="Rectangle 179">
            <a:extLst>
              <a:ext uri="{FF2B5EF4-FFF2-40B4-BE49-F238E27FC236}">
                <a16:creationId xmlns:a16="http://schemas.microsoft.com/office/drawing/2014/main" id="{C6423ADF-266D-4010-BA87-B3F7E42C4B8C}"/>
              </a:ext>
            </a:extLst>
          </p:cNvPr>
          <p:cNvSpPr/>
          <p:nvPr/>
        </p:nvSpPr>
        <p:spPr bwMode="gray">
          <a:xfrm>
            <a:off x="4183371" y="3709292"/>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4" name="Rectangle 183">
            <a:extLst>
              <a:ext uri="{FF2B5EF4-FFF2-40B4-BE49-F238E27FC236}">
                <a16:creationId xmlns:a16="http://schemas.microsoft.com/office/drawing/2014/main" id="{BB374B35-5047-4579-8A1A-080B0F5CFE1F}"/>
              </a:ext>
            </a:extLst>
          </p:cNvPr>
          <p:cNvSpPr/>
          <p:nvPr/>
        </p:nvSpPr>
        <p:spPr bwMode="gray">
          <a:xfrm>
            <a:off x="4226034" y="2964754"/>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 name="Oval 81">
            <a:extLst>
              <a:ext uri="{FF2B5EF4-FFF2-40B4-BE49-F238E27FC236}">
                <a16:creationId xmlns:a16="http://schemas.microsoft.com/office/drawing/2014/main" id="{F6A88F76-2290-4700-A328-5DFB91AF9FD6}"/>
              </a:ext>
            </a:extLst>
          </p:cNvPr>
          <p:cNvSpPr>
            <a:spLocks noChangeAspect="1"/>
          </p:cNvSpPr>
          <p:nvPr/>
        </p:nvSpPr>
        <p:spPr bwMode="gray">
          <a:xfrm>
            <a:off x="4871872" y="2858393"/>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24</a:t>
            </a:r>
          </a:p>
        </p:txBody>
      </p:sp>
      <p:sp>
        <p:nvSpPr>
          <p:cNvPr id="186" name="Oval 89">
            <a:extLst>
              <a:ext uri="{FF2B5EF4-FFF2-40B4-BE49-F238E27FC236}">
                <a16:creationId xmlns:a16="http://schemas.microsoft.com/office/drawing/2014/main" id="{9936DA2B-5FCC-4101-85C4-83F0FEC6B92A}"/>
              </a:ext>
            </a:extLst>
          </p:cNvPr>
          <p:cNvSpPr>
            <a:spLocks noChangeAspect="1"/>
          </p:cNvSpPr>
          <p:nvPr/>
        </p:nvSpPr>
        <p:spPr bwMode="gray">
          <a:xfrm>
            <a:off x="4879682" y="2106447"/>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49</a:t>
            </a:r>
          </a:p>
        </p:txBody>
      </p:sp>
      <p:sp>
        <p:nvSpPr>
          <p:cNvPr id="194" name="Oval 90">
            <a:extLst>
              <a:ext uri="{FF2B5EF4-FFF2-40B4-BE49-F238E27FC236}">
                <a16:creationId xmlns:a16="http://schemas.microsoft.com/office/drawing/2014/main" id="{B2D47A8F-E5CB-4E95-A5A0-B2DE5B1698EA}"/>
              </a:ext>
            </a:extLst>
          </p:cNvPr>
          <p:cNvSpPr>
            <a:spLocks noChangeAspect="1"/>
          </p:cNvSpPr>
          <p:nvPr/>
        </p:nvSpPr>
        <p:spPr bwMode="gray">
          <a:xfrm>
            <a:off x="4853618" y="3538776"/>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27</a:t>
            </a:r>
          </a:p>
        </p:txBody>
      </p:sp>
      <p:graphicFrame>
        <p:nvGraphicFramePr>
          <p:cNvPr id="196" name="Chart 195">
            <a:extLst>
              <a:ext uri="{FF2B5EF4-FFF2-40B4-BE49-F238E27FC236}">
                <a16:creationId xmlns:a16="http://schemas.microsoft.com/office/drawing/2014/main" id="{CD7E9AE6-2FFC-4D3E-9741-ED84B8DD8081}"/>
              </a:ext>
            </a:extLst>
          </p:cNvPr>
          <p:cNvGraphicFramePr/>
          <p:nvPr>
            <p:extLst>
              <p:ext uri="{D42A27DB-BD31-4B8C-83A1-F6EECF244321}">
                <p14:modId xmlns:p14="http://schemas.microsoft.com/office/powerpoint/2010/main" val="2758779634"/>
              </p:ext>
            </p:extLst>
          </p:nvPr>
        </p:nvGraphicFramePr>
        <p:xfrm>
          <a:off x="5295761" y="1879546"/>
          <a:ext cx="628650" cy="2139624"/>
        </p:xfrm>
        <a:graphic>
          <a:graphicData uri="http://schemas.openxmlformats.org/drawingml/2006/chart">
            <c:chart xmlns:c="http://schemas.openxmlformats.org/drawingml/2006/chart" xmlns:r="http://schemas.openxmlformats.org/officeDocument/2006/relationships" r:id="rId15"/>
          </a:graphicData>
        </a:graphic>
      </p:graphicFrame>
      <p:sp>
        <p:nvSpPr>
          <p:cNvPr id="197" name="Rectangle 196">
            <a:extLst>
              <a:ext uri="{FF2B5EF4-FFF2-40B4-BE49-F238E27FC236}">
                <a16:creationId xmlns:a16="http://schemas.microsoft.com/office/drawing/2014/main" id="{CDC3642A-F9FC-4C18-9330-1143F711F8D4}"/>
              </a:ext>
            </a:extLst>
          </p:cNvPr>
          <p:cNvSpPr/>
          <p:nvPr/>
        </p:nvSpPr>
        <p:spPr bwMode="gray">
          <a:xfrm>
            <a:off x="5695017" y="3705170"/>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8" name="Rectangle 197">
            <a:extLst>
              <a:ext uri="{FF2B5EF4-FFF2-40B4-BE49-F238E27FC236}">
                <a16:creationId xmlns:a16="http://schemas.microsoft.com/office/drawing/2014/main" id="{8725069D-1597-4446-A588-3FA8DC44A9CB}"/>
              </a:ext>
            </a:extLst>
          </p:cNvPr>
          <p:cNvSpPr/>
          <p:nvPr/>
        </p:nvSpPr>
        <p:spPr bwMode="gray">
          <a:xfrm>
            <a:off x="5737680" y="2960632"/>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199" name="Chart 198">
            <a:extLst>
              <a:ext uri="{FF2B5EF4-FFF2-40B4-BE49-F238E27FC236}">
                <a16:creationId xmlns:a16="http://schemas.microsoft.com/office/drawing/2014/main" id="{8A5006F0-864E-460C-9235-53B7703E0E37}"/>
              </a:ext>
            </a:extLst>
          </p:cNvPr>
          <p:cNvGraphicFramePr/>
          <p:nvPr>
            <p:extLst>
              <p:ext uri="{D42A27DB-BD31-4B8C-83A1-F6EECF244321}">
                <p14:modId xmlns:p14="http://schemas.microsoft.com/office/powerpoint/2010/main" val="557563348"/>
              </p:ext>
            </p:extLst>
          </p:nvPr>
        </p:nvGraphicFramePr>
        <p:xfrm>
          <a:off x="6774455" y="1875424"/>
          <a:ext cx="628650" cy="2139624"/>
        </p:xfrm>
        <a:graphic>
          <a:graphicData uri="http://schemas.openxmlformats.org/drawingml/2006/chart">
            <c:chart xmlns:c="http://schemas.openxmlformats.org/drawingml/2006/chart" xmlns:r="http://schemas.openxmlformats.org/officeDocument/2006/relationships" r:id="rId16"/>
          </a:graphicData>
        </a:graphic>
      </p:graphicFrame>
      <p:sp>
        <p:nvSpPr>
          <p:cNvPr id="200" name="Rectangle 199">
            <a:extLst>
              <a:ext uri="{FF2B5EF4-FFF2-40B4-BE49-F238E27FC236}">
                <a16:creationId xmlns:a16="http://schemas.microsoft.com/office/drawing/2014/main" id="{09EF3995-8AD5-411E-9EA6-DA9DFD0348E5}"/>
              </a:ext>
            </a:extLst>
          </p:cNvPr>
          <p:cNvSpPr/>
          <p:nvPr/>
        </p:nvSpPr>
        <p:spPr bwMode="gray">
          <a:xfrm>
            <a:off x="7173711" y="3701048"/>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1" name="Rectangle 200">
            <a:extLst>
              <a:ext uri="{FF2B5EF4-FFF2-40B4-BE49-F238E27FC236}">
                <a16:creationId xmlns:a16="http://schemas.microsoft.com/office/drawing/2014/main" id="{BD3127F7-C89A-4B46-AE2E-885D6B066D40}"/>
              </a:ext>
            </a:extLst>
          </p:cNvPr>
          <p:cNvSpPr/>
          <p:nvPr/>
        </p:nvSpPr>
        <p:spPr bwMode="gray">
          <a:xfrm>
            <a:off x="7403105" y="2185639"/>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2" name="Rectangle 201">
            <a:extLst>
              <a:ext uri="{FF2B5EF4-FFF2-40B4-BE49-F238E27FC236}">
                <a16:creationId xmlns:a16="http://schemas.microsoft.com/office/drawing/2014/main" id="{C7D0F8FC-B497-42F6-9115-3E0EEAD169E6}"/>
              </a:ext>
            </a:extLst>
          </p:cNvPr>
          <p:cNvSpPr/>
          <p:nvPr/>
        </p:nvSpPr>
        <p:spPr bwMode="gray">
          <a:xfrm>
            <a:off x="7216374" y="2956510"/>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3" name="Oval 81">
            <a:extLst>
              <a:ext uri="{FF2B5EF4-FFF2-40B4-BE49-F238E27FC236}">
                <a16:creationId xmlns:a16="http://schemas.microsoft.com/office/drawing/2014/main" id="{1DECE803-957E-4115-8D2B-736FA40A30EE}"/>
              </a:ext>
            </a:extLst>
          </p:cNvPr>
          <p:cNvSpPr>
            <a:spLocks noChangeAspect="1"/>
          </p:cNvSpPr>
          <p:nvPr/>
        </p:nvSpPr>
        <p:spPr bwMode="gray">
          <a:xfrm>
            <a:off x="7769947" y="2820960"/>
            <a:ext cx="473211" cy="361212"/>
          </a:xfrm>
          <a:prstGeom prst="ellipse">
            <a:avLst/>
          </a:prstGeom>
          <a:solidFill>
            <a:schemeClr val="bg1"/>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98</a:t>
            </a:r>
          </a:p>
        </p:txBody>
      </p:sp>
      <p:sp>
        <p:nvSpPr>
          <p:cNvPr id="204" name="Oval 89">
            <a:extLst>
              <a:ext uri="{FF2B5EF4-FFF2-40B4-BE49-F238E27FC236}">
                <a16:creationId xmlns:a16="http://schemas.microsoft.com/office/drawing/2014/main" id="{167F9DD2-7A06-401D-B5E2-1DD9136766CB}"/>
              </a:ext>
            </a:extLst>
          </p:cNvPr>
          <p:cNvSpPr>
            <a:spLocks noChangeAspect="1"/>
          </p:cNvSpPr>
          <p:nvPr/>
        </p:nvSpPr>
        <p:spPr bwMode="gray">
          <a:xfrm>
            <a:off x="7777757" y="2069014"/>
            <a:ext cx="473211" cy="361212"/>
          </a:xfrm>
          <a:prstGeom prst="ellipse">
            <a:avLst/>
          </a:prstGeom>
          <a:solidFill>
            <a:schemeClr val="bg1"/>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t>196</a:t>
            </a:r>
            <a:endPar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08" name="Oval 90">
            <a:extLst>
              <a:ext uri="{FF2B5EF4-FFF2-40B4-BE49-F238E27FC236}">
                <a16:creationId xmlns:a16="http://schemas.microsoft.com/office/drawing/2014/main" id="{EFF7ACC0-A28A-4DCC-94F9-A3412D2F1455}"/>
              </a:ext>
            </a:extLst>
          </p:cNvPr>
          <p:cNvSpPr>
            <a:spLocks noChangeAspect="1"/>
          </p:cNvSpPr>
          <p:nvPr/>
        </p:nvSpPr>
        <p:spPr bwMode="gray">
          <a:xfrm>
            <a:off x="7751693" y="3501343"/>
            <a:ext cx="473211" cy="361212"/>
          </a:xfrm>
          <a:prstGeom prst="ellipse">
            <a:avLst/>
          </a:prstGeom>
          <a:solidFill>
            <a:schemeClr val="bg1"/>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129</a:t>
            </a:r>
          </a:p>
        </p:txBody>
      </p:sp>
      <p:graphicFrame>
        <p:nvGraphicFramePr>
          <p:cNvPr id="209" name="Chart 208">
            <a:extLst>
              <a:ext uri="{FF2B5EF4-FFF2-40B4-BE49-F238E27FC236}">
                <a16:creationId xmlns:a16="http://schemas.microsoft.com/office/drawing/2014/main" id="{AF8ACD26-D893-4631-9FE0-0DFBE5982C01}"/>
              </a:ext>
            </a:extLst>
          </p:cNvPr>
          <p:cNvGraphicFramePr/>
          <p:nvPr>
            <p:extLst>
              <p:ext uri="{D42A27DB-BD31-4B8C-83A1-F6EECF244321}">
                <p14:modId xmlns:p14="http://schemas.microsoft.com/office/powerpoint/2010/main" val="2091292988"/>
              </p:ext>
            </p:extLst>
          </p:nvPr>
        </p:nvGraphicFramePr>
        <p:xfrm>
          <a:off x="2220568" y="4155904"/>
          <a:ext cx="628650" cy="2139624"/>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11" name="Chart 210">
            <a:extLst>
              <a:ext uri="{FF2B5EF4-FFF2-40B4-BE49-F238E27FC236}">
                <a16:creationId xmlns:a16="http://schemas.microsoft.com/office/drawing/2014/main" id="{2BA65049-7DD5-49E0-9073-6549F99DDCD4}"/>
              </a:ext>
            </a:extLst>
          </p:cNvPr>
          <p:cNvGraphicFramePr/>
          <p:nvPr>
            <p:extLst>
              <p:ext uri="{D42A27DB-BD31-4B8C-83A1-F6EECF244321}">
                <p14:modId xmlns:p14="http://schemas.microsoft.com/office/powerpoint/2010/main" val="1636305399"/>
              </p:ext>
            </p:extLst>
          </p:nvPr>
        </p:nvGraphicFramePr>
        <p:xfrm>
          <a:off x="3814592" y="4143545"/>
          <a:ext cx="628650" cy="2139624"/>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12" name="Chart 211">
            <a:extLst>
              <a:ext uri="{FF2B5EF4-FFF2-40B4-BE49-F238E27FC236}">
                <a16:creationId xmlns:a16="http://schemas.microsoft.com/office/drawing/2014/main" id="{DB637CCF-F271-4CC5-B7C6-BB7FD0802603}"/>
              </a:ext>
            </a:extLst>
          </p:cNvPr>
          <p:cNvGraphicFramePr/>
          <p:nvPr>
            <p:extLst>
              <p:ext uri="{D42A27DB-BD31-4B8C-83A1-F6EECF244321}">
                <p14:modId xmlns:p14="http://schemas.microsoft.com/office/powerpoint/2010/main" val="1601052073"/>
              </p:ext>
            </p:extLst>
          </p:nvPr>
        </p:nvGraphicFramePr>
        <p:xfrm>
          <a:off x="5326238" y="4139423"/>
          <a:ext cx="628650" cy="2139624"/>
        </p:xfrm>
        <a:graphic>
          <a:graphicData uri="http://schemas.openxmlformats.org/drawingml/2006/chart">
            <c:chart xmlns:c="http://schemas.openxmlformats.org/drawingml/2006/chart" xmlns:r="http://schemas.openxmlformats.org/officeDocument/2006/relationships" r:id="rId19"/>
          </a:graphicData>
        </a:graphic>
      </p:graphicFrame>
      <p:sp>
        <p:nvSpPr>
          <p:cNvPr id="213" name="Rectangle 25">
            <a:extLst>
              <a:ext uri="{FF2B5EF4-FFF2-40B4-BE49-F238E27FC236}">
                <a16:creationId xmlns:a16="http://schemas.microsoft.com/office/drawing/2014/main" id="{48422E87-8F96-4B30-9BD7-FBB30A7F5E0E}"/>
              </a:ext>
            </a:extLst>
          </p:cNvPr>
          <p:cNvSpPr>
            <a:spLocks noChangeArrowheads="1"/>
          </p:cNvSpPr>
          <p:nvPr/>
        </p:nvSpPr>
        <p:spPr bwMode="auto">
          <a:xfrm rot="16200000">
            <a:off x="-368634" y="5024024"/>
            <a:ext cx="1850333" cy="307777"/>
          </a:xfrm>
          <a:prstGeom prst="rect">
            <a:avLst/>
          </a:prstGeom>
          <a:solidFill>
            <a:schemeClr val="bg1">
              <a:lumMod val="50000"/>
            </a:schemeClr>
          </a:solidFill>
          <a:ln>
            <a:noFill/>
          </a:ln>
          <a:extLst/>
        </p:spPr>
        <p:txBody>
          <a:bodyPr wrap="square" lIns="0" tIns="0" rIns="0" bIns="0">
            <a:spAutoFit/>
          </a:bodyPr>
          <a:lstStyle/>
          <a:p>
            <a:pPr algn="ctr" defTabSz="867286"/>
            <a:r>
              <a:rPr lang="en-US" sz="2000" b="1" kern="0">
                <a:solidFill>
                  <a:schemeClr val="bg1"/>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Dec</a:t>
            </a:r>
            <a:r>
              <a:rPr lang="en-US" sz="2000" b="1" kern="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2015</a:t>
            </a:r>
          </a:p>
        </p:txBody>
      </p:sp>
      <p:sp>
        <p:nvSpPr>
          <p:cNvPr id="214" name="Rectangle 213">
            <a:extLst>
              <a:ext uri="{FF2B5EF4-FFF2-40B4-BE49-F238E27FC236}">
                <a16:creationId xmlns:a16="http://schemas.microsoft.com/office/drawing/2014/main" id="{ED640EDC-26E4-4460-8518-073B65772BA0}"/>
              </a:ext>
            </a:extLst>
          </p:cNvPr>
          <p:cNvSpPr/>
          <p:nvPr/>
        </p:nvSpPr>
        <p:spPr bwMode="gray">
          <a:xfrm>
            <a:off x="4434175" y="2193176"/>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15" name="Rectangle 214">
            <a:extLst>
              <a:ext uri="{FF2B5EF4-FFF2-40B4-BE49-F238E27FC236}">
                <a16:creationId xmlns:a16="http://schemas.microsoft.com/office/drawing/2014/main" id="{98A138EA-1D75-4629-A9F6-99C1696ED3D9}"/>
              </a:ext>
            </a:extLst>
          </p:cNvPr>
          <p:cNvSpPr/>
          <p:nvPr/>
        </p:nvSpPr>
        <p:spPr bwMode="gray">
          <a:xfrm>
            <a:off x="5918991" y="2188822"/>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4.03</a:t>
            </a:r>
          </a:p>
        </p:txBody>
      </p:sp>
      <p:sp>
        <p:nvSpPr>
          <p:cNvPr id="216" name="Rectangle 215">
            <a:extLst>
              <a:ext uri="{FF2B5EF4-FFF2-40B4-BE49-F238E27FC236}">
                <a16:creationId xmlns:a16="http://schemas.microsoft.com/office/drawing/2014/main" id="{5A8442DF-9932-4A22-9EBB-1534A8825142}"/>
              </a:ext>
            </a:extLst>
          </p:cNvPr>
          <p:cNvSpPr/>
          <p:nvPr/>
        </p:nvSpPr>
        <p:spPr bwMode="gray">
          <a:xfrm>
            <a:off x="4187720" y="5986592"/>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18" name="Rectangle 217">
            <a:extLst>
              <a:ext uri="{FF2B5EF4-FFF2-40B4-BE49-F238E27FC236}">
                <a16:creationId xmlns:a16="http://schemas.microsoft.com/office/drawing/2014/main" id="{77EDE34F-37F3-4E5B-9732-CCC20EE6E299}"/>
              </a:ext>
            </a:extLst>
          </p:cNvPr>
          <p:cNvSpPr/>
          <p:nvPr/>
        </p:nvSpPr>
        <p:spPr bwMode="gray">
          <a:xfrm>
            <a:off x="4417114" y="4471183"/>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19" name="Rectangle 218">
            <a:extLst>
              <a:ext uri="{FF2B5EF4-FFF2-40B4-BE49-F238E27FC236}">
                <a16:creationId xmlns:a16="http://schemas.microsoft.com/office/drawing/2014/main" id="{CA240BAD-9217-4E07-81AC-1E2F39D6CB25}"/>
              </a:ext>
            </a:extLst>
          </p:cNvPr>
          <p:cNvSpPr/>
          <p:nvPr/>
        </p:nvSpPr>
        <p:spPr bwMode="gray">
          <a:xfrm>
            <a:off x="4230383" y="5242054"/>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0" name="Oval 81">
            <a:extLst>
              <a:ext uri="{FF2B5EF4-FFF2-40B4-BE49-F238E27FC236}">
                <a16:creationId xmlns:a16="http://schemas.microsoft.com/office/drawing/2014/main" id="{844F8667-60DD-4F0E-98C3-6E2AF2BC0035}"/>
              </a:ext>
            </a:extLst>
          </p:cNvPr>
          <p:cNvSpPr>
            <a:spLocks noChangeAspect="1"/>
          </p:cNvSpPr>
          <p:nvPr/>
        </p:nvSpPr>
        <p:spPr bwMode="gray">
          <a:xfrm>
            <a:off x="4876221" y="5135693"/>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23</a:t>
            </a:r>
          </a:p>
        </p:txBody>
      </p:sp>
      <p:sp>
        <p:nvSpPr>
          <p:cNvPr id="221" name="Oval 89">
            <a:extLst>
              <a:ext uri="{FF2B5EF4-FFF2-40B4-BE49-F238E27FC236}">
                <a16:creationId xmlns:a16="http://schemas.microsoft.com/office/drawing/2014/main" id="{864154A3-8D9B-4AAF-9A21-FA84589AC9FD}"/>
              </a:ext>
            </a:extLst>
          </p:cNvPr>
          <p:cNvSpPr>
            <a:spLocks noChangeAspect="1"/>
          </p:cNvSpPr>
          <p:nvPr/>
        </p:nvSpPr>
        <p:spPr bwMode="gray">
          <a:xfrm>
            <a:off x="4884031" y="4383747"/>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58</a:t>
            </a:r>
          </a:p>
        </p:txBody>
      </p:sp>
      <p:sp>
        <p:nvSpPr>
          <p:cNvPr id="222" name="Oval 90">
            <a:extLst>
              <a:ext uri="{FF2B5EF4-FFF2-40B4-BE49-F238E27FC236}">
                <a16:creationId xmlns:a16="http://schemas.microsoft.com/office/drawing/2014/main" id="{0D33E139-1761-4C3D-BB7B-D3AEFF76F48A}"/>
              </a:ext>
            </a:extLst>
          </p:cNvPr>
          <p:cNvSpPr>
            <a:spLocks noChangeAspect="1"/>
          </p:cNvSpPr>
          <p:nvPr/>
        </p:nvSpPr>
        <p:spPr bwMode="gray">
          <a:xfrm>
            <a:off x="4857967" y="5816076"/>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19</a:t>
            </a:r>
          </a:p>
        </p:txBody>
      </p:sp>
      <p:sp>
        <p:nvSpPr>
          <p:cNvPr id="223" name="Rectangle 222">
            <a:extLst>
              <a:ext uri="{FF2B5EF4-FFF2-40B4-BE49-F238E27FC236}">
                <a16:creationId xmlns:a16="http://schemas.microsoft.com/office/drawing/2014/main" id="{25698FAF-CAD1-4D93-8FDD-A80CCCB9B74C}"/>
              </a:ext>
            </a:extLst>
          </p:cNvPr>
          <p:cNvSpPr/>
          <p:nvPr/>
        </p:nvSpPr>
        <p:spPr bwMode="gray">
          <a:xfrm>
            <a:off x="5699366" y="5982470"/>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4" name="Rectangle 223">
            <a:extLst>
              <a:ext uri="{FF2B5EF4-FFF2-40B4-BE49-F238E27FC236}">
                <a16:creationId xmlns:a16="http://schemas.microsoft.com/office/drawing/2014/main" id="{0286E464-AF11-4860-A99C-60037BBE4E3B}"/>
              </a:ext>
            </a:extLst>
          </p:cNvPr>
          <p:cNvSpPr/>
          <p:nvPr/>
        </p:nvSpPr>
        <p:spPr bwMode="gray">
          <a:xfrm>
            <a:off x="5742029" y="5237932"/>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5" name="Rectangle 224">
            <a:extLst>
              <a:ext uri="{FF2B5EF4-FFF2-40B4-BE49-F238E27FC236}">
                <a16:creationId xmlns:a16="http://schemas.microsoft.com/office/drawing/2014/main" id="{0E288933-983E-4DFD-9938-F788C6A9FB1A}"/>
              </a:ext>
            </a:extLst>
          </p:cNvPr>
          <p:cNvSpPr/>
          <p:nvPr/>
        </p:nvSpPr>
        <p:spPr bwMode="gray">
          <a:xfrm>
            <a:off x="7178060" y="5978348"/>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6" name="Rectangle 225">
            <a:extLst>
              <a:ext uri="{FF2B5EF4-FFF2-40B4-BE49-F238E27FC236}">
                <a16:creationId xmlns:a16="http://schemas.microsoft.com/office/drawing/2014/main" id="{D4A7C6F9-994D-47E2-8D84-79ADA7BE8893}"/>
              </a:ext>
            </a:extLst>
          </p:cNvPr>
          <p:cNvSpPr/>
          <p:nvPr/>
        </p:nvSpPr>
        <p:spPr bwMode="gray">
          <a:xfrm>
            <a:off x="7407454" y="4462939"/>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7" name="Rectangle 226">
            <a:extLst>
              <a:ext uri="{FF2B5EF4-FFF2-40B4-BE49-F238E27FC236}">
                <a16:creationId xmlns:a16="http://schemas.microsoft.com/office/drawing/2014/main" id="{366B197E-03D9-4FCA-B457-1D8203373881}"/>
              </a:ext>
            </a:extLst>
          </p:cNvPr>
          <p:cNvSpPr/>
          <p:nvPr/>
        </p:nvSpPr>
        <p:spPr bwMode="gray">
          <a:xfrm>
            <a:off x="7220723" y="5233810"/>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8" name="Oval 81">
            <a:extLst>
              <a:ext uri="{FF2B5EF4-FFF2-40B4-BE49-F238E27FC236}">
                <a16:creationId xmlns:a16="http://schemas.microsoft.com/office/drawing/2014/main" id="{C598325D-9DA9-4C6B-9835-5F8991246909}"/>
              </a:ext>
            </a:extLst>
          </p:cNvPr>
          <p:cNvSpPr>
            <a:spLocks noChangeAspect="1"/>
          </p:cNvSpPr>
          <p:nvPr/>
        </p:nvSpPr>
        <p:spPr bwMode="gray">
          <a:xfrm>
            <a:off x="7774296" y="5098260"/>
            <a:ext cx="473211" cy="361212"/>
          </a:xfrm>
          <a:prstGeom prst="ellipse">
            <a:avLst/>
          </a:prstGeom>
          <a:solidFill>
            <a:schemeClr val="bg1"/>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121</a:t>
            </a:r>
          </a:p>
        </p:txBody>
      </p:sp>
      <p:sp>
        <p:nvSpPr>
          <p:cNvPr id="229" name="Oval 89">
            <a:extLst>
              <a:ext uri="{FF2B5EF4-FFF2-40B4-BE49-F238E27FC236}">
                <a16:creationId xmlns:a16="http://schemas.microsoft.com/office/drawing/2014/main" id="{5D0C1948-BBDC-4DFA-B43F-5C5174EA3F7F}"/>
              </a:ext>
            </a:extLst>
          </p:cNvPr>
          <p:cNvSpPr>
            <a:spLocks noChangeAspect="1"/>
          </p:cNvSpPr>
          <p:nvPr/>
        </p:nvSpPr>
        <p:spPr bwMode="gray">
          <a:xfrm>
            <a:off x="7782106" y="4346314"/>
            <a:ext cx="473211" cy="361212"/>
          </a:xfrm>
          <a:prstGeom prst="ellipse">
            <a:avLst/>
          </a:prstGeom>
          <a:solidFill>
            <a:schemeClr val="bg1"/>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t>312</a:t>
            </a:r>
            <a:endPar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31" name="Oval 90">
            <a:extLst>
              <a:ext uri="{FF2B5EF4-FFF2-40B4-BE49-F238E27FC236}">
                <a16:creationId xmlns:a16="http://schemas.microsoft.com/office/drawing/2014/main" id="{C69CB38F-5F47-4716-94B8-95025F930542}"/>
              </a:ext>
            </a:extLst>
          </p:cNvPr>
          <p:cNvSpPr>
            <a:spLocks noChangeAspect="1"/>
          </p:cNvSpPr>
          <p:nvPr/>
        </p:nvSpPr>
        <p:spPr bwMode="gray">
          <a:xfrm>
            <a:off x="7756042" y="5778643"/>
            <a:ext cx="473211" cy="361212"/>
          </a:xfrm>
          <a:prstGeom prst="ellipse">
            <a:avLst/>
          </a:prstGeom>
          <a:solidFill>
            <a:schemeClr val="bg1"/>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93</a:t>
            </a:r>
          </a:p>
        </p:txBody>
      </p:sp>
      <p:sp>
        <p:nvSpPr>
          <p:cNvPr id="233" name="Rectangle 232">
            <a:extLst>
              <a:ext uri="{FF2B5EF4-FFF2-40B4-BE49-F238E27FC236}">
                <a16:creationId xmlns:a16="http://schemas.microsoft.com/office/drawing/2014/main" id="{350B0BB3-ECEB-4BCD-96B1-354B41DFF26F}"/>
              </a:ext>
            </a:extLst>
          </p:cNvPr>
          <p:cNvSpPr/>
          <p:nvPr/>
        </p:nvSpPr>
        <p:spPr bwMode="gray">
          <a:xfrm>
            <a:off x="4438524" y="4470476"/>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234" name="Chart 233">
            <a:extLst>
              <a:ext uri="{FF2B5EF4-FFF2-40B4-BE49-F238E27FC236}">
                <a16:creationId xmlns:a16="http://schemas.microsoft.com/office/drawing/2014/main" id="{D8946FAC-E18C-4821-8C2B-BB4E451C4870}"/>
              </a:ext>
            </a:extLst>
          </p:cNvPr>
          <p:cNvGraphicFramePr/>
          <p:nvPr>
            <p:extLst>
              <p:ext uri="{D42A27DB-BD31-4B8C-83A1-F6EECF244321}">
                <p14:modId xmlns:p14="http://schemas.microsoft.com/office/powerpoint/2010/main" val="802177138"/>
              </p:ext>
            </p:extLst>
          </p:nvPr>
        </p:nvGraphicFramePr>
        <p:xfrm>
          <a:off x="2194446" y="4147199"/>
          <a:ext cx="628650" cy="2139624"/>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36" name="Chart 235">
            <a:extLst>
              <a:ext uri="{FF2B5EF4-FFF2-40B4-BE49-F238E27FC236}">
                <a16:creationId xmlns:a16="http://schemas.microsoft.com/office/drawing/2014/main" id="{3F339C59-AF5D-4202-9DAB-29FC9A3AEC26}"/>
              </a:ext>
            </a:extLst>
          </p:cNvPr>
          <p:cNvGraphicFramePr/>
          <p:nvPr>
            <p:custDataLst>
              <p:tags r:id="rId4"/>
            </p:custDataLst>
            <p:extLst>
              <p:ext uri="{D42A27DB-BD31-4B8C-83A1-F6EECF244321}">
                <p14:modId xmlns:p14="http://schemas.microsoft.com/office/powerpoint/2010/main" val="3997939021"/>
              </p:ext>
            </p:extLst>
          </p:nvPr>
        </p:nvGraphicFramePr>
        <p:xfrm>
          <a:off x="3788470" y="4134840"/>
          <a:ext cx="628650" cy="2139624"/>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37" name="Chart 236">
            <a:extLst>
              <a:ext uri="{FF2B5EF4-FFF2-40B4-BE49-F238E27FC236}">
                <a16:creationId xmlns:a16="http://schemas.microsoft.com/office/drawing/2014/main" id="{5B76ED68-F25C-461E-9F3C-83A66276A3DD}"/>
              </a:ext>
            </a:extLst>
          </p:cNvPr>
          <p:cNvGraphicFramePr/>
          <p:nvPr>
            <p:extLst>
              <p:ext uri="{D42A27DB-BD31-4B8C-83A1-F6EECF244321}">
                <p14:modId xmlns:p14="http://schemas.microsoft.com/office/powerpoint/2010/main" val="2305512398"/>
              </p:ext>
            </p:extLst>
          </p:nvPr>
        </p:nvGraphicFramePr>
        <p:xfrm>
          <a:off x="5300116" y="4130718"/>
          <a:ext cx="628650" cy="2139624"/>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238" name="Chart 237">
            <a:extLst>
              <a:ext uri="{FF2B5EF4-FFF2-40B4-BE49-F238E27FC236}">
                <a16:creationId xmlns:a16="http://schemas.microsoft.com/office/drawing/2014/main" id="{6AA968CF-E2B3-47B7-A03A-15E3E0DD113E}"/>
              </a:ext>
            </a:extLst>
          </p:cNvPr>
          <p:cNvGraphicFramePr/>
          <p:nvPr>
            <p:extLst>
              <p:ext uri="{D42A27DB-BD31-4B8C-83A1-F6EECF244321}">
                <p14:modId xmlns:p14="http://schemas.microsoft.com/office/powerpoint/2010/main" val="282851944"/>
              </p:ext>
            </p:extLst>
          </p:nvPr>
        </p:nvGraphicFramePr>
        <p:xfrm>
          <a:off x="6778810" y="4126596"/>
          <a:ext cx="628650" cy="2139624"/>
        </p:xfrm>
        <a:graphic>
          <a:graphicData uri="http://schemas.openxmlformats.org/drawingml/2006/chart">
            <c:chart xmlns:c="http://schemas.openxmlformats.org/drawingml/2006/chart" xmlns:r="http://schemas.openxmlformats.org/officeDocument/2006/relationships" r:id="rId23"/>
          </a:graphicData>
        </a:graphic>
      </p:graphicFrame>
      <p:sp>
        <p:nvSpPr>
          <p:cNvPr id="239" name="Rectangle 238">
            <a:extLst>
              <a:ext uri="{FF2B5EF4-FFF2-40B4-BE49-F238E27FC236}">
                <a16:creationId xmlns:a16="http://schemas.microsoft.com/office/drawing/2014/main" id="{418C770A-8A6F-4461-8CE4-1CBA6F9B03EF}"/>
              </a:ext>
            </a:extLst>
          </p:cNvPr>
          <p:cNvSpPr/>
          <p:nvPr/>
        </p:nvSpPr>
        <p:spPr bwMode="gray">
          <a:xfrm>
            <a:off x="7178762" y="3582307"/>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56</a:t>
            </a:r>
          </a:p>
        </p:txBody>
      </p:sp>
      <p:sp>
        <p:nvSpPr>
          <p:cNvPr id="240" name="Rectangle 239">
            <a:extLst>
              <a:ext uri="{FF2B5EF4-FFF2-40B4-BE49-F238E27FC236}">
                <a16:creationId xmlns:a16="http://schemas.microsoft.com/office/drawing/2014/main" id="{21B9BDAD-CA13-4AC9-B041-FA11B71B0A33}"/>
              </a:ext>
            </a:extLst>
          </p:cNvPr>
          <p:cNvSpPr/>
          <p:nvPr/>
        </p:nvSpPr>
        <p:spPr bwMode="gray">
          <a:xfrm>
            <a:off x="7390738" y="2180111"/>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55</a:t>
            </a:r>
          </a:p>
        </p:txBody>
      </p:sp>
      <p:sp>
        <p:nvSpPr>
          <p:cNvPr id="241" name="Rectangle 240">
            <a:extLst>
              <a:ext uri="{FF2B5EF4-FFF2-40B4-BE49-F238E27FC236}">
                <a16:creationId xmlns:a16="http://schemas.microsoft.com/office/drawing/2014/main" id="{A5E9A3BC-BD47-4672-A624-E8C868146B7C}"/>
              </a:ext>
            </a:extLst>
          </p:cNvPr>
          <p:cNvSpPr/>
          <p:nvPr/>
        </p:nvSpPr>
        <p:spPr bwMode="gray">
          <a:xfrm>
            <a:off x="7212716" y="2890019"/>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36</a:t>
            </a:r>
          </a:p>
        </p:txBody>
      </p:sp>
      <p:sp>
        <p:nvSpPr>
          <p:cNvPr id="242" name="Rectangle 241">
            <a:extLst>
              <a:ext uri="{FF2B5EF4-FFF2-40B4-BE49-F238E27FC236}">
                <a16:creationId xmlns:a16="http://schemas.microsoft.com/office/drawing/2014/main" id="{AF4A5124-E136-4470-BAC2-5E457C607C7B}"/>
              </a:ext>
            </a:extLst>
          </p:cNvPr>
          <p:cNvSpPr/>
          <p:nvPr/>
        </p:nvSpPr>
        <p:spPr bwMode="gray">
          <a:xfrm>
            <a:off x="7186946" y="5228989"/>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3" name="Rectangle 242">
            <a:extLst>
              <a:ext uri="{FF2B5EF4-FFF2-40B4-BE49-F238E27FC236}">
                <a16:creationId xmlns:a16="http://schemas.microsoft.com/office/drawing/2014/main" id="{315EF36C-0D69-4CDC-8A22-D3A55C479585}"/>
              </a:ext>
            </a:extLst>
          </p:cNvPr>
          <p:cNvSpPr/>
          <p:nvPr/>
        </p:nvSpPr>
        <p:spPr bwMode="gray">
          <a:xfrm>
            <a:off x="7183111" y="5859607"/>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72</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4" name="Rectangle 243">
            <a:extLst>
              <a:ext uri="{FF2B5EF4-FFF2-40B4-BE49-F238E27FC236}">
                <a16:creationId xmlns:a16="http://schemas.microsoft.com/office/drawing/2014/main" id="{5777A410-A6E0-4278-96AC-C51AA353DBC0}"/>
              </a:ext>
            </a:extLst>
          </p:cNvPr>
          <p:cNvSpPr/>
          <p:nvPr/>
        </p:nvSpPr>
        <p:spPr bwMode="gray">
          <a:xfrm>
            <a:off x="7395087" y="4457411"/>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54</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5" name="Rectangle 244">
            <a:extLst>
              <a:ext uri="{FF2B5EF4-FFF2-40B4-BE49-F238E27FC236}">
                <a16:creationId xmlns:a16="http://schemas.microsoft.com/office/drawing/2014/main" id="{9A155220-6948-49FF-8E42-89DF23A369B5}"/>
              </a:ext>
            </a:extLst>
          </p:cNvPr>
          <p:cNvSpPr/>
          <p:nvPr/>
        </p:nvSpPr>
        <p:spPr bwMode="gray">
          <a:xfrm>
            <a:off x="7222298" y="5115025"/>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42</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6" name="Rectangle 255">
            <a:extLst>
              <a:ext uri="{FF2B5EF4-FFF2-40B4-BE49-F238E27FC236}">
                <a16:creationId xmlns:a16="http://schemas.microsoft.com/office/drawing/2014/main" id="{60602F41-988A-4C58-8609-69CF833343B7}"/>
              </a:ext>
            </a:extLst>
          </p:cNvPr>
          <p:cNvSpPr/>
          <p:nvPr>
            <p:custDataLst>
              <p:tags r:id="rId5"/>
            </p:custDataLst>
          </p:nvPr>
        </p:nvSpPr>
        <p:spPr bwMode="gray">
          <a:xfrm>
            <a:off x="2584980" y="3577954"/>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2.69</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4" name="Rectangle 263">
            <a:extLst>
              <a:ext uri="{FF2B5EF4-FFF2-40B4-BE49-F238E27FC236}">
                <a16:creationId xmlns:a16="http://schemas.microsoft.com/office/drawing/2014/main" id="{A0B317D5-DB60-473C-BBBF-AFF4DDC0C44F}"/>
              </a:ext>
            </a:extLst>
          </p:cNvPr>
          <p:cNvSpPr/>
          <p:nvPr>
            <p:custDataLst>
              <p:tags r:id="rId6"/>
            </p:custDataLst>
          </p:nvPr>
        </p:nvSpPr>
        <p:spPr bwMode="gray">
          <a:xfrm>
            <a:off x="2796956" y="2175758"/>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5.14</a:t>
            </a:r>
          </a:p>
        </p:txBody>
      </p:sp>
      <p:sp>
        <p:nvSpPr>
          <p:cNvPr id="266" name="Rectangle 265">
            <a:extLst>
              <a:ext uri="{FF2B5EF4-FFF2-40B4-BE49-F238E27FC236}">
                <a16:creationId xmlns:a16="http://schemas.microsoft.com/office/drawing/2014/main" id="{4F701647-2028-4838-83F0-8D4D18952D3E}"/>
              </a:ext>
            </a:extLst>
          </p:cNvPr>
          <p:cNvSpPr/>
          <p:nvPr>
            <p:custDataLst>
              <p:tags r:id="rId7"/>
            </p:custDataLst>
          </p:nvPr>
        </p:nvSpPr>
        <p:spPr bwMode="gray">
          <a:xfrm>
            <a:off x="2618934" y="2885666"/>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3.88</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7" name="Oval 81">
            <a:extLst>
              <a:ext uri="{FF2B5EF4-FFF2-40B4-BE49-F238E27FC236}">
                <a16:creationId xmlns:a16="http://schemas.microsoft.com/office/drawing/2014/main" id="{FE3F7D6D-A7B9-454E-B88F-C60E4A52F484}"/>
              </a:ext>
            </a:extLst>
          </p:cNvPr>
          <p:cNvSpPr>
            <a:spLocks noChangeAspect="1"/>
          </p:cNvSpPr>
          <p:nvPr/>
        </p:nvSpPr>
        <p:spPr bwMode="gray">
          <a:xfrm>
            <a:off x="3182399" y="2849679"/>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33</a:t>
            </a:r>
          </a:p>
        </p:txBody>
      </p:sp>
      <p:sp>
        <p:nvSpPr>
          <p:cNvPr id="268" name="Oval 89">
            <a:extLst>
              <a:ext uri="{FF2B5EF4-FFF2-40B4-BE49-F238E27FC236}">
                <a16:creationId xmlns:a16="http://schemas.microsoft.com/office/drawing/2014/main" id="{369FCEC3-ABCF-4077-8826-F5403AA9D7FB}"/>
              </a:ext>
            </a:extLst>
          </p:cNvPr>
          <p:cNvSpPr>
            <a:spLocks noChangeAspect="1"/>
          </p:cNvSpPr>
          <p:nvPr/>
        </p:nvSpPr>
        <p:spPr bwMode="gray">
          <a:xfrm>
            <a:off x="3190209" y="2097733"/>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44</a:t>
            </a:r>
          </a:p>
        </p:txBody>
      </p:sp>
      <p:sp>
        <p:nvSpPr>
          <p:cNvPr id="269" name="Oval 90">
            <a:extLst>
              <a:ext uri="{FF2B5EF4-FFF2-40B4-BE49-F238E27FC236}">
                <a16:creationId xmlns:a16="http://schemas.microsoft.com/office/drawing/2014/main" id="{7153F2DF-369A-423B-AB46-9AB0397B5395}"/>
              </a:ext>
            </a:extLst>
          </p:cNvPr>
          <p:cNvSpPr>
            <a:spLocks noChangeAspect="1"/>
          </p:cNvSpPr>
          <p:nvPr/>
        </p:nvSpPr>
        <p:spPr bwMode="gray">
          <a:xfrm>
            <a:off x="3164145" y="3530062"/>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23</a:t>
            </a:r>
          </a:p>
        </p:txBody>
      </p:sp>
      <p:sp>
        <p:nvSpPr>
          <p:cNvPr id="270" name="Rectangle 269">
            <a:extLst>
              <a:ext uri="{FF2B5EF4-FFF2-40B4-BE49-F238E27FC236}">
                <a16:creationId xmlns:a16="http://schemas.microsoft.com/office/drawing/2014/main" id="{EF432D2C-C62A-45E8-A064-2363F1795E9A}"/>
              </a:ext>
            </a:extLst>
          </p:cNvPr>
          <p:cNvSpPr/>
          <p:nvPr/>
        </p:nvSpPr>
        <p:spPr bwMode="gray">
          <a:xfrm>
            <a:off x="2589329" y="5855254"/>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1.41</a:t>
            </a:r>
          </a:p>
        </p:txBody>
      </p:sp>
      <p:sp>
        <p:nvSpPr>
          <p:cNvPr id="271" name="Rectangle 270">
            <a:extLst>
              <a:ext uri="{FF2B5EF4-FFF2-40B4-BE49-F238E27FC236}">
                <a16:creationId xmlns:a16="http://schemas.microsoft.com/office/drawing/2014/main" id="{91456500-6409-4E98-B63A-291EB5E51DB2}"/>
              </a:ext>
            </a:extLst>
          </p:cNvPr>
          <p:cNvSpPr/>
          <p:nvPr/>
        </p:nvSpPr>
        <p:spPr bwMode="gray">
          <a:xfrm>
            <a:off x="2801305" y="4453058"/>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5.87</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2" name="Rectangle 271">
            <a:extLst>
              <a:ext uri="{FF2B5EF4-FFF2-40B4-BE49-F238E27FC236}">
                <a16:creationId xmlns:a16="http://schemas.microsoft.com/office/drawing/2014/main" id="{39F2FBC4-7430-48D6-8A83-28B4198BF33E}"/>
              </a:ext>
            </a:extLst>
          </p:cNvPr>
          <p:cNvSpPr/>
          <p:nvPr/>
        </p:nvSpPr>
        <p:spPr bwMode="gray">
          <a:xfrm>
            <a:off x="2623283" y="5162966"/>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2.87</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6" name="Oval 81">
            <a:extLst>
              <a:ext uri="{FF2B5EF4-FFF2-40B4-BE49-F238E27FC236}">
                <a16:creationId xmlns:a16="http://schemas.microsoft.com/office/drawing/2014/main" id="{1C354ADD-CFC1-4051-897C-1D42534BA172}"/>
              </a:ext>
            </a:extLst>
          </p:cNvPr>
          <p:cNvSpPr>
            <a:spLocks noChangeAspect="1"/>
          </p:cNvSpPr>
          <p:nvPr/>
        </p:nvSpPr>
        <p:spPr bwMode="gray">
          <a:xfrm>
            <a:off x="3186748" y="5126979"/>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28</a:t>
            </a:r>
          </a:p>
        </p:txBody>
      </p:sp>
      <p:sp>
        <p:nvSpPr>
          <p:cNvPr id="297" name="Oval 89">
            <a:extLst>
              <a:ext uri="{FF2B5EF4-FFF2-40B4-BE49-F238E27FC236}">
                <a16:creationId xmlns:a16="http://schemas.microsoft.com/office/drawing/2014/main" id="{57780B56-9A9F-4F25-BB7E-CA13C976233E}"/>
              </a:ext>
            </a:extLst>
          </p:cNvPr>
          <p:cNvSpPr>
            <a:spLocks noChangeAspect="1"/>
          </p:cNvSpPr>
          <p:nvPr/>
        </p:nvSpPr>
        <p:spPr bwMode="gray">
          <a:xfrm>
            <a:off x="3194558" y="4375033"/>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58</a:t>
            </a:r>
          </a:p>
        </p:txBody>
      </p:sp>
      <p:sp>
        <p:nvSpPr>
          <p:cNvPr id="298" name="Oval 90">
            <a:extLst>
              <a:ext uri="{FF2B5EF4-FFF2-40B4-BE49-F238E27FC236}">
                <a16:creationId xmlns:a16="http://schemas.microsoft.com/office/drawing/2014/main" id="{1F753B2B-4CAD-43E9-8B9B-AEFA14F06409}"/>
              </a:ext>
            </a:extLst>
          </p:cNvPr>
          <p:cNvSpPr>
            <a:spLocks noChangeAspect="1"/>
          </p:cNvSpPr>
          <p:nvPr/>
        </p:nvSpPr>
        <p:spPr bwMode="gray">
          <a:xfrm>
            <a:off x="3168494" y="5807362"/>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14	</a:t>
            </a:r>
          </a:p>
        </p:txBody>
      </p:sp>
      <p:sp>
        <p:nvSpPr>
          <p:cNvPr id="299" name="Rectangle 298">
            <a:extLst>
              <a:ext uri="{FF2B5EF4-FFF2-40B4-BE49-F238E27FC236}">
                <a16:creationId xmlns:a16="http://schemas.microsoft.com/office/drawing/2014/main" id="{E5C82B36-A70D-42AF-8B56-775FE6FDAE60}"/>
              </a:ext>
            </a:extLst>
          </p:cNvPr>
          <p:cNvSpPr/>
          <p:nvPr/>
        </p:nvSpPr>
        <p:spPr bwMode="gray">
          <a:xfrm>
            <a:off x="4174316" y="3608438"/>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1.21</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0" name="Rectangle 299">
            <a:extLst>
              <a:ext uri="{FF2B5EF4-FFF2-40B4-BE49-F238E27FC236}">
                <a16:creationId xmlns:a16="http://schemas.microsoft.com/office/drawing/2014/main" id="{8BEF4E35-B0BA-4008-AE6D-2199E7B5CF06}"/>
              </a:ext>
            </a:extLst>
          </p:cNvPr>
          <p:cNvSpPr/>
          <p:nvPr/>
        </p:nvSpPr>
        <p:spPr bwMode="gray">
          <a:xfrm>
            <a:off x="4386292" y="2206242"/>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2.22</a:t>
            </a:r>
          </a:p>
        </p:txBody>
      </p:sp>
      <p:sp>
        <p:nvSpPr>
          <p:cNvPr id="301" name="Rectangle 300">
            <a:extLst>
              <a:ext uri="{FF2B5EF4-FFF2-40B4-BE49-F238E27FC236}">
                <a16:creationId xmlns:a16="http://schemas.microsoft.com/office/drawing/2014/main" id="{505F38D3-3E8E-474A-90A2-D852B1B68DC9}"/>
              </a:ext>
            </a:extLst>
          </p:cNvPr>
          <p:cNvSpPr/>
          <p:nvPr/>
        </p:nvSpPr>
        <p:spPr bwMode="gray">
          <a:xfrm>
            <a:off x="4208270" y="2916150"/>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1.06</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2" name="Oval 81">
            <a:extLst>
              <a:ext uri="{FF2B5EF4-FFF2-40B4-BE49-F238E27FC236}">
                <a16:creationId xmlns:a16="http://schemas.microsoft.com/office/drawing/2014/main" id="{DD960576-E844-43C9-92B6-941AD014AB15}"/>
              </a:ext>
            </a:extLst>
          </p:cNvPr>
          <p:cNvSpPr>
            <a:spLocks noChangeAspect="1"/>
          </p:cNvSpPr>
          <p:nvPr/>
        </p:nvSpPr>
        <p:spPr bwMode="gray">
          <a:xfrm>
            <a:off x="6491317" y="2870750"/>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latin typeface="Calibri Light" panose="020F0302020204030204" pitchFamily="34" charset="0"/>
                <a:cs typeface="Calibri Light" panose="020F0302020204030204" pitchFamily="34" charset="0"/>
                <a:sym typeface="Calibri Light" panose="020F0302020204030204" pitchFamily="34" charset="0"/>
              </a:rPr>
              <a:t>32</a:t>
            </a:r>
            <a:endParaRPr lang="it-IT" sz="1000" kern="0" dirty="0">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303" name="Oval 89">
            <a:extLst>
              <a:ext uri="{FF2B5EF4-FFF2-40B4-BE49-F238E27FC236}">
                <a16:creationId xmlns:a16="http://schemas.microsoft.com/office/drawing/2014/main" id="{6A2105B3-2DAD-4C08-8FCE-7D2BB6A61262}"/>
              </a:ext>
            </a:extLst>
          </p:cNvPr>
          <p:cNvSpPr>
            <a:spLocks noChangeAspect="1"/>
          </p:cNvSpPr>
          <p:nvPr/>
        </p:nvSpPr>
        <p:spPr bwMode="gray">
          <a:xfrm>
            <a:off x="6499127" y="2118804"/>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44</a:t>
            </a:r>
          </a:p>
        </p:txBody>
      </p:sp>
      <p:sp>
        <p:nvSpPr>
          <p:cNvPr id="304" name="Oval 90">
            <a:extLst>
              <a:ext uri="{FF2B5EF4-FFF2-40B4-BE49-F238E27FC236}">
                <a16:creationId xmlns:a16="http://schemas.microsoft.com/office/drawing/2014/main" id="{A920C866-7E77-4023-AE42-C8CD5547AF75}"/>
              </a:ext>
            </a:extLst>
          </p:cNvPr>
          <p:cNvSpPr>
            <a:spLocks noChangeAspect="1"/>
          </p:cNvSpPr>
          <p:nvPr/>
        </p:nvSpPr>
        <p:spPr bwMode="gray">
          <a:xfrm>
            <a:off x="6473063" y="3551133"/>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24</a:t>
            </a:r>
          </a:p>
        </p:txBody>
      </p:sp>
      <p:sp>
        <p:nvSpPr>
          <p:cNvPr id="305" name="Rectangle 304">
            <a:extLst>
              <a:ext uri="{FF2B5EF4-FFF2-40B4-BE49-F238E27FC236}">
                <a16:creationId xmlns:a16="http://schemas.microsoft.com/office/drawing/2014/main" id="{B6850774-4975-44F7-AF52-78C7CCA31A9C}"/>
              </a:ext>
            </a:extLst>
          </p:cNvPr>
          <p:cNvSpPr/>
          <p:nvPr/>
        </p:nvSpPr>
        <p:spPr bwMode="gray">
          <a:xfrm>
            <a:off x="5746208" y="5885738"/>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1.13</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6" name="Rectangle 305">
            <a:extLst>
              <a:ext uri="{FF2B5EF4-FFF2-40B4-BE49-F238E27FC236}">
                <a16:creationId xmlns:a16="http://schemas.microsoft.com/office/drawing/2014/main" id="{D31B937D-DFF6-43AA-96C4-E0F834D639BB}"/>
              </a:ext>
            </a:extLst>
          </p:cNvPr>
          <p:cNvSpPr/>
          <p:nvPr/>
        </p:nvSpPr>
        <p:spPr bwMode="gray">
          <a:xfrm>
            <a:off x="5958184" y="4483542"/>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4.60</a:t>
            </a:r>
          </a:p>
        </p:txBody>
      </p:sp>
      <p:sp>
        <p:nvSpPr>
          <p:cNvPr id="307" name="Rectangle 306">
            <a:extLst>
              <a:ext uri="{FF2B5EF4-FFF2-40B4-BE49-F238E27FC236}">
                <a16:creationId xmlns:a16="http://schemas.microsoft.com/office/drawing/2014/main" id="{FC863F4E-0221-4440-9511-A59D0194FE97}"/>
              </a:ext>
            </a:extLst>
          </p:cNvPr>
          <p:cNvSpPr/>
          <p:nvPr/>
        </p:nvSpPr>
        <p:spPr bwMode="gray">
          <a:xfrm>
            <a:off x="5780162" y="5193450"/>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2.29</a:t>
            </a:r>
          </a:p>
        </p:txBody>
      </p:sp>
      <p:sp>
        <p:nvSpPr>
          <p:cNvPr id="308" name="Oval 81">
            <a:extLst>
              <a:ext uri="{FF2B5EF4-FFF2-40B4-BE49-F238E27FC236}">
                <a16:creationId xmlns:a16="http://schemas.microsoft.com/office/drawing/2014/main" id="{579AD141-8BE3-457F-AFFD-E2CC4ED5DC5B}"/>
              </a:ext>
            </a:extLst>
          </p:cNvPr>
          <p:cNvSpPr>
            <a:spLocks noChangeAspect="1"/>
          </p:cNvSpPr>
          <p:nvPr/>
        </p:nvSpPr>
        <p:spPr bwMode="gray">
          <a:xfrm>
            <a:off x="6495666" y="5148050"/>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29</a:t>
            </a:r>
          </a:p>
        </p:txBody>
      </p:sp>
      <p:sp>
        <p:nvSpPr>
          <p:cNvPr id="309" name="Oval 89">
            <a:extLst>
              <a:ext uri="{FF2B5EF4-FFF2-40B4-BE49-F238E27FC236}">
                <a16:creationId xmlns:a16="http://schemas.microsoft.com/office/drawing/2014/main" id="{CE7D1FA7-A2E7-4AC7-AB76-8C217D4A376B}"/>
              </a:ext>
            </a:extLst>
          </p:cNvPr>
          <p:cNvSpPr>
            <a:spLocks noChangeAspect="1"/>
          </p:cNvSpPr>
          <p:nvPr/>
        </p:nvSpPr>
        <p:spPr bwMode="gray">
          <a:xfrm>
            <a:off x="6503476" y="4396104"/>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57</a:t>
            </a:r>
          </a:p>
        </p:txBody>
      </p:sp>
      <p:sp>
        <p:nvSpPr>
          <p:cNvPr id="310" name="Oval 90">
            <a:extLst>
              <a:ext uri="{FF2B5EF4-FFF2-40B4-BE49-F238E27FC236}">
                <a16:creationId xmlns:a16="http://schemas.microsoft.com/office/drawing/2014/main" id="{31FB034E-DD22-49E1-B9D0-83882B552D5C}"/>
              </a:ext>
            </a:extLst>
          </p:cNvPr>
          <p:cNvSpPr>
            <a:spLocks noChangeAspect="1"/>
          </p:cNvSpPr>
          <p:nvPr/>
        </p:nvSpPr>
        <p:spPr bwMode="gray">
          <a:xfrm>
            <a:off x="6477412" y="5828433"/>
            <a:ext cx="312943" cy="238876"/>
          </a:xfrm>
          <a:prstGeom prst="ellipse">
            <a:avLst/>
          </a:prstGeom>
          <a:solidFill>
            <a:schemeClr val="bg2"/>
          </a:solidFill>
          <a:ln w="3175" algn="ctr">
            <a:solidFill>
              <a:schemeClr val="bg1">
                <a:lumMod val="75000"/>
              </a:schemeClr>
            </a:solidFill>
            <a:round/>
            <a:headEnd/>
            <a:tailEnd/>
          </a:ln>
          <a:effectLst/>
          <a:extLst/>
        </p:spPr>
        <p:txBody>
          <a:bodyPr wrap="none" lIns="0" tIns="0" rIns="0" bIns="0" anchor="ctr"/>
          <a:lstStyle/>
          <a:p>
            <a:pPr algn="ctr" defTabSz="867286">
              <a:defRPr/>
            </a:pPr>
            <a:r>
              <a:rPr lang="it-IT" sz="1000" kern="0" dirty="0">
                <a:solidFill>
                  <a:srgbClr val="000000"/>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14</a:t>
            </a:r>
          </a:p>
        </p:txBody>
      </p:sp>
      <p:sp>
        <p:nvSpPr>
          <p:cNvPr id="311" name="Rectangle 310">
            <a:extLst>
              <a:ext uri="{FF2B5EF4-FFF2-40B4-BE49-F238E27FC236}">
                <a16:creationId xmlns:a16="http://schemas.microsoft.com/office/drawing/2014/main" id="{0AD05C43-3AE5-43C4-A7D9-7D84675B21C7}"/>
              </a:ext>
            </a:extLst>
          </p:cNvPr>
          <p:cNvSpPr/>
          <p:nvPr/>
        </p:nvSpPr>
        <p:spPr bwMode="gray">
          <a:xfrm>
            <a:off x="4209140" y="5890089"/>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0.81</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2" name="Rectangle 311">
            <a:extLst>
              <a:ext uri="{FF2B5EF4-FFF2-40B4-BE49-F238E27FC236}">
                <a16:creationId xmlns:a16="http://schemas.microsoft.com/office/drawing/2014/main" id="{E070FA67-24F9-4CF0-9F6C-2B4AE2FE06D3}"/>
              </a:ext>
            </a:extLst>
          </p:cNvPr>
          <p:cNvSpPr/>
          <p:nvPr/>
        </p:nvSpPr>
        <p:spPr bwMode="gray">
          <a:xfrm>
            <a:off x="4421116" y="4487893"/>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2.50</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3" name="Rectangle 312">
            <a:extLst>
              <a:ext uri="{FF2B5EF4-FFF2-40B4-BE49-F238E27FC236}">
                <a16:creationId xmlns:a16="http://schemas.microsoft.com/office/drawing/2014/main" id="{6FE75F0E-CC56-4634-A53E-3A8E6BECADF2}"/>
              </a:ext>
            </a:extLst>
          </p:cNvPr>
          <p:cNvSpPr/>
          <p:nvPr/>
        </p:nvSpPr>
        <p:spPr bwMode="gray">
          <a:xfrm>
            <a:off x="4243094" y="5197801"/>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altLang="en-US"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0.96</a:t>
            </a:r>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4" name="Rectangle 313">
            <a:extLst>
              <a:ext uri="{FF2B5EF4-FFF2-40B4-BE49-F238E27FC236}">
                <a16:creationId xmlns:a16="http://schemas.microsoft.com/office/drawing/2014/main" id="{7E9FFDF3-E620-486A-A90F-AC194AEBF5BF}"/>
              </a:ext>
            </a:extLst>
          </p:cNvPr>
          <p:cNvSpPr/>
          <p:nvPr/>
        </p:nvSpPr>
        <p:spPr bwMode="gray">
          <a:xfrm>
            <a:off x="5737509" y="3612788"/>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2.18</a:t>
            </a:r>
          </a:p>
        </p:txBody>
      </p:sp>
      <p:sp>
        <p:nvSpPr>
          <p:cNvPr id="315" name="Rectangle 314">
            <a:extLst>
              <a:ext uri="{FF2B5EF4-FFF2-40B4-BE49-F238E27FC236}">
                <a16:creationId xmlns:a16="http://schemas.microsoft.com/office/drawing/2014/main" id="{B2A8B41F-5C94-4915-9955-BB508048A68A}"/>
              </a:ext>
            </a:extLst>
          </p:cNvPr>
          <p:cNvSpPr/>
          <p:nvPr/>
        </p:nvSpPr>
        <p:spPr bwMode="gray">
          <a:xfrm>
            <a:off x="5771463" y="2920500"/>
            <a:ext cx="279400"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ctr" anchorCtr="0">
            <a:noAutofit/>
          </a:bodyPr>
          <a:lstStyle/>
          <a:p>
            <a:r>
              <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2.99</a:t>
            </a:r>
          </a:p>
        </p:txBody>
      </p:sp>
      <p:cxnSp>
        <p:nvCxnSpPr>
          <p:cNvPr id="316" name="Straight Connector 315">
            <a:extLst>
              <a:ext uri="{FF2B5EF4-FFF2-40B4-BE49-F238E27FC236}">
                <a16:creationId xmlns:a16="http://schemas.microsoft.com/office/drawing/2014/main" id="{A59419B6-9C33-41A2-BF23-0BE6B904A084}"/>
              </a:ext>
            </a:extLst>
          </p:cNvPr>
          <p:cNvCxnSpPr/>
          <p:nvPr/>
        </p:nvCxnSpPr>
        <p:spPr>
          <a:xfrm flipV="1">
            <a:off x="233915" y="4015049"/>
            <a:ext cx="8009243" cy="206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17" name="Picture 7" descr="Image result for us flag">
            <a:extLst>
              <a:ext uri="{FF2B5EF4-FFF2-40B4-BE49-F238E27FC236}">
                <a16:creationId xmlns:a16="http://schemas.microsoft.com/office/drawing/2014/main" id="{E6C6BA33-F2F9-4041-BD83-69C214A2F6B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96454" y="2973189"/>
            <a:ext cx="180000" cy="167329"/>
          </a:xfrm>
          <a:prstGeom prst="ellipse">
            <a:avLst/>
          </a:prstGeom>
          <a:ln w="12700">
            <a:noFill/>
            <a:miter lim="400000"/>
          </a:ln>
          <a:effectLst>
            <a:outerShdw blurRad="38100" dist="25400" dir="5400000"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318" name="Picture 2" descr="Image result for turkey flag">
            <a:extLst>
              <a:ext uri="{FF2B5EF4-FFF2-40B4-BE49-F238E27FC236}">
                <a16:creationId xmlns:a16="http://schemas.microsoft.com/office/drawing/2014/main" id="{946BE598-E5D3-478F-96BB-CA3F6D3D71A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107577" y="2973189"/>
            <a:ext cx="170776" cy="186411"/>
          </a:xfrm>
          <a:prstGeom prst="ellipse">
            <a:avLst/>
          </a:prstGeom>
          <a:ln w="12700">
            <a:noFill/>
            <a:miter lim="400000"/>
          </a:ln>
          <a:effectLst>
            <a:outerShdw blurRad="38100" dist="25400" dir="5400000"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319" name="Austria.jpg">
            <a:extLst>
              <a:ext uri="{FF2B5EF4-FFF2-40B4-BE49-F238E27FC236}">
                <a16:creationId xmlns:a16="http://schemas.microsoft.com/office/drawing/2014/main" id="{3BEC2012-3762-47EE-863C-EEFE3E109957}"/>
              </a:ext>
            </a:extLst>
          </p:cNvPr>
          <p:cNvPicPr/>
          <p:nvPr/>
        </p:nvPicPr>
        <p:blipFill>
          <a:blip r:embed="rId26">
            <a:extLst/>
          </a:blip>
          <a:stretch>
            <a:fillRect/>
          </a:stretch>
        </p:blipFill>
        <p:spPr>
          <a:xfrm>
            <a:off x="884769" y="2330363"/>
            <a:ext cx="180000" cy="180000"/>
          </a:xfrm>
          <a:prstGeom prst="ellipse">
            <a:avLst/>
          </a:prstGeom>
          <a:ln w="12700">
            <a:noFill/>
            <a:miter lim="400000"/>
          </a:ln>
          <a:effectLst>
            <a:outerShdw blurRad="38100" dist="25400" dir="5400000" rotWithShape="0">
              <a:srgbClr val="000000">
                <a:alpha val="30000"/>
              </a:srgbClr>
            </a:outerShdw>
          </a:effectLst>
        </p:spPr>
      </p:pic>
      <p:pic>
        <p:nvPicPr>
          <p:cNvPr id="320" name="Italy.jpg">
            <a:extLst>
              <a:ext uri="{FF2B5EF4-FFF2-40B4-BE49-F238E27FC236}">
                <a16:creationId xmlns:a16="http://schemas.microsoft.com/office/drawing/2014/main" id="{AD8DB64C-5DF6-4E37-842C-A6D9D5DA8449}"/>
              </a:ext>
            </a:extLst>
          </p:cNvPr>
          <p:cNvPicPr/>
          <p:nvPr/>
        </p:nvPicPr>
        <p:blipFill>
          <a:blip r:embed="rId27">
            <a:extLst/>
          </a:blip>
          <a:stretch>
            <a:fillRect/>
          </a:stretch>
        </p:blipFill>
        <p:spPr>
          <a:xfrm>
            <a:off x="1090326" y="2330363"/>
            <a:ext cx="179388" cy="179388"/>
          </a:xfrm>
          <a:prstGeom prst="ellipse">
            <a:avLst/>
          </a:prstGeom>
          <a:solidFill>
            <a:schemeClr val="bg1"/>
          </a:solidFill>
          <a:ln w="9525" algn="ctr">
            <a:solidFill>
              <a:srgbClr val="EC6400"/>
            </a:solidFill>
            <a:miter lim="800000"/>
            <a:headEnd/>
            <a:tailEnd/>
          </a:ln>
          <a:effectLst/>
        </p:spPr>
      </p:pic>
      <p:pic>
        <p:nvPicPr>
          <p:cNvPr id="321" name="Picture 9" descr="Image result for greece flag">
            <a:extLst>
              <a:ext uri="{FF2B5EF4-FFF2-40B4-BE49-F238E27FC236}">
                <a16:creationId xmlns:a16="http://schemas.microsoft.com/office/drawing/2014/main" id="{236527D6-286F-4E13-9BF2-A7AD0E9AE94F}"/>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1295271" y="2330363"/>
            <a:ext cx="166053" cy="180000"/>
          </a:xfrm>
          <a:prstGeom prst="ellipse">
            <a:avLst/>
          </a:prstGeom>
          <a:ln w="12700">
            <a:noFill/>
            <a:miter lim="400000"/>
          </a:ln>
          <a:effectLst>
            <a:outerShdw blurRad="38100" dist="25400" dir="5400000"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322" name="Hungary.jpg">
            <a:extLst>
              <a:ext uri="{FF2B5EF4-FFF2-40B4-BE49-F238E27FC236}">
                <a16:creationId xmlns:a16="http://schemas.microsoft.com/office/drawing/2014/main" id="{8842C0DF-03E1-464F-AF5A-78DD8B94A463}"/>
              </a:ext>
            </a:extLst>
          </p:cNvPr>
          <p:cNvPicPr/>
          <p:nvPr/>
        </p:nvPicPr>
        <p:blipFill>
          <a:blip r:embed="rId29">
            <a:extLst/>
          </a:blip>
          <a:stretch>
            <a:fillRect/>
          </a:stretch>
        </p:blipFill>
        <p:spPr>
          <a:xfrm>
            <a:off x="1486881" y="2330363"/>
            <a:ext cx="180000" cy="180000"/>
          </a:xfrm>
          <a:prstGeom prst="ellipse">
            <a:avLst/>
          </a:prstGeom>
          <a:ln w="12700">
            <a:noFill/>
            <a:miter lim="400000"/>
          </a:ln>
          <a:effectLst>
            <a:outerShdw blurRad="38100" dist="25400" dir="5400000" rotWithShape="0">
              <a:srgbClr val="000000">
                <a:alpha val="30000"/>
              </a:srgbClr>
            </a:outerShdw>
          </a:effectLst>
        </p:spPr>
      </p:pic>
      <p:pic>
        <p:nvPicPr>
          <p:cNvPr id="323" name="Germany.jpg">
            <a:extLst>
              <a:ext uri="{FF2B5EF4-FFF2-40B4-BE49-F238E27FC236}">
                <a16:creationId xmlns:a16="http://schemas.microsoft.com/office/drawing/2014/main" id="{1E31C0E0-2F31-4BB5-9010-6CE3E16ACCD6}"/>
              </a:ext>
            </a:extLst>
          </p:cNvPr>
          <p:cNvPicPr/>
          <p:nvPr/>
        </p:nvPicPr>
        <p:blipFill>
          <a:blip r:embed="rId30">
            <a:extLst/>
          </a:blip>
          <a:stretch>
            <a:fillRect/>
          </a:stretch>
        </p:blipFill>
        <p:spPr>
          <a:xfrm>
            <a:off x="1692438" y="2330363"/>
            <a:ext cx="180000" cy="180000"/>
          </a:xfrm>
          <a:prstGeom prst="ellipse">
            <a:avLst/>
          </a:prstGeom>
          <a:ln w="12700">
            <a:noFill/>
            <a:miter lim="400000"/>
          </a:ln>
          <a:effectLst>
            <a:outerShdw blurRad="38100" dist="25400" dir="5400000" rotWithShape="0">
              <a:srgbClr val="000000">
                <a:alpha val="30000"/>
              </a:srgbClr>
            </a:outerShdw>
          </a:effectLst>
        </p:spPr>
      </p:pic>
      <p:pic>
        <p:nvPicPr>
          <p:cNvPr id="324" name="Picture 323">
            <a:extLst>
              <a:ext uri="{FF2B5EF4-FFF2-40B4-BE49-F238E27FC236}">
                <a16:creationId xmlns:a16="http://schemas.microsoft.com/office/drawing/2014/main" id="{B3B00269-B788-47B3-9A93-F4C455626333}"/>
              </a:ext>
            </a:extLst>
          </p:cNvPr>
          <p:cNvPicPr>
            <a:picLocks noChangeAspect="1"/>
          </p:cNvPicPr>
          <p:nvPr/>
        </p:nvPicPr>
        <p:blipFill>
          <a:blip r:embed="rId31" cstate="print">
            <a:clrChange>
              <a:clrFrom>
                <a:srgbClr val="02946F"/>
              </a:clrFrom>
              <a:clrTo>
                <a:srgbClr val="02946F">
                  <a:alpha val="0"/>
                </a:srgbClr>
              </a:clrTo>
            </a:clrChange>
            <a:extLst>
              <a:ext uri="{BEBA8EAE-BF5A-486C-A8C5-ECC9F3942E4B}">
                <a14:imgProps xmlns:a14="http://schemas.microsoft.com/office/drawing/2010/main">
                  <a14:imgLayer r:embed="rId32">
                    <a14:imgEffect>
                      <a14:sharpenSoften amount="-50000"/>
                    </a14:imgEffect>
                  </a14:imgLayer>
                </a14:imgProps>
              </a:ext>
              <a:ext uri="{28A0092B-C50C-407E-A947-70E740481C1C}">
                <a14:useLocalDpi xmlns:a14="http://schemas.microsoft.com/office/drawing/2010/main" val="0"/>
              </a:ext>
            </a:extLst>
          </a:blip>
          <a:stretch>
            <a:fillRect/>
          </a:stretch>
        </p:blipFill>
        <p:spPr>
          <a:xfrm>
            <a:off x="1897995" y="2330363"/>
            <a:ext cx="180114" cy="180114"/>
          </a:xfrm>
          <a:prstGeom prst="rect">
            <a:avLst/>
          </a:prstGeom>
        </p:spPr>
      </p:pic>
      <p:pic>
        <p:nvPicPr>
          <p:cNvPr id="326" name="Picture 325">
            <a:extLst>
              <a:ext uri="{FF2B5EF4-FFF2-40B4-BE49-F238E27FC236}">
                <a16:creationId xmlns:a16="http://schemas.microsoft.com/office/drawing/2014/main" id="{E2675939-B82A-451C-B034-13DD6F81BB56}"/>
              </a:ext>
            </a:extLst>
          </p:cNvPr>
          <p:cNvPicPr>
            <a:picLocks noChangeAspect="1"/>
          </p:cNvPicPr>
          <p:nvPr/>
        </p:nvPicPr>
        <p:blipFill>
          <a:blip r:embed="rId33" cstate="hqprint">
            <a:extLst>
              <a:ext uri="{28A0092B-C50C-407E-A947-70E740481C1C}">
                <a14:useLocalDpi xmlns:a14="http://schemas.microsoft.com/office/drawing/2010/main" val="0"/>
              </a:ext>
            </a:extLst>
          </a:blip>
          <a:stretch>
            <a:fillRect/>
          </a:stretch>
        </p:blipFill>
        <p:spPr>
          <a:xfrm>
            <a:off x="1494555" y="2973189"/>
            <a:ext cx="178280" cy="178280"/>
          </a:xfrm>
          <a:prstGeom prst="rect">
            <a:avLst/>
          </a:prstGeom>
        </p:spPr>
      </p:pic>
      <p:pic>
        <p:nvPicPr>
          <p:cNvPr id="327" name="Picture 326">
            <a:extLst>
              <a:ext uri="{FF2B5EF4-FFF2-40B4-BE49-F238E27FC236}">
                <a16:creationId xmlns:a16="http://schemas.microsoft.com/office/drawing/2014/main" id="{70A20A6B-97B1-4C0D-ADA6-A3611C996AD6}"/>
              </a:ext>
            </a:extLst>
          </p:cNvPr>
          <p:cNvPicPr>
            <a:picLocks noChangeAspect="1"/>
          </p:cNvPicPr>
          <p:nvPr/>
        </p:nvPicPr>
        <p:blipFill>
          <a:blip r:embed="rId34" cstate="hqprint">
            <a:extLst>
              <a:ext uri="{28A0092B-C50C-407E-A947-70E740481C1C}">
                <a14:useLocalDpi xmlns:a14="http://schemas.microsoft.com/office/drawing/2010/main" val="0"/>
              </a:ext>
            </a:extLst>
          </a:blip>
          <a:stretch>
            <a:fillRect/>
          </a:stretch>
        </p:blipFill>
        <p:spPr>
          <a:xfrm>
            <a:off x="1690937" y="2973189"/>
            <a:ext cx="180114" cy="180114"/>
          </a:xfrm>
          <a:prstGeom prst="rect">
            <a:avLst/>
          </a:prstGeom>
        </p:spPr>
      </p:pic>
      <p:sp>
        <p:nvSpPr>
          <p:cNvPr id="328" name="Rectangle 8">
            <a:extLst>
              <a:ext uri="{FF2B5EF4-FFF2-40B4-BE49-F238E27FC236}">
                <a16:creationId xmlns:a16="http://schemas.microsoft.com/office/drawing/2014/main" id="{6DF84E3B-7BC3-4D88-9D25-7F33172C1373}"/>
              </a:ext>
            </a:extLst>
          </p:cNvPr>
          <p:cNvSpPr>
            <a:spLocks noChangeArrowheads="1"/>
          </p:cNvSpPr>
          <p:nvPr/>
        </p:nvSpPr>
        <p:spPr bwMode="gray">
          <a:xfrm>
            <a:off x="875888" y="5651010"/>
            <a:ext cx="1229611" cy="487982"/>
          </a:xfrm>
          <a:prstGeom prst="rect">
            <a:avLst/>
          </a:prstGeom>
          <a:solidFill>
            <a:srgbClr val="E53809"/>
          </a:solidFill>
          <a:ln w="9525" algn="ctr">
            <a:solidFill>
              <a:srgbClr val="EC6400"/>
            </a:solidFill>
            <a:miter lim="800000"/>
            <a:headEnd/>
            <a:tailEnd/>
          </a:ln>
          <a:effectLst/>
          <a:extLst/>
        </p:spPr>
        <p:txBody>
          <a:bodyPr lIns="73430" tIns="0" rIns="0" bIns="0" anchor="ctr">
            <a:noAutofit/>
          </a:bodyPr>
          <a:lstStyle/>
          <a:p>
            <a:pPr algn="ctr" defTabSz="913138">
              <a:defRPr/>
            </a:pPr>
            <a:r>
              <a:rPr lang="en-US" sz="10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Albania (2)</a:t>
            </a:r>
          </a:p>
        </p:txBody>
      </p:sp>
      <p:sp>
        <p:nvSpPr>
          <p:cNvPr id="329" name="Rectangle 8">
            <a:extLst>
              <a:ext uri="{FF2B5EF4-FFF2-40B4-BE49-F238E27FC236}">
                <a16:creationId xmlns:a16="http://schemas.microsoft.com/office/drawing/2014/main" id="{FEEDAAF3-E8DB-459B-A189-C6044EBDAB07}"/>
              </a:ext>
            </a:extLst>
          </p:cNvPr>
          <p:cNvSpPr>
            <a:spLocks noChangeArrowheads="1"/>
          </p:cNvSpPr>
          <p:nvPr/>
        </p:nvSpPr>
        <p:spPr bwMode="gray">
          <a:xfrm>
            <a:off x="879749" y="4293022"/>
            <a:ext cx="1229611" cy="540637"/>
          </a:xfrm>
          <a:prstGeom prst="rect">
            <a:avLst/>
          </a:prstGeom>
          <a:solidFill>
            <a:schemeClr val="bg1"/>
          </a:solidFill>
          <a:ln w="9525" algn="ctr">
            <a:solidFill>
              <a:srgbClr val="EC6400"/>
            </a:solidFill>
            <a:miter lim="800000"/>
            <a:headEnd/>
            <a:tailEnd/>
          </a:ln>
          <a:effectLst/>
          <a:extLst/>
        </p:spPr>
        <p:txBody>
          <a:bodyPr lIns="73430" tIns="0" rIns="0" bIns="0" anchor="ctr">
            <a:noAutofit/>
          </a:bodyPr>
          <a:lstStyle/>
          <a:p>
            <a:pPr defTabSz="913138">
              <a:defRPr/>
            </a:pPr>
            <a:endParaRPr lang="en-US" sz="10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330" name="Rectangle 8">
            <a:extLst>
              <a:ext uri="{FF2B5EF4-FFF2-40B4-BE49-F238E27FC236}">
                <a16:creationId xmlns:a16="http://schemas.microsoft.com/office/drawing/2014/main" id="{F876AD27-EBDB-467F-9984-D9BDD9197375}"/>
              </a:ext>
            </a:extLst>
          </p:cNvPr>
          <p:cNvSpPr>
            <a:spLocks noChangeArrowheads="1"/>
          </p:cNvSpPr>
          <p:nvPr/>
        </p:nvSpPr>
        <p:spPr bwMode="gray">
          <a:xfrm>
            <a:off x="879749" y="4956570"/>
            <a:ext cx="1229611" cy="517459"/>
          </a:xfrm>
          <a:prstGeom prst="rect">
            <a:avLst/>
          </a:prstGeom>
          <a:solidFill>
            <a:schemeClr val="bg1"/>
          </a:solidFill>
          <a:ln w="9525" algn="ctr">
            <a:solidFill>
              <a:srgbClr val="EC6400"/>
            </a:solidFill>
            <a:miter lim="800000"/>
            <a:headEnd/>
            <a:tailEnd/>
          </a:ln>
          <a:effectLst/>
          <a:extLst/>
        </p:spPr>
        <p:txBody>
          <a:bodyPr lIns="73430" tIns="0" rIns="0" bIns="0" anchor="ctr">
            <a:noAutofit/>
          </a:bodyPr>
          <a:lstStyle/>
          <a:p>
            <a:pPr defTabSz="913138"/>
            <a:r>
              <a:rPr lang="en-US" sz="1000" b="1" kern="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t>
            </a:r>
            <a:endParaRPr lang="en-US" sz="10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pic>
        <p:nvPicPr>
          <p:cNvPr id="331" name="Picture 7" descr="Image result for us flag">
            <a:extLst>
              <a:ext uri="{FF2B5EF4-FFF2-40B4-BE49-F238E27FC236}">
                <a16:creationId xmlns:a16="http://schemas.microsoft.com/office/drawing/2014/main" id="{0101817A-9A34-4FC6-889E-EAE55734EDCD}"/>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317820" y="5230140"/>
            <a:ext cx="180000" cy="167329"/>
          </a:xfrm>
          <a:prstGeom prst="ellipse">
            <a:avLst/>
          </a:prstGeom>
          <a:ln w="12700">
            <a:noFill/>
            <a:miter lim="400000"/>
          </a:ln>
          <a:effectLst>
            <a:outerShdw blurRad="38100" dist="25400" dir="5400000"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332" name="Picture 2" descr="Image result for turkey flag">
            <a:extLst>
              <a:ext uri="{FF2B5EF4-FFF2-40B4-BE49-F238E27FC236}">
                <a16:creationId xmlns:a16="http://schemas.microsoft.com/office/drawing/2014/main" id="{B316C363-5785-4B03-8F5F-4C64FC6713F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128943" y="5230140"/>
            <a:ext cx="170776" cy="186411"/>
          </a:xfrm>
          <a:prstGeom prst="ellipse">
            <a:avLst/>
          </a:prstGeom>
          <a:ln w="12700">
            <a:noFill/>
            <a:miter lim="400000"/>
          </a:ln>
          <a:effectLst>
            <a:outerShdw blurRad="38100" dist="25400" dir="5400000"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333" name="Austria.jpg">
            <a:extLst>
              <a:ext uri="{FF2B5EF4-FFF2-40B4-BE49-F238E27FC236}">
                <a16:creationId xmlns:a16="http://schemas.microsoft.com/office/drawing/2014/main" id="{8FBAC939-517F-459E-9516-3DDBD7DC716C}"/>
              </a:ext>
            </a:extLst>
          </p:cNvPr>
          <p:cNvPicPr/>
          <p:nvPr/>
        </p:nvPicPr>
        <p:blipFill>
          <a:blip r:embed="rId26">
            <a:extLst/>
          </a:blip>
          <a:stretch>
            <a:fillRect/>
          </a:stretch>
        </p:blipFill>
        <p:spPr>
          <a:xfrm>
            <a:off x="906135" y="4587314"/>
            <a:ext cx="180000" cy="180000"/>
          </a:xfrm>
          <a:prstGeom prst="ellipse">
            <a:avLst/>
          </a:prstGeom>
          <a:ln w="12700">
            <a:noFill/>
            <a:miter lim="400000"/>
          </a:ln>
          <a:effectLst>
            <a:outerShdw blurRad="38100" dist="25400" dir="5400000" rotWithShape="0">
              <a:srgbClr val="000000">
                <a:alpha val="30000"/>
              </a:srgbClr>
            </a:outerShdw>
          </a:effectLst>
        </p:spPr>
      </p:pic>
      <p:pic>
        <p:nvPicPr>
          <p:cNvPr id="334" name="Italy.jpg">
            <a:extLst>
              <a:ext uri="{FF2B5EF4-FFF2-40B4-BE49-F238E27FC236}">
                <a16:creationId xmlns:a16="http://schemas.microsoft.com/office/drawing/2014/main" id="{348B9BB7-1A09-4C4F-99D8-DD41F3F432DE}"/>
              </a:ext>
            </a:extLst>
          </p:cNvPr>
          <p:cNvPicPr/>
          <p:nvPr/>
        </p:nvPicPr>
        <p:blipFill>
          <a:blip r:embed="rId27">
            <a:extLst/>
          </a:blip>
          <a:stretch>
            <a:fillRect/>
          </a:stretch>
        </p:blipFill>
        <p:spPr>
          <a:xfrm>
            <a:off x="1111692" y="4587314"/>
            <a:ext cx="179388" cy="179388"/>
          </a:xfrm>
          <a:prstGeom prst="ellipse">
            <a:avLst/>
          </a:prstGeom>
          <a:ln w="12700">
            <a:noFill/>
            <a:miter lim="400000"/>
          </a:ln>
          <a:effectLst>
            <a:outerShdw blurRad="38100" dist="25400" dir="5400000" rotWithShape="0">
              <a:srgbClr val="000000">
                <a:alpha val="30000"/>
              </a:srgbClr>
            </a:outerShdw>
          </a:effectLst>
        </p:spPr>
      </p:pic>
      <p:pic>
        <p:nvPicPr>
          <p:cNvPr id="335" name="Picture 9" descr="Image result for greece flag">
            <a:extLst>
              <a:ext uri="{FF2B5EF4-FFF2-40B4-BE49-F238E27FC236}">
                <a16:creationId xmlns:a16="http://schemas.microsoft.com/office/drawing/2014/main" id="{3AC4A85B-693C-4025-8C9A-B9FDA623B2C5}"/>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1316637" y="4587314"/>
            <a:ext cx="166053" cy="180000"/>
          </a:xfrm>
          <a:prstGeom prst="ellipse">
            <a:avLst/>
          </a:prstGeom>
          <a:ln w="12700">
            <a:noFill/>
            <a:miter lim="400000"/>
          </a:ln>
          <a:effectLst>
            <a:outerShdw blurRad="38100" dist="25400" dir="5400000"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336" name="Hungary.jpg">
            <a:extLst>
              <a:ext uri="{FF2B5EF4-FFF2-40B4-BE49-F238E27FC236}">
                <a16:creationId xmlns:a16="http://schemas.microsoft.com/office/drawing/2014/main" id="{C8EF333F-CC6E-4C37-BE02-C8F4D02F04F4}"/>
              </a:ext>
            </a:extLst>
          </p:cNvPr>
          <p:cNvPicPr/>
          <p:nvPr/>
        </p:nvPicPr>
        <p:blipFill>
          <a:blip r:embed="rId29">
            <a:extLst/>
          </a:blip>
          <a:stretch>
            <a:fillRect/>
          </a:stretch>
        </p:blipFill>
        <p:spPr>
          <a:xfrm>
            <a:off x="1508247" y="4587314"/>
            <a:ext cx="180000" cy="180000"/>
          </a:xfrm>
          <a:prstGeom prst="ellipse">
            <a:avLst/>
          </a:prstGeom>
          <a:ln w="12700">
            <a:noFill/>
            <a:miter lim="400000"/>
          </a:ln>
          <a:effectLst>
            <a:outerShdw blurRad="38100" dist="25400" dir="5400000" rotWithShape="0">
              <a:srgbClr val="000000">
                <a:alpha val="30000"/>
              </a:srgbClr>
            </a:outerShdw>
          </a:effectLst>
        </p:spPr>
      </p:pic>
      <p:pic>
        <p:nvPicPr>
          <p:cNvPr id="337" name="Germany.jpg">
            <a:extLst>
              <a:ext uri="{FF2B5EF4-FFF2-40B4-BE49-F238E27FC236}">
                <a16:creationId xmlns:a16="http://schemas.microsoft.com/office/drawing/2014/main" id="{F6C0BB88-9859-4B38-AFE2-E19015090C42}"/>
              </a:ext>
            </a:extLst>
          </p:cNvPr>
          <p:cNvPicPr/>
          <p:nvPr/>
        </p:nvPicPr>
        <p:blipFill>
          <a:blip r:embed="rId30">
            <a:extLst/>
          </a:blip>
          <a:stretch>
            <a:fillRect/>
          </a:stretch>
        </p:blipFill>
        <p:spPr>
          <a:xfrm>
            <a:off x="1713804" y="4587314"/>
            <a:ext cx="180000" cy="180000"/>
          </a:xfrm>
          <a:prstGeom prst="ellipse">
            <a:avLst/>
          </a:prstGeom>
          <a:ln w="12700">
            <a:noFill/>
            <a:miter lim="400000"/>
          </a:ln>
          <a:effectLst>
            <a:outerShdw blurRad="38100" dist="25400" dir="5400000" rotWithShape="0">
              <a:srgbClr val="000000">
                <a:alpha val="30000"/>
              </a:srgbClr>
            </a:outerShdw>
          </a:effectLst>
        </p:spPr>
      </p:pic>
      <p:pic>
        <p:nvPicPr>
          <p:cNvPr id="338" name="Picture 337">
            <a:extLst>
              <a:ext uri="{FF2B5EF4-FFF2-40B4-BE49-F238E27FC236}">
                <a16:creationId xmlns:a16="http://schemas.microsoft.com/office/drawing/2014/main" id="{C5B22474-EDAA-462C-B3E7-DA01971E41BC}"/>
              </a:ext>
            </a:extLst>
          </p:cNvPr>
          <p:cNvPicPr>
            <a:picLocks noChangeAspect="1"/>
          </p:cNvPicPr>
          <p:nvPr/>
        </p:nvPicPr>
        <p:blipFill>
          <a:blip r:embed="rId31" cstate="print">
            <a:clrChange>
              <a:clrFrom>
                <a:srgbClr val="02946F"/>
              </a:clrFrom>
              <a:clrTo>
                <a:srgbClr val="02946F">
                  <a:alpha val="0"/>
                </a:srgbClr>
              </a:clrTo>
            </a:clrChange>
            <a:extLst>
              <a:ext uri="{BEBA8EAE-BF5A-486C-A8C5-ECC9F3942E4B}">
                <a14:imgProps xmlns:a14="http://schemas.microsoft.com/office/drawing/2010/main">
                  <a14:imgLayer r:embed="rId32">
                    <a14:imgEffect>
                      <a14:sharpenSoften amount="-50000"/>
                    </a14:imgEffect>
                  </a14:imgLayer>
                </a14:imgProps>
              </a:ext>
              <a:ext uri="{28A0092B-C50C-407E-A947-70E740481C1C}">
                <a14:useLocalDpi xmlns:a14="http://schemas.microsoft.com/office/drawing/2010/main" val="0"/>
              </a:ext>
            </a:extLst>
          </a:blip>
          <a:stretch>
            <a:fillRect/>
          </a:stretch>
        </p:blipFill>
        <p:spPr>
          <a:xfrm>
            <a:off x="1919361" y="4587314"/>
            <a:ext cx="180114" cy="180114"/>
          </a:xfrm>
          <a:prstGeom prst="rect">
            <a:avLst/>
          </a:prstGeom>
        </p:spPr>
      </p:pic>
      <p:pic>
        <p:nvPicPr>
          <p:cNvPr id="355" name="Picture 354">
            <a:extLst>
              <a:ext uri="{FF2B5EF4-FFF2-40B4-BE49-F238E27FC236}">
                <a16:creationId xmlns:a16="http://schemas.microsoft.com/office/drawing/2014/main" id="{D20C631C-DAEE-4076-906F-C6A1608FD222}"/>
              </a:ext>
            </a:extLst>
          </p:cNvPr>
          <p:cNvPicPr>
            <a:picLocks noChangeAspect="1"/>
          </p:cNvPicPr>
          <p:nvPr/>
        </p:nvPicPr>
        <p:blipFill>
          <a:blip r:embed="rId33" cstate="hqprint">
            <a:extLst>
              <a:ext uri="{28A0092B-C50C-407E-A947-70E740481C1C}">
                <a14:useLocalDpi xmlns:a14="http://schemas.microsoft.com/office/drawing/2010/main" val="0"/>
              </a:ext>
            </a:extLst>
          </a:blip>
          <a:stretch>
            <a:fillRect/>
          </a:stretch>
        </p:blipFill>
        <p:spPr>
          <a:xfrm>
            <a:off x="1515921" y="5230140"/>
            <a:ext cx="178280" cy="178280"/>
          </a:xfrm>
          <a:prstGeom prst="rect">
            <a:avLst/>
          </a:prstGeom>
        </p:spPr>
      </p:pic>
      <p:pic>
        <p:nvPicPr>
          <p:cNvPr id="357" name="Picture 356">
            <a:extLst>
              <a:ext uri="{FF2B5EF4-FFF2-40B4-BE49-F238E27FC236}">
                <a16:creationId xmlns:a16="http://schemas.microsoft.com/office/drawing/2014/main" id="{E24515D0-FA5D-494B-90A5-2470382FD55A}"/>
              </a:ext>
            </a:extLst>
          </p:cNvPr>
          <p:cNvPicPr>
            <a:picLocks noChangeAspect="1"/>
          </p:cNvPicPr>
          <p:nvPr/>
        </p:nvPicPr>
        <p:blipFill>
          <a:blip r:embed="rId34" cstate="hqprint">
            <a:extLst>
              <a:ext uri="{28A0092B-C50C-407E-A947-70E740481C1C}">
                <a14:useLocalDpi xmlns:a14="http://schemas.microsoft.com/office/drawing/2010/main" val="0"/>
              </a:ext>
            </a:extLst>
          </a:blip>
          <a:stretch>
            <a:fillRect/>
          </a:stretch>
        </p:blipFill>
        <p:spPr>
          <a:xfrm>
            <a:off x="1712303" y="5230140"/>
            <a:ext cx="180114" cy="180114"/>
          </a:xfrm>
          <a:prstGeom prst="rect">
            <a:avLst/>
          </a:prstGeom>
        </p:spPr>
      </p:pic>
      <p:sp>
        <p:nvSpPr>
          <p:cNvPr id="361" name="TextBox 360">
            <a:extLst>
              <a:ext uri="{FF2B5EF4-FFF2-40B4-BE49-F238E27FC236}">
                <a16:creationId xmlns:a16="http://schemas.microsoft.com/office/drawing/2014/main" id="{DAB812F9-6287-4777-8C04-11E3B8AE269E}"/>
              </a:ext>
            </a:extLst>
          </p:cNvPr>
          <p:cNvSpPr txBox="1"/>
          <p:nvPr/>
        </p:nvSpPr>
        <p:spPr>
          <a:xfrm>
            <a:off x="906008" y="2004150"/>
            <a:ext cx="1239045" cy="261610"/>
          </a:xfrm>
          <a:prstGeom prst="rect">
            <a:avLst/>
          </a:prstGeom>
          <a:noFill/>
        </p:spPr>
        <p:txBody>
          <a:bodyPr wrap="square" rtlCol="0">
            <a:spAutoFit/>
          </a:bodyPr>
          <a:lstStyle/>
          <a:p>
            <a:r>
              <a:rPr lang="en-GB" sz="1100" b="1" dirty="0">
                <a:latin typeface="+mj-lt"/>
              </a:rPr>
              <a:t>EU countries (6)</a:t>
            </a:r>
            <a:endParaRPr lang="it-IT" sz="1100" b="1" dirty="0">
              <a:latin typeface="+mj-lt"/>
            </a:endParaRPr>
          </a:p>
        </p:txBody>
      </p:sp>
      <p:sp>
        <p:nvSpPr>
          <p:cNvPr id="362" name="TextBox 361">
            <a:extLst>
              <a:ext uri="{FF2B5EF4-FFF2-40B4-BE49-F238E27FC236}">
                <a16:creationId xmlns:a16="http://schemas.microsoft.com/office/drawing/2014/main" id="{091B4435-36F3-4B52-8345-822C49F43905}"/>
              </a:ext>
            </a:extLst>
          </p:cNvPr>
          <p:cNvSpPr txBox="1"/>
          <p:nvPr/>
        </p:nvSpPr>
        <p:spPr>
          <a:xfrm>
            <a:off x="825010" y="2690597"/>
            <a:ext cx="1399309" cy="261610"/>
          </a:xfrm>
          <a:prstGeom prst="rect">
            <a:avLst/>
          </a:prstGeom>
          <a:noFill/>
        </p:spPr>
        <p:txBody>
          <a:bodyPr wrap="square" rtlCol="0">
            <a:spAutoFit/>
          </a:bodyPr>
          <a:lstStyle/>
          <a:p>
            <a:r>
              <a:rPr lang="en-GB" sz="1100" b="1" dirty="0">
                <a:latin typeface="+mj-lt"/>
              </a:rPr>
              <a:t>Non EU countries (5)</a:t>
            </a:r>
            <a:endParaRPr lang="it-IT" sz="1100" b="1" dirty="0">
              <a:latin typeface="+mj-lt"/>
            </a:endParaRPr>
          </a:p>
        </p:txBody>
      </p:sp>
      <p:sp>
        <p:nvSpPr>
          <p:cNvPr id="364" name="TextBox 363">
            <a:extLst>
              <a:ext uri="{FF2B5EF4-FFF2-40B4-BE49-F238E27FC236}">
                <a16:creationId xmlns:a16="http://schemas.microsoft.com/office/drawing/2014/main" id="{F9A9E53C-7CE2-4D88-A336-FF2B67EBDDCE}"/>
              </a:ext>
            </a:extLst>
          </p:cNvPr>
          <p:cNvSpPr txBox="1"/>
          <p:nvPr/>
        </p:nvSpPr>
        <p:spPr>
          <a:xfrm>
            <a:off x="1005067" y="4346014"/>
            <a:ext cx="1239045" cy="261610"/>
          </a:xfrm>
          <a:prstGeom prst="rect">
            <a:avLst/>
          </a:prstGeom>
          <a:noFill/>
        </p:spPr>
        <p:txBody>
          <a:bodyPr wrap="square" rtlCol="0">
            <a:spAutoFit/>
          </a:bodyPr>
          <a:lstStyle/>
          <a:p>
            <a:r>
              <a:rPr lang="en-GB" sz="1100" b="1" dirty="0">
                <a:latin typeface="+mj-lt"/>
              </a:rPr>
              <a:t>EU countries (9)</a:t>
            </a:r>
            <a:endParaRPr lang="it-IT" sz="1100" b="1" dirty="0">
              <a:latin typeface="+mj-lt"/>
            </a:endParaRPr>
          </a:p>
        </p:txBody>
      </p:sp>
      <p:sp>
        <p:nvSpPr>
          <p:cNvPr id="366" name="TextBox 365">
            <a:extLst>
              <a:ext uri="{FF2B5EF4-FFF2-40B4-BE49-F238E27FC236}">
                <a16:creationId xmlns:a16="http://schemas.microsoft.com/office/drawing/2014/main" id="{46BEE40F-1669-4E85-B047-C8F8EEFA6BF2}"/>
              </a:ext>
            </a:extLst>
          </p:cNvPr>
          <p:cNvSpPr txBox="1"/>
          <p:nvPr/>
        </p:nvSpPr>
        <p:spPr>
          <a:xfrm>
            <a:off x="842094" y="4994061"/>
            <a:ext cx="1399309" cy="261610"/>
          </a:xfrm>
          <a:prstGeom prst="rect">
            <a:avLst/>
          </a:prstGeom>
          <a:noFill/>
        </p:spPr>
        <p:txBody>
          <a:bodyPr wrap="square" rtlCol="0">
            <a:spAutoFit/>
          </a:bodyPr>
          <a:lstStyle/>
          <a:p>
            <a:r>
              <a:rPr lang="en-GB" sz="1100" b="1" dirty="0">
                <a:latin typeface="+mj-lt"/>
              </a:rPr>
              <a:t>Non EU countries (5)</a:t>
            </a:r>
            <a:endParaRPr lang="it-IT" sz="1100" b="1" dirty="0">
              <a:latin typeface="+mj-lt"/>
            </a:endParaRPr>
          </a:p>
        </p:txBody>
      </p:sp>
    </p:spTree>
    <p:extLst>
      <p:ext uri="{BB962C8B-B14F-4D97-AF65-F5344CB8AC3E}">
        <p14:creationId xmlns:p14="http://schemas.microsoft.com/office/powerpoint/2010/main" val="2589591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 name="Object 160" hidden="1"/>
          <p:cNvGraphicFramePr>
            <a:graphicFrameLocks noChangeAspect="1"/>
          </p:cNvGraphicFramePr>
          <p:nvPr>
            <p:custDataLst>
              <p:tags r:id="rId2"/>
            </p:custDataLst>
            <p:extLst>
              <p:ext uri="{D42A27DB-BD31-4B8C-83A1-F6EECF244321}">
                <p14:modId xmlns:p14="http://schemas.microsoft.com/office/powerpoint/2010/main" val="1896362553"/>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23608"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25589" y="1589"/>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6682AED-8D81-408A-89A3-5893063518E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40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44" name="Rectangle 122"/>
          <p:cNvSpPr txBox="1">
            <a:spLocks noChangeArrowheads="1"/>
          </p:cNvSpPr>
          <p:nvPr/>
        </p:nvSpPr>
        <p:spPr bwMode="gray">
          <a:xfrm>
            <a:off x="9858949" y="749008"/>
            <a:ext cx="1002684" cy="125612"/>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80000"/>
              <a:buFont typeface="Wingdings" pitchFamily="2" charset="2"/>
              <a:buChar char="n"/>
              <a:defRPr sz="1600">
                <a:solidFill>
                  <a:schemeClr val="tx1"/>
                </a:solidFill>
                <a:latin typeface="+mn-lt"/>
                <a:cs typeface="+mn-cs"/>
              </a:defRPr>
            </a:lvl2pPr>
            <a:lvl3pPr marL="457200" indent="-261938" algn="l" defTabSz="895350" rtl="0" fontAlgn="base">
              <a:spcBef>
                <a:spcPct val="0"/>
              </a:spcBef>
              <a:spcAft>
                <a:spcPct val="0"/>
              </a:spcAft>
              <a:buClr>
                <a:schemeClr val="tx2"/>
              </a:buClr>
              <a:buSzPct val="80000"/>
              <a:buFont typeface="Arial" charset="0"/>
              <a:buChar char="–"/>
              <a:defRPr sz="1600">
                <a:solidFill>
                  <a:schemeClr val="tx1"/>
                </a:solidFill>
                <a:latin typeface="+mn-lt"/>
                <a:cs typeface="+mn-cs"/>
              </a:defRPr>
            </a:lvl3pPr>
            <a:lvl4pPr marL="614363" indent="-155575" algn="l" defTabSz="895350" rtl="0" fontAlgn="base">
              <a:spcBef>
                <a:spcPct val="0"/>
              </a:spcBef>
              <a:spcAft>
                <a:spcPct val="0"/>
              </a:spcAft>
              <a:buClr>
                <a:schemeClr val="tx2"/>
              </a:buClr>
              <a:buChar char="•"/>
              <a:defRPr sz="1600">
                <a:solidFill>
                  <a:schemeClr val="tx1"/>
                </a:solidFill>
                <a:latin typeface="+mn-lt"/>
                <a:cs typeface="+mn-cs"/>
              </a:defRPr>
            </a:lvl4pPr>
            <a:lvl5pPr marL="746125" indent="-130175" algn="l" defTabSz="895350" rtl="0" fontAlgn="base">
              <a:spcBef>
                <a:spcPct val="0"/>
              </a:spcBef>
              <a:spcAft>
                <a:spcPct val="0"/>
              </a:spcAft>
              <a:buClr>
                <a:schemeClr val="tx2"/>
              </a:buClr>
              <a:buFont typeface="Arial" charset="0"/>
              <a:buChar char="-"/>
              <a:defRPr sz="1600">
                <a:solidFill>
                  <a:schemeClr val="tx1"/>
                </a:solidFill>
                <a:latin typeface="+mn-lt"/>
                <a:cs typeface="+mn-cs"/>
              </a:defRPr>
            </a:lvl5pPr>
            <a:lvl6pPr marL="1227622"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6pPr>
            <a:lvl7pPr marL="1694054"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7pPr>
            <a:lvl8pPr marL="2160486"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8pPr>
            <a:lvl9pPr marL="2626917" indent="-132804" algn="l" defTabSz="913429" rtl="0"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defRPr/>
            </a:pPr>
            <a:r>
              <a:rPr lang="it-IT" sz="800" i="1" kern="0" dirty="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t>*AAB estimate</a:t>
            </a:r>
            <a:endParaRPr lang="it-IT" sz="800" kern="0" baseline="30000" dirty="0">
              <a:solidFill>
                <a:srgbClr val="000000"/>
              </a:solidFill>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110" name="Group 109"/>
          <p:cNvGrpSpPr/>
          <p:nvPr/>
        </p:nvGrpSpPr>
        <p:grpSpPr>
          <a:xfrm>
            <a:off x="10855569" y="267548"/>
            <a:ext cx="1336431" cy="6590452"/>
            <a:chOff x="10855569" y="267548"/>
            <a:chExt cx="1336431" cy="6590452"/>
          </a:xfrm>
        </p:grpSpPr>
        <p:pic>
          <p:nvPicPr>
            <p:cNvPr id="111" name="Picture 3"/>
            <p:cNvPicPr>
              <a:picLocks noChangeAspect="1"/>
            </p:cNvPicPr>
            <p:nvPr/>
          </p:nvPicPr>
          <p:blipFill>
            <a:blip r:embed="rId8" cstate="print"/>
            <a:srcRect/>
            <a:stretch>
              <a:fillRect/>
            </a:stretch>
          </p:blipFill>
          <p:spPr bwMode="auto">
            <a:xfrm>
              <a:off x="10856423" y="267548"/>
              <a:ext cx="1252537" cy="695325"/>
            </a:xfrm>
            <a:prstGeom prst="rect">
              <a:avLst/>
            </a:prstGeom>
            <a:noFill/>
            <a:ln w="9525">
              <a:noFill/>
              <a:miter lim="800000"/>
              <a:headEnd/>
              <a:tailEnd/>
            </a:ln>
          </p:spPr>
        </p:pic>
        <p:sp>
          <p:nvSpPr>
            <p:cNvPr id="112" name="Rectangle 111"/>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9" name="AutoShape 11" descr="Image result for kuwait fla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7" name="Oval 81">
            <a:extLst/>
          </p:cNvPr>
          <p:cNvSpPr>
            <a:spLocks/>
          </p:cNvSpPr>
          <p:nvPr/>
        </p:nvSpPr>
        <p:spPr bwMode="gray">
          <a:xfrm>
            <a:off x="1989179" y="1430567"/>
            <a:ext cx="563272" cy="300928"/>
          </a:xfrm>
          <a:prstGeom prst="ellipse">
            <a:avLst/>
          </a:prstGeom>
          <a:solidFill>
            <a:srgbClr val="FF0000"/>
          </a:solidFill>
          <a:ln w="3175" algn="ctr">
            <a:solidFill>
              <a:srgbClr val="FF0000"/>
            </a:solidFill>
            <a:round/>
            <a:headEnd/>
            <a:tailEnd/>
          </a:ln>
          <a:effectLst/>
          <a:extLst/>
        </p:spPr>
        <p:txBody>
          <a:bodyPr wrap="none" lIns="0" tIns="0" rIns="0" bIns="0" anchor="ctr"/>
          <a:lstStyle/>
          <a:p>
            <a:pPr algn="ctr" defTabSz="929110" eaLnBrk="0" hangingPunct="0">
              <a:defRPr/>
            </a:pPr>
            <a:r>
              <a:rPr lang="it-IT" sz="14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-14%</a:t>
            </a:r>
          </a:p>
        </p:txBody>
      </p:sp>
      <p:sp>
        <p:nvSpPr>
          <p:cNvPr id="150" name="Rectangle 6"/>
          <p:cNvSpPr txBox="1"/>
          <p:nvPr/>
        </p:nvSpPr>
        <p:spPr>
          <a:xfrm>
            <a:off x="535738" y="1430567"/>
            <a:ext cx="11414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Total Assets</a:t>
            </a:r>
            <a:endPar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1" name="Rectangle 6"/>
          <p:cNvSpPr txBox="1"/>
          <p:nvPr/>
        </p:nvSpPr>
        <p:spPr>
          <a:xfrm>
            <a:off x="2552451" y="1430567"/>
            <a:ext cx="6762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(out of which  9.2% from Greek Banks*) </a:t>
            </a:r>
          </a:p>
        </p:txBody>
      </p:sp>
      <p:sp>
        <p:nvSpPr>
          <p:cNvPr id="152" name="Oval 81">
            <a:extLst/>
          </p:cNvPr>
          <p:cNvSpPr>
            <a:spLocks/>
          </p:cNvSpPr>
          <p:nvPr/>
        </p:nvSpPr>
        <p:spPr bwMode="gray">
          <a:xfrm>
            <a:off x="1989179" y="1859425"/>
            <a:ext cx="563272" cy="300928"/>
          </a:xfrm>
          <a:prstGeom prst="ellipse">
            <a:avLst/>
          </a:prstGeom>
          <a:solidFill>
            <a:srgbClr val="FF0000"/>
          </a:solidFill>
          <a:ln w="3175" algn="ctr">
            <a:solidFill>
              <a:srgbClr val="FF0000"/>
            </a:solidFill>
            <a:round/>
            <a:headEnd/>
            <a:tailEnd/>
          </a:ln>
          <a:effectLst/>
          <a:extLst/>
        </p:spPr>
        <p:txBody>
          <a:bodyPr wrap="none" lIns="0" tIns="0" rIns="0" bIns="0" anchor="ctr"/>
          <a:lstStyle/>
          <a:p>
            <a:pPr algn="ctr" defTabSz="929110" eaLnBrk="0" hangingPunct="0">
              <a:defRPr/>
            </a:pPr>
            <a:r>
              <a:rPr lang="it-IT" sz="14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-9%</a:t>
            </a:r>
          </a:p>
        </p:txBody>
      </p:sp>
      <p:sp>
        <p:nvSpPr>
          <p:cNvPr id="153" name="Rectangle 6"/>
          <p:cNvSpPr txBox="1"/>
          <p:nvPr/>
        </p:nvSpPr>
        <p:spPr>
          <a:xfrm>
            <a:off x="571175" y="1859425"/>
            <a:ext cx="11414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Total Loans</a:t>
            </a:r>
            <a:endPar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4" name="Rectangle 6"/>
          <p:cNvSpPr txBox="1"/>
          <p:nvPr/>
        </p:nvSpPr>
        <p:spPr>
          <a:xfrm>
            <a:off x="2552451" y="1859425"/>
            <a:ext cx="6762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(out of which  9.7% from Greek Banks*) </a:t>
            </a:r>
          </a:p>
        </p:txBody>
      </p:sp>
      <p:sp>
        <p:nvSpPr>
          <p:cNvPr id="155" name="Oval 81">
            <a:extLst/>
          </p:cNvPr>
          <p:cNvSpPr>
            <a:spLocks/>
          </p:cNvSpPr>
          <p:nvPr/>
        </p:nvSpPr>
        <p:spPr bwMode="gray">
          <a:xfrm>
            <a:off x="1989179" y="2298916"/>
            <a:ext cx="563272" cy="300928"/>
          </a:xfrm>
          <a:prstGeom prst="ellipse">
            <a:avLst/>
          </a:prstGeom>
          <a:solidFill>
            <a:srgbClr val="FF0000"/>
          </a:solidFill>
          <a:ln w="3175" algn="ctr">
            <a:solidFill>
              <a:srgbClr val="FF0000"/>
            </a:solidFill>
            <a:round/>
            <a:headEnd/>
            <a:tailEnd/>
          </a:ln>
          <a:effectLst/>
          <a:extLst/>
        </p:spPr>
        <p:txBody>
          <a:bodyPr wrap="none" lIns="0" tIns="0" rIns="0" bIns="0" anchor="ctr"/>
          <a:lstStyle/>
          <a:p>
            <a:pPr algn="ctr" defTabSz="929110" eaLnBrk="0" hangingPunct="0">
              <a:defRPr/>
            </a:pPr>
            <a:r>
              <a:rPr lang="it-IT" sz="14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-13%</a:t>
            </a:r>
          </a:p>
        </p:txBody>
      </p:sp>
      <p:sp>
        <p:nvSpPr>
          <p:cNvPr id="158" name="Rectangle 6"/>
          <p:cNvSpPr txBox="1"/>
          <p:nvPr/>
        </p:nvSpPr>
        <p:spPr>
          <a:xfrm>
            <a:off x="564079" y="2298916"/>
            <a:ext cx="14250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Total Deposits</a:t>
            </a:r>
            <a:endPar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2" name="Rectangle 6"/>
          <p:cNvSpPr txBox="1"/>
          <p:nvPr/>
        </p:nvSpPr>
        <p:spPr>
          <a:xfrm>
            <a:off x="2552451" y="2298916"/>
            <a:ext cx="6762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(out of which  8.9% from Greek Banks*) </a:t>
            </a:r>
          </a:p>
        </p:txBody>
      </p:sp>
      <p:sp>
        <p:nvSpPr>
          <p:cNvPr id="163" name="Rectangle 8">
            <a:extLst>
              <a:ext uri="{FF2B5EF4-FFF2-40B4-BE49-F238E27FC236}">
                <a16:creationId xmlns:a16="http://schemas.microsoft.com/office/drawing/2014/main" id="{F350E9A5-E45E-45AA-AFFF-C95A7EF7E534}"/>
              </a:ext>
            </a:extLst>
          </p:cNvPr>
          <p:cNvSpPr>
            <a:spLocks noChangeArrowheads="1"/>
          </p:cNvSpPr>
          <p:nvPr/>
        </p:nvSpPr>
        <p:spPr bwMode="gray">
          <a:xfrm>
            <a:off x="491638" y="952722"/>
            <a:ext cx="2085636" cy="387328"/>
          </a:xfrm>
          <a:prstGeom prst="rect">
            <a:avLst/>
          </a:prstGeom>
          <a:solidFill>
            <a:srgbClr val="E53809"/>
          </a:solidFill>
          <a:ln w="9525" algn="ctr">
            <a:solidFill>
              <a:srgbClr val="E53809"/>
            </a:solidFill>
            <a:miter lim="800000"/>
            <a:headEnd/>
            <a:tailEnd/>
          </a:ln>
          <a:effectLst/>
          <a:extLst/>
        </p:spPr>
        <p:txBody>
          <a:bodyPr lIns="73430" tIns="0" rIns="0" bIns="0" anchor="ctr">
            <a:noAutofit/>
          </a:bodyPr>
          <a:lstStyle/>
          <a:p>
            <a:pPr defTabSz="913138">
              <a:defRPr/>
            </a:pPr>
            <a:r>
              <a:rPr lang="en-US" sz="20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EU Banks</a:t>
            </a:r>
          </a:p>
        </p:txBody>
      </p:sp>
      <p:sp>
        <p:nvSpPr>
          <p:cNvPr id="164" name="Oval 81">
            <a:extLst/>
          </p:cNvPr>
          <p:cNvSpPr>
            <a:spLocks/>
          </p:cNvSpPr>
          <p:nvPr/>
        </p:nvSpPr>
        <p:spPr bwMode="gray">
          <a:xfrm>
            <a:off x="1989179" y="3326779"/>
            <a:ext cx="563272" cy="300928"/>
          </a:xfrm>
          <a:prstGeom prst="ellipse">
            <a:avLst/>
          </a:prstGeom>
          <a:solidFill>
            <a:srgbClr val="00573F"/>
          </a:solidFill>
          <a:ln w="3175" algn="ctr">
            <a:solidFill>
              <a:srgbClr val="00573F"/>
            </a:solidFill>
            <a:round/>
            <a:headEnd/>
            <a:tailEnd/>
          </a:ln>
          <a:effectLst/>
          <a:extLst/>
        </p:spPr>
        <p:txBody>
          <a:bodyPr wrap="none" lIns="0" tIns="0" rIns="0" bIns="0" anchor="ctr"/>
          <a:lstStyle/>
          <a:p>
            <a:pPr algn="ctr" defTabSz="929110" eaLnBrk="0" hangingPunct="0">
              <a:defRPr/>
            </a:pPr>
            <a:r>
              <a:rPr lang="it-IT" sz="14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+5%</a:t>
            </a:r>
          </a:p>
        </p:txBody>
      </p:sp>
      <p:sp>
        <p:nvSpPr>
          <p:cNvPr id="165" name="Rectangle 6"/>
          <p:cNvSpPr txBox="1"/>
          <p:nvPr/>
        </p:nvSpPr>
        <p:spPr>
          <a:xfrm>
            <a:off x="539276" y="3326779"/>
            <a:ext cx="11414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Total Assets</a:t>
            </a:r>
            <a:endPar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6" name="Rectangle 6"/>
          <p:cNvSpPr txBox="1"/>
          <p:nvPr/>
        </p:nvSpPr>
        <p:spPr>
          <a:xfrm>
            <a:off x="2552451" y="3326779"/>
            <a:ext cx="6762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(out of which  2.6% from  Greek Bank*) </a:t>
            </a:r>
          </a:p>
        </p:txBody>
      </p:sp>
      <p:sp>
        <p:nvSpPr>
          <p:cNvPr id="167" name="Oval 81">
            <a:extLst/>
          </p:cNvPr>
          <p:cNvSpPr>
            <a:spLocks/>
          </p:cNvSpPr>
          <p:nvPr/>
        </p:nvSpPr>
        <p:spPr bwMode="gray">
          <a:xfrm>
            <a:off x="1989179" y="3755637"/>
            <a:ext cx="563272" cy="300928"/>
          </a:xfrm>
          <a:prstGeom prst="ellipse">
            <a:avLst/>
          </a:prstGeom>
          <a:solidFill>
            <a:srgbClr val="00573F"/>
          </a:solidFill>
          <a:ln w="3175" algn="ctr">
            <a:solidFill>
              <a:srgbClr val="00573F"/>
            </a:solidFill>
            <a:round/>
            <a:headEnd/>
            <a:tailEnd/>
          </a:ln>
          <a:effectLst/>
          <a:extLst/>
        </p:spPr>
        <p:txBody>
          <a:bodyPr wrap="none" lIns="0" tIns="0" rIns="0" bIns="0" anchor="ctr"/>
          <a:lstStyle/>
          <a:p>
            <a:pPr algn="ctr" defTabSz="929110" eaLnBrk="0" hangingPunct="0">
              <a:defRPr/>
            </a:pPr>
            <a:r>
              <a:rPr lang="it-IT" sz="14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+1%</a:t>
            </a:r>
          </a:p>
        </p:txBody>
      </p:sp>
      <p:sp>
        <p:nvSpPr>
          <p:cNvPr id="168" name="Rectangle 6"/>
          <p:cNvSpPr txBox="1"/>
          <p:nvPr/>
        </p:nvSpPr>
        <p:spPr>
          <a:xfrm>
            <a:off x="574713" y="3755637"/>
            <a:ext cx="11414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Total Loans</a:t>
            </a:r>
            <a:endPar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9" name="Rectangle 6"/>
          <p:cNvSpPr txBox="1"/>
          <p:nvPr/>
        </p:nvSpPr>
        <p:spPr>
          <a:xfrm>
            <a:off x="2552451" y="3755637"/>
            <a:ext cx="6762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(out of which  3.4% from Greek Bank*) </a:t>
            </a:r>
          </a:p>
        </p:txBody>
      </p:sp>
      <p:sp>
        <p:nvSpPr>
          <p:cNvPr id="170" name="Oval 81">
            <a:extLst/>
          </p:cNvPr>
          <p:cNvSpPr>
            <a:spLocks/>
          </p:cNvSpPr>
          <p:nvPr/>
        </p:nvSpPr>
        <p:spPr bwMode="gray">
          <a:xfrm>
            <a:off x="1989179" y="4195128"/>
            <a:ext cx="563272" cy="300928"/>
          </a:xfrm>
          <a:prstGeom prst="ellipse">
            <a:avLst/>
          </a:prstGeom>
          <a:solidFill>
            <a:srgbClr val="00573F"/>
          </a:solidFill>
          <a:ln w="3175" algn="ctr">
            <a:solidFill>
              <a:srgbClr val="00573F"/>
            </a:solidFill>
            <a:round/>
            <a:headEnd/>
            <a:tailEnd/>
          </a:ln>
          <a:effectLst/>
          <a:extLst/>
        </p:spPr>
        <p:txBody>
          <a:bodyPr wrap="none" lIns="0" tIns="0" rIns="0" bIns="0" anchor="ctr"/>
          <a:lstStyle/>
          <a:p>
            <a:pPr algn="ctr" defTabSz="929110" eaLnBrk="0" hangingPunct="0">
              <a:defRPr/>
            </a:pPr>
            <a:r>
              <a:rPr lang="it-IT" sz="14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+4%</a:t>
            </a:r>
          </a:p>
        </p:txBody>
      </p:sp>
      <p:sp>
        <p:nvSpPr>
          <p:cNvPr id="171" name="Rectangle 6"/>
          <p:cNvSpPr txBox="1"/>
          <p:nvPr/>
        </p:nvSpPr>
        <p:spPr>
          <a:xfrm>
            <a:off x="567618" y="4195128"/>
            <a:ext cx="14569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Total Deposits</a:t>
            </a:r>
            <a:endPar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2" name="Rectangle 6"/>
          <p:cNvSpPr txBox="1"/>
          <p:nvPr/>
        </p:nvSpPr>
        <p:spPr>
          <a:xfrm>
            <a:off x="2552451" y="4195128"/>
            <a:ext cx="6762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(out of which  2.5% from Greek Bank*) </a:t>
            </a:r>
          </a:p>
        </p:txBody>
      </p:sp>
      <p:sp>
        <p:nvSpPr>
          <p:cNvPr id="173" name="Rectangle 8">
            <a:extLst>
              <a:ext uri="{FF2B5EF4-FFF2-40B4-BE49-F238E27FC236}">
                <a16:creationId xmlns:a16="http://schemas.microsoft.com/office/drawing/2014/main" id="{F350E9A5-E45E-45AA-AFFF-C95A7EF7E534}"/>
              </a:ext>
            </a:extLst>
          </p:cNvPr>
          <p:cNvSpPr>
            <a:spLocks noChangeArrowheads="1"/>
          </p:cNvSpPr>
          <p:nvPr/>
        </p:nvSpPr>
        <p:spPr bwMode="gray">
          <a:xfrm>
            <a:off x="495176" y="2848934"/>
            <a:ext cx="2085636" cy="387328"/>
          </a:xfrm>
          <a:prstGeom prst="rect">
            <a:avLst/>
          </a:prstGeom>
          <a:solidFill>
            <a:srgbClr val="E53809">
              <a:alpha val="80000"/>
            </a:srgbClr>
          </a:solidFill>
          <a:ln w="9525" algn="ctr">
            <a:solidFill>
              <a:srgbClr val="E53809"/>
            </a:solidFill>
            <a:miter lim="800000"/>
            <a:headEnd/>
            <a:tailEnd/>
          </a:ln>
          <a:effectLst/>
          <a:extLst/>
        </p:spPr>
        <p:txBody>
          <a:bodyPr lIns="73430" tIns="0" rIns="0" bIns="0" anchor="ctr">
            <a:noAutofit/>
          </a:bodyPr>
          <a:lstStyle/>
          <a:p>
            <a:pPr defTabSz="913138">
              <a:defRPr/>
            </a:pPr>
            <a:r>
              <a:rPr lang="en-US" sz="20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Non EU Banks</a:t>
            </a:r>
          </a:p>
        </p:txBody>
      </p:sp>
      <p:sp>
        <p:nvSpPr>
          <p:cNvPr id="174" name="Oval 81">
            <a:extLst/>
          </p:cNvPr>
          <p:cNvSpPr>
            <a:spLocks/>
          </p:cNvSpPr>
          <p:nvPr/>
        </p:nvSpPr>
        <p:spPr bwMode="gray">
          <a:xfrm>
            <a:off x="1989179" y="5116661"/>
            <a:ext cx="563272" cy="300928"/>
          </a:xfrm>
          <a:prstGeom prst="ellipse">
            <a:avLst/>
          </a:prstGeom>
          <a:solidFill>
            <a:srgbClr val="00573F"/>
          </a:solidFill>
          <a:ln w="3175" algn="ctr">
            <a:solidFill>
              <a:srgbClr val="00573F"/>
            </a:solidFill>
            <a:round/>
            <a:headEnd/>
            <a:tailEnd/>
          </a:ln>
          <a:effectLst/>
          <a:extLst/>
        </p:spPr>
        <p:txBody>
          <a:bodyPr wrap="none" lIns="0" tIns="0" rIns="0" bIns="0" anchor="ctr"/>
          <a:lstStyle/>
          <a:p>
            <a:pPr algn="ctr" defTabSz="929110" eaLnBrk="0" hangingPunct="0">
              <a:defRPr/>
            </a:pPr>
            <a:r>
              <a:rPr lang="it-IT" sz="14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+9%</a:t>
            </a:r>
          </a:p>
        </p:txBody>
      </p:sp>
      <p:sp>
        <p:nvSpPr>
          <p:cNvPr id="175" name="Rectangle 6"/>
          <p:cNvSpPr txBox="1"/>
          <p:nvPr/>
        </p:nvSpPr>
        <p:spPr>
          <a:xfrm>
            <a:off x="510915" y="5116661"/>
            <a:ext cx="11414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Total Assets</a:t>
            </a:r>
            <a:endPar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0" name="Rectangle 6"/>
          <p:cNvSpPr txBox="1"/>
          <p:nvPr/>
        </p:nvSpPr>
        <p:spPr>
          <a:xfrm>
            <a:off x="2552451" y="5116661"/>
            <a:ext cx="6762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(out of which  5.3% from a Greek Bank*) </a:t>
            </a:r>
          </a:p>
        </p:txBody>
      </p:sp>
      <p:sp>
        <p:nvSpPr>
          <p:cNvPr id="184" name="Oval 81">
            <a:extLst/>
          </p:cNvPr>
          <p:cNvSpPr>
            <a:spLocks/>
          </p:cNvSpPr>
          <p:nvPr/>
        </p:nvSpPr>
        <p:spPr bwMode="gray">
          <a:xfrm>
            <a:off x="1989179" y="5545519"/>
            <a:ext cx="563272" cy="300928"/>
          </a:xfrm>
          <a:prstGeom prst="ellipse">
            <a:avLst/>
          </a:prstGeom>
          <a:solidFill>
            <a:srgbClr val="00573F"/>
          </a:solidFill>
          <a:ln w="3175" algn="ctr">
            <a:solidFill>
              <a:srgbClr val="00573F"/>
            </a:solidFill>
            <a:round/>
            <a:headEnd/>
            <a:tailEnd/>
          </a:ln>
          <a:effectLst/>
          <a:extLst/>
        </p:spPr>
        <p:txBody>
          <a:bodyPr wrap="none" lIns="0" tIns="0" rIns="0" bIns="0" anchor="ctr"/>
          <a:lstStyle/>
          <a:p>
            <a:pPr algn="ctr" defTabSz="929110" eaLnBrk="0" hangingPunct="0">
              <a:defRPr/>
            </a:pPr>
            <a:r>
              <a:rPr lang="it-IT" sz="14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+8%</a:t>
            </a:r>
          </a:p>
        </p:txBody>
      </p:sp>
      <p:sp>
        <p:nvSpPr>
          <p:cNvPr id="185" name="Rectangle 6"/>
          <p:cNvSpPr txBox="1"/>
          <p:nvPr/>
        </p:nvSpPr>
        <p:spPr>
          <a:xfrm>
            <a:off x="546352" y="5545519"/>
            <a:ext cx="11414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Total Loans</a:t>
            </a:r>
            <a:endPar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6" name="Rectangle 6"/>
          <p:cNvSpPr txBox="1"/>
          <p:nvPr/>
        </p:nvSpPr>
        <p:spPr>
          <a:xfrm>
            <a:off x="2552451" y="5545519"/>
            <a:ext cx="6762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(out of which  3.4% from a Greek Bank*) </a:t>
            </a:r>
          </a:p>
        </p:txBody>
      </p:sp>
      <p:sp>
        <p:nvSpPr>
          <p:cNvPr id="194" name="Oval 81">
            <a:extLst/>
          </p:cNvPr>
          <p:cNvSpPr>
            <a:spLocks/>
          </p:cNvSpPr>
          <p:nvPr/>
        </p:nvSpPr>
        <p:spPr bwMode="gray">
          <a:xfrm>
            <a:off x="1989179" y="5985010"/>
            <a:ext cx="563272" cy="300928"/>
          </a:xfrm>
          <a:prstGeom prst="ellipse">
            <a:avLst/>
          </a:prstGeom>
          <a:solidFill>
            <a:srgbClr val="00573F"/>
          </a:solidFill>
          <a:ln w="3175" algn="ctr">
            <a:solidFill>
              <a:srgbClr val="00573F"/>
            </a:solidFill>
            <a:round/>
            <a:headEnd/>
            <a:tailEnd/>
          </a:ln>
          <a:effectLst/>
          <a:extLst/>
        </p:spPr>
        <p:txBody>
          <a:bodyPr wrap="none" lIns="0" tIns="0" rIns="0" bIns="0" anchor="ctr"/>
          <a:lstStyle/>
          <a:p>
            <a:pPr algn="ctr" defTabSz="929110" eaLnBrk="0" hangingPunct="0">
              <a:defRPr/>
            </a:pPr>
            <a:r>
              <a:rPr lang="it-IT" sz="14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+10%</a:t>
            </a:r>
          </a:p>
        </p:txBody>
      </p:sp>
      <p:sp>
        <p:nvSpPr>
          <p:cNvPr id="196" name="Rectangle 6"/>
          <p:cNvSpPr txBox="1"/>
          <p:nvPr/>
        </p:nvSpPr>
        <p:spPr>
          <a:xfrm>
            <a:off x="539257" y="5985010"/>
            <a:ext cx="16022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b="1"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Total Deposits</a:t>
            </a:r>
            <a:endPar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7" name="Rectangle 6"/>
          <p:cNvSpPr txBox="1"/>
          <p:nvPr/>
        </p:nvSpPr>
        <p:spPr>
          <a:xfrm>
            <a:off x="2552451" y="5985010"/>
            <a:ext cx="6762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a:buClr>
                <a:srgbClr val="002960"/>
              </a:buClr>
              <a:buSzPct val="100000"/>
              <a:defRPr/>
            </a:pPr>
            <a:r>
              <a:rPr lang="en-US" sz="1800" kern="0" dirty="0">
                <a:solidFill>
                  <a:prstClr val="black">
                    <a:lumMod val="65000"/>
                    <a:lumOff val="35000"/>
                  </a:prstClr>
                </a:solidFill>
                <a:latin typeface="Calibri Light" panose="020F0302020204030204" pitchFamily="34" charset="0"/>
                <a:cs typeface="Calibri Light" panose="020F0302020204030204" pitchFamily="34" charset="0"/>
                <a:sym typeface="Calibri Light" panose="020F0302020204030204" pitchFamily="34" charset="0"/>
              </a:rPr>
              <a:t>(out of which  5.0% from a Greek Bank*) </a:t>
            </a:r>
          </a:p>
        </p:txBody>
      </p:sp>
      <p:sp>
        <p:nvSpPr>
          <p:cNvPr id="198" name="Rectangle 8">
            <a:extLst>
              <a:ext uri="{FF2B5EF4-FFF2-40B4-BE49-F238E27FC236}">
                <a16:creationId xmlns:a16="http://schemas.microsoft.com/office/drawing/2014/main" id="{F350E9A5-E45E-45AA-AFFF-C95A7EF7E534}"/>
              </a:ext>
            </a:extLst>
          </p:cNvPr>
          <p:cNvSpPr>
            <a:spLocks noChangeArrowheads="1"/>
          </p:cNvSpPr>
          <p:nvPr/>
        </p:nvSpPr>
        <p:spPr bwMode="gray">
          <a:xfrm>
            <a:off x="466815" y="4638816"/>
            <a:ext cx="2085636" cy="387328"/>
          </a:xfrm>
          <a:prstGeom prst="rect">
            <a:avLst/>
          </a:prstGeom>
          <a:solidFill>
            <a:srgbClr val="E53809">
              <a:alpha val="70000"/>
            </a:srgbClr>
          </a:solidFill>
          <a:ln w="9525" algn="ctr">
            <a:solidFill>
              <a:srgbClr val="E53809"/>
            </a:solidFill>
            <a:miter lim="800000"/>
            <a:headEnd/>
            <a:tailEnd/>
          </a:ln>
          <a:effectLst/>
          <a:extLst/>
        </p:spPr>
        <p:txBody>
          <a:bodyPr lIns="73430" tIns="0" rIns="0" bIns="0" anchor="ctr">
            <a:noAutofit/>
          </a:bodyPr>
          <a:lstStyle/>
          <a:p>
            <a:pPr defTabSz="913138">
              <a:defRPr/>
            </a:pPr>
            <a:r>
              <a:rPr lang="en-US" sz="20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Albanian Banks</a:t>
            </a:r>
          </a:p>
        </p:txBody>
      </p:sp>
      <p:sp>
        <p:nvSpPr>
          <p:cNvPr id="4" name="Rounded Rectangular Callout 3"/>
          <p:cNvSpPr/>
          <p:nvPr/>
        </p:nvSpPr>
        <p:spPr>
          <a:xfrm>
            <a:off x="6737695" y="2575915"/>
            <a:ext cx="2496065" cy="2134929"/>
          </a:xfrm>
          <a:prstGeom prst="wedgeRoundRectCallout">
            <a:avLst>
              <a:gd name="adj1" fmla="val -66653"/>
              <a:gd name="adj2" fmla="val 19153"/>
              <a:gd name="adj3" fmla="val 16667"/>
            </a:avLst>
          </a:prstGeom>
          <a:solidFill>
            <a:srgbClr val="E5380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cs typeface="Calibri Light" panose="020F0302020204030204" pitchFamily="34" charset="0"/>
                <a:sym typeface="Calibri Light" panose="020F0302020204030204" pitchFamily="34" charset="0"/>
              </a:rPr>
              <a:t>Split of Kosovo operations</a:t>
            </a:r>
          </a:p>
          <a:p>
            <a:pPr algn="ctr"/>
            <a:endParaRPr lang="en-US" dirty="0">
              <a:latin typeface="Calibri Light" panose="020F0302020204030204" pitchFamily="34" charset="0"/>
              <a:cs typeface="Calibri Light" panose="020F0302020204030204" pitchFamily="34" charset="0"/>
              <a:sym typeface="Calibri Light" panose="020F0302020204030204" pitchFamily="34" charset="0"/>
            </a:endParaRPr>
          </a:p>
          <a:p>
            <a:pPr marL="285750" indent="-285750" algn="ctr">
              <a:buFont typeface="Arial" panose="020B0604020202020204" pitchFamily="34" charset="0"/>
              <a:buChar char="•"/>
            </a:pPr>
            <a:r>
              <a:rPr lang="en-US" sz="1600" dirty="0">
                <a:latin typeface="Calibri Light" panose="020F0302020204030204" pitchFamily="34" charset="0"/>
                <a:cs typeface="Calibri Light" panose="020F0302020204030204" pitchFamily="34" charset="0"/>
                <a:sym typeface="Calibri Light" panose="020F0302020204030204" pitchFamily="34" charset="0"/>
              </a:rPr>
              <a:t>Total assets ~3.3%</a:t>
            </a:r>
          </a:p>
          <a:p>
            <a:pPr marL="285750" indent="-285750" algn="ctr">
              <a:buFont typeface="Arial" panose="020B0604020202020204" pitchFamily="34" charset="0"/>
              <a:buChar char="•"/>
            </a:pPr>
            <a:r>
              <a:rPr lang="en-US" sz="1600" dirty="0">
                <a:latin typeface="Calibri Light" panose="020F0302020204030204" pitchFamily="34" charset="0"/>
                <a:cs typeface="Calibri Light" panose="020F0302020204030204" pitchFamily="34" charset="0"/>
                <a:sym typeface="Calibri Light" panose="020F0302020204030204" pitchFamily="34" charset="0"/>
              </a:rPr>
              <a:t>Total loans ~4.8%</a:t>
            </a:r>
          </a:p>
          <a:p>
            <a:pPr marL="285750" indent="-285750" algn="ctr">
              <a:buFont typeface="Arial" panose="020B0604020202020204" pitchFamily="34" charset="0"/>
              <a:buChar char="•"/>
            </a:pPr>
            <a:r>
              <a:rPr lang="en-US" sz="1600" dirty="0">
                <a:latin typeface="Calibri Light" panose="020F0302020204030204" pitchFamily="34" charset="0"/>
                <a:cs typeface="Calibri Light" panose="020F0302020204030204" pitchFamily="34" charset="0"/>
                <a:sym typeface="Calibri Light" panose="020F0302020204030204" pitchFamily="34" charset="0"/>
              </a:rPr>
              <a:t>Total deposits ~3.5%</a:t>
            </a:r>
          </a:p>
          <a:p>
            <a:pPr marL="285750" indent="-285750" algn="ctr">
              <a:buFont typeface="Arial" panose="020B0604020202020204" pitchFamily="34" charset="0"/>
              <a:buChar char="•"/>
            </a:pPr>
            <a:endParaRPr lang="en-US" sz="1600" dirty="0">
              <a:latin typeface="Calibri Light" panose="020F0302020204030204" pitchFamily="34" charset="0"/>
              <a:cs typeface="Calibri Light" panose="020F0302020204030204" pitchFamily="34" charset="0"/>
              <a:sym typeface="Calibri Light" panose="020F0302020204030204" pitchFamily="34" charset="0"/>
            </a:endParaRPr>
          </a:p>
          <a:p>
            <a:pPr algn="ctr"/>
            <a:r>
              <a:rPr lang="en-US" dirty="0">
                <a:latin typeface="Calibri Light" panose="020F0302020204030204" pitchFamily="34" charset="0"/>
                <a:cs typeface="Calibri Light" panose="020F0302020204030204" pitchFamily="34" charset="0"/>
                <a:sym typeface="Calibri Light" panose="020F0302020204030204" pitchFamily="34" charset="0"/>
              </a:rPr>
              <a:t>Since Jan 2019</a:t>
            </a:r>
          </a:p>
        </p:txBody>
      </p:sp>
      <p:sp>
        <p:nvSpPr>
          <p:cNvPr id="42" name="Title 1">
            <a:extLst>
              <a:ext uri="{FF2B5EF4-FFF2-40B4-BE49-F238E27FC236}">
                <a16:creationId xmlns:a16="http://schemas.microsoft.com/office/drawing/2014/main" id="{8D23224F-7E5E-4EE4-AE50-6CB4463A517C}"/>
              </a:ext>
            </a:extLst>
          </p:cNvPr>
          <p:cNvSpPr txBox="1">
            <a:spLocks/>
          </p:cNvSpPr>
          <p:nvPr/>
        </p:nvSpPr>
        <p:spPr>
          <a:xfrm>
            <a:off x="360000" y="288000"/>
            <a:ext cx="9565050" cy="54451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Observed dynamics: 2015-2019</a:t>
            </a:r>
          </a:p>
        </p:txBody>
      </p:sp>
      <p:cxnSp>
        <p:nvCxnSpPr>
          <p:cNvPr id="43" name="Straight Connector 42">
            <a:extLst>
              <a:ext uri="{FF2B5EF4-FFF2-40B4-BE49-F238E27FC236}">
                <a16:creationId xmlns:a16="http://schemas.microsoft.com/office/drawing/2014/main" id="{5AA02B0E-3B99-4723-A164-BBC8707790A8}"/>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379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22" name="Object 23" hidden="1"/>
          <p:cNvGraphicFramePr>
            <a:graphicFrameLocks noChangeAspect="1"/>
          </p:cNvGraphicFramePr>
          <p:nvPr>
            <p:custDataLst>
              <p:tags r:id="rId2"/>
            </p:custDataLst>
            <p:extLst>
              <p:ext uri="{D42A27DB-BD31-4B8C-83A1-F6EECF244321}">
                <p14:modId xmlns:p14="http://schemas.microsoft.com/office/powerpoint/2010/main" val="662336761"/>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2461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458749" y="1028343"/>
            <a:ext cx="10001724" cy="5078313"/>
          </a:xfrm>
          <a:prstGeom prst="rect">
            <a:avLst/>
          </a:prstGeom>
          <a:noFill/>
        </p:spPr>
        <p:txBody>
          <a:bodyPr wrap="square">
            <a:spAutoFit/>
          </a:bodyPr>
          <a:lstStyle/>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Demographics, size of the economy as well as the macroeconomic scenario, limit the achievement of significant economies of scale.</a:t>
            </a:r>
          </a:p>
          <a:p>
            <a:pPr marL="171450" indent="-171450" algn="just">
              <a:buFont typeface="Wingdings" panose="05000000000000000000" pitchFamily="2" charset="2"/>
              <a:buChar char="§"/>
              <a:defRPr/>
            </a:pPr>
            <a:endParaRPr lang="en-US"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Digital Revolution and Regulatory Framework will generate additional relevant costs. </a:t>
            </a:r>
            <a:r>
              <a:rPr lang="en-US" kern="0" dirty="0" smtClean="0">
                <a:latin typeface="Calibri Light" panose="020F0302020204030204" pitchFamily="34" charset="0"/>
                <a:cs typeface="Calibri Light" panose="020F0302020204030204" pitchFamily="34" charset="0"/>
                <a:sym typeface="Calibri Light" panose="020F0302020204030204" pitchFamily="34" charset="0"/>
              </a:rPr>
              <a:t>In </a:t>
            </a:r>
            <a:r>
              <a:rPr lang="en-US" kern="0" dirty="0">
                <a:latin typeface="Calibri Light" panose="020F0302020204030204" pitchFamily="34" charset="0"/>
                <a:cs typeface="Calibri Light" panose="020F0302020204030204" pitchFamily="34" charset="0"/>
                <a:sym typeface="Calibri Light" panose="020F0302020204030204" pitchFamily="34" charset="0"/>
              </a:rPr>
              <a:t>this light, Banks have to pursue a better quality and management of their assets in order to maintain an adequate level of profitability.</a:t>
            </a:r>
          </a:p>
          <a:p>
            <a:pPr marL="171450" indent="-171450" algn="just">
              <a:buFont typeface="Wingdings" panose="05000000000000000000" pitchFamily="2" charset="2"/>
              <a:buChar char="§"/>
              <a:defRPr/>
            </a:pPr>
            <a:endParaRPr lang="en-US"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The ongoing consolidation process is a clear answer to the described scenario</a:t>
            </a:r>
            <a:r>
              <a:rPr lang="en-US" kern="0" dirty="0" smtClean="0">
                <a:latin typeface="Calibri Light" panose="020F0302020204030204" pitchFamily="34" charset="0"/>
                <a:cs typeface="Calibri Light" panose="020F0302020204030204" pitchFamily="34" charset="0"/>
                <a:sym typeface="Calibri Light" panose="020F0302020204030204" pitchFamily="34" charset="0"/>
              </a:rPr>
              <a:t>.</a:t>
            </a:r>
          </a:p>
          <a:p>
            <a:pPr algn="just">
              <a:defRPr/>
            </a:pPr>
            <a:endParaRPr lang="en-US"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In this current scenario (net of the impact generated by the 2 Greek Banks):</a:t>
            </a:r>
          </a:p>
          <a:p>
            <a:pPr marL="800100" lvl="1" indent="-342900" algn="just">
              <a:buFont typeface="+mj-lt"/>
              <a:buAutoNum type="arabicPeriod"/>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EU based Banks seem to be </a:t>
            </a:r>
            <a:r>
              <a:rPr lang="en-US" kern="0" dirty="0" smtClean="0">
                <a:latin typeface="Calibri Light" panose="020F0302020204030204" pitchFamily="34" charset="0"/>
                <a:cs typeface="Calibri Light" panose="020F0302020204030204" pitchFamily="34" charset="0"/>
                <a:sym typeface="Calibri Light" panose="020F0302020204030204" pitchFamily="34" charset="0"/>
              </a:rPr>
              <a:t>enough stable </a:t>
            </a:r>
            <a:r>
              <a:rPr lang="en-US" kern="0" dirty="0">
                <a:latin typeface="Calibri Light" panose="020F0302020204030204" pitchFamily="34" charset="0"/>
                <a:cs typeface="Calibri Light" panose="020F0302020204030204" pitchFamily="34" charset="0"/>
                <a:sym typeface="Calibri Light" panose="020F0302020204030204" pitchFamily="34" charset="0"/>
              </a:rPr>
              <a:t>and maintaining the leadership in the market.</a:t>
            </a:r>
          </a:p>
          <a:p>
            <a:pPr marL="800100" lvl="1" indent="-342900" algn="just">
              <a:buFont typeface="+mj-lt"/>
              <a:buAutoNum type="arabicPeriod"/>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Local Banks have gained market share and seem to show a faster development speed in terms of volumes</a:t>
            </a:r>
          </a:p>
          <a:p>
            <a:pPr marL="171450" lvl="1" indent="-171450" algn="just">
              <a:buFont typeface="Wingdings" panose="05000000000000000000" pitchFamily="2" charset="2"/>
              <a:buChar char="§"/>
              <a:defRPr/>
            </a:pPr>
            <a:endParaRPr lang="en-US"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Split of Kosovo operations has impacted the comparative analysis</a:t>
            </a:r>
          </a:p>
          <a:p>
            <a:pPr marL="171450" indent="-171450" algn="just">
              <a:buFont typeface="Wingdings" panose="05000000000000000000" pitchFamily="2" charset="2"/>
              <a:buChar char="§"/>
              <a:defRPr/>
            </a:pPr>
            <a:endParaRPr lang="en-US"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Given all the events will deploy their full impact </a:t>
            </a:r>
            <a:r>
              <a:rPr lang="en-US" kern="0" dirty="0" smtClean="0">
                <a:latin typeface="Calibri Light" panose="020F0302020204030204" pitchFamily="34" charset="0"/>
                <a:cs typeface="Calibri Light" panose="020F0302020204030204" pitchFamily="34" charset="0"/>
                <a:sym typeface="Calibri Light" panose="020F0302020204030204" pitchFamily="34" charset="0"/>
              </a:rPr>
              <a:t>this year, </a:t>
            </a:r>
            <a:r>
              <a:rPr lang="en-US" kern="0" dirty="0">
                <a:latin typeface="Calibri Light" panose="020F0302020204030204" pitchFamily="34" charset="0"/>
                <a:cs typeface="Calibri Light" panose="020F0302020204030204" pitchFamily="34" charset="0"/>
                <a:sym typeface="Calibri Light" panose="020F0302020204030204" pitchFamily="34" charset="0"/>
              </a:rPr>
              <a:t>we </a:t>
            </a:r>
            <a:r>
              <a:rPr lang="en-US" kern="0" dirty="0" smtClean="0">
                <a:latin typeface="Calibri Light" panose="020F0302020204030204" pitchFamily="34" charset="0"/>
                <a:cs typeface="Calibri Light" panose="020F0302020204030204" pitchFamily="34" charset="0"/>
                <a:sym typeface="Calibri Light" panose="020F0302020204030204" pitchFamily="34" charset="0"/>
              </a:rPr>
              <a:t>shall </a:t>
            </a:r>
            <a:r>
              <a:rPr lang="en-US" kern="0" dirty="0">
                <a:latin typeface="Calibri Light" panose="020F0302020204030204" pitchFamily="34" charset="0"/>
                <a:cs typeface="Calibri Light" panose="020F0302020204030204" pitchFamily="34" charset="0"/>
                <a:sym typeface="Calibri Light" panose="020F0302020204030204" pitchFamily="34" charset="0"/>
              </a:rPr>
              <a:t>wait </a:t>
            </a:r>
            <a:r>
              <a:rPr lang="en-US" kern="0" dirty="0" smtClean="0">
                <a:latin typeface="Calibri Light" panose="020F0302020204030204" pitchFamily="34" charset="0"/>
                <a:cs typeface="Calibri Light" panose="020F0302020204030204" pitchFamily="34" charset="0"/>
                <a:sym typeface="Calibri Light" panose="020F0302020204030204" pitchFamily="34" charset="0"/>
              </a:rPr>
              <a:t>2019 final figures </a:t>
            </a:r>
            <a:r>
              <a:rPr lang="en-US" kern="0" dirty="0">
                <a:latin typeface="Calibri Light" panose="020F0302020204030204" pitchFamily="34" charset="0"/>
                <a:cs typeface="Calibri Light" panose="020F0302020204030204" pitchFamily="34" charset="0"/>
                <a:sym typeface="Calibri Light" panose="020F0302020204030204" pitchFamily="34" charset="0"/>
              </a:rPr>
              <a:t>for confirmation of the </a:t>
            </a:r>
            <a:r>
              <a:rPr lang="en-US" kern="0" dirty="0" smtClean="0">
                <a:latin typeface="Calibri Light" panose="020F0302020204030204" pitchFamily="34" charset="0"/>
                <a:cs typeface="Calibri Light" panose="020F0302020204030204" pitchFamily="34" charset="0"/>
                <a:sym typeface="Calibri Light" panose="020F0302020204030204" pitchFamily="34" charset="0"/>
              </a:rPr>
              <a:t>observed trend</a:t>
            </a:r>
            <a:r>
              <a:rPr lang="en-US" kern="0" dirty="0">
                <a:latin typeface="Calibri Light" panose="020F0302020204030204" pitchFamily="34" charset="0"/>
                <a:cs typeface="Calibri Light" panose="020F0302020204030204" pitchFamily="34" charset="0"/>
                <a:sym typeface="Calibri Light" panose="020F0302020204030204" pitchFamily="34" charset="0"/>
              </a:rPr>
              <a:t>.</a:t>
            </a:r>
          </a:p>
        </p:txBody>
      </p:sp>
      <p:grpSp>
        <p:nvGrpSpPr>
          <p:cNvPr id="20" name="Group 19"/>
          <p:cNvGrpSpPr/>
          <p:nvPr/>
        </p:nvGrpSpPr>
        <p:grpSpPr>
          <a:xfrm>
            <a:off x="10855569" y="267548"/>
            <a:ext cx="1336431" cy="6590452"/>
            <a:chOff x="10855569" y="267548"/>
            <a:chExt cx="1336431" cy="6590452"/>
          </a:xfrm>
        </p:grpSpPr>
        <p:pic>
          <p:nvPicPr>
            <p:cNvPr id="21" name="Picture 3"/>
            <p:cNvPicPr>
              <a:picLocks noChangeAspect="1"/>
            </p:cNvPicPr>
            <p:nvPr/>
          </p:nvPicPr>
          <p:blipFill>
            <a:blip r:embed="rId7" cstate="print"/>
            <a:srcRect/>
            <a:stretch>
              <a:fillRect/>
            </a:stretch>
          </p:blipFill>
          <p:spPr bwMode="auto">
            <a:xfrm>
              <a:off x="10856423" y="267548"/>
              <a:ext cx="1252537" cy="695325"/>
            </a:xfrm>
            <a:prstGeom prst="rect">
              <a:avLst/>
            </a:prstGeom>
            <a:noFill/>
            <a:ln w="9525">
              <a:noFill/>
              <a:miter lim="800000"/>
              <a:headEnd/>
              <a:tailEnd/>
            </a:ln>
          </p:spPr>
        </p:pic>
        <p:sp>
          <p:nvSpPr>
            <p:cNvPr id="22" name="Rectangle 21"/>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11" name="Title 1">
            <a:extLst>
              <a:ext uri="{FF2B5EF4-FFF2-40B4-BE49-F238E27FC236}">
                <a16:creationId xmlns:a16="http://schemas.microsoft.com/office/drawing/2014/main" id="{E613FBC2-D510-43C8-A6CB-000B1BEB1093}"/>
              </a:ext>
            </a:extLst>
          </p:cNvPr>
          <p:cNvSpPr txBox="1">
            <a:spLocks/>
          </p:cNvSpPr>
          <p:nvPr/>
        </p:nvSpPr>
        <p:spPr>
          <a:xfrm>
            <a:off x="360000" y="288000"/>
            <a:ext cx="9565050" cy="54451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Conclusions 1/2</a:t>
            </a:r>
          </a:p>
        </p:txBody>
      </p:sp>
      <p:cxnSp>
        <p:nvCxnSpPr>
          <p:cNvPr id="12" name="Straight Connector 11">
            <a:extLst>
              <a:ext uri="{FF2B5EF4-FFF2-40B4-BE49-F238E27FC236}">
                <a16:creationId xmlns:a16="http://schemas.microsoft.com/office/drawing/2014/main" id="{CF660026-C1BE-4D94-B19D-3A0A12E4EFF8}"/>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4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22" name="Object 23" hidden="1"/>
          <p:cNvGraphicFramePr>
            <a:graphicFrameLocks noChangeAspect="1"/>
          </p:cNvGraphicFramePr>
          <p:nvPr>
            <p:custDataLst>
              <p:tags r:id="rId2"/>
            </p:custDataLst>
            <p:extLst>
              <p:ext uri="{D42A27DB-BD31-4B8C-83A1-F6EECF244321}">
                <p14:modId xmlns:p14="http://schemas.microsoft.com/office/powerpoint/2010/main" val="3872629565"/>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2665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438845" y="752475"/>
            <a:ext cx="10001724" cy="4247317"/>
          </a:xfrm>
          <a:prstGeom prst="rect">
            <a:avLst/>
          </a:prstGeom>
          <a:noFill/>
        </p:spPr>
        <p:txBody>
          <a:bodyPr wrap="square">
            <a:spAutoFit/>
          </a:bodyPr>
          <a:lstStyle/>
          <a:p>
            <a:pPr marL="800100" lvl="1" indent="-342900" algn="just">
              <a:buFont typeface="+mj-lt"/>
              <a:buAutoNum type="arabicPeriod"/>
              <a:defRPr/>
            </a:pPr>
            <a:endParaRPr lang="en-US"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It is very likely the EU based Banks are driven by more sophisticated models (risk management, capital optimization, </a:t>
            </a:r>
            <a:r>
              <a:rPr lang="en-US" kern="0" dirty="0" err="1">
                <a:latin typeface="Calibri Light" panose="020F0302020204030204" pitchFamily="34" charset="0"/>
                <a:cs typeface="Calibri Light" panose="020F0302020204030204" pitchFamily="34" charset="0"/>
                <a:sym typeface="Calibri Light" panose="020F0302020204030204" pitchFamily="34" charset="0"/>
              </a:rPr>
              <a:t>etc</a:t>
            </a:r>
            <a:r>
              <a:rPr lang="en-US" kern="0" dirty="0">
                <a:latin typeface="Calibri Light" panose="020F0302020204030204" pitchFamily="34" charset="0"/>
                <a:cs typeface="Calibri Light" panose="020F0302020204030204" pitchFamily="34" charset="0"/>
                <a:sym typeface="Calibri Light" panose="020F0302020204030204" pitchFamily="34" charset="0"/>
              </a:rPr>
              <a:t>) seeking for efficiency , asset quality as well as profitability rather than expansion. </a:t>
            </a:r>
          </a:p>
          <a:p>
            <a:pPr marL="171450" indent="-171450" algn="just">
              <a:buFont typeface="Wingdings" panose="05000000000000000000" pitchFamily="2" charset="2"/>
              <a:buChar char="§"/>
              <a:defRPr/>
            </a:pPr>
            <a:endParaRPr lang="en-US"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Next challenges we can expect:</a:t>
            </a:r>
          </a:p>
          <a:p>
            <a:pPr marL="800100" lvl="1" indent="-342900" algn="just">
              <a:buFont typeface="+mj-lt"/>
              <a:buAutoNum type="arabicPeriod"/>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Possible further consolidation</a:t>
            </a:r>
          </a:p>
          <a:p>
            <a:pPr marL="800100" lvl="1" indent="-342900" algn="just">
              <a:buFont typeface="+mj-lt"/>
              <a:buAutoNum type="arabicPeriod"/>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Changes in the applied business models</a:t>
            </a:r>
          </a:p>
          <a:p>
            <a:pPr marL="800100" lvl="1" indent="-342900" algn="just">
              <a:buFont typeface="+mj-lt"/>
              <a:buAutoNum type="arabicPeriod"/>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Development of synergies with </a:t>
            </a:r>
            <a:r>
              <a:rPr lang="en-US" kern="0" dirty="0" err="1">
                <a:latin typeface="Calibri Light" panose="020F0302020204030204" pitchFamily="34" charset="0"/>
                <a:cs typeface="Calibri Light" panose="020F0302020204030204" pitchFamily="34" charset="0"/>
                <a:sym typeface="Calibri Light" panose="020F0302020204030204" pitchFamily="34" charset="0"/>
              </a:rPr>
              <a:t>Fintech</a:t>
            </a:r>
            <a:r>
              <a:rPr lang="en-US" kern="0" dirty="0">
                <a:latin typeface="Calibri Light" panose="020F0302020204030204" pitchFamily="34" charset="0"/>
                <a:cs typeface="Calibri Light" panose="020F0302020204030204" pitchFamily="34" charset="0"/>
                <a:sym typeface="Calibri Light" panose="020F0302020204030204" pitchFamily="34" charset="0"/>
              </a:rPr>
              <a:t> companies</a:t>
            </a:r>
          </a:p>
          <a:p>
            <a:pPr marL="800100" lvl="1" indent="-342900" algn="just">
              <a:buFont typeface="+mj-lt"/>
              <a:buAutoNum type="arabicPeriod"/>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Higher competition in Retail Market</a:t>
            </a:r>
          </a:p>
          <a:p>
            <a:pPr marL="800100" lvl="1" indent="-342900" algn="just">
              <a:buFont typeface="+mj-lt"/>
              <a:buAutoNum type="arabicPeriod"/>
              <a:defRPr/>
            </a:pPr>
            <a:endParaRPr lang="en-US"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Very low interest rates market, coupled  with the slowing down European economy, make this “game” even more difficult, should the scenario further deteriorate.</a:t>
            </a:r>
          </a:p>
          <a:p>
            <a:pPr marL="171450" indent="-171450" algn="just">
              <a:buFont typeface="Wingdings" panose="05000000000000000000" pitchFamily="2" charset="2"/>
              <a:buChar char="§"/>
              <a:defRPr/>
            </a:pPr>
            <a:endParaRPr lang="en-US" kern="0" dirty="0">
              <a:latin typeface="Calibri Light" panose="020F0302020204030204" pitchFamily="34" charset="0"/>
              <a:cs typeface="Calibri Light" panose="020F0302020204030204" pitchFamily="34" charset="0"/>
              <a:sym typeface="Calibri Light" panose="020F0302020204030204" pitchFamily="34" charset="0"/>
            </a:endParaRPr>
          </a:p>
          <a:p>
            <a:pPr marL="171450" indent="-171450" algn="just">
              <a:buFont typeface="Wingdings" panose="05000000000000000000" pitchFamily="2" charset="2"/>
              <a:buChar char="§"/>
              <a:defRPr/>
            </a:pPr>
            <a:r>
              <a:rPr lang="en-US" kern="0" dirty="0">
                <a:latin typeface="Calibri Light" panose="020F0302020204030204" pitchFamily="34" charset="0"/>
                <a:cs typeface="Calibri Light" panose="020F0302020204030204" pitchFamily="34" charset="0"/>
                <a:sym typeface="Calibri Light" panose="020F0302020204030204" pitchFamily="34" charset="0"/>
              </a:rPr>
              <a:t>Nevertheless, the evident solidity and liquidity of the Albanian Banking System mitigate the downside risks.</a:t>
            </a:r>
          </a:p>
        </p:txBody>
      </p:sp>
      <p:grpSp>
        <p:nvGrpSpPr>
          <p:cNvPr id="20" name="Group 19"/>
          <p:cNvGrpSpPr/>
          <p:nvPr/>
        </p:nvGrpSpPr>
        <p:grpSpPr>
          <a:xfrm>
            <a:off x="10855569" y="267548"/>
            <a:ext cx="1336431" cy="6590452"/>
            <a:chOff x="10855569" y="267548"/>
            <a:chExt cx="1336431" cy="6590452"/>
          </a:xfrm>
        </p:grpSpPr>
        <p:pic>
          <p:nvPicPr>
            <p:cNvPr id="21" name="Picture 3"/>
            <p:cNvPicPr>
              <a:picLocks noChangeAspect="1"/>
            </p:cNvPicPr>
            <p:nvPr/>
          </p:nvPicPr>
          <p:blipFill>
            <a:blip r:embed="rId7" cstate="print"/>
            <a:srcRect/>
            <a:stretch>
              <a:fillRect/>
            </a:stretch>
          </p:blipFill>
          <p:spPr bwMode="auto">
            <a:xfrm>
              <a:off x="10856423" y="267548"/>
              <a:ext cx="1252537" cy="695325"/>
            </a:xfrm>
            <a:prstGeom prst="rect">
              <a:avLst/>
            </a:prstGeom>
            <a:noFill/>
            <a:ln w="9525">
              <a:noFill/>
              <a:miter lim="800000"/>
              <a:headEnd/>
              <a:tailEnd/>
            </a:ln>
          </p:spPr>
        </p:pic>
        <p:sp>
          <p:nvSpPr>
            <p:cNvPr id="22" name="Rectangle 21"/>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11" name="Title 1">
            <a:extLst>
              <a:ext uri="{FF2B5EF4-FFF2-40B4-BE49-F238E27FC236}">
                <a16:creationId xmlns:a16="http://schemas.microsoft.com/office/drawing/2014/main" id="{9991571F-4779-41CE-8211-07D511663720}"/>
              </a:ext>
            </a:extLst>
          </p:cNvPr>
          <p:cNvSpPr txBox="1">
            <a:spLocks/>
          </p:cNvSpPr>
          <p:nvPr/>
        </p:nvSpPr>
        <p:spPr>
          <a:xfrm>
            <a:off x="360000" y="288000"/>
            <a:ext cx="9565050" cy="54451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Conclusions 1/2</a:t>
            </a:r>
          </a:p>
        </p:txBody>
      </p:sp>
      <p:cxnSp>
        <p:nvCxnSpPr>
          <p:cNvPr id="12" name="Straight Connector 11">
            <a:extLst>
              <a:ext uri="{FF2B5EF4-FFF2-40B4-BE49-F238E27FC236}">
                <a16:creationId xmlns:a16="http://schemas.microsoft.com/office/drawing/2014/main" id="{53547421-D17E-4804-9453-20950277C52D}"/>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22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3809"/>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10F915-CFEC-4D0F-AE71-A432A51C30C8}"/>
              </a:ext>
            </a:extLst>
          </p:cNvPr>
          <p:cNvGraphicFramePr>
            <a:graphicFrameLocks noChangeAspect="1"/>
          </p:cNvGraphicFramePr>
          <p:nvPr>
            <p:custDataLst>
              <p:tags r:id="rId2"/>
            </p:custDataLst>
            <p:extLst>
              <p:ext uri="{D42A27DB-BD31-4B8C-83A1-F6EECF244321}">
                <p14:modId xmlns:p14="http://schemas.microsoft.com/office/powerpoint/2010/main" val="2503271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30"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9" name="Group 8"/>
          <p:cNvGrpSpPr/>
          <p:nvPr/>
        </p:nvGrpSpPr>
        <p:grpSpPr>
          <a:xfrm>
            <a:off x="0" y="4770783"/>
            <a:ext cx="12192000" cy="755374"/>
            <a:chOff x="0" y="4770783"/>
            <a:chExt cx="12192000" cy="755374"/>
          </a:xfrm>
        </p:grpSpPr>
        <p:sp>
          <p:nvSpPr>
            <p:cNvPr id="7" name="Rectangle 6"/>
            <p:cNvSpPr/>
            <p:nvPr/>
          </p:nvSpPr>
          <p:spPr>
            <a:xfrm>
              <a:off x="0" y="4770783"/>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5" name="Picture 3"/>
            <p:cNvPicPr>
              <a:picLocks noChangeAspect="1"/>
            </p:cNvPicPr>
            <p:nvPr/>
          </p:nvPicPr>
          <p:blipFill>
            <a:blip r:embed="rId7" cstate="print"/>
            <a:srcRect/>
            <a:stretch>
              <a:fillRect/>
            </a:stretch>
          </p:blipFill>
          <p:spPr bwMode="auto">
            <a:xfrm>
              <a:off x="5473387" y="4783888"/>
              <a:ext cx="1252537" cy="695325"/>
            </a:xfrm>
            <a:prstGeom prst="rect">
              <a:avLst/>
            </a:prstGeom>
            <a:noFill/>
            <a:ln w="9525">
              <a:noFill/>
              <a:miter lim="800000"/>
              <a:headEnd/>
              <a:tailEnd/>
            </a:ln>
          </p:spPr>
        </p:pic>
      </p:grpSp>
      <p:sp>
        <p:nvSpPr>
          <p:cNvPr id="6" name="Title 1"/>
          <p:cNvSpPr txBox="1">
            <a:spLocks/>
          </p:cNvSpPr>
          <p:nvPr/>
        </p:nvSpPr>
        <p:spPr bwMode="auto">
          <a:xfrm>
            <a:off x="1224196" y="5526156"/>
            <a:ext cx="9784861" cy="5897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Banks speak with one voice!</a:t>
            </a:r>
            <a:endParaRPr kumimoji="0" lang="sq-AL" altLang="sq-AL" sz="20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 name="Title 1"/>
          <p:cNvSpPr txBox="1">
            <a:spLocks/>
          </p:cNvSpPr>
          <p:nvPr/>
        </p:nvSpPr>
        <p:spPr bwMode="auto">
          <a:xfrm>
            <a:off x="0" y="1884484"/>
            <a:ext cx="12191999" cy="12270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sq-AL" altLang="sq-AL" sz="54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 name="Title 1"/>
          <p:cNvSpPr txBox="1">
            <a:spLocks/>
          </p:cNvSpPr>
          <p:nvPr/>
        </p:nvSpPr>
        <p:spPr bwMode="auto">
          <a:xfrm>
            <a:off x="1195835" y="2350427"/>
            <a:ext cx="9784861" cy="5897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Thank you!</a:t>
            </a:r>
            <a:endParaRPr kumimoji="0" lang="sq-AL" altLang="sq-AL" sz="4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23506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6"/>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nodePh="1">
                                  <p:stCondLst>
                                    <p:cond delay="0"/>
                                  </p:stCondLst>
                                  <p:endCondLst>
                                    <p:cond evt="begin" delay="0">
                                      <p:tn val="9"/>
                                    </p:cond>
                                  </p:endCondLst>
                                  <p:childTnLst>
                                    <p:animScale>
                                      <p:cBhvr>
                                        <p:cTn id="10" dur="500" fill="hold"/>
                                        <p:tgtEl>
                                          <p:spTgt spid="8"/>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500" fill="hold"/>
                                        <p:tgtEl>
                                          <p:spTgt spid="1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2184192007"/>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925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a:extLst>
              <a:ext uri="{FF2B5EF4-FFF2-40B4-BE49-F238E27FC236}">
                <a16:creationId xmlns:a16="http://schemas.microsoft.com/office/drawing/2014/main" id="{D0FF7959-34AB-446A-A9F7-F687A6451E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it-IT" sz="3400" b="1"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23" name="Group 22">
            <a:extLst/>
          </p:cNvPr>
          <p:cNvGrpSpPr/>
          <p:nvPr/>
        </p:nvGrpSpPr>
        <p:grpSpPr>
          <a:xfrm>
            <a:off x="3710002" y="1871276"/>
            <a:ext cx="3644682" cy="4068348"/>
            <a:chOff x="2968923" y="2100912"/>
            <a:chExt cx="3151753" cy="3162760"/>
          </a:xfrm>
          <a:solidFill>
            <a:schemeClr val="bg1">
              <a:lumMod val="75000"/>
            </a:schemeClr>
          </a:solidFill>
        </p:grpSpPr>
        <p:sp>
          <p:nvSpPr>
            <p:cNvPr id="24" name="Freeform 5">
              <a:extLst/>
            </p:cNvPr>
            <p:cNvSpPr>
              <a:spLocks noChangeArrowheads="1"/>
            </p:cNvSpPr>
            <p:nvPr/>
          </p:nvSpPr>
          <p:spPr bwMode="auto">
            <a:xfrm>
              <a:off x="3019150" y="4621013"/>
              <a:ext cx="178486" cy="398563"/>
            </a:xfrm>
            <a:custGeom>
              <a:avLst/>
              <a:gdLst>
                <a:gd name="T0" fmla="*/ 51641086 w 876"/>
                <a:gd name="T1" fmla="*/ 159655814 h 1845"/>
                <a:gd name="T2" fmla="*/ 51641086 w 876"/>
                <a:gd name="T3" fmla="*/ 159655814 h 1845"/>
                <a:gd name="T4" fmla="*/ 40175384 w 876"/>
                <a:gd name="T5" fmla="*/ 165403449 h 1845"/>
                <a:gd name="T6" fmla="*/ 34396802 w 876"/>
                <a:gd name="T7" fmla="*/ 162483871 h 1845"/>
                <a:gd name="T8" fmla="*/ 20087844 w 876"/>
                <a:gd name="T9" fmla="*/ 162483871 h 1845"/>
                <a:gd name="T10" fmla="*/ 14308958 w 876"/>
                <a:gd name="T11" fmla="*/ 165403449 h 1845"/>
                <a:gd name="T12" fmla="*/ 17244284 w 876"/>
                <a:gd name="T13" fmla="*/ 153999397 h 1845"/>
                <a:gd name="T14" fmla="*/ 14308958 w 876"/>
                <a:gd name="T15" fmla="*/ 136847711 h 1845"/>
                <a:gd name="T16" fmla="*/ 20087844 w 876"/>
                <a:gd name="T17" fmla="*/ 116867968 h 1845"/>
                <a:gd name="T18" fmla="*/ 14308958 w 876"/>
                <a:gd name="T19" fmla="*/ 116867968 h 1845"/>
                <a:gd name="T20" fmla="*/ 8622142 w 876"/>
                <a:gd name="T21" fmla="*/ 119787243 h 1845"/>
                <a:gd name="T22" fmla="*/ 14308958 w 876"/>
                <a:gd name="T23" fmla="*/ 111211551 h 1845"/>
                <a:gd name="T24" fmla="*/ 14308958 w 876"/>
                <a:gd name="T25" fmla="*/ 105463916 h 1845"/>
                <a:gd name="T26" fmla="*/ 8622142 w 876"/>
                <a:gd name="T27" fmla="*/ 111211551 h 1845"/>
                <a:gd name="T28" fmla="*/ 0 w 876"/>
                <a:gd name="T29" fmla="*/ 108383494 h 1845"/>
                <a:gd name="T30" fmla="*/ 5778583 w 876"/>
                <a:gd name="T31" fmla="*/ 96979442 h 1845"/>
                <a:gd name="T32" fmla="*/ 11465702 w 876"/>
                <a:gd name="T33" fmla="*/ 82656115 h 1845"/>
                <a:gd name="T34" fmla="*/ 14308958 w 876"/>
                <a:gd name="T35" fmla="*/ 68424007 h 1845"/>
                <a:gd name="T36" fmla="*/ 17244284 w 876"/>
                <a:gd name="T37" fmla="*/ 57019955 h 1845"/>
                <a:gd name="T38" fmla="*/ 20087844 w 876"/>
                <a:gd name="T39" fmla="*/ 48443961 h 1845"/>
                <a:gd name="T40" fmla="*/ 20087844 w 876"/>
                <a:gd name="T41" fmla="*/ 31383795 h 1845"/>
                <a:gd name="T42" fmla="*/ 17244284 w 876"/>
                <a:gd name="T43" fmla="*/ 19979743 h 1845"/>
                <a:gd name="T44" fmla="*/ 14308958 w 876"/>
                <a:gd name="T45" fmla="*/ 8575692 h 1845"/>
                <a:gd name="T46" fmla="*/ 31553242 w 876"/>
                <a:gd name="T47" fmla="*/ 0 h 1845"/>
                <a:gd name="T48" fmla="*/ 37240058 w 876"/>
                <a:gd name="T49" fmla="*/ 5747635 h 1845"/>
                <a:gd name="T50" fmla="*/ 34396802 w 876"/>
                <a:gd name="T51" fmla="*/ 14232109 h 1845"/>
                <a:gd name="T52" fmla="*/ 45862200 w 876"/>
                <a:gd name="T53" fmla="*/ 11404051 h 1845"/>
                <a:gd name="T54" fmla="*/ 54484343 w 876"/>
                <a:gd name="T55" fmla="*/ 14232109 h 1845"/>
                <a:gd name="T56" fmla="*/ 60171461 w 876"/>
                <a:gd name="T57" fmla="*/ 8575692 h 1845"/>
                <a:gd name="T58" fmla="*/ 74572186 w 876"/>
                <a:gd name="T59" fmla="*/ 8575692 h 1845"/>
                <a:gd name="T60" fmla="*/ 71636860 w 876"/>
                <a:gd name="T61" fmla="*/ 17151686 h 1845"/>
                <a:gd name="T62" fmla="*/ 80259002 w 876"/>
                <a:gd name="T63" fmla="*/ 19979743 h 1845"/>
                <a:gd name="T64" fmla="*/ 74572186 w 876"/>
                <a:gd name="T65" fmla="*/ 31383795 h 1845"/>
                <a:gd name="T66" fmla="*/ 63106485 w 876"/>
                <a:gd name="T67" fmla="*/ 37040212 h 1845"/>
                <a:gd name="T68" fmla="*/ 65950044 w 876"/>
                <a:gd name="T69" fmla="*/ 59848012 h 1845"/>
                <a:gd name="T70" fmla="*/ 60171461 w 876"/>
                <a:gd name="T71" fmla="*/ 65595647 h 1845"/>
                <a:gd name="T72" fmla="*/ 63106485 w 876"/>
                <a:gd name="T73" fmla="*/ 71252064 h 1845"/>
                <a:gd name="T74" fmla="*/ 60171461 w 876"/>
                <a:gd name="T75" fmla="*/ 79827756 h 1845"/>
                <a:gd name="T76" fmla="*/ 51641086 w 876"/>
                <a:gd name="T77" fmla="*/ 85575391 h 1845"/>
                <a:gd name="T78" fmla="*/ 54484343 w 876"/>
                <a:gd name="T79" fmla="*/ 96979442 h 1845"/>
                <a:gd name="T80" fmla="*/ 60171461 w 876"/>
                <a:gd name="T81" fmla="*/ 99807499 h 1845"/>
                <a:gd name="T82" fmla="*/ 60171461 w 876"/>
                <a:gd name="T83" fmla="*/ 105463916 h 1845"/>
                <a:gd name="T84" fmla="*/ 54484343 w 876"/>
                <a:gd name="T85" fmla="*/ 114039910 h 1845"/>
                <a:gd name="T86" fmla="*/ 54484343 w 876"/>
                <a:gd name="T87" fmla="*/ 122615602 h 1845"/>
                <a:gd name="T88" fmla="*/ 60171461 w 876"/>
                <a:gd name="T89" fmla="*/ 131191294 h 1845"/>
                <a:gd name="T90" fmla="*/ 54484343 w 876"/>
                <a:gd name="T91" fmla="*/ 139676071 h 1845"/>
                <a:gd name="T92" fmla="*/ 48705760 w 876"/>
                <a:gd name="T93" fmla="*/ 148251763 h 1845"/>
                <a:gd name="T94" fmla="*/ 51641086 w 876"/>
                <a:gd name="T95" fmla="*/ 159655814 h 1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6"/>
                <a:gd name="T145" fmla="*/ 0 h 1845"/>
                <a:gd name="T146" fmla="*/ 876 w 876"/>
                <a:gd name="T147" fmla="*/ 1845 h 1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6" h="1845">
                  <a:moveTo>
                    <a:pt x="563" y="1750"/>
                  </a:moveTo>
                  <a:lnTo>
                    <a:pt x="563" y="1750"/>
                  </a:lnTo>
                  <a:cubicBezTo>
                    <a:pt x="531" y="1781"/>
                    <a:pt x="469" y="1813"/>
                    <a:pt x="438" y="1813"/>
                  </a:cubicBezTo>
                  <a:cubicBezTo>
                    <a:pt x="406" y="1813"/>
                    <a:pt x="406" y="1813"/>
                    <a:pt x="375" y="1781"/>
                  </a:cubicBezTo>
                  <a:cubicBezTo>
                    <a:pt x="344" y="1781"/>
                    <a:pt x="281" y="1781"/>
                    <a:pt x="219" y="1781"/>
                  </a:cubicBezTo>
                  <a:cubicBezTo>
                    <a:pt x="188" y="1781"/>
                    <a:pt x="156" y="1844"/>
                    <a:pt x="156" y="1813"/>
                  </a:cubicBezTo>
                  <a:cubicBezTo>
                    <a:pt x="125" y="1750"/>
                    <a:pt x="156" y="1719"/>
                    <a:pt x="188" y="1688"/>
                  </a:cubicBezTo>
                  <a:cubicBezTo>
                    <a:pt x="188" y="1625"/>
                    <a:pt x="156" y="1563"/>
                    <a:pt x="156" y="1500"/>
                  </a:cubicBezTo>
                  <a:cubicBezTo>
                    <a:pt x="188" y="1406"/>
                    <a:pt x="219" y="1344"/>
                    <a:pt x="219" y="1281"/>
                  </a:cubicBezTo>
                  <a:cubicBezTo>
                    <a:pt x="219" y="1281"/>
                    <a:pt x="188" y="1281"/>
                    <a:pt x="156" y="1281"/>
                  </a:cubicBezTo>
                  <a:cubicBezTo>
                    <a:pt x="156" y="1313"/>
                    <a:pt x="94" y="1344"/>
                    <a:pt x="94" y="1313"/>
                  </a:cubicBezTo>
                  <a:cubicBezTo>
                    <a:pt x="94" y="1281"/>
                    <a:pt x="125" y="1250"/>
                    <a:pt x="156" y="1219"/>
                  </a:cubicBezTo>
                  <a:cubicBezTo>
                    <a:pt x="156" y="1188"/>
                    <a:pt x="156" y="1156"/>
                    <a:pt x="156" y="1156"/>
                  </a:cubicBezTo>
                  <a:cubicBezTo>
                    <a:pt x="94" y="1156"/>
                    <a:pt x="125" y="1219"/>
                    <a:pt x="94" y="1219"/>
                  </a:cubicBezTo>
                  <a:cubicBezTo>
                    <a:pt x="63" y="1219"/>
                    <a:pt x="31" y="1219"/>
                    <a:pt x="0" y="1188"/>
                  </a:cubicBezTo>
                  <a:cubicBezTo>
                    <a:pt x="0" y="1156"/>
                    <a:pt x="31" y="1094"/>
                    <a:pt x="63" y="1063"/>
                  </a:cubicBezTo>
                  <a:cubicBezTo>
                    <a:pt x="63" y="1000"/>
                    <a:pt x="94" y="969"/>
                    <a:pt x="125" y="906"/>
                  </a:cubicBezTo>
                  <a:cubicBezTo>
                    <a:pt x="156" y="844"/>
                    <a:pt x="156" y="813"/>
                    <a:pt x="156" y="750"/>
                  </a:cubicBezTo>
                  <a:cubicBezTo>
                    <a:pt x="188" y="688"/>
                    <a:pt x="156" y="688"/>
                    <a:pt x="188" y="625"/>
                  </a:cubicBezTo>
                  <a:cubicBezTo>
                    <a:pt x="188" y="594"/>
                    <a:pt x="219" y="563"/>
                    <a:pt x="219" y="531"/>
                  </a:cubicBezTo>
                  <a:cubicBezTo>
                    <a:pt x="219" y="469"/>
                    <a:pt x="219" y="406"/>
                    <a:pt x="219" y="344"/>
                  </a:cubicBezTo>
                  <a:cubicBezTo>
                    <a:pt x="219" y="313"/>
                    <a:pt x="219" y="281"/>
                    <a:pt x="188" y="219"/>
                  </a:cubicBezTo>
                  <a:cubicBezTo>
                    <a:pt x="188" y="188"/>
                    <a:pt x="188" y="156"/>
                    <a:pt x="156" y="94"/>
                  </a:cubicBezTo>
                  <a:cubicBezTo>
                    <a:pt x="219" y="94"/>
                    <a:pt x="281" y="31"/>
                    <a:pt x="344" y="0"/>
                  </a:cubicBezTo>
                  <a:cubicBezTo>
                    <a:pt x="375" y="0"/>
                    <a:pt x="406" y="31"/>
                    <a:pt x="406" y="63"/>
                  </a:cubicBezTo>
                  <a:cubicBezTo>
                    <a:pt x="406" y="94"/>
                    <a:pt x="313" y="125"/>
                    <a:pt x="375" y="156"/>
                  </a:cubicBezTo>
                  <a:cubicBezTo>
                    <a:pt x="375" y="156"/>
                    <a:pt x="438" y="125"/>
                    <a:pt x="500" y="125"/>
                  </a:cubicBezTo>
                  <a:cubicBezTo>
                    <a:pt x="531" y="125"/>
                    <a:pt x="563" y="156"/>
                    <a:pt x="594" y="156"/>
                  </a:cubicBezTo>
                  <a:cubicBezTo>
                    <a:pt x="594" y="125"/>
                    <a:pt x="625" y="94"/>
                    <a:pt x="656" y="94"/>
                  </a:cubicBezTo>
                  <a:cubicBezTo>
                    <a:pt x="688" y="94"/>
                    <a:pt x="750" y="63"/>
                    <a:pt x="813" y="94"/>
                  </a:cubicBezTo>
                  <a:cubicBezTo>
                    <a:pt x="813" y="94"/>
                    <a:pt x="781" y="156"/>
                    <a:pt x="781" y="188"/>
                  </a:cubicBezTo>
                  <a:cubicBezTo>
                    <a:pt x="813" y="219"/>
                    <a:pt x="875" y="188"/>
                    <a:pt x="875" y="219"/>
                  </a:cubicBezTo>
                  <a:cubicBezTo>
                    <a:pt x="875" y="281"/>
                    <a:pt x="813" y="281"/>
                    <a:pt x="813" y="344"/>
                  </a:cubicBezTo>
                  <a:cubicBezTo>
                    <a:pt x="750" y="375"/>
                    <a:pt x="719" y="375"/>
                    <a:pt x="688" y="406"/>
                  </a:cubicBezTo>
                  <a:cubicBezTo>
                    <a:pt x="656" y="500"/>
                    <a:pt x="750" y="563"/>
                    <a:pt x="719" y="656"/>
                  </a:cubicBezTo>
                  <a:cubicBezTo>
                    <a:pt x="719" y="688"/>
                    <a:pt x="656" y="688"/>
                    <a:pt x="656" y="719"/>
                  </a:cubicBezTo>
                  <a:cubicBezTo>
                    <a:pt x="656" y="750"/>
                    <a:pt x="688" y="750"/>
                    <a:pt x="688" y="781"/>
                  </a:cubicBezTo>
                  <a:cubicBezTo>
                    <a:pt x="688" y="813"/>
                    <a:pt x="688" y="875"/>
                    <a:pt x="656" y="875"/>
                  </a:cubicBezTo>
                  <a:cubicBezTo>
                    <a:pt x="625" y="906"/>
                    <a:pt x="563" y="875"/>
                    <a:pt x="563" y="938"/>
                  </a:cubicBezTo>
                  <a:cubicBezTo>
                    <a:pt x="531" y="969"/>
                    <a:pt x="594" y="1000"/>
                    <a:pt x="594" y="1063"/>
                  </a:cubicBezTo>
                  <a:cubicBezTo>
                    <a:pt x="625" y="1094"/>
                    <a:pt x="656" y="1094"/>
                    <a:pt x="656" y="1094"/>
                  </a:cubicBezTo>
                  <a:cubicBezTo>
                    <a:pt x="688" y="1125"/>
                    <a:pt x="688" y="1156"/>
                    <a:pt x="656" y="1156"/>
                  </a:cubicBezTo>
                  <a:cubicBezTo>
                    <a:pt x="656" y="1219"/>
                    <a:pt x="594" y="1219"/>
                    <a:pt x="594" y="1250"/>
                  </a:cubicBezTo>
                  <a:cubicBezTo>
                    <a:pt x="594" y="1281"/>
                    <a:pt x="594" y="1313"/>
                    <a:pt x="594" y="1344"/>
                  </a:cubicBezTo>
                  <a:cubicBezTo>
                    <a:pt x="594" y="1375"/>
                    <a:pt x="656" y="1406"/>
                    <a:pt x="656" y="1438"/>
                  </a:cubicBezTo>
                  <a:cubicBezTo>
                    <a:pt x="656" y="1469"/>
                    <a:pt x="594" y="1469"/>
                    <a:pt x="594" y="1531"/>
                  </a:cubicBezTo>
                  <a:cubicBezTo>
                    <a:pt x="563" y="1563"/>
                    <a:pt x="531" y="1594"/>
                    <a:pt x="531" y="1625"/>
                  </a:cubicBezTo>
                  <a:cubicBezTo>
                    <a:pt x="531" y="1688"/>
                    <a:pt x="531" y="1688"/>
                    <a:pt x="563" y="175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 name="Freeform 6">
              <a:extLst/>
            </p:cNvPr>
            <p:cNvSpPr>
              <a:spLocks noChangeArrowheads="1"/>
            </p:cNvSpPr>
            <p:nvPr/>
          </p:nvSpPr>
          <p:spPr bwMode="auto">
            <a:xfrm>
              <a:off x="3273873" y="3911609"/>
              <a:ext cx="699592" cy="689380"/>
            </a:xfrm>
            <a:custGeom>
              <a:avLst/>
              <a:gdLst>
                <a:gd name="T0" fmla="*/ 294328463 w 3439"/>
                <a:gd name="T1" fmla="*/ 245699324 h 3187"/>
                <a:gd name="T2" fmla="*/ 294328463 w 3439"/>
                <a:gd name="T3" fmla="*/ 237192403 h 3187"/>
                <a:gd name="T4" fmla="*/ 285733562 w 3439"/>
                <a:gd name="T5" fmla="*/ 211396714 h 3187"/>
                <a:gd name="T6" fmla="*/ 288568089 w 3439"/>
                <a:gd name="T7" fmla="*/ 197126668 h 3187"/>
                <a:gd name="T8" fmla="*/ 282899035 w 3439"/>
                <a:gd name="T9" fmla="*/ 180020881 h 3187"/>
                <a:gd name="T10" fmla="*/ 282899035 w 3439"/>
                <a:gd name="T11" fmla="*/ 162823755 h 3187"/>
                <a:gd name="T12" fmla="*/ 262875010 w 3439"/>
                <a:gd name="T13" fmla="*/ 168586577 h 3187"/>
                <a:gd name="T14" fmla="*/ 271469911 w 3439"/>
                <a:gd name="T15" fmla="*/ 142790888 h 3187"/>
                <a:gd name="T16" fmla="*/ 282899035 w 3439"/>
                <a:gd name="T17" fmla="*/ 125685403 h 3187"/>
                <a:gd name="T18" fmla="*/ 299997517 w 3439"/>
                <a:gd name="T19" fmla="*/ 122849662 h 3187"/>
                <a:gd name="T20" fmla="*/ 302923363 w 3439"/>
                <a:gd name="T21" fmla="*/ 88638391 h 3187"/>
                <a:gd name="T22" fmla="*/ 302923363 w 3439"/>
                <a:gd name="T23" fmla="*/ 68605523 h 3187"/>
                <a:gd name="T24" fmla="*/ 280064509 w 3439"/>
                <a:gd name="T25" fmla="*/ 60006960 h 3187"/>
                <a:gd name="T26" fmla="*/ 262875010 w 3439"/>
                <a:gd name="T27" fmla="*/ 54335478 h 3187"/>
                <a:gd name="T28" fmla="*/ 242850683 w 3439"/>
                <a:gd name="T29" fmla="*/ 48572656 h 3187"/>
                <a:gd name="T30" fmla="*/ 228586729 w 3439"/>
                <a:gd name="T31" fmla="*/ 37138352 h 3187"/>
                <a:gd name="T32" fmla="*/ 214323077 w 3439"/>
                <a:gd name="T33" fmla="*/ 22868609 h 3187"/>
                <a:gd name="T34" fmla="*/ 194298750 w 3439"/>
                <a:gd name="T35" fmla="*/ 17105787 h 3187"/>
                <a:gd name="T36" fmla="*/ 180035098 w 3439"/>
                <a:gd name="T37" fmla="*/ 8598563 h 3187"/>
                <a:gd name="T38" fmla="*/ 154341717 w 3439"/>
                <a:gd name="T39" fmla="*/ 31467172 h 3187"/>
                <a:gd name="T40" fmla="*/ 134317692 w 3439"/>
                <a:gd name="T41" fmla="*/ 39974093 h 3187"/>
                <a:gd name="T42" fmla="*/ 125722792 w 3439"/>
                <a:gd name="T43" fmla="*/ 54335478 h 3187"/>
                <a:gd name="T44" fmla="*/ 91434813 w 3439"/>
                <a:gd name="T45" fmla="*/ 57171219 h 3187"/>
                <a:gd name="T46" fmla="*/ 85765759 w 3439"/>
                <a:gd name="T47" fmla="*/ 48572656 h 3187"/>
                <a:gd name="T48" fmla="*/ 71410485 w 3439"/>
                <a:gd name="T49" fmla="*/ 54335478 h 3187"/>
                <a:gd name="T50" fmla="*/ 80005385 w 3439"/>
                <a:gd name="T51" fmla="*/ 85711310 h 3187"/>
                <a:gd name="T52" fmla="*/ 54312306 w 3439"/>
                <a:gd name="T53" fmla="*/ 88638391 h 3187"/>
                <a:gd name="T54" fmla="*/ 31453452 w 3439"/>
                <a:gd name="T55" fmla="*/ 77204086 h 3187"/>
                <a:gd name="T56" fmla="*/ 17189800 w 3439"/>
                <a:gd name="T57" fmla="*/ 82875569 h 3187"/>
                <a:gd name="T58" fmla="*/ 8594900 w 3439"/>
                <a:gd name="T59" fmla="*/ 97145615 h 3187"/>
                <a:gd name="T60" fmla="*/ 8594900 w 3439"/>
                <a:gd name="T61" fmla="*/ 108579616 h 3187"/>
                <a:gd name="T62" fmla="*/ 37122506 w 3439"/>
                <a:gd name="T63" fmla="*/ 117086840 h 3187"/>
                <a:gd name="T64" fmla="*/ 51477780 w 3439"/>
                <a:gd name="T65" fmla="*/ 122849662 h 3187"/>
                <a:gd name="T66" fmla="*/ 62907207 w 3439"/>
                <a:gd name="T67" fmla="*/ 128521145 h 3187"/>
                <a:gd name="T68" fmla="*/ 68575958 w 3439"/>
                <a:gd name="T69" fmla="*/ 139955449 h 3187"/>
                <a:gd name="T70" fmla="*/ 74336331 w 3439"/>
                <a:gd name="T71" fmla="*/ 159988014 h 3187"/>
                <a:gd name="T72" fmla="*/ 88600286 w 3439"/>
                <a:gd name="T73" fmla="*/ 168586577 h 3187"/>
                <a:gd name="T74" fmla="*/ 88600286 w 3439"/>
                <a:gd name="T75" fmla="*/ 185692364 h 3187"/>
                <a:gd name="T76" fmla="*/ 91434813 w 3439"/>
                <a:gd name="T77" fmla="*/ 191455185 h 3187"/>
                <a:gd name="T78" fmla="*/ 85765759 w 3439"/>
                <a:gd name="T79" fmla="*/ 217159535 h 3187"/>
                <a:gd name="T80" fmla="*/ 85765759 w 3439"/>
                <a:gd name="T81" fmla="*/ 234265020 h 3187"/>
                <a:gd name="T82" fmla="*/ 71410485 w 3439"/>
                <a:gd name="T83" fmla="*/ 262896450 h 3187"/>
                <a:gd name="T84" fmla="*/ 97195186 w 3439"/>
                <a:gd name="T85" fmla="*/ 274330754 h 3187"/>
                <a:gd name="T86" fmla="*/ 131483165 w 3439"/>
                <a:gd name="T87" fmla="*/ 280002237 h 3187"/>
                <a:gd name="T88" fmla="*/ 160010771 w 3439"/>
                <a:gd name="T89" fmla="*/ 288600800 h 3187"/>
                <a:gd name="T90" fmla="*/ 191464223 w 3439"/>
                <a:gd name="T91" fmla="*/ 288600800 h 3187"/>
                <a:gd name="T92" fmla="*/ 214323077 w 3439"/>
                <a:gd name="T93" fmla="*/ 257133628 h 3187"/>
                <a:gd name="T94" fmla="*/ 234347405 w 3439"/>
                <a:gd name="T95" fmla="*/ 262896450 h 3187"/>
                <a:gd name="T96" fmla="*/ 254280110 w 3439"/>
                <a:gd name="T97" fmla="*/ 271495013 h 3187"/>
                <a:gd name="T98" fmla="*/ 277138662 w 3439"/>
                <a:gd name="T99" fmla="*/ 262896450 h 31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39"/>
                <a:gd name="T151" fmla="*/ 0 h 3187"/>
                <a:gd name="T152" fmla="*/ 3439 w 3439"/>
                <a:gd name="T153" fmla="*/ 3187 h 31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39" h="3187">
                  <a:moveTo>
                    <a:pt x="3219" y="2749"/>
                  </a:moveTo>
                  <a:lnTo>
                    <a:pt x="3219" y="2749"/>
                  </a:lnTo>
                  <a:cubicBezTo>
                    <a:pt x="3219" y="2718"/>
                    <a:pt x="3219" y="2686"/>
                    <a:pt x="3219" y="2686"/>
                  </a:cubicBezTo>
                  <a:cubicBezTo>
                    <a:pt x="3219" y="2655"/>
                    <a:pt x="3281" y="2686"/>
                    <a:pt x="3313" y="2655"/>
                  </a:cubicBezTo>
                  <a:cubicBezTo>
                    <a:pt x="3313" y="2624"/>
                    <a:pt x="3313" y="2624"/>
                    <a:pt x="3313" y="2593"/>
                  </a:cubicBezTo>
                  <a:cubicBezTo>
                    <a:pt x="3313" y="2561"/>
                    <a:pt x="3250" y="2593"/>
                    <a:pt x="3219" y="2593"/>
                  </a:cubicBezTo>
                  <a:cubicBezTo>
                    <a:pt x="3188" y="2561"/>
                    <a:pt x="3156" y="2561"/>
                    <a:pt x="3125" y="2499"/>
                  </a:cubicBezTo>
                  <a:cubicBezTo>
                    <a:pt x="3094" y="2499"/>
                    <a:pt x="3125" y="2436"/>
                    <a:pt x="3125" y="2405"/>
                  </a:cubicBezTo>
                  <a:cubicBezTo>
                    <a:pt x="3125" y="2374"/>
                    <a:pt x="3156" y="2343"/>
                    <a:pt x="3125" y="2311"/>
                  </a:cubicBezTo>
                  <a:cubicBezTo>
                    <a:pt x="3125" y="2280"/>
                    <a:pt x="3063" y="2280"/>
                    <a:pt x="3063" y="2280"/>
                  </a:cubicBezTo>
                  <a:cubicBezTo>
                    <a:pt x="3063" y="2249"/>
                    <a:pt x="3094" y="2218"/>
                    <a:pt x="3094" y="2218"/>
                  </a:cubicBezTo>
                  <a:cubicBezTo>
                    <a:pt x="3094" y="2186"/>
                    <a:pt x="3156" y="2186"/>
                    <a:pt x="3156" y="2155"/>
                  </a:cubicBezTo>
                  <a:lnTo>
                    <a:pt x="3156" y="2093"/>
                  </a:lnTo>
                  <a:cubicBezTo>
                    <a:pt x="3125" y="2061"/>
                    <a:pt x="3094" y="2030"/>
                    <a:pt x="3063" y="1999"/>
                  </a:cubicBezTo>
                  <a:cubicBezTo>
                    <a:pt x="3063" y="1999"/>
                    <a:pt x="3063" y="1968"/>
                    <a:pt x="3094" y="1968"/>
                  </a:cubicBezTo>
                  <a:cubicBezTo>
                    <a:pt x="3094" y="1968"/>
                    <a:pt x="3125" y="1968"/>
                    <a:pt x="3156" y="1936"/>
                  </a:cubicBezTo>
                  <a:cubicBezTo>
                    <a:pt x="3125" y="1905"/>
                    <a:pt x="3094" y="1874"/>
                    <a:pt x="3094" y="1874"/>
                  </a:cubicBezTo>
                  <a:cubicBezTo>
                    <a:pt x="3094" y="1843"/>
                    <a:pt x="3094" y="1811"/>
                    <a:pt x="3094" y="1780"/>
                  </a:cubicBezTo>
                  <a:cubicBezTo>
                    <a:pt x="3063" y="1780"/>
                    <a:pt x="3063" y="1749"/>
                    <a:pt x="3031" y="1749"/>
                  </a:cubicBezTo>
                  <a:cubicBezTo>
                    <a:pt x="3000" y="1749"/>
                    <a:pt x="3000" y="1749"/>
                    <a:pt x="2969" y="1749"/>
                  </a:cubicBezTo>
                  <a:cubicBezTo>
                    <a:pt x="2938" y="1780"/>
                    <a:pt x="2938" y="1843"/>
                    <a:pt x="2875" y="1843"/>
                  </a:cubicBezTo>
                  <a:cubicBezTo>
                    <a:pt x="2844" y="1811"/>
                    <a:pt x="2875" y="1780"/>
                    <a:pt x="2906" y="1749"/>
                  </a:cubicBezTo>
                  <a:cubicBezTo>
                    <a:pt x="2906" y="1718"/>
                    <a:pt x="2906" y="1686"/>
                    <a:pt x="2938" y="1655"/>
                  </a:cubicBezTo>
                  <a:cubicBezTo>
                    <a:pt x="2938" y="1624"/>
                    <a:pt x="2938" y="1593"/>
                    <a:pt x="2969" y="1561"/>
                  </a:cubicBezTo>
                  <a:cubicBezTo>
                    <a:pt x="2969" y="1530"/>
                    <a:pt x="3000" y="1530"/>
                    <a:pt x="3031" y="1499"/>
                  </a:cubicBezTo>
                  <a:cubicBezTo>
                    <a:pt x="3063" y="1468"/>
                    <a:pt x="3094" y="1436"/>
                    <a:pt x="3125" y="1405"/>
                  </a:cubicBezTo>
                  <a:cubicBezTo>
                    <a:pt x="3125" y="1405"/>
                    <a:pt x="3094" y="1405"/>
                    <a:pt x="3094" y="1374"/>
                  </a:cubicBezTo>
                  <a:cubicBezTo>
                    <a:pt x="3094" y="1374"/>
                    <a:pt x="3094" y="1343"/>
                    <a:pt x="3125" y="1343"/>
                  </a:cubicBezTo>
                  <a:cubicBezTo>
                    <a:pt x="3156" y="1343"/>
                    <a:pt x="3156" y="1374"/>
                    <a:pt x="3219" y="1374"/>
                  </a:cubicBezTo>
                  <a:cubicBezTo>
                    <a:pt x="3219" y="1374"/>
                    <a:pt x="3250" y="1343"/>
                    <a:pt x="3281" y="1343"/>
                  </a:cubicBezTo>
                  <a:cubicBezTo>
                    <a:pt x="3281" y="1280"/>
                    <a:pt x="3281" y="1249"/>
                    <a:pt x="3281" y="1218"/>
                  </a:cubicBezTo>
                  <a:cubicBezTo>
                    <a:pt x="3281" y="1156"/>
                    <a:pt x="3281" y="1125"/>
                    <a:pt x="3281" y="1094"/>
                  </a:cubicBezTo>
                  <a:cubicBezTo>
                    <a:pt x="3281" y="1062"/>
                    <a:pt x="3313" y="1000"/>
                    <a:pt x="3313" y="969"/>
                  </a:cubicBezTo>
                  <a:cubicBezTo>
                    <a:pt x="3344" y="937"/>
                    <a:pt x="3344" y="875"/>
                    <a:pt x="3375" y="844"/>
                  </a:cubicBezTo>
                  <a:cubicBezTo>
                    <a:pt x="3375" y="812"/>
                    <a:pt x="3438" y="812"/>
                    <a:pt x="3438" y="781"/>
                  </a:cubicBezTo>
                  <a:cubicBezTo>
                    <a:pt x="3406" y="750"/>
                    <a:pt x="3344" y="750"/>
                    <a:pt x="3313" y="750"/>
                  </a:cubicBezTo>
                  <a:cubicBezTo>
                    <a:pt x="3281" y="750"/>
                    <a:pt x="3250" y="719"/>
                    <a:pt x="3219" y="687"/>
                  </a:cubicBezTo>
                  <a:cubicBezTo>
                    <a:pt x="3188" y="687"/>
                    <a:pt x="3156" y="719"/>
                    <a:pt x="3156" y="719"/>
                  </a:cubicBezTo>
                  <a:cubicBezTo>
                    <a:pt x="3094" y="687"/>
                    <a:pt x="3094" y="687"/>
                    <a:pt x="3063" y="656"/>
                  </a:cubicBezTo>
                  <a:cubicBezTo>
                    <a:pt x="3031" y="656"/>
                    <a:pt x="3000" y="625"/>
                    <a:pt x="3000" y="594"/>
                  </a:cubicBezTo>
                  <a:cubicBezTo>
                    <a:pt x="2969" y="594"/>
                    <a:pt x="2969" y="594"/>
                    <a:pt x="2938" y="594"/>
                  </a:cubicBezTo>
                  <a:cubicBezTo>
                    <a:pt x="2938" y="594"/>
                    <a:pt x="2906" y="594"/>
                    <a:pt x="2875" y="594"/>
                  </a:cubicBezTo>
                  <a:cubicBezTo>
                    <a:pt x="2844" y="594"/>
                    <a:pt x="2844" y="562"/>
                    <a:pt x="2813" y="562"/>
                  </a:cubicBezTo>
                  <a:cubicBezTo>
                    <a:pt x="2781" y="562"/>
                    <a:pt x="2781" y="562"/>
                    <a:pt x="2750" y="562"/>
                  </a:cubicBezTo>
                  <a:cubicBezTo>
                    <a:pt x="2719" y="531"/>
                    <a:pt x="2688" y="531"/>
                    <a:pt x="2656" y="531"/>
                  </a:cubicBezTo>
                  <a:cubicBezTo>
                    <a:pt x="2625" y="500"/>
                    <a:pt x="2594" y="469"/>
                    <a:pt x="2563" y="469"/>
                  </a:cubicBezTo>
                  <a:cubicBezTo>
                    <a:pt x="2563" y="437"/>
                    <a:pt x="2563" y="406"/>
                    <a:pt x="2531" y="406"/>
                  </a:cubicBezTo>
                  <a:cubicBezTo>
                    <a:pt x="2500" y="375"/>
                    <a:pt x="2500" y="406"/>
                    <a:pt x="2500" y="406"/>
                  </a:cubicBezTo>
                  <a:cubicBezTo>
                    <a:pt x="2438" y="406"/>
                    <a:pt x="2406" y="406"/>
                    <a:pt x="2406" y="406"/>
                  </a:cubicBezTo>
                  <a:cubicBezTo>
                    <a:pt x="2375" y="406"/>
                    <a:pt x="2406" y="344"/>
                    <a:pt x="2375" y="344"/>
                  </a:cubicBezTo>
                  <a:cubicBezTo>
                    <a:pt x="2375" y="312"/>
                    <a:pt x="2375" y="250"/>
                    <a:pt x="2344" y="250"/>
                  </a:cubicBezTo>
                  <a:cubicBezTo>
                    <a:pt x="2313" y="250"/>
                    <a:pt x="2281" y="250"/>
                    <a:pt x="2250" y="250"/>
                  </a:cubicBezTo>
                  <a:lnTo>
                    <a:pt x="2219" y="219"/>
                  </a:lnTo>
                  <a:cubicBezTo>
                    <a:pt x="2188" y="187"/>
                    <a:pt x="2156" y="219"/>
                    <a:pt x="2125" y="187"/>
                  </a:cubicBezTo>
                  <a:cubicBezTo>
                    <a:pt x="2125" y="187"/>
                    <a:pt x="2125" y="125"/>
                    <a:pt x="2094" y="125"/>
                  </a:cubicBezTo>
                  <a:cubicBezTo>
                    <a:pt x="2063" y="125"/>
                    <a:pt x="2031" y="125"/>
                    <a:pt x="2031" y="125"/>
                  </a:cubicBezTo>
                  <a:cubicBezTo>
                    <a:pt x="2000" y="125"/>
                    <a:pt x="1969" y="125"/>
                    <a:pt x="1969" y="94"/>
                  </a:cubicBezTo>
                  <a:cubicBezTo>
                    <a:pt x="1969" y="62"/>
                    <a:pt x="1938" y="31"/>
                    <a:pt x="1938" y="0"/>
                  </a:cubicBezTo>
                  <a:cubicBezTo>
                    <a:pt x="1844" y="31"/>
                    <a:pt x="1750" y="0"/>
                    <a:pt x="1688" y="62"/>
                  </a:cubicBezTo>
                  <a:cubicBezTo>
                    <a:pt x="1656" y="125"/>
                    <a:pt x="1688" y="250"/>
                    <a:pt x="1688" y="344"/>
                  </a:cubicBezTo>
                  <a:lnTo>
                    <a:pt x="1719" y="375"/>
                  </a:lnTo>
                  <a:cubicBezTo>
                    <a:pt x="1688" y="406"/>
                    <a:pt x="1656" y="375"/>
                    <a:pt x="1594" y="375"/>
                  </a:cubicBezTo>
                  <a:cubicBezTo>
                    <a:pt x="1563" y="406"/>
                    <a:pt x="1531" y="406"/>
                    <a:pt x="1469" y="437"/>
                  </a:cubicBezTo>
                  <a:cubicBezTo>
                    <a:pt x="1406" y="469"/>
                    <a:pt x="1344" y="469"/>
                    <a:pt x="1313" y="531"/>
                  </a:cubicBezTo>
                  <a:cubicBezTo>
                    <a:pt x="1281" y="531"/>
                    <a:pt x="1281" y="562"/>
                    <a:pt x="1313" y="594"/>
                  </a:cubicBezTo>
                  <a:lnTo>
                    <a:pt x="1375" y="594"/>
                  </a:lnTo>
                  <a:cubicBezTo>
                    <a:pt x="1375" y="656"/>
                    <a:pt x="1313" y="625"/>
                    <a:pt x="1313" y="656"/>
                  </a:cubicBezTo>
                  <a:cubicBezTo>
                    <a:pt x="1219" y="656"/>
                    <a:pt x="1188" y="656"/>
                    <a:pt x="1125" y="625"/>
                  </a:cubicBezTo>
                  <a:cubicBezTo>
                    <a:pt x="1063" y="625"/>
                    <a:pt x="1031" y="594"/>
                    <a:pt x="1000" y="625"/>
                  </a:cubicBezTo>
                  <a:lnTo>
                    <a:pt x="969" y="656"/>
                  </a:lnTo>
                  <a:cubicBezTo>
                    <a:pt x="938" y="656"/>
                    <a:pt x="938" y="594"/>
                    <a:pt x="938" y="594"/>
                  </a:cubicBezTo>
                  <a:cubicBezTo>
                    <a:pt x="938" y="562"/>
                    <a:pt x="969" y="531"/>
                    <a:pt x="938" y="531"/>
                  </a:cubicBezTo>
                  <a:cubicBezTo>
                    <a:pt x="938" y="500"/>
                    <a:pt x="875" y="531"/>
                    <a:pt x="844" y="531"/>
                  </a:cubicBezTo>
                  <a:cubicBezTo>
                    <a:pt x="844" y="531"/>
                    <a:pt x="781" y="469"/>
                    <a:pt x="781" y="500"/>
                  </a:cubicBezTo>
                  <a:cubicBezTo>
                    <a:pt x="781" y="531"/>
                    <a:pt x="781" y="594"/>
                    <a:pt x="781" y="594"/>
                  </a:cubicBezTo>
                  <a:cubicBezTo>
                    <a:pt x="781" y="656"/>
                    <a:pt x="844" y="687"/>
                    <a:pt x="844" y="750"/>
                  </a:cubicBezTo>
                  <a:cubicBezTo>
                    <a:pt x="844" y="781"/>
                    <a:pt x="844" y="844"/>
                    <a:pt x="875" y="875"/>
                  </a:cubicBezTo>
                  <a:cubicBezTo>
                    <a:pt x="875" y="875"/>
                    <a:pt x="906" y="906"/>
                    <a:pt x="875" y="937"/>
                  </a:cubicBezTo>
                  <a:cubicBezTo>
                    <a:pt x="844" y="937"/>
                    <a:pt x="813" y="937"/>
                    <a:pt x="781" y="937"/>
                  </a:cubicBezTo>
                  <a:cubicBezTo>
                    <a:pt x="750" y="937"/>
                    <a:pt x="719" y="906"/>
                    <a:pt x="656" y="906"/>
                  </a:cubicBezTo>
                  <a:cubicBezTo>
                    <a:pt x="625" y="906"/>
                    <a:pt x="625" y="969"/>
                    <a:pt x="594" y="969"/>
                  </a:cubicBezTo>
                  <a:cubicBezTo>
                    <a:pt x="563" y="969"/>
                    <a:pt x="531" y="906"/>
                    <a:pt x="500" y="875"/>
                  </a:cubicBezTo>
                  <a:cubicBezTo>
                    <a:pt x="500" y="875"/>
                    <a:pt x="500" y="844"/>
                    <a:pt x="469" y="844"/>
                  </a:cubicBezTo>
                  <a:cubicBezTo>
                    <a:pt x="406" y="844"/>
                    <a:pt x="375" y="844"/>
                    <a:pt x="344" y="844"/>
                  </a:cubicBezTo>
                  <a:cubicBezTo>
                    <a:pt x="344" y="875"/>
                    <a:pt x="344" y="906"/>
                    <a:pt x="313" y="906"/>
                  </a:cubicBezTo>
                  <a:cubicBezTo>
                    <a:pt x="313" y="937"/>
                    <a:pt x="281" y="906"/>
                    <a:pt x="250" y="906"/>
                  </a:cubicBezTo>
                  <a:cubicBezTo>
                    <a:pt x="219" y="906"/>
                    <a:pt x="188" y="906"/>
                    <a:pt x="188" y="906"/>
                  </a:cubicBezTo>
                  <a:cubicBezTo>
                    <a:pt x="125" y="906"/>
                    <a:pt x="94" y="937"/>
                    <a:pt x="31" y="937"/>
                  </a:cubicBezTo>
                  <a:cubicBezTo>
                    <a:pt x="31" y="969"/>
                    <a:pt x="0" y="1000"/>
                    <a:pt x="0" y="1031"/>
                  </a:cubicBezTo>
                  <a:cubicBezTo>
                    <a:pt x="31" y="1062"/>
                    <a:pt x="63" y="1062"/>
                    <a:pt x="94" y="1062"/>
                  </a:cubicBezTo>
                  <a:cubicBezTo>
                    <a:pt x="125" y="1062"/>
                    <a:pt x="156" y="1094"/>
                    <a:pt x="156" y="1125"/>
                  </a:cubicBezTo>
                  <a:cubicBezTo>
                    <a:pt x="125" y="1156"/>
                    <a:pt x="31" y="1094"/>
                    <a:pt x="31" y="1156"/>
                  </a:cubicBezTo>
                  <a:cubicBezTo>
                    <a:pt x="0" y="1156"/>
                    <a:pt x="63" y="1156"/>
                    <a:pt x="94" y="1187"/>
                  </a:cubicBezTo>
                  <a:cubicBezTo>
                    <a:pt x="125" y="1218"/>
                    <a:pt x="94" y="1249"/>
                    <a:pt x="125" y="1249"/>
                  </a:cubicBezTo>
                  <a:cubicBezTo>
                    <a:pt x="156" y="1280"/>
                    <a:pt x="188" y="1218"/>
                    <a:pt x="219" y="1218"/>
                  </a:cubicBezTo>
                  <a:cubicBezTo>
                    <a:pt x="281" y="1218"/>
                    <a:pt x="344" y="1249"/>
                    <a:pt x="406" y="1280"/>
                  </a:cubicBezTo>
                  <a:cubicBezTo>
                    <a:pt x="406" y="1280"/>
                    <a:pt x="438" y="1343"/>
                    <a:pt x="469" y="1343"/>
                  </a:cubicBezTo>
                  <a:cubicBezTo>
                    <a:pt x="500" y="1343"/>
                    <a:pt x="531" y="1311"/>
                    <a:pt x="563" y="1311"/>
                  </a:cubicBezTo>
                  <a:lnTo>
                    <a:pt x="563" y="1343"/>
                  </a:lnTo>
                  <a:cubicBezTo>
                    <a:pt x="563" y="1343"/>
                    <a:pt x="594" y="1343"/>
                    <a:pt x="625" y="1343"/>
                  </a:cubicBezTo>
                  <a:cubicBezTo>
                    <a:pt x="625" y="1374"/>
                    <a:pt x="594" y="1405"/>
                    <a:pt x="625" y="1405"/>
                  </a:cubicBezTo>
                  <a:cubicBezTo>
                    <a:pt x="625" y="1436"/>
                    <a:pt x="656" y="1405"/>
                    <a:pt x="688" y="1405"/>
                  </a:cubicBezTo>
                  <a:cubicBezTo>
                    <a:pt x="719" y="1405"/>
                    <a:pt x="750" y="1405"/>
                    <a:pt x="750" y="1405"/>
                  </a:cubicBezTo>
                  <a:cubicBezTo>
                    <a:pt x="750" y="1468"/>
                    <a:pt x="688" y="1468"/>
                    <a:pt x="688" y="1468"/>
                  </a:cubicBezTo>
                  <a:cubicBezTo>
                    <a:pt x="688" y="1499"/>
                    <a:pt x="719" y="1499"/>
                    <a:pt x="750" y="1530"/>
                  </a:cubicBezTo>
                  <a:cubicBezTo>
                    <a:pt x="750" y="1530"/>
                    <a:pt x="719" y="1561"/>
                    <a:pt x="719" y="1593"/>
                  </a:cubicBezTo>
                  <a:cubicBezTo>
                    <a:pt x="719" y="1624"/>
                    <a:pt x="781" y="1624"/>
                    <a:pt x="781" y="1655"/>
                  </a:cubicBezTo>
                  <a:cubicBezTo>
                    <a:pt x="781" y="1686"/>
                    <a:pt x="781" y="1718"/>
                    <a:pt x="813" y="1749"/>
                  </a:cubicBezTo>
                  <a:cubicBezTo>
                    <a:pt x="844" y="1749"/>
                    <a:pt x="875" y="1780"/>
                    <a:pt x="906" y="1780"/>
                  </a:cubicBezTo>
                  <a:cubicBezTo>
                    <a:pt x="938" y="1811"/>
                    <a:pt x="969" y="1749"/>
                    <a:pt x="1000" y="1780"/>
                  </a:cubicBezTo>
                  <a:cubicBezTo>
                    <a:pt x="1000" y="1811"/>
                    <a:pt x="969" y="1811"/>
                    <a:pt x="969" y="1843"/>
                  </a:cubicBezTo>
                  <a:cubicBezTo>
                    <a:pt x="969" y="1874"/>
                    <a:pt x="1000" y="1874"/>
                    <a:pt x="1000" y="1874"/>
                  </a:cubicBezTo>
                  <a:cubicBezTo>
                    <a:pt x="1000" y="1936"/>
                    <a:pt x="1000" y="1968"/>
                    <a:pt x="969" y="1968"/>
                  </a:cubicBezTo>
                  <a:cubicBezTo>
                    <a:pt x="969" y="1999"/>
                    <a:pt x="938" y="1999"/>
                    <a:pt x="969" y="2030"/>
                  </a:cubicBezTo>
                  <a:cubicBezTo>
                    <a:pt x="1000" y="2030"/>
                    <a:pt x="1031" y="2030"/>
                    <a:pt x="1063" y="2061"/>
                  </a:cubicBezTo>
                  <a:cubicBezTo>
                    <a:pt x="1063" y="2093"/>
                    <a:pt x="1125" y="2155"/>
                    <a:pt x="1063" y="2186"/>
                  </a:cubicBezTo>
                  <a:cubicBezTo>
                    <a:pt x="1063" y="2186"/>
                    <a:pt x="1031" y="2124"/>
                    <a:pt x="1000" y="2093"/>
                  </a:cubicBezTo>
                  <a:cubicBezTo>
                    <a:pt x="1000" y="2093"/>
                    <a:pt x="1000" y="2061"/>
                    <a:pt x="969" y="2093"/>
                  </a:cubicBezTo>
                  <a:cubicBezTo>
                    <a:pt x="938" y="2124"/>
                    <a:pt x="938" y="2186"/>
                    <a:pt x="938" y="2218"/>
                  </a:cubicBezTo>
                  <a:cubicBezTo>
                    <a:pt x="938" y="2280"/>
                    <a:pt x="938" y="2343"/>
                    <a:pt x="938" y="2374"/>
                  </a:cubicBezTo>
                  <a:cubicBezTo>
                    <a:pt x="938" y="2405"/>
                    <a:pt x="1000" y="2343"/>
                    <a:pt x="1000" y="2343"/>
                  </a:cubicBezTo>
                  <a:cubicBezTo>
                    <a:pt x="1000" y="2374"/>
                    <a:pt x="969" y="2405"/>
                    <a:pt x="938" y="2436"/>
                  </a:cubicBezTo>
                  <a:cubicBezTo>
                    <a:pt x="938" y="2499"/>
                    <a:pt x="938" y="2530"/>
                    <a:pt x="938" y="2561"/>
                  </a:cubicBezTo>
                  <a:cubicBezTo>
                    <a:pt x="938" y="2624"/>
                    <a:pt x="938" y="2686"/>
                    <a:pt x="938" y="2718"/>
                  </a:cubicBezTo>
                  <a:cubicBezTo>
                    <a:pt x="906" y="2749"/>
                    <a:pt x="875" y="2749"/>
                    <a:pt x="844" y="2811"/>
                  </a:cubicBezTo>
                  <a:cubicBezTo>
                    <a:pt x="844" y="2843"/>
                    <a:pt x="813" y="2843"/>
                    <a:pt x="781" y="2874"/>
                  </a:cubicBezTo>
                  <a:cubicBezTo>
                    <a:pt x="844" y="2874"/>
                    <a:pt x="875" y="2874"/>
                    <a:pt x="906" y="2905"/>
                  </a:cubicBezTo>
                  <a:cubicBezTo>
                    <a:pt x="938" y="2905"/>
                    <a:pt x="938" y="2968"/>
                    <a:pt x="969" y="2968"/>
                  </a:cubicBezTo>
                  <a:cubicBezTo>
                    <a:pt x="1000" y="2999"/>
                    <a:pt x="1031" y="2999"/>
                    <a:pt x="1063" y="2999"/>
                  </a:cubicBezTo>
                  <a:cubicBezTo>
                    <a:pt x="1125" y="3030"/>
                    <a:pt x="1156" y="3030"/>
                    <a:pt x="1219" y="3061"/>
                  </a:cubicBezTo>
                  <a:cubicBezTo>
                    <a:pt x="1250" y="3061"/>
                    <a:pt x="1313" y="3061"/>
                    <a:pt x="1344" y="3093"/>
                  </a:cubicBezTo>
                  <a:cubicBezTo>
                    <a:pt x="1375" y="3093"/>
                    <a:pt x="1438" y="3093"/>
                    <a:pt x="1438" y="3061"/>
                  </a:cubicBezTo>
                  <a:cubicBezTo>
                    <a:pt x="1469" y="3061"/>
                    <a:pt x="1469" y="3030"/>
                    <a:pt x="1469" y="3030"/>
                  </a:cubicBezTo>
                  <a:cubicBezTo>
                    <a:pt x="1531" y="3030"/>
                    <a:pt x="1594" y="3093"/>
                    <a:pt x="1656" y="3093"/>
                  </a:cubicBezTo>
                  <a:cubicBezTo>
                    <a:pt x="1688" y="3124"/>
                    <a:pt x="1719" y="3155"/>
                    <a:pt x="1750" y="3155"/>
                  </a:cubicBezTo>
                  <a:cubicBezTo>
                    <a:pt x="1813" y="3155"/>
                    <a:pt x="1813" y="3155"/>
                    <a:pt x="1875" y="3155"/>
                  </a:cubicBezTo>
                  <a:cubicBezTo>
                    <a:pt x="1906" y="3186"/>
                    <a:pt x="1969" y="3186"/>
                    <a:pt x="2031" y="3186"/>
                  </a:cubicBezTo>
                  <a:cubicBezTo>
                    <a:pt x="2031" y="3186"/>
                    <a:pt x="2063" y="3155"/>
                    <a:pt x="2094" y="3155"/>
                  </a:cubicBezTo>
                  <a:cubicBezTo>
                    <a:pt x="2094" y="3093"/>
                    <a:pt x="2063" y="3061"/>
                    <a:pt x="2063" y="3030"/>
                  </a:cubicBezTo>
                  <a:cubicBezTo>
                    <a:pt x="2094" y="2968"/>
                    <a:pt x="2125" y="2968"/>
                    <a:pt x="2156" y="2905"/>
                  </a:cubicBezTo>
                  <a:cubicBezTo>
                    <a:pt x="2188" y="2874"/>
                    <a:pt x="2250" y="2843"/>
                    <a:pt x="2344" y="2811"/>
                  </a:cubicBezTo>
                  <a:cubicBezTo>
                    <a:pt x="2344" y="2811"/>
                    <a:pt x="2375" y="2843"/>
                    <a:pt x="2406" y="2843"/>
                  </a:cubicBezTo>
                  <a:cubicBezTo>
                    <a:pt x="2406" y="2843"/>
                    <a:pt x="2469" y="2811"/>
                    <a:pt x="2500" y="2811"/>
                  </a:cubicBezTo>
                  <a:cubicBezTo>
                    <a:pt x="2500" y="2811"/>
                    <a:pt x="2531" y="2874"/>
                    <a:pt x="2563" y="2874"/>
                  </a:cubicBezTo>
                  <a:cubicBezTo>
                    <a:pt x="2563" y="2874"/>
                    <a:pt x="2563" y="2780"/>
                    <a:pt x="2625" y="2780"/>
                  </a:cubicBezTo>
                  <a:cubicBezTo>
                    <a:pt x="2656" y="2780"/>
                    <a:pt x="2688" y="2843"/>
                    <a:pt x="2719" y="2874"/>
                  </a:cubicBezTo>
                  <a:cubicBezTo>
                    <a:pt x="2750" y="2905"/>
                    <a:pt x="2750" y="2936"/>
                    <a:pt x="2781" y="2968"/>
                  </a:cubicBezTo>
                  <a:cubicBezTo>
                    <a:pt x="2844" y="2968"/>
                    <a:pt x="2844" y="2968"/>
                    <a:pt x="2906" y="2968"/>
                  </a:cubicBezTo>
                  <a:cubicBezTo>
                    <a:pt x="2938" y="2968"/>
                    <a:pt x="3000" y="2968"/>
                    <a:pt x="3031" y="2936"/>
                  </a:cubicBezTo>
                  <a:cubicBezTo>
                    <a:pt x="3063" y="2936"/>
                    <a:pt x="3000" y="2905"/>
                    <a:pt x="3031" y="2874"/>
                  </a:cubicBezTo>
                  <a:cubicBezTo>
                    <a:pt x="3063" y="2843"/>
                    <a:pt x="3094" y="2843"/>
                    <a:pt x="3125" y="2843"/>
                  </a:cubicBezTo>
                  <a:cubicBezTo>
                    <a:pt x="3156" y="2811"/>
                    <a:pt x="3188" y="2749"/>
                    <a:pt x="3219" y="2749"/>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 name="Freeform 7">
              <a:extLst/>
            </p:cNvPr>
            <p:cNvSpPr>
              <a:spLocks noChangeArrowheads="1"/>
            </p:cNvSpPr>
            <p:nvPr/>
          </p:nvSpPr>
          <p:spPr bwMode="auto">
            <a:xfrm>
              <a:off x="3838929" y="3979307"/>
              <a:ext cx="38568" cy="54349"/>
            </a:xfrm>
            <a:custGeom>
              <a:avLst/>
              <a:gdLst>
                <a:gd name="T0" fmla="*/ 14444836 w 189"/>
                <a:gd name="T1" fmla="*/ 22915372 h 251"/>
                <a:gd name="T2" fmla="*/ 14444836 w 189"/>
                <a:gd name="T3" fmla="*/ 22915372 h 251"/>
                <a:gd name="T4" fmla="*/ 17296980 w 189"/>
                <a:gd name="T5" fmla="*/ 17232321 h 251"/>
                <a:gd name="T6" fmla="*/ 14444836 w 189"/>
                <a:gd name="T7" fmla="*/ 11457838 h 251"/>
                <a:gd name="T8" fmla="*/ 8648338 w 189"/>
                <a:gd name="T9" fmla="*/ 5774786 h 251"/>
                <a:gd name="T10" fmla="*/ 5796194 w 189"/>
                <a:gd name="T11" fmla="*/ 0 h 251"/>
                <a:gd name="T12" fmla="*/ 2944051 w 189"/>
                <a:gd name="T13" fmla="*/ 2933110 h 251"/>
                <a:gd name="T14" fmla="*/ 0 w 189"/>
                <a:gd name="T15" fmla="*/ 8616161 h 251"/>
                <a:gd name="T16" fmla="*/ 0 w 189"/>
                <a:gd name="T17" fmla="*/ 14390947 h 251"/>
                <a:gd name="T18" fmla="*/ 2944051 w 189"/>
                <a:gd name="T19" fmla="*/ 22915372 h 251"/>
                <a:gd name="T20" fmla="*/ 8648338 w 189"/>
                <a:gd name="T21" fmla="*/ 22915372 h 251"/>
                <a:gd name="T22" fmla="*/ 14444836 w 189"/>
                <a:gd name="T23" fmla="*/ 22915372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
                <a:gd name="T37" fmla="*/ 0 h 251"/>
                <a:gd name="T38" fmla="*/ 189 w 189"/>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 h="251">
                  <a:moveTo>
                    <a:pt x="157" y="250"/>
                  </a:moveTo>
                  <a:lnTo>
                    <a:pt x="157" y="250"/>
                  </a:lnTo>
                  <a:cubicBezTo>
                    <a:pt x="157" y="219"/>
                    <a:pt x="188" y="188"/>
                    <a:pt x="188" y="188"/>
                  </a:cubicBezTo>
                  <a:cubicBezTo>
                    <a:pt x="188" y="157"/>
                    <a:pt x="188" y="125"/>
                    <a:pt x="157" y="125"/>
                  </a:cubicBezTo>
                  <a:cubicBezTo>
                    <a:pt x="125" y="125"/>
                    <a:pt x="125" y="94"/>
                    <a:pt x="94" y="63"/>
                  </a:cubicBezTo>
                  <a:cubicBezTo>
                    <a:pt x="94" y="63"/>
                    <a:pt x="63" y="32"/>
                    <a:pt x="63" y="0"/>
                  </a:cubicBezTo>
                  <a:cubicBezTo>
                    <a:pt x="63" y="0"/>
                    <a:pt x="32" y="0"/>
                    <a:pt x="32" y="32"/>
                  </a:cubicBezTo>
                  <a:cubicBezTo>
                    <a:pt x="0" y="63"/>
                    <a:pt x="0" y="63"/>
                    <a:pt x="0" y="94"/>
                  </a:cubicBezTo>
                  <a:cubicBezTo>
                    <a:pt x="0" y="125"/>
                    <a:pt x="0" y="125"/>
                    <a:pt x="0" y="157"/>
                  </a:cubicBezTo>
                  <a:cubicBezTo>
                    <a:pt x="0" y="188"/>
                    <a:pt x="32" y="219"/>
                    <a:pt x="32" y="250"/>
                  </a:cubicBezTo>
                  <a:cubicBezTo>
                    <a:pt x="63" y="250"/>
                    <a:pt x="63" y="250"/>
                    <a:pt x="94" y="250"/>
                  </a:cubicBezTo>
                  <a:cubicBezTo>
                    <a:pt x="125" y="250"/>
                    <a:pt x="125" y="250"/>
                    <a:pt x="157" y="25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 name="Freeform 8">
              <a:extLst/>
            </p:cNvPr>
            <p:cNvSpPr>
              <a:spLocks noChangeArrowheads="1"/>
            </p:cNvSpPr>
            <p:nvPr/>
          </p:nvSpPr>
          <p:spPr bwMode="auto">
            <a:xfrm>
              <a:off x="3890053" y="4235798"/>
              <a:ext cx="648468" cy="716078"/>
            </a:xfrm>
            <a:custGeom>
              <a:avLst/>
              <a:gdLst>
                <a:gd name="T0" fmla="*/ 162904507 w 3188"/>
                <a:gd name="T1" fmla="*/ 48497453 h 3313"/>
                <a:gd name="T2" fmla="*/ 140050328 w 3188"/>
                <a:gd name="T3" fmla="*/ 54251266 h 3313"/>
                <a:gd name="T4" fmla="*/ 134291128 w 3188"/>
                <a:gd name="T5" fmla="*/ 79915402 h 3313"/>
                <a:gd name="T6" fmla="*/ 151477417 w 3188"/>
                <a:gd name="T7" fmla="*/ 105579840 h 3313"/>
                <a:gd name="T8" fmla="*/ 179999486 w 3188"/>
                <a:gd name="T9" fmla="*/ 151245870 h 3313"/>
                <a:gd name="T10" fmla="*/ 225616533 w 3188"/>
                <a:gd name="T11" fmla="*/ 171247462 h 3313"/>
                <a:gd name="T12" fmla="*/ 225616533 w 3188"/>
                <a:gd name="T13" fmla="*/ 182664121 h 3313"/>
                <a:gd name="T14" fmla="*/ 271324891 w 3188"/>
                <a:gd name="T15" fmla="*/ 211159680 h 3313"/>
                <a:gd name="T16" fmla="*/ 285585622 w 3188"/>
                <a:gd name="T17" fmla="*/ 239746508 h 3313"/>
                <a:gd name="T18" fmla="*/ 271324891 w 3188"/>
                <a:gd name="T19" fmla="*/ 225498728 h 3313"/>
                <a:gd name="T20" fmla="*/ 245636767 w 3188"/>
                <a:gd name="T21" fmla="*/ 225498728 h 3313"/>
                <a:gd name="T22" fmla="*/ 257063856 w 3188"/>
                <a:gd name="T23" fmla="*/ 251163166 h 3313"/>
                <a:gd name="T24" fmla="*/ 251304354 w 3188"/>
                <a:gd name="T25" fmla="*/ 268242067 h 3313"/>
                <a:gd name="T26" fmla="*/ 237043622 w 3188"/>
                <a:gd name="T27" fmla="*/ 288243961 h 3313"/>
                <a:gd name="T28" fmla="*/ 222782588 w 3188"/>
                <a:gd name="T29" fmla="*/ 293997773 h 3313"/>
                <a:gd name="T30" fmla="*/ 237043622 w 3188"/>
                <a:gd name="T31" fmla="*/ 273996181 h 3313"/>
                <a:gd name="T32" fmla="*/ 225616533 w 3188"/>
                <a:gd name="T33" fmla="*/ 248331743 h 3313"/>
                <a:gd name="T34" fmla="*/ 211355499 w 3188"/>
                <a:gd name="T35" fmla="*/ 231161272 h 3313"/>
                <a:gd name="T36" fmla="*/ 200019720 w 3188"/>
                <a:gd name="T37" fmla="*/ 214082372 h 3313"/>
                <a:gd name="T38" fmla="*/ 177165541 w 3188"/>
                <a:gd name="T39" fmla="*/ 202665713 h 3313"/>
                <a:gd name="T40" fmla="*/ 151477417 w 3188"/>
                <a:gd name="T41" fmla="*/ 188326665 h 3313"/>
                <a:gd name="T42" fmla="*/ 122864039 w 3188"/>
                <a:gd name="T43" fmla="*/ 162662227 h 3313"/>
                <a:gd name="T44" fmla="*/ 94341970 w 3188"/>
                <a:gd name="T45" fmla="*/ 139829212 h 3313"/>
                <a:gd name="T46" fmla="*/ 85748826 w 3188"/>
                <a:gd name="T47" fmla="*/ 105579840 h 3313"/>
                <a:gd name="T48" fmla="*/ 60060702 w 3188"/>
                <a:gd name="T49" fmla="*/ 91332060 h 3313"/>
                <a:gd name="T50" fmla="*/ 34281268 w 3188"/>
                <a:gd name="T51" fmla="*/ 102748417 h 3313"/>
                <a:gd name="T52" fmla="*/ 17186289 w 3188"/>
                <a:gd name="T53" fmla="*/ 114165076 h 3313"/>
                <a:gd name="T54" fmla="*/ 25779434 w 3188"/>
                <a:gd name="T55" fmla="*/ 99917296 h 3313"/>
                <a:gd name="T56" fmla="*/ 5759200 w 3188"/>
                <a:gd name="T57" fmla="*/ 82746825 h 3313"/>
                <a:gd name="T58" fmla="*/ 2925255 w 3188"/>
                <a:gd name="T59" fmla="*/ 65667622 h 3313"/>
                <a:gd name="T60" fmla="*/ 0 w 3188"/>
                <a:gd name="T61" fmla="*/ 45666030 h 3313"/>
                <a:gd name="T62" fmla="*/ 14352344 w 3188"/>
                <a:gd name="T63" fmla="*/ 39912218 h 3313"/>
                <a:gd name="T64" fmla="*/ 34281268 w 3188"/>
                <a:gd name="T65" fmla="*/ 31418251 h 3313"/>
                <a:gd name="T66" fmla="*/ 42874413 w 3188"/>
                <a:gd name="T67" fmla="*/ 28495559 h 3313"/>
                <a:gd name="T68" fmla="*/ 60060702 w 3188"/>
                <a:gd name="T69" fmla="*/ 34249372 h 3313"/>
                <a:gd name="T70" fmla="*/ 68562536 w 3188"/>
                <a:gd name="T71" fmla="*/ 25664438 h 3313"/>
                <a:gd name="T72" fmla="*/ 79989626 w 3188"/>
                <a:gd name="T73" fmla="*/ 17079203 h 3313"/>
                <a:gd name="T74" fmla="*/ 88582770 w 3188"/>
                <a:gd name="T75" fmla="*/ 11416356 h 3313"/>
                <a:gd name="T76" fmla="*/ 105769060 w 3188"/>
                <a:gd name="T77" fmla="*/ 11416356 h 3313"/>
                <a:gd name="T78" fmla="*/ 125697983 w 3188"/>
                <a:gd name="T79" fmla="*/ 2831423 h 3313"/>
                <a:gd name="T80" fmla="*/ 140050328 w 3188"/>
                <a:gd name="T81" fmla="*/ 14247780 h 3313"/>
                <a:gd name="T82" fmla="*/ 168572396 w 3188"/>
                <a:gd name="T83" fmla="*/ 20001592 h 3313"/>
                <a:gd name="T84" fmla="*/ 165738451 w 3188"/>
                <a:gd name="T85" fmla="*/ 39912218 h 3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88"/>
                <a:gd name="T130" fmla="*/ 0 h 3313"/>
                <a:gd name="T131" fmla="*/ 3188 w 3188"/>
                <a:gd name="T132" fmla="*/ 3313 h 3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88" h="3313">
                  <a:moveTo>
                    <a:pt x="1844" y="531"/>
                  </a:moveTo>
                  <a:lnTo>
                    <a:pt x="1844" y="531"/>
                  </a:lnTo>
                  <a:cubicBezTo>
                    <a:pt x="1813" y="531"/>
                    <a:pt x="1813" y="531"/>
                    <a:pt x="1782" y="531"/>
                  </a:cubicBezTo>
                  <a:cubicBezTo>
                    <a:pt x="1750" y="531"/>
                    <a:pt x="1750" y="500"/>
                    <a:pt x="1719" y="531"/>
                  </a:cubicBezTo>
                  <a:cubicBezTo>
                    <a:pt x="1657" y="531"/>
                    <a:pt x="1657" y="562"/>
                    <a:pt x="1625" y="562"/>
                  </a:cubicBezTo>
                  <a:cubicBezTo>
                    <a:pt x="1594" y="594"/>
                    <a:pt x="1532" y="562"/>
                    <a:pt x="1532" y="594"/>
                  </a:cubicBezTo>
                  <a:cubicBezTo>
                    <a:pt x="1500" y="594"/>
                    <a:pt x="1469" y="656"/>
                    <a:pt x="1469" y="687"/>
                  </a:cubicBezTo>
                  <a:cubicBezTo>
                    <a:pt x="1469" y="719"/>
                    <a:pt x="1532" y="750"/>
                    <a:pt x="1532" y="781"/>
                  </a:cubicBezTo>
                  <a:cubicBezTo>
                    <a:pt x="1532" y="812"/>
                    <a:pt x="1469" y="844"/>
                    <a:pt x="1469" y="875"/>
                  </a:cubicBezTo>
                  <a:cubicBezTo>
                    <a:pt x="1469" y="937"/>
                    <a:pt x="1469" y="1000"/>
                    <a:pt x="1500" y="1031"/>
                  </a:cubicBezTo>
                  <a:cubicBezTo>
                    <a:pt x="1532" y="1062"/>
                    <a:pt x="1532" y="1125"/>
                    <a:pt x="1563" y="1156"/>
                  </a:cubicBezTo>
                  <a:cubicBezTo>
                    <a:pt x="1594" y="1187"/>
                    <a:pt x="1625" y="1125"/>
                    <a:pt x="1657" y="1156"/>
                  </a:cubicBezTo>
                  <a:cubicBezTo>
                    <a:pt x="1688" y="1187"/>
                    <a:pt x="1750" y="1250"/>
                    <a:pt x="1782" y="1250"/>
                  </a:cubicBezTo>
                  <a:cubicBezTo>
                    <a:pt x="1813" y="1281"/>
                    <a:pt x="1813" y="1250"/>
                    <a:pt x="1844" y="1281"/>
                  </a:cubicBezTo>
                  <a:cubicBezTo>
                    <a:pt x="1875" y="1406"/>
                    <a:pt x="1907" y="1531"/>
                    <a:pt x="1969" y="1656"/>
                  </a:cubicBezTo>
                  <a:cubicBezTo>
                    <a:pt x="2032" y="1750"/>
                    <a:pt x="2094" y="1750"/>
                    <a:pt x="2188" y="1812"/>
                  </a:cubicBezTo>
                  <a:cubicBezTo>
                    <a:pt x="2188" y="1844"/>
                    <a:pt x="2219" y="1875"/>
                    <a:pt x="2250" y="1875"/>
                  </a:cubicBezTo>
                  <a:cubicBezTo>
                    <a:pt x="2312" y="1875"/>
                    <a:pt x="2374" y="1875"/>
                    <a:pt x="2468" y="1875"/>
                  </a:cubicBezTo>
                  <a:cubicBezTo>
                    <a:pt x="2468" y="1875"/>
                    <a:pt x="2499" y="1875"/>
                    <a:pt x="2531" y="1875"/>
                  </a:cubicBezTo>
                  <a:cubicBezTo>
                    <a:pt x="2531" y="1875"/>
                    <a:pt x="2531" y="1937"/>
                    <a:pt x="2499" y="1937"/>
                  </a:cubicBezTo>
                  <a:cubicBezTo>
                    <a:pt x="2499" y="1969"/>
                    <a:pt x="2468" y="2000"/>
                    <a:pt x="2468" y="2000"/>
                  </a:cubicBezTo>
                  <a:cubicBezTo>
                    <a:pt x="2468" y="2062"/>
                    <a:pt x="2531" y="2062"/>
                    <a:pt x="2562" y="2094"/>
                  </a:cubicBezTo>
                  <a:cubicBezTo>
                    <a:pt x="2624" y="2156"/>
                    <a:pt x="2718" y="2156"/>
                    <a:pt x="2749" y="2156"/>
                  </a:cubicBezTo>
                  <a:cubicBezTo>
                    <a:pt x="2843" y="2219"/>
                    <a:pt x="2906" y="2281"/>
                    <a:pt x="2968" y="2312"/>
                  </a:cubicBezTo>
                  <a:cubicBezTo>
                    <a:pt x="2999" y="2344"/>
                    <a:pt x="3062" y="2344"/>
                    <a:pt x="3093" y="2375"/>
                  </a:cubicBezTo>
                  <a:cubicBezTo>
                    <a:pt x="3124" y="2406"/>
                    <a:pt x="3124" y="2406"/>
                    <a:pt x="3124" y="2469"/>
                  </a:cubicBezTo>
                  <a:cubicBezTo>
                    <a:pt x="3124" y="2531"/>
                    <a:pt x="3187" y="2594"/>
                    <a:pt x="3124" y="2625"/>
                  </a:cubicBezTo>
                  <a:cubicBezTo>
                    <a:pt x="3124" y="2656"/>
                    <a:pt x="3062" y="2594"/>
                    <a:pt x="3062" y="2562"/>
                  </a:cubicBezTo>
                  <a:cubicBezTo>
                    <a:pt x="3031" y="2531"/>
                    <a:pt x="3062" y="2500"/>
                    <a:pt x="3031" y="2469"/>
                  </a:cubicBezTo>
                  <a:cubicBezTo>
                    <a:pt x="3031" y="2437"/>
                    <a:pt x="2999" y="2469"/>
                    <a:pt x="2968" y="2469"/>
                  </a:cubicBezTo>
                  <a:cubicBezTo>
                    <a:pt x="2937" y="2437"/>
                    <a:pt x="2906" y="2437"/>
                    <a:pt x="2843" y="2406"/>
                  </a:cubicBezTo>
                  <a:cubicBezTo>
                    <a:pt x="2843" y="2406"/>
                    <a:pt x="2812" y="2375"/>
                    <a:pt x="2781" y="2375"/>
                  </a:cubicBezTo>
                  <a:cubicBezTo>
                    <a:pt x="2749" y="2406"/>
                    <a:pt x="2687" y="2437"/>
                    <a:pt x="2687" y="2469"/>
                  </a:cubicBezTo>
                  <a:cubicBezTo>
                    <a:pt x="2656" y="2500"/>
                    <a:pt x="2656" y="2562"/>
                    <a:pt x="2656" y="2625"/>
                  </a:cubicBezTo>
                  <a:cubicBezTo>
                    <a:pt x="2656" y="2625"/>
                    <a:pt x="2656" y="2656"/>
                    <a:pt x="2656" y="2687"/>
                  </a:cubicBezTo>
                  <a:cubicBezTo>
                    <a:pt x="2687" y="2719"/>
                    <a:pt x="2749" y="2719"/>
                    <a:pt x="2812" y="2750"/>
                  </a:cubicBezTo>
                  <a:cubicBezTo>
                    <a:pt x="2843" y="2750"/>
                    <a:pt x="2812" y="2812"/>
                    <a:pt x="2812" y="2812"/>
                  </a:cubicBezTo>
                  <a:cubicBezTo>
                    <a:pt x="2812" y="2844"/>
                    <a:pt x="2843" y="2875"/>
                    <a:pt x="2843" y="2937"/>
                  </a:cubicBezTo>
                  <a:cubicBezTo>
                    <a:pt x="2812" y="2969"/>
                    <a:pt x="2781" y="2906"/>
                    <a:pt x="2749" y="2937"/>
                  </a:cubicBezTo>
                  <a:cubicBezTo>
                    <a:pt x="2718" y="2937"/>
                    <a:pt x="2687" y="2969"/>
                    <a:pt x="2656" y="2969"/>
                  </a:cubicBezTo>
                  <a:cubicBezTo>
                    <a:pt x="2656" y="3031"/>
                    <a:pt x="2687" y="3094"/>
                    <a:pt x="2656" y="3125"/>
                  </a:cubicBezTo>
                  <a:cubicBezTo>
                    <a:pt x="2656" y="3156"/>
                    <a:pt x="2593" y="3156"/>
                    <a:pt x="2593" y="3156"/>
                  </a:cubicBezTo>
                  <a:cubicBezTo>
                    <a:pt x="2562" y="3219"/>
                    <a:pt x="2593" y="3250"/>
                    <a:pt x="2531" y="3281"/>
                  </a:cubicBezTo>
                  <a:cubicBezTo>
                    <a:pt x="2531" y="3312"/>
                    <a:pt x="2468" y="3281"/>
                    <a:pt x="2468" y="3250"/>
                  </a:cubicBezTo>
                  <a:cubicBezTo>
                    <a:pt x="2437" y="3250"/>
                    <a:pt x="2437" y="3219"/>
                    <a:pt x="2437" y="3219"/>
                  </a:cubicBezTo>
                  <a:cubicBezTo>
                    <a:pt x="2468" y="3156"/>
                    <a:pt x="2468" y="3125"/>
                    <a:pt x="2468" y="3094"/>
                  </a:cubicBezTo>
                  <a:cubicBezTo>
                    <a:pt x="2468" y="3062"/>
                    <a:pt x="2468" y="3031"/>
                    <a:pt x="2468" y="3031"/>
                  </a:cubicBezTo>
                  <a:cubicBezTo>
                    <a:pt x="2499" y="3000"/>
                    <a:pt x="2562" y="3031"/>
                    <a:pt x="2593" y="3000"/>
                  </a:cubicBezTo>
                  <a:cubicBezTo>
                    <a:pt x="2593" y="2969"/>
                    <a:pt x="2531" y="2937"/>
                    <a:pt x="2531" y="2906"/>
                  </a:cubicBezTo>
                  <a:cubicBezTo>
                    <a:pt x="2531" y="2875"/>
                    <a:pt x="2531" y="2875"/>
                    <a:pt x="2531" y="2844"/>
                  </a:cubicBezTo>
                  <a:cubicBezTo>
                    <a:pt x="2531" y="2812"/>
                    <a:pt x="2499" y="2750"/>
                    <a:pt x="2468" y="2719"/>
                  </a:cubicBezTo>
                  <a:cubicBezTo>
                    <a:pt x="2468" y="2687"/>
                    <a:pt x="2437" y="2594"/>
                    <a:pt x="2406" y="2562"/>
                  </a:cubicBezTo>
                  <a:cubicBezTo>
                    <a:pt x="2406" y="2531"/>
                    <a:pt x="2374" y="2562"/>
                    <a:pt x="2374" y="2562"/>
                  </a:cubicBezTo>
                  <a:cubicBezTo>
                    <a:pt x="2343" y="2562"/>
                    <a:pt x="2312" y="2562"/>
                    <a:pt x="2312" y="2531"/>
                  </a:cubicBezTo>
                  <a:cubicBezTo>
                    <a:pt x="2250" y="2500"/>
                    <a:pt x="2250" y="2500"/>
                    <a:pt x="2219" y="2469"/>
                  </a:cubicBezTo>
                  <a:cubicBezTo>
                    <a:pt x="2219" y="2437"/>
                    <a:pt x="2250" y="2437"/>
                    <a:pt x="2250" y="2437"/>
                  </a:cubicBezTo>
                  <a:cubicBezTo>
                    <a:pt x="2250" y="2406"/>
                    <a:pt x="2219" y="2375"/>
                    <a:pt x="2188" y="2344"/>
                  </a:cubicBezTo>
                  <a:cubicBezTo>
                    <a:pt x="2188" y="2344"/>
                    <a:pt x="2125" y="2344"/>
                    <a:pt x="2094" y="2344"/>
                  </a:cubicBezTo>
                  <a:cubicBezTo>
                    <a:pt x="2063" y="2344"/>
                    <a:pt x="2032" y="2344"/>
                    <a:pt x="2000" y="2312"/>
                  </a:cubicBezTo>
                  <a:cubicBezTo>
                    <a:pt x="1969" y="2281"/>
                    <a:pt x="1969" y="2250"/>
                    <a:pt x="1938" y="2219"/>
                  </a:cubicBezTo>
                  <a:cubicBezTo>
                    <a:pt x="1907" y="2156"/>
                    <a:pt x="1907" y="2156"/>
                    <a:pt x="1875" y="2125"/>
                  </a:cubicBezTo>
                  <a:cubicBezTo>
                    <a:pt x="1844" y="2094"/>
                    <a:pt x="1813" y="2125"/>
                    <a:pt x="1750" y="2125"/>
                  </a:cubicBezTo>
                  <a:cubicBezTo>
                    <a:pt x="1719" y="2125"/>
                    <a:pt x="1657" y="2094"/>
                    <a:pt x="1657" y="2062"/>
                  </a:cubicBezTo>
                  <a:cubicBezTo>
                    <a:pt x="1594" y="2031"/>
                    <a:pt x="1594" y="2000"/>
                    <a:pt x="1532" y="1969"/>
                  </a:cubicBezTo>
                  <a:cubicBezTo>
                    <a:pt x="1532" y="1937"/>
                    <a:pt x="1469" y="1937"/>
                    <a:pt x="1438" y="1875"/>
                  </a:cubicBezTo>
                  <a:cubicBezTo>
                    <a:pt x="1438" y="1875"/>
                    <a:pt x="1375" y="1812"/>
                    <a:pt x="1344" y="1781"/>
                  </a:cubicBezTo>
                  <a:cubicBezTo>
                    <a:pt x="1313" y="1750"/>
                    <a:pt x="1250" y="1750"/>
                    <a:pt x="1219" y="1687"/>
                  </a:cubicBezTo>
                  <a:cubicBezTo>
                    <a:pt x="1157" y="1687"/>
                    <a:pt x="1157" y="1625"/>
                    <a:pt x="1157" y="1594"/>
                  </a:cubicBezTo>
                  <a:cubicBezTo>
                    <a:pt x="1094" y="1562"/>
                    <a:pt x="1063" y="1531"/>
                    <a:pt x="1032" y="1531"/>
                  </a:cubicBezTo>
                  <a:cubicBezTo>
                    <a:pt x="1000" y="1500"/>
                    <a:pt x="1032" y="1469"/>
                    <a:pt x="1032" y="1469"/>
                  </a:cubicBezTo>
                  <a:cubicBezTo>
                    <a:pt x="1000" y="1406"/>
                    <a:pt x="1000" y="1375"/>
                    <a:pt x="969" y="1344"/>
                  </a:cubicBezTo>
                  <a:cubicBezTo>
                    <a:pt x="938" y="1250"/>
                    <a:pt x="938" y="1187"/>
                    <a:pt x="938" y="1156"/>
                  </a:cubicBezTo>
                  <a:cubicBezTo>
                    <a:pt x="938" y="1125"/>
                    <a:pt x="875" y="1125"/>
                    <a:pt x="875" y="1125"/>
                  </a:cubicBezTo>
                  <a:cubicBezTo>
                    <a:pt x="813" y="1094"/>
                    <a:pt x="782" y="1094"/>
                    <a:pt x="750" y="1062"/>
                  </a:cubicBezTo>
                  <a:cubicBezTo>
                    <a:pt x="719" y="1062"/>
                    <a:pt x="688" y="1000"/>
                    <a:pt x="657" y="1000"/>
                  </a:cubicBezTo>
                  <a:cubicBezTo>
                    <a:pt x="594" y="1000"/>
                    <a:pt x="563" y="1000"/>
                    <a:pt x="532" y="1000"/>
                  </a:cubicBezTo>
                  <a:cubicBezTo>
                    <a:pt x="500" y="1000"/>
                    <a:pt x="469" y="1031"/>
                    <a:pt x="438" y="1062"/>
                  </a:cubicBezTo>
                  <a:cubicBezTo>
                    <a:pt x="407" y="1062"/>
                    <a:pt x="407" y="1125"/>
                    <a:pt x="375" y="1125"/>
                  </a:cubicBezTo>
                  <a:cubicBezTo>
                    <a:pt x="344" y="1156"/>
                    <a:pt x="344" y="1187"/>
                    <a:pt x="282" y="1187"/>
                  </a:cubicBezTo>
                  <a:cubicBezTo>
                    <a:pt x="282" y="1187"/>
                    <a:pt x="250" y="1187"/>
                    <a:pt x="219" y="1187"/>
                  </a:cubicBezTo>
                  <a:cubicBezTo>
                    <a:pt x="219" y="1219"/>
                    <a:pt x="188" y="1250"/>
                    <a:pt x="188" y="1250"/>
                  </a:cubicBezTo>
                  <a:cubicBezTo>
                    <a:pt x="188" y="1219"/>
                    <a:pt x="157" y="1187"/>
                    <a:pt x="157" y="1187"/>
                  </a:cubicBezTo>
                  <a:cubicBezTo>
                    <a:pt x="188" y="1156"/>
                    <a:pt x="219" y="1187"/>
                    <a:pt x="250" y="1156"/>
                  </a:cubicBezTo>
                  <a:cubicBezTo>
                    <a:pt x="282" y="1125"/>
                    <a:pt x="282" y="1125"/>
                    <a:pt x="282" y="1094"/>
                  </a:cubicBezTo>
                  <a:cubicBezTo>
                    <a:pt x="250" y="1062"/>
                    <a:pt x="219" y="1094"/>
                    <a:pt x="188" y="1094"/>
                  </a:cubicBezTo>
                  <a:cubicBezTo>
                    <a:pt x="125" y="1062"/>
                    <a:pt x="94" y="1062"/>
                    <a:pt x="63" y="1000"/>
                  </a:cubicBezTo>
                  <a:cubicBezTo>
                    <a:pt x="63" y="1000"/>
                    <a:pt x="63" y="937"/>
                    <a:pt x="63" y="906"/>
                  </a:cubicBezTo>
                  <a:cubicBezTo>
                    <a:pt x="63" y="875"/>
                    <a:pt x="94" y="875"/>
                    <a:pt x="63" y="812"/>
                  </a:cubicBezTo>
                  <a:cubicBezTo>
                    <a:pt x="63" y="781"/>
                    <a:pt x="0" y="781"/>
                    <a:pt x="0" y="781"/>
                  </a:cubicBezTo>
                  <a:cubicBezTo>
                    <a:pt x="0" y="750"/>
                    <a:pt x="32" y="719"/>
                    <a:pt x="32" y="719"/>
                  </a:cubicBezTo>
                  <a:cubicBezTo>
                    <a:pt x="63" y="687"/>
                    <a:pt x="94" y="687"/>
                    <a:pt x="125" y="656"/>
                  </a:cubicBezTo>
                  <a:lnTo>
                    <a:pt x="94" y="594"/>
                  </a:lnTo>
                  <a:cubicBezTo>
                    <a:pt x="63" y="562"/>
                    <a:pt x="32" y="531"/>
                    <a:pt x="0" y="500"/>
                  </a:cubicBezTo>
                  <a:cubicBezTo>
                    <a:pt x="0" y="500"/>
                    <a:pt x="0" y="469"/>
                    <a:pt x="32" y="437"/>
                  </a:cubicBezTo>
                  <a:cubicBezTo>
                    <a:pt x="32" y="437"/>
                    <a:pt x="63" y="437"/>
                    <a:pt x="94" y="437"/>
                  </a:cubicBezTo>
                  <a:cubicBezTo>
                    <a:pt x="125" y="437"/>
                    <a:pt x="125" y="437"/>
                    <a:pt x="157" y="437"/>
                  </a:cubicBezTo>
                  <a:cubicBezTo>
                    <a:pt x="188" y="437"/>
                    <a:pt x="219" y="406"/>
                    <a:pt x="219" y="406"/>
                  </a:cubicBezTo>
                  <a:cubicBezTo>
                    <a:pt x="250" y="406"/>
                    <a:pt x="282" y="437"/>
                    <a:pt x="282" y="437"/>
                  </a:cubicBezTo>
                  <a:cubicBezTo>
                    <a:pt x="344" y="406"/>
                    <a:pt x="344" y="375"/>
                    <a:pt x="375" y="344"/>
                  </a:cubicBezTo>
                  <a:cubicBezTo>
                    <a:pt x="375" y="312"/>
                    <a:pt x="375" y="312"/>
                    <a:pt x="375" y="281"/>
                  </a:cubicBezTo>
                  <a:cubicBezTo>
                    <a:pt x="407" y="250"/>
                    <a:pt x="438" y="219"/>
                    <a:pt x="438" y="219"/>
                  </a:cubicBezTo>
                  <a:cubicBezTo>
                    <a:pt x="500" y="250"/>
                    <a:pt x="438" y="312"/>
                    <a:pt x="469" y="312"/>
                  </a:cubicBezTo>
                  <a:cubicBezTo>
                    <a:pt x="500" y="344"/>
                    <a:pt x="500" y="344"/>
                    <a:pt x="532" y="375"/>
                  </a:cubicBezTo>
                  <a:cubicBezTo>
                    <a:pt x="563" y="375"/>
                    <a:pt x="563" y="406"/>
                    <a:pt x="563" y="406"/>
                  </a:cubicBezTo>
                  <a:cubicBezTo>
                    <a:pt x="594" y="406"/>
                    <a:pt x="625" y="406"/>
                    <a:pt x="657" y="375"/>
                  </a:cubicBezTo>
                  <a:cubicBezTo>
                    <a:pt x="657" y="375"/>
                    <a:pt x="657" y="312"/>
                    <a:pt x="657" y="281"/>
                  </a:cubicBezTo>
                  <a:cubicBezTo>
                    <a:pt x="657" y="250"/>
                    <a:pt x="657" y="250"/>
                    <a:pt x="688" y="250"/>
                  </a:cubicBezTo>
                  <a:cubicBezTo>
                    <a:pt x="719" y="250"/>
                    <a:pt x="719" y="281"/>
                    <a:pt x="750" y="281"/>
                  </a:cubicBezTo>
                  <a:cubicBezTo>
                    <a:pt x="782" y="312"/>
                    <a:pt x="813" y="281"/>
                    <a:pt x="844" y="281"/>
                  </a:cubicBezTo>
                  <a:cubicBezTo>
                    <a:pt x="875" y="281"/>
                    <a:pt x="875" y="312"/>
                    <a:pt x="875" y="312"/>
                  </a:cubicBezTo>
                  <a:cubicBezTo>
                    <a:pt x="907" y="250"/>
                    <a:pt x="875" y="250"/>
                    <a:pt x="875" y="187"/>
                  </a:cubicBezTo>
                  <a:cubicBezTo>
                    <a:pt x="875" y="187"/>
                    <a:pt x="875" y="187"/>
                    <a:pt x="907" y="187"/>
                  </a:cubicBezTo>
                  <a:cubicBezTo>
                    <a:pt x="938" y="187"/>
                    <a:pt x="938" y="219"/>
                    <a:pt x="969" y="219"/>
                  </a:cubicBezTo>
                  <a:cubicBezTo>
                    <a:pt x="1000" y="187"/>
                    <a:pt x="969" y="156"/>
                    <a:pt x="969" y="125"/>
                  </a:cubicBezTo>
                  <a:cubicBezTo>
                    <a:pt x="969" y="125"/>
                    <a:pt x="969" y="94"/>
                    <a:pt x="1000" y="94"/>
                  </a:cubicBezTo>
                  <a:cubicBezTo>
                    <a:pt x="1000" y="94"/>
                    <a:pt x="1032" y="125"/>
                    <a:pt x="1063" y="125"/>
                  </a:cubicBezTo>
                  <a:cubicBezTo>
                    <a:pt x="1094" y="125"/>
                    <a:pt x="1125" y="125"/>
                    <a:pt x="1157" y="125"/>
                  </a:cubicBezTo>
                  <a:lnTo>
                    <a:pt x="1157" y="62"/>
                  </a:lnTo>
                  <a:cubicBezTo>
                    <a:pt x="1188" y="62"/>
                    <a:pt x="1219" y="62"/>
                    <a:pt x="1250" y="62"/>
                  </a:cubicBezTo>
                  <a:cubicBezTo>
                    <a:pt x="1313" y="31"/>
                    <a:pt x="1313" y="62"/>
                    <a:pt x="1375" y="31"/>
                  </a:cubicBezTo>
                  <a:cubicBezTo>
                    <a:pt x="1375" y="31"/>
                    <a:pt x="1407" y="0"/>
                    <a:pt x="1438" y="0"/>
                  </a:cubicBezTo>
                  <a:cubicBezTo>
                    <a:pt x="1438" y="31"/>
                    <a:pt x="1438" y="62"/>
                    <a:pt x="1438" y="62"/>
                  </a:cubicBezTo>
                  <a:cubicBezTo>
                    <a:pt x="1438" y="125"/>
                    <a:pt x="1469" y="125"/>
                    <a:pt x="1532" y="156"/>
                  </a:cubicBezTo>
                  <a:cubicBezTo>
                    <a:pt x="1532" y="156"/>
                    <a:pt x="1594" y="156"/>
                    <a:pt x="1657" y="187"/>
                  </a:cubicBezTo>
                  <a:cubicBezTo>
                    <a:pt x="1688" y="187"/>
                    <a:pt x="1750" y="187"/>
                    <a:pt x="1813" y="187"/>
                  </a:cubicBezTo>
                  <a:cubicBezTo>
                    <a:pt x="1813" y="187"/>
                    <a:pt x="1813" y="219"/>
                    <a:pt x="1844" y="219"/>
                  </a:cubicBezTo>
                  <a:cubicBezTo>
                    <a:pt x="1813" y="250"/>
                    <a:pt x="1782" y="250"/>
                    <a:pt x="1782" y="250"/>
                  </a:cubicBezTo>
                  <a:cubicBezTo>
                    <a:pt x="1750" y="281"/>
                    <a:pt x="1813" y="312"/>
                    <a:pt x="1813" y="344"/>
                  </a:cubicBezTo>
                  <a:cubicBezTo>
                    <a:pt x="1813" y="375"/>
                    <a:pt x="1782" y="375"/>
                    <a:pt x="1813" y="437"/>
                  </a:cubicBezTo>
                  <a:cubicBezTo>
                    <a:pt x="1813" y="437"/>
                    <a:pt x="1813" y="469"/>
                    <a:pt x="1844" y="5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 name="Freeform 9">
              <a:extLst/>
            </p:cNvPr>
            <p:cNvSpPr>
              <a:spLocks noChangeArrowheads="1"/>
            </p:cNvSpPr>
            <p:nvPr/>
          </p:nvSpPr>
          <p:spPr bwMode="auto">
            <a:xfrm>
              <a:off x="3852383" y="4174774"/>
              <a:ext cx="241270" cy="155420"/>
            </a:xfrm>
            <a:custGeom>
              <a:avLst/>
              <a:gdLst>
                <a:gd name="T0" fmla="*/ 108170416 w 1188"/>
                <a:gd name="T1" fmla="*/ 31332536 h 719"/>
                <a:gd name="T2" fmla="*/ 108170416 w 1188"/>
                <a:gd name="T3" fmla="*/ 31332536 h 719"/>
                <a:gd name="T4" fmla="*/ 105345457 w 1188"/>
                <a:gd name="T5" fmla="*/ 25668875 h 719"/>
                <a:gd name="T6" fmla="*/ 96779417 w 1188"/>
                <a:gd name="T7" fmla="*/ 31332536 h 719"/>
                <a:gd name="T8" fmla="*/ 91129199 w 1188"/>
                <a:gd name="T9" fmla="*/ 25668875 h 719"/>
                <a:gd name="T10" fmla="*/ 85388116 w 1188"/>
                <a:gd name="T11" fmla="*/ 25668875 h 719"/>
                <a:gd name="T12" fmla="*/ 85388116 w 1188"/>
                <a:gd name="T13" fmla="*/ 19913938 h 719"/>
                <a:gd name="T14" fmla="*/ 85388116 w 1188"/>
                <a:gd name="T15" fmla="*/ 14250277 h 719"/>
                <a:gd name="T16" fmla="*/ 82563158 w 1188"/>
                <a:gd name="T17" fmla="*/ 8495340 h 719"/>
                <a:gd name="T18" fmla="*/ 76913242 w 1188"/>
                <a:gd name="T19" fmla="*/ 2831679 h 719"/>
                <a:gd name="T20" fmla="*/ 68346899 w 1188"/>
                <a:gd name="T21" fmla="*/ 2831679 h 719"/>
                <a:gd name="T22" fmla="*/ 59780858 w 1188"/>
                <a:gd name="T23" fmla="*/ 0 h 719"/>
                <a:gd name="T24" fmla="*/ 59780858 w 1188"/>
                <a:gd name="T25" fmla="*/ 5663661 h 719"/>
                <a:gd name="T26" fmla="*/ 54130942 w 1188"/>
                <a:gd name="T27" fmla="*/ 8495340 h 719"/>
                <a:gd name="T28" fmla="*/ 48389557 w 1188"/>
                <a:gd name="T29" fmla="*/ 11418598 h 719"/>
                <a:gd name="T30" fmla="*/ 39823517 w 1188"/>
                <a:gd name="T31" fmla="*/ 8495340 h 719"/>
                <a:gd name="T32" fmla="*/ 31348340 w 1188"/>
                <a:gd name="T33" fmla="*/ 14250277 h 719"/>
                <a:gd name="T34" fmla="*/ 25607258 w 1188"/>
                <a:gd name="T35" fmla="*/ 11418598 h 719"/>
                <a:gd name="T36" fmla="*/ 19957342 w 1188"/>
                <a:gd name="T37" fmla="*/ 14250277 h 719"/>
                <a:gd name="T38" fmla="*/ 25607258 w 1188"/>
                <a:gd name="T39" fmla="*/ 17082259 h 719"/>
                <a:gd name="T40" fmla="*/ 17041217 w 1188"/>
                <a:gd name="T41" fmla="*/ 25668875 h 719"/>
                <a:gd name="T42" fmla="*/ 11391301 w 1188"/>
                <a:gd name="T43" fmla="*/ 31332536 h 719"/>
                <a:gd name="T44" fmla="*/ 8566041 w 1188"/>
                <a:gd name="T45" fmla="*/ 39919454 h 719"/>
                <a:gd name="T46" fmla="*/ 5649916 w 1188"/>
                <a:gd name="T47" fmla="*/ 45674391 h 719"/>
                <a:gd name="T48" fmla="*/ 2824958 w 1188"/>
                <a:gd name="T49" fmla="*/ 57092989 h 719"/>
                <a:gd name="T50" fmla="*/ 11391301 w 1188"/>
                <a:gd name="T51" fmla="*/ 48506070 h 719"/>
                <a:gd name="T52" fmla="*/ 17041217 w 1188"/>
                <a:gd name="T53" fmla="*/ 48506070 h 719"/>
                <a:gd name="T54" fmla="*/ 19957342 w 1188"/>
                <a:gd name="T55" fmla="*/ 51337750 h 719"/>
                <a:gd name="T56" fmla="*/ 19957342 w 1188"/>
                <a:gd name="T57" fmla="*/ 57092989 h 719"/>
                <a:gd name="T58" fmla="*/ 25607258 w 1188"/>
                <a:gd name="T59" fmla="*/ 62756347 h 719"/>
                <a:gd name="T60" fmla="*/ 31348340 w 1188"/>
                <a:gd name="T61" fmla="*/ 62756347 h 719"/>
                <a:gd name="T62" fmla="*/ 39823517 w 1188"/>
                <a:gd name="T63" fmla="*/ 62756347 h 719"/>
                <a:gd name="T64" fmla="*/ 45564599 w 1188"/>
                <a:gd name="T65" fmla="*/ 62756347 h 719"/>
                <a:gd name="T66" fmla="*/ 51214515 w 1188"/>
                <a:gd name="T67" fmla="*/ 57092989 h 719"/>
                <a:gd name="T68" fmla="*/ 51214515 w 1188"/>
                <a:gd name="T69" fmla="*/ 51337750 h 719"/>
                <a:gd name="T70" fmla="*/ 56955900 w 1188"/>
                <a:gd name="T71" fmla="*/ 45674391 h 719"/>
                <a:gd name="T72" fmla="*/ 59780858 w 1188"/>
                <a:gd name="T73" fmla="*/ 54169731 h 719"/>
                <a:gd name="T74" fmla="*/ 65521941 w 1188"/>
                <a:gd name="T75" fmla="*/ 57092989 h 719"/>
                <a:gd name="T76" fmla="*/ 71171857 w 1188"/>
                <a:gd name="T77" fmla="*/ 62756347 h 719"/>
                <a:gd name="T78" fmla="*/ 76913242 w 1188"/>
                <a:gd name="T79" fmla="*/ 59924668 h 719"/>
                <a:gd name="T80" fmla="*/ 76913242 w 1188"/>
                <a:gd name="T81" fmla="*/ 51337750 h 719"/>
                <a:gd name="T82" fmla="*/ 79738200 w 1188"/>
                <a:gd name="T83" fmla="*/ 45674391 h 719"/>
                <a:gd name="T84" fmla="*/ 85388116 w 1188"/>
                <a:gd name="T85" fmla="*/ 51337750 h 719"/>
                <a:gd name="T86" fmla="*/ 93954157 w 1188"/>
                <a:gd name="T87" fmla="*/ 51337750 h 719"/>
                <a:gd name="T88" fmla="*/ 96779417 w 1188"/>
                <a:gd name="T89" fmla="*/ 51337750 h 719"/>
                <a:gd name="T90" fmla="*/ 96779417 w 1188"/>
                <a:gd name="T91" fmla="*/ 42751133 h 719"/>
                <a:gd name="T92" fmla="*/ 99695541 w 1188"/>
                <a:gd name="T93" fmla="*/ 39919454 h 719"/>
                <a:gd name="T94" fmla="*/ 105345457 w 1188"/>
                <a:gd name="T95" fmla="*/ 45674391 h 719"/>
                <a:gd name="T96" fmla="*/ 105345457 w 1188"/>
                <a:gd name="T97" fmla="*/ 37087473 h 719"/>
                <a:gd name="T98" fmla="*/ 108170416 w 1188"/>
                <a:gd name="T99" fmla="*/ 31332536 h 7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8"/>
                <a:gd name="T151" fmla="*/ 0 h 719"/>
                <a:gd name="T152" fmla="*/ 1188 w 1188"/>
                <a:gd name="T153" fmla="*/ 719 h 7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8" h="719">
                  <a:moveTo>
                    <a:pt x="1187" y="343"/>
                  </a:moveTo>
                  <a:lnTo>
                    <a:pt x="1187" y="343"/>
                  </a:lnTo>
                  <a:cubicBezTo>
                    <a:pt x="1156" y="343"/>
                    <a:pt x="1187" y="281"/>
                    <a:pt x="1156" y="281"/>
                  </a:cubicBezTo>
                  <a:cubicBezTo>
                    <a:pt x="1125" y="281"/>
                    <a:pt x="1125" y="343"/>
                    <a:pt x="1062" y="343"/>
                  </a:cubicBezTo>
                  <a:cubicBezTo>
                    <a:pt x="1031" y="343"/>
                    <a:pt x="1031" y="312"/>
                    <a:pt x="1000" y="281"/>
                  </a:cubicBezTo>
                  <a:cubicBezTo>
                    <a:pt x="969" y="281"/>
                    <a:pt x="937" y="281"/>
                    <a:pt x="937" y="281"/>
                  </a:cubicBezTo>
                  <a:cubicBezTo>
                    <a:pt x="906" y="281"/>
                    <a:pt x="937" y="218"/>
                    <a:pt x="937" y="218"/>
                  </a:cubicBezTo>
                  <a:cubicBezTo>
                    <a:pt x="937" y="218"/>
                    <a:pt x="937" y="187"/>
                    <a:pt x="937" y="156"/>
                  </a:cubicBezTo>
                  <a:cubicBezTo>
                    <a:pt x="906" y="156"/>
                    <a:pt x="906" y="125"/>
                    <a:pt x="906" y="93"/>
                  </a:cubicBezTo>
                  <a:cubicBezTo>
                    <a:pt x="906" y="93"/>
                    <a:pt x="875" y="62"/>
                    <a:pt x="844" y="31"/>
                  </a:cubicBezTo>
                  <a:cubicBezTo>
                    <a:pt x="812" y="31"/>
                    <a:pt x="781" y="31"/>
                    <a:pt x="750" y="31"/>
                  </a:cubicBezTo>
                  <a:cubicBezTo>
                    <a:pt x="719" y="31"/>
                    <a:pt x="687" y="0"/>
                    <a:pt x="656" y="0"/>
                  </a:cubicBezTo>
                  <a:cubicBezTo>
                    <a:pt x="625" y="0"/>
                    <a:pt x="687" y="31"/>
                    <a:pt x="656" y="62"/>
                  </a:cubicBezTo>
                  <a:cubicBezTo>
                    <a:pt x="625" y="93"/>
                    <a:pt x="625" y="62"/>
                    <a:pt x="594" y="93"/>
                  </a:cubicBezTo>
                  <a:cubicBezTo>
                    <a:pt x="562" y="93"/>
                    <a:pt x="562" y="93"/>
                    <a:pt x="531" y="125"/>
                  </a:cubicBezTo>
                  <a:cubicBezTo>
                    <a:pt x="500" y="125"/>
                    <a:pt x="437" y="93"/>
                    <a:pt x="437" y="93"/>
                  </a:cubicBezTo>
                  <a:cubicBezTo>
                    <a:pt x="406" y="125"/>
                    <a:pt x="375" y="156"/>
                    <a:pt x="344" y="156"/>
                  </a:cubicBezTo>
                  <a:cubicBezTo>
                    <a:pt x="312" y="156"/>
                    <a:pt x="281" y="93"/>
                    <a:pt x="281" y="125"/>
                  </a:cubicBezTo>
                  <a:cubicBezTo>
                    <a:pt x="250" y="125"/>
                    <a:pt x="219" y="156"/>
                    <a:pt x="219" y="156"/>
                  </a:cubicBezTo>
                  <a:cubicBezTo>
                    <a:pt x="219" y="156"/>
                    <a:pt x="281" y="156"/>
                    <a:pt x="281" y="187"/>
                  </a:cubicBezTo>
                  <a:cubicBezTo>
                    <a:pt x="250" y="218"/>
                    <a:pt x="219" y="250"/>
                    <a:pt x="187" y="281"/>
                  </a:cubicBezTo>
                  <a:cubicBezTo>
                    <a:pt x="156" y="281"/>
                    <a:pt x="125" y="312"/>
                    <a:pt x="125" y="343"/>
                  </a:cubicBezTo>
                  <a:cubicBezTo>
                    <a:pt x="94" y="343"/>
                    <a:pt x="94" y="406"/>
                    <a:pt x="94" y="437"/>
                  </a:cubicBezTo>
                  <a:cubicBezTo>
                    <a:pt x="62" y="437"/>
                    <a:pt x="62" y="500"/>
                    <a:pt x="62" y="500"/>
                  </a:cubicBezTo>
                  <a:cubicBezTo>
                    <a:pt x="31" y="562"/>
                    <a:pt x="0" y="593"/>
                    <a:pt x="31" y="625"/>
                  </a:cubicBezTo>
                  <a:cubicBezTo>
                    <a:pt x="94" y="625"/>
                    <a:pt x="94" y="562"/>
                    <a:pt x="125" y="531"/>
                  </a:cubicBezTo>
                  <a:cubicBezTo>
                    <a:pt x="156" y="531"/>
                    <a:pt x="156" y="531"/>
                    <a:pt x="187" y="531"/>
                  </a:cubicBezTo>
                  <a:cubicBezTo>
                    <a:pt x="219" y="531"/>
                    <a:pt x="219" y="562"/>
                    <a:pt x="219" y="562"/>
                  </a:cubicBezTo>
                  <a:lnTo>
                    <a:pt x="219" y="625"/>
                  </a:lnTo>
                  <a:cubicBezTo>
                    <a:pt x="250" y="656"/>
                    <a:pt x="281" y="687"/>
                    <a:pt x="281" y="687"/>
                  </a:cubicBezTo>
                  <a:cubicBezTo>
                    <a:pt x="312" y="687"/>
                    <a:pt x="344" y="718"/>
                    <a:pt x="344" y="687"/>
                  </a:cubicBezTo>
                  <a:cubicBezTo>
                    <a:pt x="375" y="687"/>
                    <a:pt x="406" y="687"/>
                    <a:pt x="437" y="687"/>
                  </a:cubicBezTo>
                  <a:cubicBezTo>
                    <a:pt x="437" y="687"/>
                    <a:pt x="469" y="687"/>
                    <a:pt x="500" y="687"/>
                  </a:cubicBezTo>
                  <a:cubicBezTo>
                    <a:pt x="531" y="687"/>
                    <a:pt x="562" y="656"/>
                    <a:pt x="562" y="625"/>
                  </a:cubicBezTo>
                  <a:cubicBezTo>
                    <a:pt x="562" y="593"/>
                    <a:pt x="562" y="562"/>
                    <a:pt x="562" y="562"/>
                  </a:cubicBezTo>
                  <a:cubicBezTo>
                    <a:pt x="594" y="531"/>
                    <a:pt x="625" y="500"/>
                    <a:pt x="625" y="500"/>
                  </a:cubicBezTo>
                  <a:cubicBezTo>
                    <a:pt x="687" y="500"/>
                    <a:pt x="625" y="562"/>
                    <a:pt x="656" y="593"/>
                  </a:cubicBezTo>
                  <a:cubicBezTo>
                    <a:pt x="687" y="625"/>
                    <a:pt x="687" y="625"/>
                    <a:pt x="719" y="625"/>
                  </a:cubicBezTo>
                  <a:cubicBezTo>
                    <a:pt x="750" y="625"/>
                    <a:pt x="750" y="687"/>
                    <a:pt x="781" y="687"/>
                  </a:cubicBezTo>
                  <a:cubicBezTo>
                    <a:pt x="781" y="687"/>
                    <a:pt x="812" y="687"/>
                    <a:pt x="844" y="656"/>
                  </a:cubicBezTo>
                  <a:cubicBezTo>
                    <a:pt x="844" y="625"/>
                    <a:pt x="844" y="593"/>
                    <a:pt x="844" y="562"/>
                  </a:cubicBezTo>
                  <a:cubicBezTo>
                    <a:pt x="844" y="531"/>
                    <a:pt x="844" y="500"/>
                    <a:pt x="875" y="500"/>
                  </a:cubicBezTo>
                  <a:cubicBezTo>
                    <a:pt x="906" y="500"/>
                    <a:pt x="906" y="562"/>
                    <a:pt x="937" y="562"/>
                  </a:cubicBezTo>
                  <a:cubicBezTo>
                    <a:pt x="969" y="562"/>
                    <a:pt x="1000" y="562"/>
                    <a:pt x="1031" y="562"/>
                  </a:cubicBezTo>
                  <a:lnTo>
                    <a:pt x="1062" y="562"/>
                  </a:lnTo>
                  <a:cubicBezTo>
                    <a:pt x="1094" y="531"/>
                    <a:pt x="1062" y="500"/>
                    <a:pt x="1062" y="468"/>
                  </a:cubicBezTo>
                  <a:cubicBezTo>
                    <a:pt x="1062" y="468"/>
                    <a:pt x="1062" y="437"/>
                    <a:pt x="1094" y="437"/>
                  </a:cubicBezTo>
                  <a:cubicBezTo>
                    <a:pt x="1125" y="437"/>
                    <a:pt x="1125" y="500"/>
                    <a:pt x="1156" y="500"/>
                  </a:cubicBezTo>
                  <a:cubicBezTo>
                    <a:pt x="1187" y="468"/>
                    <a:pt x="1156" y="437"/>
                    <a:pt x="1156" y="406"/>
                  </a:cubicBezTo>
                  <a:cubicBezTo>
                    <a:pt x="1156" y="375"/>
                    <a:pt x="1156" y="343"/>
                    <a:pt x="1187" y="34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 name="Freeform 10">
              <a:extLst/>
            </p:cNvPr>
            <p:cNvSpPr>
              <a:spLocks noChangeArrowheads="1"/>
            </p:cNvSpPr>
            <p:nvPr/>
          </p:nvSpPr>
          <p:spPr bwMode="auto">
            <a:xfrm>
              <a:off x="4042528" y="4073704"/>
              <a:ext cx="400920" cy="216444"/>
            </a:xfrm>
            <a:custGeom>
              <a:avLst/>
              <a:gdLst>
                <a:gd name="T0" fmla="*/ 160213531 w 1969"/>
                <a:gd name="T1" fmla="*/ 74277278 h 1000"/>
                <a:gd name="T2" fmla="*/ 160213531 w 1969"/>
                <a:gd name="T3" fmla="*/ 74277278 h 1000"/>
                <a:gd name="T4" fmla="*/ 163144791 w 1969"/>
                <a:gd name="T5" fmla="*/ 71438269 h 1000"/>
                <a:gd name="T6" fmla="*/ 165984344 w 1969"/>
                <a:gd name="T7" fmla="*/ 71438269 h 1000"/>
                <a:gd name="T8" fmla="*/ 163144791 w 1969"/>
                <a:gd name="T9" fmla="*/ 59989625 h 1000"/>
                <a:gd name="T10" fmla="*/ 171663754 w 1969"/>
                <a:gd name="T11" fmla="*/ 54311303 h 1000"/>
                <a:gd name="T12" fmla="*/ 174595013 w 1969"/>
                <a:gd name="T13" fmla="*/ 48541283 h 1000"/>
                <a:gd name="T14" fmla="*/ 177434870 w 1969"/>
                <a:gd name="T15" fmla="*/ 45701971 h 1000"/>
                <a:gd name="T16" fmla="*/ 180274423 w 1969"/>
                <a:gd name="T17" fmla="*/ 34345327 h 1000"/>
                <a:gd name="T18" fmla="*/ 174595013 w 1969"/>
                <a:gd name="T19" fmla="*/ 28575308 h 1000"/>
                <a:gd name="T20" fmla="*/ 174595013 w 1969"/>
                <a:gd name="T21" fmla="*/ 20057674 h 1000"/>
                <a:gd name="T22" fmla="*/ 174595013 w 1969"/>
                <a:gd name="T23" fmla="*/ 11448342 h 1000"/>
                <a:gd name="T24" fmla="*/ 165984344 w 1969"/>
                <a:gd name="T25" fmla="*/ 11448342 h 1000"/>
                <a:gd name="T26" fmla="*/ 157373675 w 1969"/>
                <a:gd name="T27" fmla="*/ 11448342 h 1000"/>
                <a:gd name="T28" fmla="*/ 143083596 w 1969"/>
                <a:gd name="T29" fmla="*/ 5678322 h 1000"/>
                <a:gd name="T30" fmla="*/ 131725079 w 1969"/>
                <a:gd name="T31" fmla="*/ 2839312 h 1000"/>
                <a:gd name="T32" fmla="*/ 125953963 w 1969"/>
                <a:gd name="T33" fmla="*/ 0 h 1000"/>
                <a:gd name="T34" fmla="*/ 125953963 w 1969"/>
                <a:gd name="T35" fmla="*/ 11448342 h 1000"/>
                <a:gd name="T36" fmla="*/ 111663885 w 1969"/>
                <a:gd name="T37" fmla="*/ 17126966 h 1000"/>
                <a:gd name="T38" fmla="*/ 100213662 w 1969"/>
                <a:gd name="T39" fmla="*/ 11448342 h 1000"/>
                <a:gd name="T40" fmla="*/ 100213662 w 1969"/>
                <a:gd name="T41" fmla="*/ 17126966 h 1000"/>
                <a:gd name="T42" fmla="*/ 91602993 w 1969"/>
                <a:gd name="T43" fmla="*/ 17126966 h 1000"/>
                <a:gd name="T44" fmla="*/ 91602993 w 1969"/>
                <a:gd name="T45" fmla="*/ 22896986 h 1000"/>
                <a:gd name="T46" fmla="*/ 77312914 w 1969"/>
                <a:gd name="T47" fmla="*/ 28575308 h 1000"/>
                <a:gd name="T48" fmla="*/ 80152467 w 1969"/>
                <a:gd name="T49" fmla="*/ 42862961 h 1000"/>
                <a:gd name="T50" fmla="*/ 65862388 w 1969"/>
                <a:gd name="T51" fmla="*/ 48541283 h 1000"/>
                <a:gd name="T52" fmla="*/ 48732756 w 1969"/>
                <a:gd name="T53" fmla="*/ 51380595 h 1000"/>
                <a:gd name="T54" fmla="*/ 40122087 w 1969"/>
                <a:gd name="T55" fmla="*/ 57150615 h 1000"/>
                <a:gd name="T56" fmla="*/ 31511417 w 1969"/>
                <a:gd name="T57" fmla="*/ 54311303 h 1000"/>
                <a:gd name="T58" fmla="*/ 20060892 w 1969"/>
                <a:gd name="T59" fmla="*/ 54311303 h 1000"/>
                <a:gd name="T60" fmla="*/ 17221338 w 1969"/>
                <a:gd name="T61" fmla="*/ 59989625 h 1000"/>
                <a:gd name="T62" fmla="*/ 5771116 w 1969"/>
                <a:gd name="T63" fmla="*/ 51380595 h 1000"/>
                <a:gd name="T64" fmla="*/ 0 w 1969"/>
                <a:gd name="T65" fmla="*/ 59989625 h 1000"/>
                <a:gd name="T66" fmla="*/ 0 w 1969"/>
                <a:gd name="T67" fmla="*/ 62828937 h 1000"/>
                <a:gd name="T68" fmla="*/ 0 w 1969"/>
                <a:gd name="T69" fmla="*/ 68598957 h 1000"/>
                <a:gd name="T70" fmla="*/ 5771116 w 1969"/>
                <a:gd name="T71" fmla="*/ 71438269 h 1000"/>
                <a:gd name="T72" fmla="*/ 14381785 w 1969"/>
                <a:gd name="T73" fmla="*/ 77207986 h 1000"/>
                <a:gd name="T74" fmla="*/ 20060892 w 1969"/>
                <a:gd name="T75" fmla="*/ 71438269 h 1000"/>
                <a:gd name="T76" fmla="*/ 22900748 w 1969"/>
                <a:gd name="T77" fmla="*/ 77207986 h 1000"/>
                <a:gd name="T78" fmla="*/ 28671561 w 1969"/>
                <a:gd name="T79" fmla="*/ 77207986 h 1000"/>
                <a:gd name="T80" fmla="*/ 37282533 w 1969"/>
                <a:gd name="T81" fmla="*/ 80047298 h 1000"/>
                <a:gd name="T82" fmla="*/ 37282533 w 1969"/>
                <a:gd name="T83" fmla="*/ 74277278 h 1000"/>
                <a:gd name="T84" fmla="*/ 45801496 w 1969"/>
                <a:gd name="T85" fmla="*/ 71438269 h 1000"/>
                <a:gd name="T86" fmla="*/ 57251719 w 1969"/>
                <a:gd name="T87" fmla="*/ 71438269 h 1000"/>
                <a:gd name="T88" fmla="*/ 65862388 w 1969"/>
                <a:gd name="T89" fmla="*/ 68598957 h 1000"/>
                <a:gd name="T90" fmla="*/ 65862388 w 1969"/>
                <a:gd name="T91" fmla="*/ 74277278 h 1000"/>
                <a:gd name="T92" fmla="*/ 71633504 w 1969"/>
                <a:gd name="T93" fmla="*/ 82886610 h 1000"/>
                <a:gd name="T94" fmla="*/ 83083727 w 1969"/>
                <a:gd name="T95" fmla="*/ 82886610 h 1000"/>
                <a:gd name="T96" fmla="*/ 100213662 w 1969"/>
                <a:gd name="T97" fmla="*/ 85725620 h 1000"/>
                <a:gd name="T98" fmla="*/ 100213662 w 1969"/>
                <a:gd name="T99" fmla="*/ 88656630 h 1000"/>
                <a:gd name="T100" fmla="*/ 120274554 w 1969"/>
                <a:gd name="T101" fmla="*/ 91495640 h 1000"/>
                <a:gd name="T102" fmla="*/ 128885223 w 1969"/>
                <a:gd name="T103" fmla="*/ 82886610 h 1000"/>
                <a:gd name="T104" fmla="*/ 143083596 w 1969"/>
                <a:gd name="T105" fmla="*/ 82886610 h 1000"/>
                <a:gd name="T106" fmla="*/ 151694568 w 1969"/>
                <a:gd name="T107" fmla="*/ 82886610 h 1000"/>
                <a:gd name="T108" fmla="*/ 160213531 w 1969"/>
                <a:gd name="T109" fmla="*/ 74277278 h 1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69"/>
                <a:gd name="T166" fmla="*/ 0 h 1000"/>
                <a:gd name="T167" fmla="*/ 1969 w 1969"/>
                <a:gd name="T168" fmla="*/ 1000 h 1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69" h="1000">
                  <a:moveTo>
                    <a:pt x="1749" y="811"/>
                  </a:moveTo>
                  <a:lnTo>
                    <a:pt x="1749" y="811"/>
                  </a:lnTo>
                  <a:cubicBezTo>
                    <a:pt x="1749" y="780"/>
                    <a:pt x="1749" y="780"/>
                    <a:pt x="1781" y="780"/>
                  </a:cubicBezTo>
                  <a:cubicBezTo>
                    <a:pt x="1781" y="749"/>
                    <a:pt x="1812" y="780"/>
                    <a:pt x="1812" y="780"/>
                  </a:cubicBezTo>
                  <a:cubicBezTo>
                    <a:pt x="1812" y="718"/>
                    <a:pt x="1781" y="686"/>
                    <a:pt x="1781" y="655"/>
                  </a:cubicBezTo>
                  <a:cubicBezTo>
                    <a:pt x="1812" y="593"/>
                    <a:pt x="1843" y="593"/>
                    <a:pt x="1874" y="593"/>
                  </a:cubicBezTo>
                  <a:cubicBezTo>
                    <a:pt x="1874" y="561"/>
                    <a:pt x="1874" y="530"/>
                    <a:pt x="1906" y="530"/>
                  </a:cubicBezTo>
                  <a:cubicBezTo>
                    <a:pt x="1906" y="499"/>
                    <a:pt x="1937" y="499"/>
                    <a:pt x="1937" y="499"/>
                  </a:cubicBezTo>
                  <a:cubicBezTo>
                    <a:pt x="1968" y="468"/>
                    <a:pt x="1968" y="406"/>
                    <a:pt x="1968" y="375"/>
                  </a:cubicBezTo>
                  <a:cubicBezTo>
                    <a:pt x="1937" y="344"/>
                    <a:pt x="1906" y="312"/>
                    <a:pt x="1906" y="312"/>
                  </a:cubicBezTo>
                  <a:cubicBezTo>
                    <a:pt x="1874" y="281"/>
                    <a:pt x="1906" y="250"/>
                    <a:pt x="1906" y="219"/>
                  </a:cubicBezTo>
                  <a:cubicBezTo>
                    <a:pt x="1906" y="187"/>
                    <a:pt x="1906" y="156"/>
                    <a:pt x="1906" y="125"/>
                  </a:cubicBezTo>
                  <a:cubicBezTo>
                    <a:pt x="1874" y="125"/>
                    <a:pt x="1843" y="125"/>
                    <a:pt x="1812" y="125"/>
                  </a:cubicBezTo>
                  <a:cubicBezTo>
                    <a:pt x="1781" y="94"/>
                    <a:pt x="1749" y="125"/>
                    <a:pt x="1718" y="125"/>
                  </a:cubicBezTo>
                  <a:cubicBezTo>
                    <a:pt x="1656" y="94"/>
                    <a:pt x="1624" y="62"/>
                    <a:pt x="1562" y="62"/>
                  </a:cubicBezTo>
                  <a:cubicBezTo>
                    <a:pt x="1532" y="62"/>
                    <a:pt x="1469" y="62"/>
                    <a:pt x="1438" y="31"/>
                  </a:cubicBezTo>
                  <a:cubicBezTo>
                    <a:pt x="1438" y="31"/>
                    <a:pt x="1407" y="0"/>
                    <a:pt x="1375" y="0"/>
                  </a:cubicBezTo>
                  <a:cubicBezTo>
                    <a:pt x="1375" y="31"/>
                    <a:pt x="1407" y="94"/>
                    <a:pt x="1375" y="125"/>
                  </a:cubicBezTo>
                  <a:cubicBezTo>
                    <a:pt x="1344" y="156"/>
                    <a:pt x="1282" y="187"/>
                    <a:pt x="1219" y="187"/>
                  </a:cubicBezTo>
                  <a:cubicBezTo>
                    <a:pt x="1157" y="187"/>
                    <a:pt x="1157" y="125"/>
                    <a:pt x="1094" y="125"/>
                  </a:cubicBezTo>
                  <a:lnTo>
                    <a:pt x="1094" y="187"/>
                  </a:lnTo>
                  <a:lnTo>
                    <a:pt x="1000" y="187"/>
                  </a:lnTo>
                  <a:cubicBezTo>
                    <a:pt x="969" y="187"/>
                    <a:pt x="1000" y="250"/>
                    <a:pt x="1000" y="250"/>
                  </a:cubicBezTo>
                  <a:cubicBezTo>
                    <a:pt x="938" y="312"/>
                    <a:pt x="875" y="281"/>
                    <a:pt x="844" y="312"/>
                  </a:cubicBezTo>
                  <a:cubicBezTo>
                    <a:pt x="813" y="375"/>
                    <a:pt x="907" y="406"/>
                    <a:pt x="875" y="468"/>
                  </a:cubicBezTo>
                  <a:cubicBezTo>
                    <a:pt x="844" y="499"/>
                    <a:pt x="750" y="499"/>
                    <a:pt x="719" y="530"/>
                  </a:cubicBezTo>
                  <a:cubicBezTo>
                    <a:pt x="657" y="530"/>
                    <a:pt x="563" y="530"/>
                    <a:pt x="532" y="561"/>
                  </a:cubicBezTo>
                  <a:cubicBezTo>
                    <a:pt x="500" y="593"/>
                    <a:pt x="469" y="624"/>
                    <a:pt x="438" y="624"/>
                  </a:cubicBezTo>
                  <a:cubicBezTo>
                    <a:pt x="407" y="655"/>
                    <a:pt x="375" y="593"/>
                    <a:pt x="344" y="593"/>
                  </a:cubicBezTo>
                  <a:cubicBezTo>
                    <a:pt x="282" y="593"/>
                    <a:pt x="250" y="561"/>
                    <a:pt x="219" y="593"/>
                  </a:cubicBezTo>
                  <a:cubicBezTo>
                    <a:pt x="188" y="593"/>
                    <a:pt x="219" y="655"/>
                    <a:pt x="188" y="655"/>
                  </a:cubicBezTo>
                  <a:cubicBezTo>
                    <a:pt x="157" y="655"/>
                    <a:pt x="125" y="593"/>
                    <a:pt x="63" y="561"/>
                  </a:cubicBezTo>
                  <a:cubicBezTo>
                    <a:pt x="32" y="561"/>
                    <a:pt x="32" y="624"/>
                    <a:pt x="0" y="655"/>
                  </a:cubicBezTo>
                  <a:lnTo>
                    <a:pt x="0" y="686"/>
                  </a:lnTo>
                  <a:cubicBezTo>
                    <a:pt x="0" y="718"/>
                    <a:pt x="0" y="749"/>
                    <a:pt x="0" y="749"/>
                  </a:cubicBezTo>
                  <a:cubicBezTo>
                    <a:pt x="0" y="780"/>
                    <a:pt x="63" y="749"/>
                    <a:pt x="63" y="780"/>
                  </a:cubicBezTo>
                  <a:cubicBezTo>
                    <a:pt x="94" y="780"/>
                    <a:pt x="125" y="843"/>
                    <a:pt x="157" y="843"/>
                  </a:cubicBezTo>
                  <a:cubicBezTo>
                    <a:pt x="188" y="843"/>
                    <a:pt x="188" y="780"/>
                    <a:pt x="219" y="780"/>
                  </a:cubicBezTo>
                  <a:cubicBezTo>
                    <a:pt x="250" y="780"/>
                    <a:pt x="219" y="811"/>
                    <a:pt x="250" y="843"/>
                  </a:cubicBezTo>
                  <a:cubicBezTo>
                    <a:pt x="282" y="843"/>
                    <a:pt x="282" y="843"/>
                    <a:pt x="313" y="843"/>
                  </a:cubicBezTo>
                  <a:cubicBezTo>
                    <a:pt x="375" y="843"/>
                    <a:pt x="375" y="874"/>
                    <a:pt x="407" y="874"/>
                  </a:cubicBezTo>
                  <a:cubicBezTo>
                    <a:pt x="438" y="843"/>
                    <a:pt x="407" y="811"/>
                    <a:pt x="407" y="811"/>
                  </a:cubicBezTo>
                  <a:cubicBezTo>
                    <a:pt x="438" y="780"/>
                    <a:pt x="469" y="780"/>
                    <a:pt x="500" y="780"/>
                  </a:cubicBezTo>
                  <a:cubicBezTo>
                    <a:pt x="563" y="780"/>
                    <a:pt x="563" y="780"/>
                    <a:pt x="625" y="780"/>
                  </a:cubicBezTo>
                  <a:cubicBezTo>
                    <a:pt x="657" y="780"/>
                    <a:pt x="657" y="749"/>
                    <a:pt x="719" y="749"/>
                  </a:cubicBezTo>
                  <a:cubicBezTo>
                    <a:pt x="719" y="780"/>
                    <a:pt x="688" y="780"/>
                    <a:pt x="719" y="811"/>
                  </a:cubicBezTo>
                  <a:cubicBezTo>
                    <a:pt x="719" y="843"/>
                    <a:pt x="719" y="874"/>
                    <a:pt x="782" y="905"/>
                  </a:cubicBezTo>
                  <a:cubicBezTo>
                    <a:pt x="813" y="905"/>
                    <a:pt x="875" y="905"/>
                    <a:pt x="907" y="905"/>
                  </a:cubicBezTo>
                  <a:cubicBezTo>
                    <a:pt x="938" y="905"/>
                    <a:pt x="1000" y="936"/>
                    <a:pt x="1094" y="936"/>
                  </a:cubicBezTo>
                  <a:lnTo>
                    <a:pt x="1094" y="968"/>
                  </a:lnTo>
                  <a:cubicBezTo>
                    <a:pt x="1157" y="968"/>
                    <a:pt x="1219" y="999"/>
                    <a:pt x="1313" y="999"/>
                  </a:cubicBezTo>
                  <a:cubicBezTo>
                    <a:pt x="1344" y="999"/>
                    <a:pt x="1375" y="936"/>
                    <a:pt x="1407" y="905"/>
                  </a:cubicBezTo>
                  <a:cubicBezTo>
                    <a:pt x="1438" y="905"/>
                    <a:pt x="1532" y="905"/>
                    <a:pt x="1562" y="905"/>
                  </a:cubicBezTo>
                  <a:cubicBezTo>
                    <a:pt x="1593" y="905"/>
                    <a:pt x="1656" y="905"/>
                    <a:pt x="1656" y="905"/>
                  </a:cubicBezTo>
                  <a:cubicBezTo>
                    <a:pt x="1718" y="874"/>
                    <a:pt x="1749" y="843"/>
                    <a:pt x="1749" y="81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 name="Freeform 11">
              <a:extLst/>
            </p:cNvPr>
            <p:cNvSpPr>
              <a:spLocks noChangeArrowheads="1"/>
            </p:cNvSpPr>
            <p:nvPr/>
          </p:nvSpPr>
          <p:spPr bwMode="auto">
            <a:xfrm>
              <a:off x="4169890" y="3911609"/>
              <a:ext cx="362353" cy="203095"/>
            </a:xfrm>
            <a:custGeom>
              <a:avLst/>
              <a:gdLst>
                <a:gd name="T0" fmla="*/ 162703744 w 1782"/>
                <a:gd name="T1" fmla="*/ 54440803 h 938"/>
                <a:gd name="T2" fmla="*/ 162703744 w 1782"/>
                <a:gd name="T3" fmla="*/ 54440803 h 938"/>
                <a:gd name="T4" fmla="*/ 154116209 w 1782"/>
                <a:gd name="T5" fmla="*/ 48666948 h 938"/>
                <a:gd name="T6" fmla="*/ 151284124 w 1782"/>
                <a:gd name="T7" fmla="*/ 40051577 h 938"/>
                <a:gd name="T8" fmla="*/ 142696891 w 1782"/>
                <a:gd name="T9" fmla="*/ 37210363 h 938"/>
                <a:gd name="T10" fmla="*/ 139864806 w 1782"/>
                <a:gd name="T11" fmla="*/ 37210363 h 938"/>
                <a:gd name="T12" fmla="*/ 131277573 w 1782"/>
                <a:gd name="T13" fmla="*/ 31528238 h 938"/>
                <a:gd name="T14" fmla="*/ 134109356 w 1782"/>
                <a:gd name="T15" fmla="*/ 28595295 h 938"/>
                <a:gd name="T16" fmla="*/ 128445488 w 1782"/>
                <a:gd name="T17" fmla="*/ 28595295 h 938"/>
                <a:gd name="T18" fmla="*/ 119857953 w 1782"/>
                <a:gd name="T19" fmla="*/ 25754081 h 938"/>
                <a:gd name="T20" fmla="*/ 114102806 w 1782"/>
                <a:gd name="T21" fmla="*/ 22912867 h 938"/>
                <a:gd name="T22" fmla="*/ 117026170 w 1782"/>
                <a:gd name="T23" fmla="*/ 28595295 h 938"/>
                <a:gd name="T24" fmla="*/ 108438635 w 1782"/>
                <a:gd name="T25" fmla="*/ 34369149 h 938"/>
                <a:gd name="T26" fmla="*/ 102683186 w 1782"/>
                <a:gd name="T27" fmla="*/ 28595295 h 938"/>
                <a:gd name="T28" fmla="*/ 102683186 w 1782"/>
                <a:gd name="T29" fmla="*/ 14297496 h 938"/>
                <a:gd name="T30" fmla="*/ 94187232 w 1782"/>
                <a:gd name="T31" fmla="*/ 14297496 h 938"/>
                <a:gd name="T32" fmla="*/ 85600000 w 1782"/>
                <a:gd name="T33" fmla="*/ 8615371 h 938"/>
                <a:gd name="T34" fmla="*/ 74271659 w 1782"/>
                <a:gd name="T35" fmla="*/ 11456282 h 938"/>
                <a:gd name="T36" fmla="*/ 74271659 w 1782"/>
                <a:gd name="T37" fmla="*/ 5682427 h 938"/>
                <a:gd name="T38" fmla="*/ 68516512 w 1782"/>
                <a:gd name="T39" fmla="*/ 0 h 938"/>
                <a:gd name="T40" fmla="*/ 62852341 w 1782"/>
                <a:gd name="T41" fmla="*/ 8615371 h 938"/>
                <a:gd name="T42" fmla="*/ 57096892 w 1782"/>
                <a:gd name="T43" fmla="*/ 0 h 938"/>
                <a:gd name="T44" fmla="*/ 54265109 w 1782"/>
                <a:gd name="T45" fmla="*/ 5682427 h 938"/>
                <a:gd name="T46" fmla="*/ 42845489 w 1782"/>
                <a:gd name="T47" fmla="*/ 11456282 h 938"/>
                <a:gd name="T48" fmla="*/ 28594086 w 1782"/>
                <a:gd name="T49" fmla="*/ 20071654 h 938"/>
                <a:gd name="T50" fmla="*/ 14342683 w 1782"/>
                <a:gd name="T51" fmla="*/ 22912867 h 938"/>
                <a:gd name="T52" fmla="*/ 5755450 w 1782"/>
                <a:gd name="T53" fmla="*/ 25754081 h 938"/>
                <a:gd name="T54" fmla="*/ 0 w 1782"/>
                <a:gd name="T55" fmla="*/ 25754081 h 938"/>
                <a:gd name="T56" fmla="*/ 8587535 w 1782"/>
                <a:gd name="T57" fmla="*/ 37210363 h 938"/>
                <a:gd name="T58" fmla="*/ 8587535 w 1782"/>
                <a:gd name="T59" fmla="*/ 42984521 h 938"/>
                <a:gd name="T60" fmla="*/ 17174768 w 1782"/>
                <a:gd name="T61" fmla="*/ 57282017 h 938"/>
                <a:gd name="T62" fmla="*/ 28594086 w 1782"/>
                <a:gd name="T63" fmla="*/ 65897388 h 938"/>
                <a:gd name="T64" fmla="*/ 42845489 w 1782"/>
                <a:gd name="T65" fmla="*/ 80194884 h 938"/>
                <a:gd name="T66" fmla="*/ 57096892 w 1782"/>
                <a:gd name="T67" fmla="*/ 85877311 h 938"/>
                <a:gd name="T68" fmla="*/ 68516512 w 1782"/>
                <a:gd name="T69" fmla="*/ 80194884 h 938"/>
                <a:gd name="T70" fmla="*/ 68516512 w 1782"/>
                <a:gd name="T71" fmla="*/ 68738602 h 938"/>
                <a:gd name="T72" fmla="*/ 74271659 w 1782"/>
                <a:gd name="T73" fmla="*/ 71579815 h 938"/>
                <a:gd name="T74" fmla="*/ 85600000 w 1782"/>
                <a:gd name="T75" fmla="*/ 74421029 h 938"/>
                <a:gd name="T76" fmla="*/ 99851403 w 1782"/>
                <a:gd name="T77" fmla="*/ 80194884 h 938"/>
                <a:gd name="T78" fmla="*/ 108438635 w 1782"/>
                <a:gd name="T79" fmla="*/ 80194884 h 938"/>
                <a:gd name="T80" fmla="*/ 117026170 w 1782"/>
                <a:gd name="T81" fmla="*/ 80194884 h 938"/>
                <a:gd name="T82" fmla="*/ 122690038 w 1782"/>
                <a:gd name="T83" fmla="*/ 74421029 h 938"/>
                <a:gd name="T84" fmla="*/ 134109356 w 1782"/>
                <a:gd name="T85" fmla="*/ 74421029 h 938"/>
                <a:gd name="T86" fmla="*/ 145528976 w 1782"/>
                <a:gd name="T87" fmla="*/ 68738602 h 938"/>
                <a:gd name="T88" fmla="*/ 148360759 w 1782"/>
                <a:gd name="T89" fmla="*/ 60123230 h 938"/>
                <a:gd name="T90" fmla="*/ 154116209 w 1782"/>
                <a:gd name="T91" fmla="*/ 57282017 h 938"/>
                <a:gd name="T92" fmla="*/ 162703744 w 1782"/>
                <a:gd name="T93" fmla="*/ 54440803 h 9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82"/>
                <a:gd name="T142" fmla="*/ 0 h 938"/>
                <a:gd name="T143" fmla="*/ 1782 w 1782"/>
                <a:gd name="T144" fmla="*/ 938 h 9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82" h="938">
                  <a:moveTo>
                    <a:pt x="1781" y="594"/>
                  </a:moveTo>
                  <a:lnTo>
                    <a:pt x="1781" y="594"/>
                  </a:lnTo>
                  <a:cubicBezTo>
                    <a:pt x="1749" y="562"/>
                    <a:pt x="1718" y="531"/>
                    <a:pt x="1687" y="531"/>
                  </a:cubicBezTo>
                  <a:cubicBezTo>
                    <a:pt x="1687" y="500"/>
                    <a:pt x="1687" y="469"/>
                    <a:pt x="1656" y="437"/>
                  </a:cubicBezTo>
                  <a:cubicBezTo>
                    <a:pt x="1624" y="406"/>
                    <a:pt x="1624" y="406"/>
                    <a:pt x="1562" y="406"/>
                  </a:cubicBezTo>
                  <a:lnTo>
                    <a:pt x="1531" y="406"/>
                  </a:lnTo>
                  <a:cubicBezTo>
                    <a:pt x="1468" y="406"/>
                    <a:pt x="1468" y="375"/>
                    <a:pt x="1437" y="344"/>
                  </a:cubicBezTo>
                  <a:lnTo>
                    <a:pt x="1468" y="312"/>
                  </a:lnTo>
                  <a:cubicBezTo>
                    <a:pt x="1437" y="281"/>
                    <a:pt x="1406" y="312"/>
                    <a:pt x="1406" y="312"/>
                  </a:cubicBezTo>
                  <a:cubicBezTo>
                    <a:pt x="1343" y="312"/>
                    <a:pt x="1343" y="281"/>
                    <a:pt x="1312" y="281"/>
                  </a:cubicBezTo>
                  <a:cubicBezTo>
                    <a:pt x="1281" y="250"/>
                    <a:pt x="1249" y="219"/>
                    <a:pt x="1249" y="250"/>
                  </a:cubicBezTo>
                  <a:cubicBezTo>
                    <a:pt x="1249" y="281"/>
                    <a:pt x="1281" y="281"/>
                    <a:pt x="1281" y="312"/>
                  </a:cubicBezTo>
                  <a:cubicBezTo>
                    <a:pt x="1281" y="344"/>
                    <a:pt x="1249" y="375"/>
                    <a:pt x="1187" y="375"/>
                  </a:cubicBezTo>
                  <a:cubicBezTo>
                    <a:pt x="1187" y="375"/>
                    <a:pt x="1156" y="344"/>
                    <a:pt x="1124" y="312"/>
                  </a:cubicBezTo>
                  <a:cubicBezTo>
                    <a:pt x="1124" y="281"/>
                    <a:pt x="1124" y="219"/>
                    <a:pt x="1124" y="156"/>
                  </a:cubicBezTo>
                  <a:cubicBezTo>
                    <a:pt x="1093" y="125"/>
                    <a:pt x="1062" y="187"/>
                    <a:pt x="1031" y="156"/>
                  </a:cubicBezTo>
                  <a:cubicBezTo>
                    <a:pt x="999" y="156"/>
                    <a:pt x="968" y="125"/>
                    <a:pt x="937" y="94"/>
                  </a:cubicBezTo>
                  <a:cubicBezTo>
                    <a:pt x="907" y="94"/>
                    <a:pt x="875" y="125"/>
                    <a:pt x="813" y="125"/>
                  </a:cubicBezTo>
                  <a:cubicBezTo>
                    <a:pt x="813" y="94"/>
                    <a:pt x="844" y="62"/>
                    <a:pt x="813" y="62"/>
                  </a:cubicBezTo>
                  <a:cubicBezTo>
                    <a:pt x="813" y="31"/>
                    <a:pt x="750" y="31"/>
                    <a:pt x="750" y="0"/>
                  </a:cubicBezTo>
                  <a:cubicBezTo>
                    <a:pt x="719" y="62"/>
                    <a:pt x="750" y="125"/>
                    <a:pt x="688" y="94"/>
                  </a:cubicBezTo>
                  <a:cubicBezTo>
                    <a:pt x="657" y="94"/>
                    <a:pt x="657" y="0"/>
                    <a:pt x="625" y="0"/>
                  </a:cubicBezTo>
                  <a:cubicBezTo>
                    <a:pt x="594" y="0"/>
                    <a:pt x="625" y="62"/>
                    <a:pt x="594" y="62"/>
                  </a:cubicBezTo>
                  <a:cubicBezTo>
                    <a:pt x="532" y="94"/>
                    <a:pt x="500" y="125"/>
                    <a:pt x="469" y="125"/>
                  </a:cubicBezTo>
                  <a:cubicBezTo>
                    <a:pt x="407" y="156"/>
                    <a:pt x="344" y="187"/>
                    <a:pt x="313" y="219"/>
                  </a:cubicBezTo>
                  <a:cubicBezTo>
                    <a:pt x="250" y="219"/>
                    <a:pt x="188" y="219"/>
                    <a:pt x="157" y="250"/>
                  </a:cubicBezTo>
                  <a:cubicBezTo>
                    <a:pt x="125" y="250"/>
                    <a:pt x="94" y="281"/>
                    <a:pt x="63" y="281"/>
                  </a:cubicBezTo>
                  <a:cubicBezTo>
                    <a:pt x="32" y="281"/>
                    <a:pt x="0" y="281"/>
                    <a:pt x="0" y="281"/>
                  </a:cubicBezTo>
                  <a:cubicBezTo>
                    <a:pt x="32" y="344"/>
                    <a:pt x="94" y="344"/>
                    <a:pt x="94" y="406"/>
                  </a:cubicBezTo>
                  <a:cubicBezTo>
                    <a:pt x="125" y="406"/>
                    <a:pt x="94" y="469"/>
                    <a:pt x="94" y="469"/>
                  </a:cubicBezTo>
                  <a:cubicBezTo>
                    <a:pt x="125" y="531"/>
                    <a:pt x="157" y="594"/>
                    <a:pt x="188" y="625"/>
                  </a:cubicBezTo>
                  <a:cubicBezTo>
                    <a:pt x="250" y="687"/>
                    <a:pt x="282" y="687"/>
                    <a:pt x="313" y="719"/>
                  </a:cubicBezTo>
                  <a:cubicBezTo>
                    <a:pt x="407" y="750"/>
                    <a:pt x="438" y="812"/>
                    <a:pt x="469" y="875"/>
                  </a:cubicBezTo>
                  <a:cubicBezTo>
                    <a:pt x="532" y="875"/>
                    <a:pt x="532" y="937"/>
                    <a:pt x="625" y="937"/>
                  </a:cubicBezTo>
                  <a:cubicBezTo>
                    <a:pt x="657" y="937"/>
                    <a:pt x="719" y="906"/>
                    <a:pt x="750" y="875"/>
                  </a:cubicBezTo>
                  <a:cubicBezTo>
                    <a:pt x="782" y="844"/>
                    <a:pt x="750" y="781"/>
                    <a:pt x="750" y="750"/>
                  </a:cubicBezTo>
                  <a:cubicBezTo>
                    <a:pt x="782" y="750"/>
                    <a:pt x="813" y="781"/>
                    <a:pt x="813" y="781"/>
                  </a:cubicBezTo>
                  <a:cubicBezTo>
                    <a:pt x="844" y="812"/>
                    <a:pt x="907" y="812"/>
                    <a:pt x="937" y="812"/>
                  </a:cubicBezTo>
                  <a:cubicBezTo>
                    <a:pt x="999" y="812"/>
                    <a:pt x="1031" y="844"/>
                    <a:pt x="1093" y="875"/>
                  </a:cubicBezTo>
                  <a:cubicBezTo>
                    <a:pt x="1124" y="875"/>
                    <a:pt x="1156" y="844"/>
                    <a:pt x="1187" y="875"/>
                  </a:cubicBezTo>
                  <a:cubicBezTo>
                    <a:pt x="1218" y="875"/>
                    <a:pt x="1249" y="875"/>
                    <a:pt x="1281" y="875"/>
                  </a:cubicBezTo>
                  <a:cubicBezTo>
                    <a:pt x="1312" y="875"/>
                    <a:pt x="1343" y="812"/>
                    <a:pt x="1343" y="812"/>
                  </a:cubicBezTo>
                  <a:cubicBezTo>
                    <a:pt x="1406" y="812"/>
                    <a:pt x="1406" y="844"/>
                    <a:pt x="1468" y="812"/>
                  </a:cubicBezTo>
                  <a:cubicBezTo>
                    <a:pt x="1499" y="812"/>
                    <a:pt x="1562" y="750"/>
                    <a:pt x="1593" y="750"/>
                  </a:cubicBezTo>
                  <a:cubicBezTo>
                    <a:pt x="1593" y="719"/>
                    <a:pt x="1593" y="687"/>
                    <a:pt x="1624" y="656"/>
                  </a:cubicBezTo>
                  <a:cubicBezTo>
                    <a:pt x="1624" y="625"/>
                    <a:pt x="1687" y="625"/>
                    <a:pt x="1687" y="625"/>
                  </a:cubicBezTo>
                  <a:cubicBezTo>
                    <a:pt x="1718" y="625"/>
                    <a:pt x="1749" y="594"/>
                    <a:pt x="1781" y="594"/>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 name="Freeform 12">
              <a:extLst/>
            </p:cNvPr>
            <p:cNvSpPr>
              <a:spLocks noChangeArrowheads="1"/>
            </p:cNvSpPr>
            <p:nvPr/>
          </p:nvSpPr>
          <p:spPr bwMode="auto">
            <a:xfrm>
              <a:off x="4246128" y="4249147"/>
              <a:ext cx="165032" cy="128722"/>
            </a:xfrm>
            <a:custGeom>
              <a:avLst/>
              <a:gdLst>
                <a:gd name="T0" fmla="*/ 73926115 w 813"/>
                <a:gd name="T1" fmla="*/ 14365509 h 595"/>
                <a:gd name="T2" fmla="*/ 73926115 w 813"/>
                <a:gd name="T3" fmla="*/ 14365509 h 595"/>
                <a:gd name="T4" fmla="*/ 71104017 w 813"/>
                <a:gd name="T5" fmla="*/ 8600974 h 595"/>
                <a:gd name="T6" fmla="*/ 68190495 w 813"/>
                <a:gd name="T7" fmla="*/ 0 h 595"/>
                <a:gd name="T8" fmla="*/ 62545997 w 813"/>
                <a:gd name="T9" fmla="*/ 8600974 h 595"/>
                <a:gd name="T10" fmla="*/ 51165576 w 813"/>
                <a:gd name="T11" fmla="*/ 11437414 h 595"/>
                <a:gd name="T12" fmla="*/ 37054181 w 813"/>
                <a:gd name="T13" fmla="*/ 11437414 h 595"/>
                <a:gd name="T14" fmla="*/ 28496160 w 813"/>
                <a:gd name="T15" fmla="*/ 17201949 h 595"/>
                <a:gd name="T16" fmla="*/ 8558021 w 813"/>
                <a:gd name="T17" fmla="*/ 14365509 h 595"/>
                <a:gd name="T18" fmla="*/ 2913221 w 813"/>
                <a:gd name="T19" fmla="*/ 17201949 h 595"/>
                <a:gd name="T20" fmla="*/ 5735621 w 813"/>
                <a:gd name="T21" fmla="*/ 25802923 h 595"/>
                <a:gd name="T22" fmla="*/ 5735621 w 813"/>
                <a:gd name="T23" fmla="*/ 34312243 h 595"/>
                <a:gd name="T24" fmla="*/ 8558021 w 813"/>
                <a:gd name="T25" fmla="*/ 40076778 h 595"/>
                <a:gd name="T26" fmla="*/ 14293642 w 813"/>
                <a:gd name="T27" fmla="*/ 45749960 h 595"/>
                <a:gd name="T28" fmla="*/ 5735621 w 813"/>
                <a:gd name="T29" fmla="*/ 51514192 h 595"/>
                <a:gd name="T30" fmla="*/ 14293642 w 813"/>
                <a:gd name="T31" fmla="*/ 51514192 h 595"/>
                <a:gd name="T32" fmla="*/ 17116041 w 813"/>
                <a:gd name="T33" fmla="*/ 45749960 h 595"/>
                <a:gd name="T34" fmla="*/ 22760539 w 813"/>
                <a:gd name="T35" fmla="*/ 48677752 h 595"/>
                <a:gd name="T36" fmla="*/ 28496160 w 813"/>
                <a:gd name="T37" fmla="*/ 45749960 h 595"/>
                <a:gd name="T38" fmla="*/ 34140658 w 813"/>
                <a:gd name="T39" fmla="*/ 48677752 h 595"/>
                <a:gd name="T40" fmla="*/ 39876581 w 813"/>
                <a:gd name="T41" fmla="*/ 48677752 h 595"/>
                <a:gd name="T42" fmla="*/ 48434299 w 813"/>
                <a:gd name="T43" fmla="*/ 51514192 h 595"/>
                <a:gd name="T44" fmla="*/ 48434299 w 813"/>
                <a:gd name="T45" fmla="*/ 37240338 h 595"/>
                <a:gd name="T46" fmla="*/ 53987976 w 813"/>
                <a:gd name="T47" fmla="*/ 37240338 h 595"/>
                <a:gd name="T48" fmla="*/ 53987976 w 813"/>
                <a:gd name="T49" fmla="*/ 22874829 h 595"/>
                <a:gd name="T50" fmla="*/ 68190495 w 813"/>
                <a:gd name="T51" fmla="*/ 17201949 h 595"/>
                <a:gd name="T52" fmla="*/ 68190495 w 813"/>
                <a:gd name="T53" fmla="*/ 11437414 h 595"/>
                <a:gd name="T54" fmla="*/ 73926115 w 813"/>
                <a:gd name="T55" fmla="*/ 14365509 h 5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3"/>
                <a:gd name="T85" fmla="*/ 0 h 595"/>
                <a:gd name="T86" fmla="*/ 813 w 813"/>
                <a:gd name="T87" fmla="*/ 595 h 5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3" h="595">
                  <a:moveTo>
                    <a:pt x="812" y="157"/>
                  </a:moveTo>
                  <a:lnTo>
                    <a:pt x="812" y="157"/>
                  </a:lnTo>
                  <a:cubicBezTo>
                    <a:pt x="812" y="125"/>
                    <a:pt x="812" y="125"/>
                    <a:pt x="781" y="94"/>
                  </a:cubicBezTo>
                  <a:cubicBezTo>
                    <a:pt x="781" y="63"/>
                    <a:pt x="749" y="32"/>
                    <a:pt x="749" y="0"/>
                  </a:cubicBezTo>
                  <a:cubicBezTo>
                    <a:pt x="749" y="32"/>
                    <a:pt x="718" y="63"/>
                    <a:pt x="687" y="94"/>
                  </a:cubicBezTo>
                  <a:cubicBezTo>
                    <a:pt x="656" y="94"/>
                    <a:pt x="593" y="125"/>
                    <a:pt x="562" y="125"/>
                  </a:cubicBezTo>
                  <a:cubicBezTo>
                    <a:pt x="532" y="125"/>
                    <a:pt x="438" y="94"/>
                    <a:pt x="407" y="125"/>
                  </a:cubicBezTo>
                  <a:cubicBezTo>
                    <a:pt x="375" y="125"/>
                    <a:pt x="344" y="188"/>
                    <a:pt x="313" y="188"/>
                  </a:cubicBezTo>
                  <a:cubicBezTo>
                    <a:pt x="219" y="188"/>
                    <a:pt x="157" y="157"/>
                    <a:pt x="94" y="157"/>
                  </a:cubicBezTo>
                  <a:cubicBezTo>
                    <a:pt x="63" y="188"/>
                    <a:pt x="32" y="188"/>
                    <a:pt x="32" y="188"/>
                  </a:cubicBezTo>
                  <a:cubicBezTo>
                    <a:pt x="0" y="219"/>
                    <a:pt x="63" y="250"/>
                    <a:pt x="63" y="282"/>
                  </a:cubicBezTo>
                  <a:cubicBezTo>
                    <a:pt x="63" y="313"/>
                    <a:pt x="32" y="313"/>
                    <a:pt x="63" y="375"/>
                  </a:cubicBezTo>
                  <a:cubicBezTo>
                    <a:pt x="63" y="375"/>
                    <a:pt x="63" y="407"/>
                    <a:pt x="94" y="438"/>
                  </a:cubicBezTo>
                  <a:cubicBezTo>
                    <a:pt x="94" y="438"/>
                    <a:pt x="157" y="469"/>
                    <a:pt x="157" y="500"/>
                  </a:cubicBezTo>
                  <a:cubicBezTo>
                    <a:pt x="157" y="500"/>
                    <a:pt x="94" y="532"/>
                    <a:pt x="63" y="563"/>
                  </a:cubicBezTo>
                  <a:cubicBezTo>
                    <a:pt x="94" y="563"/>
                    <a:pt x="125" y="563"/>
                    <a:pt x="157" y="563"/>
                  </a:cubicBezTo>
                  <a:cubicBezTo>
                    <a:pt x="157" y="532"/>
                    <a:pt x="157" y="532"/>
                    <a:pt x="188" y="500"/>
                  </a:cubicBezTo>
                  <a:cubicBezTo>
                    <a:pt x="219" y="500"/>
                    <a:pt x="219" y="532"/>
                    <a:pt x="250" y="532"/>
                  </a:cubicBezTo>
                  <a:cubicBezTo>
                    <a:pt x="282" y="532"/>
                    <a:pt x="313" y="500"/>
                    <a:pt x="313" y="500"/>
                  </a:cubicBezTo>
                  <a:cubicBezTo>
                    <a:pt x="344" y="500"/>
                    <a:pt x="344" y="500"/>
                    <a:pt x="375" y="532"/>
                  </a:cubicBezTo>
                  <a:cubicBezTo>
                    <a:pt x="375" y="532"/>
                    <a:pt x="407" y="532"/>
                    <a:pt x="438" y="532"/>
                  </a:cubicBezTo>
                  <a:cubicBezTo>
                    <a:pt x="469" y="563"/>
                    <a:pt x="500" y="594"/>
                    <a:pt x="532" y="563"/>
                  </a:cubicBezTo>
                  <a:cubicBezTo>
                    <a:pt x="532" y="500"/>
                    <a:pt x="500" y="438"/>
                    <a:pt x="532" y="407"/>
                  </a:cubicBezTo>
                  <a:cubicBezTo>
                    <a:pt x="532" y="375"/>
                    <a:pt x="593" y="438"/>
                    <a:pt x="593" y="407"/>
                  </a:cubicBezTo>
                  <a:cubicBezTo>
                    <a:pt x="624" y="375"/>
                    <a:pt x="593" y="313"/>
                    <a:pt x="593" y="250"/>
                  </a:cubicBezTo>
                  <a:cubicBezTo>
                    <a:pt x="624" y="219"/>
                    <a:pt x="718" y="250"/>
                    <a:pt x="749" y="188"/>
                  </a:cubicBezTo>
                  <a:cubicBezTo>
                    <a:pt x="781" y="188"/>
                    <a:pt x="749" y="157"/>
                    <a:pt x="749" y="125"/>
                  </a:cubicBezTo>
                  <a:cubicBezTo>
                    <a:pt x="781" y="125"/>
                    <a:pt x="812" y="157"/>
                    <a:pt x="812" y="157"/>
                  </a:cubicBezTo>
                </a:path>
              </a:pathLst>
            </a:custGeom>
            <a:solidFill>
              <a:srgbClr val="BFBFBF"/>
            </a:solid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2" name="Freeform 13">
              <a:extLst/>
            </p:cNvPr>
            <p:cNvSpPr>
              <a:spLocks noChangeArrowheads="1"/>
            </p:cNvSpPr>
            <p:nvPr/>
          </p:nvSpPr>
          <p:spPr bwMode="auto">
            <a:xfrm>
              <a:off x="4398603" y="4114704"/>
              <a:ext cx="356075" cy="229794"/>
            </a:xfrm>
            <a:custGeom>
              <a:avLst/>
              <a:gdLst>
                <a:gd name="T0" fmla="*/ 0 w 1751"/>
                <a:gd name="T1" fmla="*/ 57008534 h 1063"/>
                <a:gd name="T2" fmla="*/ 0 w 1751"/>
                <a:gd name="T3" fmla="*/ 57008534 h 1063"/>
                <a:gd name="T4" fmla="*/ 2923876 w 1751"/>
                <a:gd name="T5" fmla="*/ 65596282 h 1063"/>
                <a:gd name="T6" fmla="*/ 5756163 w 1751"/>
                <a:gd name="T7" fmla="*/ 71351874 h 1063"/>
                <a:gd name="T8" fmla="*/ 0 w 1751"/>
                <a:gd name="T9" fmla="*/ 57008534 h 1063"/>
                <a:gd name="T10" fmla="*/ 5756163 w 1751"/>
                <a:gd name="T11" fmla="*/ 71351874 h 1063"/>
                <a:gd name="T12" fmla="*/ 5756163 w 1751"/>
                <a:gd name="T13" fmla="*/ 71351874 h 1063"/>
                <a:gd name="T14" fmla="*/ 11421039 w 1751"/>
                <a:gd name="T15" fmla="*/ 77016184 h 1063"/>
                <a:gd name="T16" fmla="*/ 17177202 w 1751"/>
                <a:gd name="T17" fmla="*/ 77016184 h 1063"/>
                <a:gd name="T18" fmla="*/ 20009792 w 1751"/>
                <a:gd name="T19" fmla="*/ 82772079 h 1063"/>
                <a:gd name="T20" fmla="*/ 20009792 w 1751"/>
                <a:gd name="T21" fmla="*/ 82772079 h 1063"/>
                <a:gd name="T22" fmla="*/ 25765954 w 1751"/>
                <a:gd name="T23" fmla="*/ 91268544 h 1063"/>
                <a:gd name="T24" fmla="*/ 40019281 w 1751"/>
                <a:gd name="T25" fmla="*/ 94191982 h 1063"/>
                <a:gd name="T26" fmla="*/ 54272607 w 1751"/>
                <a:gd name="T27" fmla="*/ 97024137 h 1063"/>
                <a:gd name="T28" fmla="*/ 60029072 w 1751"/>
                <a:gd name="T29" fmla="*/ 94191982 h 1063"/>
                <a:gd name="T30" fmla="*/ 65693647 w 1751"/>
                <a:gd name="T31" fmla="*/ 94191982 h 1063"/>
                <a:gd name="T32" fmla="*/ 71450112 w 1751"/>
                <a:gd name="T33" fmla="*/ 88436389 h 1063"/>
                <a:gd name="T34" fmla="*/ 79947276 w 1751"/>
                <a:gd name="T35" fmla="*/ 85604234 h 1063"/>
                <a:gd name="T36" fmla="*/ 85703438 w 1751"/>
                <a:gd name="T37" fmla="*/ 82772079 h 1063"/>
                <a:gd name="T38" fmla="*/ 99956765 w 1751"/>
                <a:gd name="T39" fmla="*/ 82772079 h 1063"/>
                <a:gd name="T40" fmla="*/ 111377804 w 1751"/>
                <a:gd name="T41" fmla="*/ 79848340 h 1063"/>
                <a:gd name="T42" fmla="*/ 122798844 w 1751"/>
                <a:gd name="T43" fmla="*/ 74184029 h 1063"/>
                <a:gd name="T44" fmla="*/ 122798844 w 1751"/>
                <a:gd name="T45" fmla="*/ 68428437 h 1063"/>
                <a:gd name="T46" fmla="*/ 128555006 w 1751"/>
                <a:gd name="T47" fmla="*/ 65596282 h 1063"/>
                <a:gd name="T48" fmla="*/ 131387596 w 1751"/>
                <a:gd name="T49" fmla="*/ 51344224 h 1063"/>
                <a:gd name="T50" fmla="*/ 139976046 w 1751"/>
                <a:gd name="T51" fmla="*/ 37092166 h 1063"/>
                <a:gd name="T52" fmla="*/ 145640922 w 1751"/>
                <a:gd name="T53" fmla="*/ 28504116 h 1063"/>
                <a:gd name="T54" fmla="*/ 154229675 w 1751"/>
                <a:gd name="T55" fmla="*/ 25671961 h 1063"/>
                <a:gd name="T56" fmla="*/ 159894551 w 1751"/>
                <a:gd name="T57" fmla="*/ 22839805 h 1063"/>
                <a:gd name="T58" fmla="*/ 159894551 w 1751"/>
                <a:gd name="T59" fmla="*/ 17175495 h 1063"/>
                <a:gd name="T60" fmla="*/ 151397085 w 1751"/>
                <a:gd name="T61" fmla="*/ 17175495 h 1063"/>
                <a:gd name="T62" fmla="*/ 151397085 w 1751"/>
                <a:gd name="T63" fmla="*/ 11419903 h 1063"/>
                <a:gd name="T64" fmla="*/ 145640922 w 1751"/>
                <a:gd name="T65" fmla="*/ 8587748 h 1063"/>
                <a:gd name="T66" fmla="*/ 139976046 w 1751"/>
                <a:gd name="T67" fmla="*/ 5755592 h 1063"/>
                <a:gd name="T68" fmla="*/ 131387596 w 1751"/>
                <a:gd name="T69" fmla="*/ 8587748 h 1063"/>
                <a:gd name="T70" fmla="*/ 122798844 w 1751"/>
                <a:gd name="T71" fmla="*/ 0 h 1063"/>
                <a:gd name="T72" fmla="*/ 114210394 w 1751"/>
                <a:gd name="T73" fmla="*/ 0 h 1063"/>
                <a:gd name="T74" fmla="*/ 102789354 w 1751"/>
                <a:gd name="T75" fmla="*/ 0 h 1063"/>
                <a:gd name="T76" fmla="*/ 97124478 w 1751"/>
                <a:gd name="T77" fmla="*/ 8587748 h 1063"/>
                <a:gd name="T78" fmla="*/ 88535726 w 1751"/>
                <a:gd name="T79" fmla="*/ 14343340 h 1063"/>
                <a:gd name="T80" fmla="*/ 79947276 w 1751"/>
                <a:gd name="T81" fmla="*/ 11419903 h 1063"/>
                <a:gd name="T82" fmla="*/ 77114686 w 1751"/>
                <a:gd name="T83" fmla="*/ 20007650 h 1063"/>
                <a:gd name="T84" fmla="*/ 65693647 w 1751"/>
                <a:gd name="T85" fmla="*/ 20007650 h 1063"/>
                <a:gd name="T86" fmla="*/ 60029072 w 1751"/>
                <a:gd name="T87" fmla="*/ 20007650 h 1063"/>
                <a:gd name="T88" fmla="*/ 60029072 w 1751"/>
                <a:gd name="T89" fmla="*/ 25671961 h 1063"/>
                <a:gd name="T90" fmla="*/ 57105197 w 1751"/>
                <a:gd name="T91" fmla="*/ 28504116 h 1063"/>
                <a:gd name="T92" fmla="*/ 31430831 w 1751"/>
                <a:gd name="T93" fmla="*/ 25671961 h 1063"/>
                <a:gd name="T94" fmla="*/ 20009792 w 1751"/>
                <a:gd name="T95" fmla="*/ 20007650 h 1063"/>
                <a:gd name="T96" fmla="*/ 20009792 w 1751"/>
                <a:gd name="T97" fmla="*/ 28504116 h 1063"/>
                <a:gd name="T98" fmla="*/ 14344915 w 1751"/>
                <a:gd name="T99" fmla="*/ 31336271 h 1063"/>
                <a:gd name="T100" fmla="*/ 11421039 w 1751"/>
                <a:gd name="T101" fmla="*/ 37092166 h 1063"/>
                <a:gd name="T102" fmla="*/ 2923876 w 1751"/>
                <a:gd name="T103" fmla="*/ 42756476 h 1063"/>
                <a:gd name="T104" fmla="*/ 5756163 w 1751"/>
                <a:gd name="T105" fmla="*/ 54176379 h 1063"/>
                <a:gd name="T106" fmla="*/ 2923876 w 1751"/>
                <a:gd name="T107" fmla="*/ 54176379 h 1063"/>
                <a:gd name="T108" fmla="*/ 0 w 1751"/>
                <a:gd name="T109" fmla="*/ 57008534 h 1063"/>
                <a:gd name="T110" fmla="*/ 2923876 w 1751"/>
                <a:gd name="T111" fmla="*/ 65596282 h 1063"/>
                <a:gd name="T112" fmla="*/ 5756163 w 1751"/>
                <a:gd name="T113" fmla="*/ 71351874 h 10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51"/>
                <a:gd name="T172" fmla="*/ 0 h 1063"/>
                <a:gd name="T173" fmla="*/ 1751 w 1751"/>
                <a:gd name="T174" fmla="*/ 1063 h 10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51" h="1063">
                  <a:moveTo>
                    <a:pt x="0" y="624"/>
                  </a:moveTo>
                  <a:lnTo>
                    <a:pt x="0" y="624"/>
                  </a:lnTo>
                  <a:cubicBezTo>
                    <a:pt x="0" y="656"/>
                    <a:pt x="32" y="687"/>
                    <a:pt x="32" y="718"/>
                  </a:cubicBezTo>
                  <a:cubicBezTo>
                    <a:pt x="63" y="749"/>
                    <a:pt x="63" y="749"/>
                    <a:pt x="63" y="781"/>
                  </a:cubicBezTo>
                  <a:cubicBezTo>
                    <a:pt x="0" y="624"/>
                    <a:pt x="0" y="624"/>
                    <a:pt x="0" y="624"/>
                  </a:cubicBezTo>
                  <a:close/>
                  <a:moveTo>
                    <a:pt x="63" y="781"/>
                  </a:moveTo>
                  <a:lnTo>
                    <a:pt x="63" y="781"/>
                  </a:lnTo>
                  <a:cubicBezTo>
                    <a:pt x="94" y="812"/>
                    <a:pt x="94" y="812"/>
                    <a:pt x="125" y="843"/>
                  </a:cubicBezTo>
                  <a:cubicBezTo>
                    <a:pt x="125" y="843"/>
                    <a:pt x="157" y="812"/>
                    <a:pt x="188" y="843"/>
                  </a:cubicBezTo>
                  <a:cubicBezTo>
                    <a:pt x="219" y="843"/>
                    <a:pt x="188" y="906"/>
                    <a:pt x="219" y="906"/>
                  </a:cubicBezTo>
                  <a:cubicBezTo>
                    <a:pt x="282" y="937"/>
                    <a:pt x="282" y="968"/>
                    <a:pt x="282" y="999"/>
                  </a:cubicBezTo>
                  <a:cubicBezTo>
                    <a:pt x="344" y="1031"/>
                    <a:pt x="407" y="1031"/>
                    <a:pt x="438" y="1031"/>
                  </a:cubicBezTo>
                  <a:cubicBezTo>
                    <a:pt x="500" y="1062"/>
                    <a:pt x="563" y="1062"/>
                    <a:pt x="594" y="1062"/>
                  </a:cubicBezTo>
                  <a:cubicBezTo>
                    <a:pt x="625" y="1062"/>
                    <a:pt x="657" y="1031"/>
                    <a:pt x="657" y="1031"/>
                  </a:cubicBezTo>
                  <a:cubicBezTo>
                    <a:pt x="657" y="999"/>
                    <a:pt x="688" y="1031"/>
                    <a:pt x="719" y="1031"/>
                  </a:cubicBezTo>
                  <a:cubicBezTo>
                    <a:pt x="719" y="999"/>
                    <a:pt x="750" y="968"/>
                    <a:pt x="782" y="968"/>
                  </a:cubicBezTo>
                  <a:cubicBezTo>
                    <a:pt x="813" y="937"/>
                    <a:pt x="844" y="937"/>
                    <a:pt x="875" y="937"/>
                  </a:cubicBezTo>
                  <a:cubicBezTo>
                    <a:pt x="907" y="937"/>
                    <a:pt x="938" y="906"/>
                    <a:pt x="938" y="906"/>
                  </a:cubicBezTo>
                  <a:cubicBezTo>
                    <a:pt x="1000" y="906"/>
                    <a:pt x="1032" y="906"/>
                    <a:pt x="1094" y="906"/>
                  </a:cubicBezTo>
                  <a:cubicBezTo>
                    <a:pt x="1125" y="906"/>
                    <a:pt x="1188" y="906"/>
                    <a:pt x="1219" y="874"/>
                  </a:cubicBezTo>
                  <a:cubicBezTo>
                    <a:pt x="1250" y="874"/>
                    <a:pt x="1313" y="874"/>
                    <a:pt x="1344" y="812"/>
                  </a:cubicBezTo>
                  <a:cubicBezTo>
                    <a:pt x="1375" y="812"/>
                    <a:pt x="1313" y="749"/>
                    <a:pt x="1344" y="749"/>
                  </a:cubicBezTo>
                  <a:cubicBezTo>
                    <a:pt x="1344" y="718"/>
                    <a:pt x="1375" y="749"/>
                    <a:pt x="1407" y="718"/>
                  </a:cubicBezTo>
                  <a:cubicBezTo>
                    <a:pt x="1438" y="687"/>
                    <a:pt x="1407" y="624"/>
                    <a:pt x="1438" y="562"/>
                  </a:cubicBezTo>
                  <a:cubicBezTo>
                    <a:pt x="1438" y="499"/>
                    <a:pt x="1469" y="468"/>
                    <a:pt x="1532" y="406"/>
                  </a:cubicBezTo>
                  <a:cubicBezTo>
                    <a:pt x="1532" y="406"/>
                    <a:pt x="1563" y="343"/>
                    <a:pt x="1594" y="312"/>
                  </a:cubicBezTo>
                  <a:cubicBezTo>
                    <a:pt x="1625" y="281"/>
                    <a:pt x="1657" y="312"/>
                    <a:pt x="1688" y="281"/>
                  </a:cubicBezTo>
                  <a:cubicBezTo>
                    <a:pt x="1719" y="281"/>
                    <a:pt x="1719" y="250"/>
                    <a:pt x="1750" y="250"/>
                  </a:cubicBezTo>
                  <a:cubicBezTo>
                    <a:pt x="1750" y="219"/>
                    <a:pt x="1750" y="219"/>
                    <a:pt x="1750" y="188"/>
                  </a:cubicBezTo>
                  <a:cubicBezTo>
                    <a:pt x="1719" y="188"/>
                    <a:pt x="1657" y="188"/>
                    <a:pt x="1657" y="188"/>
                  </a:cubicBezTo>
                  <a:cubicBezTo>
                    <a:pt x="1657" y="157"/>
                    <a:pt x="1657" y="125"/>
                    <a:pt x="1657" y="125"/>
                  </a:cubicBezTo>
                  <a:cubicBezTo>
                    <a:pt x="1625" y="125"/>
                    <a:pt x="1594" y="125"/>
                    <a:pt x="1594" y="94"/>
                  </a:cubicBezTo>
                  <a:cubicBezTo>
                    <a:pt x="1594" y="94"/>
                    <a:pt x="1563" y="63"/>
                    <a:pt x="1532" y="63"/>
                  </a:cubicBezTo>
                  <a:cubicBezTo>
                    <a:pt x="1532" y="63"/>
                    <a:pt x="1469" y="94"/>
                    <a:pt x="1438" y="94"/>
                  </a:cubicBezTo>
                  <a:cubicBezTo>
                    <a:pt x="1375" y="63"/>
                    <a:pt x="1375" y="0"/>
                    <a:pt x="1344" y="0"/>
                  </a:cubicBezTo>
                  <a:cubicBezTo>
                    <a:pt x="1313" y="0"/>
                    <a:pt x="1313" y="0"/>
                    <a:pt x="1250" y="0"/>
                  </a:cubicBezTo>
                  <a:cubicBezTo>
                    <a:pt x="1219" y="0"/>
                    <a:pt x="1157" y="0"/>
                    <a:pt x="1125" y="0"/>
                  </a:cubicBezTo>
                  <a:cubicBezTo>
                    <a:pt x="1094" y="0"/>
                    <a:pt x="1094" y="63"/>
                    <a:pt x="1063" y="94"/>
                  </a:cubicBezTo>
                  <a:cubicBezTo>
                    <a:pt x="1032" y="125"/>
                    <a:pt x="1000" y="125"/>
                    <a:pt x="969" y="157"/>
                  </a:cubicBezTo>
                  <a:cubicBezTo>
                    <a:pt x="938" y="157"/>
                    <a:pt x="907" y="125"/>
                    <a:pt x="875" y="125"/>
                  </a:cubicBezTo>
                  <a:cubicBezTo>
                    <a:pt x="844" y="125"/>
                    <a:pt x="875" y="188"/>
                    <a:pt x="844" y="219"/>
                  </a:cubicBezTo>
                  <a:cubicBezTo>
                    <a:pt x="782" y="219"/>
                    <a:pt x="750" y="188"/>
                    <a:pt x="719" y="219"/>
                  </a:cubicBezTo>
                  <a:cubicBezTo>
                    <a:pt x="688" y="219"/>
                    <a:pt x="657" y="188"/>
                    <a:pt x="657" y="219"/>
                  </a:cubicBezTo>
                  <a:cubicBezTo>
                    <a:pt x="657" y="219"/>
                    <a:pt x="688" y="250"/>
                    <a:pt x="657" y="281"/>
                  </a:cubicBezTo>
                  <a:cubicBezTo>
                    <a:pt x="657" y="281"/>
                    <a:pt x="657" y="312"/>
                    <a:pt x="625" y="312"/>
                  </a:cubicBezTo>
                  <a:cubicBezTo>
                    <a:pt x="532" y="312"/>
                    <a:pt x="438" y="312"/>
                    <a:pt x="344" y="281"/>
                  </a:cubicBezTo>
                  <a:cubicBezTo>
                    <a:pt x="282" y="281"/>
                    <a:pt x="282" y="219"/>
                    <a:pt x="219" y="219"/>
                  </a:cubicBezTo>
                  <a:cubicBezTo>
                    <a:pt x="219" y="219"/>
                    <a:pt x="219" y="281"/>
                    <a:pt x="219" y="312"/>
                  </a:cubicBezTo>
                  <a:cubicBezTo>
                    <a:pt x="219" y="312"/>
                    <a:pt x="157" y="312"/>
                    <a:pt x="157" y="343"/>
                  </a:cubicBezTo>
                  <a:cubicBezTo>
                    <a:pt x="125" y="343"/>
                    <a:pt x="125" y="374"/>
                    <a:pt x="125" y="406"/>
                  </a:cubicBezTo>
                  <a:cubicBezTo>
                    <a:pt x="94" y="406"/>
                    <a:pt x="63" y="406"/>
                    <a:pt x="32" y="468"/>
                  </a:cubicBezTo>
                  <a:cubicBezTo>
                    <a:pt x="32" y="499"/>
                    <a:pt x="63" y="562"/>
                    <a:pt x="63" y="593"/>
                  </a:cubicBezTo>
                  <a:cubicBezTo>
                    <a:pt x="63" y="593"/>
                    <a:pt x="32" y="562"/>
                    <a:pt x="32" y="593"/>
                  </a:cubicBezTo>
                  <a:cubicBezTo>
                    <a:pt x="0" y="593"/>
                    <a:pt x="0" y="624"/>
                    <a:pt x="0" y="624"/>
                  </a:cubicBezTo>
                  <a:cubicBezTo>
                    <a:pt x="0" y="656"/>
                    <a:pt x="32" y="687"/>
                    <a:pt x="32" y="718"/>
                  </a:cubicBezTo>
                  <a:cubicBezTo>
                    <a:pt x="63" y="749"/>
                    <a:pt x="63" y="749"/>
                    <a:pt x="63" y="781"/>
                  </a:cubicBezTo>
                  <a:close/>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3" name="Freeform 14">
              <a:extLst/>
            </p:cNvPr>
            <p:cNvSpPr>
              <a:spLocks noChangeArrowheads="1"/>
            </p:cNvSpPr>
            <p:nvPr/>
          </p:nvSpPr>
          <p:spPr bwMode="auto">
            <a:xfrm>
              <a:off x="4423716" y="4026982"/>
              <a:ext cx="312126" cy="155421"/>
            </a:xfrm>
            <a:custGeom>
              <a:avLst/>
              <a:gdLst>
                <a:gd name="T0" fmla="*/ 128870637 w 1533"/>
                <a:gd name="T1" fmla="*/ 42842909 h 719"/>
                <a:gd name="T2" fmla="*/ 128870637 w 1533"/>
                <a:gd name="T3" fmla="*/ 42842909 h 719"/>
                <a:gd name="T4" fmla="*/ 128870637 w 1533"/>
                <a:gd name="T5" fmla="*/ 37087945 h 719"/>
                <a:gd name="T6" fmla="*/ 134549422 w 1533"/>
                <a:gd name="T7" fmla="*/ 31424259 h 719"/>
                <a:gd name="T8" fmla="*/ 134549422 w 1533"/>
                <a:gd name="T9" fmla="*/ 22837301 h 719"/>
                <a:gd name="T10" fmla="*/ 140319604 w 1533"/>
                <a:gd name="T11" fmla="*/ 20005608 h 719"/>
                <a:gd name="T12" fmla="*/ 128870637 w 1533"/>
                <a:gd name="T13" fmla="*/ 17173614 h 719"/>
                <a:gd name="T14" fmla="*/ 120261063 w 1533"/>
                <a:gd name="T15" fmla="*/ 8586958 h 719"/>
                <a:gd name="T16" fmla="*/ 108811793 w 1533"/>
                <a:gd name="T17" fmla="*/ 5754963 h 719"/>
                <a:gd name="T18" fmla="*/ 100202218 w 1533"/>
                <a:gd name="T19" fmla="*/ 11418650 h 719"/>
                <a:gd name="T20" fmla="*/ 94523434 w 1533"/>
                <a:gd name="T21" fmla="*/ 8586958 h 719"/>
                <a:gd name="T22" fmla="*/ 83074467 w 1533"/>
                <a:gd name="T23" fmla="*/ 8586958 h 719"/>
                <a:gd name="T24" fmla="*/ 77303982 w 1533"/>
                <a:gd name="T25" fmla="*/ 14250645 h 719"/>
                <a:gd name="T26" fmla="*/ 71625197 w 1533"/>
                <a:gd name="T27" fmla="*/ 17173614 h 719"/>
                <a:gd name="T28" fmla="*/ 71625197 w 1533"/>
                <a:gd name="T29" fmla="*/ 11418650 h 719"/>
                <a:gd name="T30" fmla="*/ 63015623 w 1533"/>
                <a:gd name="T31" fmla="*/ 0 h 719"/>
                <a:gd name="T32" fmla="*/ 54406048 w 1533"/>
                <a:gd name="T33" fmla="*/ 8586958 h 719"/>
                <a:gd name="T34" fmla="*/ 48727263 w 1533"/>
                <a:gd name="T35" fmla="*/ 5754963 h 719"/>
                <a:gd name="T36" fmla="*/ 40117386 w 1533"/>
                <a:gd name="T37" fmla="*/ 5754963 h 719"/>
                <a:gd name="T38" fmla="*/ 34347203 w 1533"/>
                <a:gd name="T39" fmla="*/ 11418650 h 719"/>
                <a:gd name="T40" fmla="*/ 31507811 w 1533"/>
                <a:gd name="T41" fmla="*/ 20005608 h 719"/>
                <a:gd name="T42" fmla="*/ 20058844 w 1533"/>
                <a:gd name="T43" fmla="*/ 25669295 h 719"/>
                <a:gd name="T44" fmla="*/ 8609575 w 1533"/>
                <a:gd name="T45" fmla="*/ 25669295 h 719"/>
                <a:gd name="T46" fmla="*/ 2931093 w 1533"/>
                <a:gd name="T47" fmla="*/ 31424259 h 719"/>
                <a:gd name="T48" fmla="*/ 2931093 w 1533"/>
                <a:gd name="T49" fmla="*/ 40010914 h 719"/>
                <a:gd name="T50" fmla="*/ 2931093 w 1533"/>
                <a:gd name="T51" fmla="*/ 48506596 h 719"/>
                <a:gd name="T52" fmla="*/ 8609575 w 1533"/>
                <a:gd name="T53" fmla="*/ 57093252 h 719"/>
                <a:gd name="T54" fmla="*/ 20058844 w 1533"/>
                <a:gd name="T55" fmla="*/ 62756938 h 719"/>
                <a:gd name="T56" fmla="*/ 45796170 w 1533"/>
                <a:gd name="T57" fmla="*/ 65588933 h 719"/>
                <a:gd name="T58" fmla="*/ 48727263 w 1533"/>
                <a:gd name="T59" fmla="*/ 62756938 h 719"/>
                <a:gd name="T60" fmla="*/ 48727263 w 1533"/>
                <a:gd name="T61" fmla="*/ 57093252 h 719"/>
                <a:gd name="T62" fmla="*/ 54406048 w 1533"/>
                <a:gd name="T63" fmla="*/ 57093252 h 719"/>
                <a:gd name="T64" fmla="*/ 65855015 w 1533"/>
                <a:gd name="T65" fmla="*/ 57093252 h 719"/>
                <a:gd name="T66" fmla="*/ 68694407 w 1533"/>
                <a:gd name="T67" fmla="*/ 48506596 h 719"/>
                <a:gd name="T68" fmla="*/ 77303982 w 1533"/>
                <a:gd name="T69" fmla="*/ 51429565 h 719"/>
                <a:gd name="T70" fmla="*/ 85913859 w 1533"/>
                <a:gd name="T71" fmla="*/ 45674601 h 719"/>
                <a:gd name="T72" fmla="*/ 91592644 w 1533"/>
                <a:gd name="T73" fmla="*/ 37087945 h 719"/>
                <a:gd name="T74" fmla="*/ 103041610 w 1533"/>
                <a:gd name="T75" fmla="*/ 37087945 h 719"/>
                <a:gd name="T76" fmla="*/ 111651185 w 1533"/>
                <a:gd name="T77" fmla="*/ 37087945 h 719"/>
                <a:gd name="T78" fmla="*/ 120261063 w 1533"/>
                <a:gd name="T79" fmla="*/ 45674601 h 719"/>
                <a:gd name="T80" fmla="*/ 128870637 w 1533"/>
                <a:gd name="T81" fmla="*/ 42842909 h 7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3"/>
                <a:gd name="T124" fmla="*/ 0 h 719"/>
                <a:gd name="T125" fmla="*/ 1533 w 1533"/>
                <a:gd name="T126" fmla="*/ 719 h 7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3" h="719">
                  <a:moveTo>
                    <a:pt x="1407" y="469"/>
                  </a:moveTo>
                  <a:lnTo>
                    <a:pt x="1407" y="469"/>
                  </a:lnTo>
                  <a:cubicBezTo>
                    <a:pt x="1407" y="438"/>
                    <a:pt x="1407" y="406"/>
                    <a:pt x="1407" y="406"/>
                  </a:cubicBezTo>
                  <a:cubicBezTo>
                    <a:pt x="1407" y="375"/>
                    <a:pt x="1438" y="344"/>
                    <a:pt x="1469" y="344"/>
                  </a:cubicBezTo>
                  <a:cubicBezTo>
                    <a:pt x="1469" y="313"/>
                    <a:pt x="1469" y="281"/>
                    <a:pt x="1469" y="250"/>
                  </a:cubicBezTo>
                  <a:cubicBezTo>
                    <a:pt x="1469" y="250"/>
                    <a:pt x="1500" y="219"/>
                    <a:pt x="1532" y="219"/>
                  </a:cubicBezTo>
                  <a:cubicBezTo>
                    <a:pt x="1469" y="219"/>
                    <a:pt x="1438" y="219"/>
                    <a:pt x="1407" y="188"/>
                  </a:cubicBezTo>
                  <a:cubicBezTo>
                    <a:pt x="1375" y="156"/>
                    <a:pt x="1344" y="125"/>
                    <a:pt x="1313" y="94"/>
                  </a:cubicBezTo>
                  <a:cubicBezTo>
                    <a:pt x="1250" y="63"/>
                    <a:pt x="1219" y="63"/>
                    <a:pt x="1188" y="63"/>
                  </a:cubicBezTo>
                  <a:cubicBezTo>
                    <a:pt x="1125" y="63"/>
                    <a:pt x="1125" y="125"/>
                    <a:pt x="1094" y="125"/>
                  </a:cubicBezTo>
                  <a:cubicBezTo>
                    <a:pt x="1094" y="125"/>
                    <a:pt x="1063" y="125"/>
                    <a:pt x="1032" y="94"/>
                  </a:cubicBezTo>
                  <a:cubicBezTo>
                    <a:pt x="1000" y="94"/>
                    <a:pt x="969" y="63"/>
                    <a:pt x="907" y="94"/>
                  </a:cubicBezTo>
                  <a:cubicBezTo>
                    <a:pt x="875" y="94"/>
                    <a:pt x="875" y="125"/>
                    <a:pt x="844" y="156"/>
                  </a:cubicBezTo>
                  <a:cubicBezTo>
                    <a:pt x="813" y="188"/>
                    <a:pt x="813" y="188"/>
                    <a:pt x="782" y="188"/>
                  </a:cubicBezTo>
                  <a:cubicBezTo>
                    <a:pt x="750" y="156"/>
                    <a:pt x="813" y="125"/>
                    <a:pt x="782" y="125"/>
                  </a:cubicBezTo>
                  <a:cubicBezTo>
                    <a:pt x="750" y="63"/>
                    <a:pt x="750" y="31"/>
                    <a:pt x="688" y="0"/>
                  </a:cubicBezTo>
                  <a:cubicBezTo>
                    <a:pt x="657" y="0"/>
                    <a:pt x="657" y="94"/>
                    <a:pt x="594" y="94"/>
                  </a:cubicBezTo>
                  <a:cubicBezTo>
                    <a:pt x="594" y="94"/>
                    <a:pt x="563" y="63"/>
                    <a:pt x="532" y="63"/>
                  </a:cubicBezTo>
                  <a:cubicBezTo>
                    <a:pt x="532" y="63"/>
                    <a:pt x="469" y="63"/>
                    <a:pt x="438" y="63"/>
                  </a:cubicBezTo>
                  <a:cubicBezTo>
                    <a:pt x="438" y="63"/>
                    <a:pt x="375" y="94"/>
                    <a:pt x="375" y="125"/>
                  </a:cubicBezTo>
                  <a:cubicBezTo>
                    <a:pt x="344" y="125"/>
                    <a:pt x="344" y="188"/>
                    <a:pt x="344" y="219"/>
                  </a:cubicBezTo>
                  <a:cubicBezTo>
                    <a:pt x="313" y="219"/>
                    <a:pt x="250" y="281"/>
                    <a:pt x="219" y="281"/>
                  </a:cubicBezTo>
                  <a:cubicBezTo>
                    <a:pt x="157" y="313"/>
                    <a:pt x="157" y="281"/>
                    <a:pt x="94" y="281"/>
                  </a:cubicBezTo>
                  <a:cubicBezTo>
                    <a:pt x="63" y="281"/>
                    <a:pt x="63" y="344"/>
                    <a:pt x="32" y="344"/>
                  </a:cubicBezTo>
                  <a:cubicBezTo>
                    <a:pt x="32" y="375"/>
                    <a:pt x="32" y="406"/>
                    <a:pt x="32" y="438"/>
                  </a:cubicBezTo>
                  <a:cubicBezTo>
                    <a:pt x="32" y="469"/>
                    <a:pt x="0" y="500"/>
                    <a:pt x="32" y="531"/>
                  </a:cubicBezTo>
                  <a:cubicBezTo>
                    <a:pt x="32" y="563"/>
                    <a:pt x="63" y="563"/>
                    <a:pt x="94" y="625"/>
                  </a:cubicBezTo>
                  <a:cubicBezTo>
                    <a:pt x="157" y="625"/>
                    <a:pt x="157" y="687"/>
                    <a:pt x="219" y="687"/>
                  </a:cubicBezTo>
                  <a:cubicBezTo>
                    <a:pt x="313" y="718"/>
                    <a:pt x="407" y="718"/>
                    <a:pt x="500" y="718"/>
                  </a:cubicBezTo>
                  <a:cubicBezTo>
                    <a:pt x="532" y="718"/>
                    <a:pt x="532" y="687"/>
                    <a:pt x="532" y="687"/>
                  </a:cubicBezTo>
                  <a:cubicBezTo>
                    <a:pt x="563" y="656"/>
                    <a:pt x="532" y="625"/>
                    <a:pt x="532" y="625"/>
                  </a:cubicBezTo>
                  <a:cubicBezTo>
                    <a:pt x="532" y="594"/>
                    <a:pt x="563" y="625"/>
                    <a:pt x="594" y="625"/>
                  </a:cubicBezTo>
                  <a:cubicBezTo>
                    <a:pt x="625" y="594"/>
                    <a:pt x="657" y="625"/>
                    <a:pt x="719" y="625"/>
                  </a:cubicBezTo>
                  <a:cubicBezTo>
                    <a:pt x="750" y="594"/>
                    <a:pt x="719" y="531"/>
                    <a:pt x="750" y="531"/>
                  </a:cubicBezTo>
                  <a:cubicBezTo>
                    <a:pt x="782" y="531"/>
                    <a:pt x="813" y="563"/>
                    <a:pt x="844" y="563"/>
                  </a:cubicBezTo>
                  <a:cubicBezTo>
                    <a:pt x="875" y="563"/>
                    <a:pt x="907" y="531"/>
                    <a:pt x="938" y="500"/>
                  </a:cubicBezTo>
                  <a:cubicBezTo>
                    <a:pt x="969" y="500"/>
                    <a:pt x="969" y="406"/>
                    <a:pt x="1000" y="406"/>
                  </a:cubicBezTo>
                  <a:cubicBezTo>
                    <a:pt x="1032" y="406"/>
                    <a:pt x="1094" y="406"/>
                    <a:pt x="1125" y="406"/>
                  </a:cubicBezTo>
                  <a:cubicBezTo>
                    <a:pt x="1188" y="406"/>
                    <a:pt x="1188" y="406"/>
                    <a:pt x="1219" y="406"/>
                  </a:cubicBezTo>
                  <a:cubicBezTo>
                    <a:pt x="1250" y="406"/>
                    <a:pt x="1250" y="500"/>
                    <a:pt x="1313" y="500"/>
                  </a:cubicBezTo>
                  <a:cubicBezTo>
                    <a:pt x="1344" y="500"/>
                    <a:pt x="1407" y="500"/>
                    <a:pt x="1407" y="469"/>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4" name="Freeform 15">
              <a:extLst/>
            </p:cNvPr>
            <p:cNvSpPr>
              <a:spLocks noChangeArrowheads="1"/>
            </p:cNvSpPr>
            <p:nvPr/>
          </p:nvSpPr>
          <p:spPr bwMode="auto">
            <a:xfrm>
              <a:off x="4258684" y="4275846"/>
              <a:ext cx="311229" cy="284143"/>
            </a:xfrm>
            <a:custGeom>
              <a:avLst/>
              <a:gdLst>
                <a:gd name="T0" fmla="*/ 136866934 w 1531"/>
                <a:gd name="T1" fmla="*/ 57135971 h 1314"/>
                <a:gd name="T2" fmla="*/ 139697340 w 1531"/>
                <a:gd name="T3" fmla="*/ 45708838 h 1314"/>
                <a:gd name="T4" fmla="*/ 131114564 w 1531"/>
                <a:gd name="T5" fmla="*/ 37206970 h 1314"/>
                <a:gd name="T6" fmla="*/ 128284158 w 1531"/>
                <a:gd name="T7" fmla="*/ 22854268 h 1314"/>
                <a:gd name="T8" fmla="*/ 116870976 w 1531"/>
                <a:gd name="T9" fmla="*/ 28613792 h 1314"/>
                <a:gd name="T10" fmla="*/ 91214204 w 1531"/>
                <a:gd name="T11" fmla="*/ 22854268 h 1314"/>
                <a:gd name="T12" fmla="*/ 82631428 w 1531"/>
                <a:gd name="T13" fmla="*/ 14352400 h 1314"/>
                <a:gd name="T14" fmla="*/ 74048652 w 1531"/>
                <a:gd name="T15" fmla="*/ 8593178 h 1314"/>
                <a:gd name="T16" fmla="*/ 62635470 w 1531"/>
                <a:gd name="T17" fmla="*/ 0 h 1314"/>
                <a:gd name="T18" fmla="*/ 51222288 w 1531"/>
                <a:gd name="T19" fmla="*/ 11427134 h 1314"/>
                <a:gd name="T20" fmla="*/ 42822323 w 1531"/>
                <a:gd name="T21" fmla="*/ 25779836 h 1314"/>
                <a:gd name="T22" fmla="*/ 34239547 w 1531"/>
                <a:gd name="T23" fmla="*/ 37206970 h 1314"/>
                <a:gd name="T24" fmla="*/ 25656771 w 1531"/>
                <a:gd name="T25" fmla="*/ 34281401 h 1314"/>
                <a:gd name="T26" fmla="*/ 11413182 w 1531"/>
                <a:gd name="T27" fmla="*/ 34281401 h 1314"/>
                <a:gd name="T28" fmla="*/ 2830406 w 1531"/>
                <a:gd name="T29" fmla="*/ 40040926 h 1314"/>
                <a:gd name="T30" fmla="*/ 2830406 w 1531"/>
                <a:gd name="T31" fmla="*/ 51468060 h 1314"/>
                <a:gd name="T32" fmla="*/ 14243589 w 1531"/>
                <a:gd name="T33" fmla="*/ 51468060 h 1314"/>
                <a:gd name="T34" fmla="*/ 25656771 w 1531"/>
                <a:gd name="T35" fmla="*/ 42874882 h 1314"/>
                <a:gd name="T36" fmla="*/ 31409141 w 1531"/>
                <a:gd name="T37" fmla="*/ 60061238 h 1314"/>
                <a:gd name="T38" fmla="*/ 48391881 w 1531"/>
                <a:gd name="T39" fmla="*/ 77156283 h 1314"/>
                <a:gd name="T40" fmla="*/ 51222288 w 1531"/>
                <a:gd name="T41" fmla="*/ 91417373 h 1314"/>
                <a:gd name="T42" fmla="*/ 62635470 w 1531"/>
                <a:gd name="T43" fmla="*/ 102844507 h 1314"/>
                <a:gd name="T44" fmla="*/ 85461835 w 1531"/>
                <a:gd name="T45" fmla="*/ 111437685 h 1314"/>
                <a:gd name="T46" fmla="*/ 96875017 w 1531"/>
                <a:gd name="T47" fmla="*/ 111437685 h 1314"/>
                <a:gd name="T48" fmla="*/ 76970616 w 1531"/>
                <a:gd name="T49" fmla="*/ 88583417 h 1314"/>
                <a:gd name="T50" fmla="*/ 62635470 w 1531"/>
                <a:gd name="T51" fmla="*/ 71488372 h 1314"/>
                <a:gd name="T52" fmla="*/ 54144251 w 1531"/>
                <a:gd name="T53" fmla="*/ 60061238 h 1314"/>
                <a:gd name="T54" fmla="*/ 56974657 w 1531"/>
                <a:gd name="T55" fmla="*/ 48634104 h 1314"/>
                <a:gd name="T56" fmla="*/ 71218246 w 1531"/>
                <a:gd name="T57" fmla="*/ 48634104 h 1314"/>
                <a:gd name="T58" fmla="*/ 79801022 w 1531"/>
                <a:gd name="T59" fmla="*/ 48634104 h 1314"/>
                <a:gd name="T60" fmla="*/ 102627387 w 1531"/>
                <a:gd name="T61" fmla="*/ 48634104 h 1314"/>
                <a:gd name="T62" fmla="*/ 108288200 w 1531"/>
                <a:gd name="T63" fmla="*/ 51468060 h 1314"/>
                <a:gd name="T64" fmla="*/ 128284158 w 1531"/>
                <a:gd name="T65" fmla="*/ 54302016 h 1314"/>
                <a:gd name="T66" fmla="*/ 136866934 w 1531"/>
                <a:gd name="T67" fmla="*/ 57135971 h 13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1"/>
                <a:gd name="T103" fmla="*/ 0 h 1314"/>
                <a:gd name="T104" fmla="*/ 1531 w 1531"/>
                <a:gd name="T105" fmla="*/ 1314 h 13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1" h="1314">
                  <a:moveTo>
                    <a:pt x="1499" y="625"/>
                  </a:moveTo>
                  <a:lnTo>
                    <a:pt x="1499" y="625"/>
                  </a:lnTo>
                  <a:cubicBezTo>
                    <a:pt x="1499" y="594"/>
                    <a:pt x="1468" y="594"/>
                    <a:pt x="1468" y="532"/>
                  </a:cubicBezTo>
                  <a:cubicBezTo>
                    <a:pt x="1499" y="532"/>
                    <a:pt x="1530" y="532"/>
                    <a:pt x="1530" y="500"/>
                  </a:cubicBezTo>
                  <a:cubicBezTo>
                    <a:pt x="1530" y="469"/>
                    <a:pt x="1499" y="500"/>
                    <a:pt x="1468" y="469"/>
                  </a:cubicBezTo>
                  <a:cubicBezTo>
                    <a:pt x="1436" y="469"/>
                    <a:pt x="1436" y="438"/>
                    <a:pt x="1436" y="407"/>
                  </a:cubicBezTo>
                  <a:cubicBezTo>
                    <a:pt x="1436" y="375"/>
                    <a:pt x="1436" y="375"/>
                    <a:pt x="1436" y="344"/>
                  </a:cubicBezTo>
                  <a:cubicBezTo>
                    <a:pt x="1436" y="313"/>
                    <a:pt x="1436" y="282"/>
                    <a:pt x="1405" y="250"/>
                  </a:cubicBezTo>
                  <a:cubicBezTo>
                    <a:pt x="1374" y="250"/>
                    <a:pt x="1343" y="250"/>
                    <a:pt x="1343" y="250"/>
                  </a:cubicBezTo>
                  <a:cubicBezTo>
                    <a:pt x="1343" y="250"/>
                    <a:pt x="1311" y="313"/>
                    <a:pt x="1280" y="313"/>
                  </a:cubicBezTo>
                  <a:cubicBezTo>
                    <a:pt x="1249" y="313"/>
                    <a:pt x="1186" y="313"/>
                    <a:pt x="1124" y="282"/>
                  </a:cubicBezTo>
                  <a:cubicBezTo>
                    <a:pt x="1093" y="282"/>
                    <a:pt x="1030" y="250"/>
                    <a:pt x="999" y="250"/>
                  </a:cubicBezTo>
                  <a:cubicBezTo>
                    <a:pt x="968" y="219"/>
                    <a:pt x="968" y="188"/>
                    <a:pt x="905" y="157"/>
                  </a:cubicBezTo>
                  <a:cubicBezTo>
                    <a:pt x="874" y="125"/>
                    <a:pt x="905" y="94"/>
                    <a:pt x="874" y="94"/>
                  </a:cubicBezTo>
                  <a:cubicBezTo>
                    <a:pt x="843" y="63"/>
                    <a:pt x="843" y="94"/>
                    <a:pt x="811" y="94"/>
                  </a:cubicBezTo>
                  <a:cubicBezTo>
                    <a:pt x="780" y="63"/>
                    <a:pt x="780" y="63"/>
                    <a:pt x="780" y="32"/>
                  </a:cubicBezTo>
                  <a:cubicBezTo>
                    <a:pt x="749" y="32"/>
                    <a:pt x="718" y="0"/>
                    <a:pt x="686" y="0"/>
                  </a:cubicBezTo>
                  <a:cubicBezTo>
                    <a:pt x="686" y="32"/>
                    <a:pt x="718" y="63"/>
                    <a:pt x="686" y="63"/>
                  </a:cubicBezTo>
                  <a:cubicBezTo>
                    <a:pt x="655" y="125"/>
                    <a:pt x="561" y="94"/>
                    <a:pt x="561" y="125"/>
                  </a:cubicBezTo>
                  <a:cubicBezTo>
                    <a:pt x="530" y="188"/>
                    <a:pt x="561" y="250"/>
                    <a:pt x="561" y="282"/>
                  </a:cubicBezTo>
                  <a:cubicBezTo>
                    <a:pt x="561" y="313"/>
                    <a:pt x="499" y="250"/>
                    <a:pt x="469" y="282"/>
                  </a:cubicBezTo>
                  <a:cubicBezTo>
                    <a:pt x="437" y="313"/>
                    <a:pt x="499" y="375"/>
                    <a:pt x="469" y="438"/>
                  </a:cubicBezTo>
                  <a:cubicBezTo>
                    <a:pt x="437" y="469"/>
                    <a:pt x="406" y="438"/>
                    <a:pt x="375" y="407"/>
                  </a:cubicBezTo>
                  <a:cubicBezTo>
                    <a:pt x="344" y="407"/>
                    <a:pt x="344" y="407"/>
                    <a:pt x="312" y="407"/>
                  </a:cubicBezTo>
                  <a:cubicBezTo>
                    <a:pt x="281" y="375"/>
                    <a:pt x="281" y="375"/>
                    <a:pt x="281" y="375"/>
                  </a:cubicBezTo>
                  <a:cubicBezTo>
                    <a:pt x="250" y="375"/>
                    <a:pt x="219" y="407"/>
                    <a:pt x="187" y="407"/>
                  </a:cubicBezTo>
                  <a:cubicBezTo>
                    <a:pt x="187" y="407"/>
                    <a:pt x="156" y="375"/>
                    <a:pt x="125" y="375"/>
                  </a:cubicBezTo>
                  <a:cubicBezTo>
                    <a:pt x="125" y="407"/>
                    <a:pt x="125" y="407"/>
                    <a:pt x="94" y="438"/>
                  </a:cubicBezTo>
                  <a:cubicBezTo>
                    <a:pt x="62" y="438"/>
                    <a:pt x="62" y="438"/>
                    <a:pt x="31" y="438"/>
                  </a:cubicBezTo>
                  <a:cubicBezTo>
                    <a:pt x="0" y="407"/>
                    <a:pt x="0" y="375"/>
                    <a:pt x="0" y="407"/>
                  </a:cubicBezTo>
                  <a:cubicBezTo>
                    <a:pt x="0" y="469"/>
                    <a:pt x="0" y="500"/>
                    <a:pt x="31" y="563"/>
                  </a:cubicBezTo>
                  <a:cubicBezTo>
                    <a:pt x="62" y="594"/>
                    <a:pt x="62" y="657"/>
                    <a:pt x="125" y="657"/>
                  </a:cubicBezTo>
                  <a:cubicBezTo>
                    <a:pt x="125" y="657"/>
                    <a:pt x="125" y="594"/>
                    <a:pt x="156" y="563"/>
                  </a:cubicBezTo>
                  <a:cubicBezTo>
                    <a:pt x="187" y="532"/>
                    <a:pt x="187" y="469"/>
                    <a:pt x="187" y="469"/>
                  </a:cubicBezTo>
                  <a:cubicBezTo>
                    <a:pt x="219" y="469"/>
                    <a:pt x="281" y="469"/>
                    <a:pt x="281" y="469"/>
                  </a:cubicBezTo>
                  <a:cubicBezTo>
                    <a:pt x="312" y="500"/>
                    <a:pt x="344" y="532"/>
                    <a:pt x="344" y="563"/>
                  </a:cubicBezTo>
                  <a:cubicBezTo>
                    <a:pt x="344" y="594"/>
                    <a:pt x="344" y="625"/>
                    <a:pt x="344" y="657"/>
                  </a:cubicBezTo>
                  <a:cubicBezTo>
                    <a:pt x="375" y="719"/>
                    <a:pt x="406" y="719"/>
                    <a:pt x="406" y="750"/>
                  </a:cubicBezTo>
                  <a:cubicBezTo>
                    <a:pt x="437" y="813"/>
                    <a:pt x="530" y="813"/>
                    <a:pt x="530" y="844"/>
                  </a:cubicBezTo>
                  <a:cubicBezTo>
                    <a:pt x="561" y="875"/>
                    <a:pt x="469" y="907"/>
                    <a:pt x="499" y="938"/>
                  </a:cubicBezTo>
                  <a:cubicBezTo>
                    <a:pt x="499" y="938"/>
                    <a:pt x="561" y="969"/>
                    <a:pt x="561" y="1000"/>
                  </a:cubicBezTo>
                  <a:cubicBezTo>
                    <a:pt x="593" y="1032"/>
                    <a:pt x="624" y="1032"/>
                    <a:pt x="624" y="1063"/>
                  </a:cubicBezTo>
                  <a:cubicBezTo>
                    <a:pt x="655" y="1063"/>
                    <a:pt x="655" y="1125"/>
                    <a:pt x="686" y="1125"/>
                  </a:cubicBezTo>
                  <a:cubicBezTo>
                    <a:pt x="718" y="1157"/>
                    <a:pt x="780" y="1125"/>
                    <a:pt x="811" y="1125"/>
                  </a:cubicBezTo>
                  <a:cubicBezTo>
                    <a:pt x="874" y="1125"/>
                    <a:pt x="905" y="1188"/>
                    <a:pt x="936" y="1219"/>
                  </a:cubicBezTo>
                  <a:cubicBezTo>
                    <a:pt x="999" y="1219"/>
                    <a:pt x="1061" y="1282"/>
                    <a:pt x="1124" y="1313"/>
                  </a:cubicBezTo>
                  <a:cubicBezTo>
                    <a:pt x="1093" y="1282"/>
                    <a:pt x="1061" y="1250"/>
                    <a:pt x="1061" y="1219"/>
                  </a:cubicBezTo>
                  <a:cubicBezTo>
                    <a:pt x="999" y="1188"/>
                    <a:pt x="968" y="1125"/>
                    <a:pt x="936" y="1094"/>
                  </a:cubicBezTo>
                  <a:cubicBezTo>
                    <a:pt x="905" y="1063"/>
                    <a:pt x="843" y="1000"/>
                    <a:pt x="843" y="969"/>
                  </a:cubicBezTo>
                  <a:cubicBezTo>
                    <a:pt x="780" y="938"/>
                    <a:pt x="780" y="938"/>
                    <a:pt x="749" y="875"/>
                  </a:cubicBezTo>
                  <a:cubicBezTo>
                    <a:pt x="718" y="875"/>
                    <a:pt x="718" y="813"/>
                    <a:pt x="686" y="782"/>
                  </a:cubicBezTo>
                  <a:cubicBezTo>
                    <a:pt x="686" y="719"/>
                    <a:pt x="655" y="719"/>
                    <a:pt x="624" y="657"/>
                  </a:cubicBezTo>
                  <a:cubicBezTo>
                    <a:pt x="624" y="657"/>
                    <a:pt x="593" y="688"/>
                    <a:pt x="593" y="657"/>
                  </a:cubicBezTo>
                  <a:cubicBezTo>
                    <a:pt x="561" y="657"/>
                    <a:pt x="561" y="594"/>
                    <a:pt x="593" y="532"/>
                  </a:cubicBezTo>
                  <a:cubicBezTo>
                    <a:pt x="593" y="532"/>
                    <a:pt x="624" y="500"/>
                    <a:pt x="624" y="532"/>
                  </a:cubicBezTo>
                  <a:cubicBezTo>
                    <a:pt x="686" y="532"/>
                    <a:pt x="686" y="594"/>
                    <a:pt x="749" y="594"/>
                  </a:cubicBezTo>
                  <a:cubicBezTo>
                    <a:pt x="780" y="594"/>
                    <a:pt x="780" y="532"/>
                    <a:pt x="780" y="532"/>
                  </a:cubicBezTo>
                  <a:cubicBezTo>
                    <a:pt x="780" y="532"/>
                    <a:pt x="811" y="500"/>
                    <a:pt x="843" y="500"/>
                  </a:cubicBezTo>
                  <a:cubicBezTo>
                    <a:pt x="843" y="500"/>
                    <a:pt x="843" y="532"/>
                    <a:pt x="874" y="532"/>
                  </a:cubicBezTo>
                  <a:cubicBezTo>
                    <a:pt x="905" y="532"/>
                    <a:pt x="936" y="532"/>
                    <a:pt x="999" y="532"/>
                  </a:cubicBezTo>
                  <a:cubicBezTo>
                    <a:pt x="1030" y="532"/>
                    <a:pt x="1093" y="532"/>
                    <a:pt x="1124" y="532"/>
                  </a:cubicBezTo>
                  <a:cubicBezTo>
                    <a:pt x="1124" y="594"/>
                    <a:pt x="1124" y="594"/>
                    <a:pt x="1124" y="594"/>
                  </a:cubicBezTo>
                  <a:cubicBezTo>
                    <a:pt x="1155" y="594"/>
                    <a:pt x="1155" y="563"/>
                    <a:pt x="1186" y="563"/>
                  </a:cubicBezTo>
                  <a:cubicBezTo>
                    <a:pt x="1218" y="532"/>
                    <a:pt x="1280" y="563"/>
                    <a:pt x="1343" y="563"/>
                  </a:cubicBezTo>
                  <a:cubicBezTo>
                    <a:pt x="1343" y="563"/>
                    <a:pt x="1374" y="563"/>
                    <a:pt x="1405" y="594"/>
                  </a:cubicBezTo>
                  <a:cubicBezTo>
                    <a:pt x="1436" y="594"/>
                    <a:pt x="1405" y="625"/>
                    <a:pt x="1436" y="657"/>
                  </a:cubicBezTo>
                  <a:cubicBezTo>
                    <a:pt x="1436" y="657"/>
                    <a:pt x="1468" y="625"/>
                    <a:pt x="1499" y="625"/>
                  </a:cubicBezTo>
                </a:path>
              </a:pathLst>
            </a:custGeom>
            <a:solidFill>
              <a:srgbClr val="BFBFBF"/>
            </a:solid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5" name="Freeform 16">
              <a:extLst/>
            </p:cNvPr>
            <p:cNvSpPr>
              <a:spLocks noChangeArrowheads="1"/>
            </p:cNvSpPr>
            <p:nvPr/>
          </p:nvSpPr>
          <p:spPr bwMode="auto">
            <a:xfrm>
              <a:off x="4372592" y="4384545"/>
              <a:ext cx="222434" cy="209770"/>
            </a:xfrm>
            <a:custGeom>
              <a:avLst/>
              <a:gdLst>
                <a:gd name="T0" fmla="*/ 51329788 w 1095"/>
                <a:gd name="T1" fmla="*/ 74332656 h 970"/>
                <a:gd name="T2" fmla="*/ 51329788 w 1095"/>
                <a:gd name="T3" fmla="*/ 74332656 h 970"/>
                <a:gd name="T4" fmla="*/ 45586151 w 1095"/>
                <a:gd name="T5" fmla="*/ 65738274 h 970"/>
                <a:gd name="T6" fmla="*/ 34189462 w 1095"/>
                <a:gd name="T7" fmla="*/ 54309435 h 970"/>
                <a:gd name="T8" fmla="*/ 25710488 w 1095"/>
                <a:gd name="T9" fmla="*/ 42880899 h 970"/>
                <a:gd name="T10" fmla="*/ 17140325 w 1095"/>
                <a:gd name="T11" fmla="*/ 34286214 h 970"/>
                <a:gd name="T12" fmla="*/ 11396387 w 1095"/>
                <a:gd name="T13" fmla="*/ 25783450 h 970"/>
                <a:gd name="T14" fmla="*/ 5743938 w 1095"/>
                <a:gd name="T15" fmla="*/ 14354612 h 970"/>
                <a:gd name="T16" fmla="*/ 2917412 w 1095"/>
                <a:gd name="T17" fmla="*/ 14354612 h 970"/>
                <a:gd name="T18" fmla="*/ 2917412 w 1095"/>
                <a:gd name="T19" fmla="*/ 2925773 h 970"/>
                <a:gd name="T20" fmla="*/ 5743938 w 1095"/>
                <a:gd name="T21" fmla="*/ 0 h 970"/>
                <a:gd name="T22" fmla="*/ 17140325 w 1095"/>
                <a:gd name="T23" fmla="*/ 5760229 h 970"/>
                <a:gd name="T24" fmla="*/ 19966549 w 1095"/>
                <a:gd name="T25" fmla="*/ 2925773 h 970"/>
                <a:gd name="T26" fmla="*/ 25710488 w 1095"/>
                <a:gd name="T27" fmla="*/ 0 h 970"/>
                <a:gd name="T28" fmla="*/ 28536712 w 1095"/>
                <a:gd name="T29" fmla="*/ 2925773 h 970"/>
                <a:gd name="T30" fmla="*/ 37106875 w 1095"/>
                <a:gd name="T31" fmla="*/ 0 h 970"/>
                <a:gd name="T32" fmla="*/ 51329788 w 1095"/>
                <a:gd name="T33" fmla="*/ 2925773 h 970"/>
                <a:gd name="T34" fmla="*/ 51329788 w 1095"/>
                <a:gd name="T35" fmla="*/ 5760229 h 970"/>
                <a:gd name="T36" fmla="*/ 56982538 w 1095"/>
                <a:gd name="T37" fmla="*/ 5760229 h 970"/>
                <a:gd name="T38" fmla="*/ 71296639 w 1095"/>
                <a:gd name="T39" fmla="*/ 5760229 h 970"/>
                <a:gd name="T40" fmla="*/ 76949087 w 1095"/>
                <a:gd name="T41" fmla="*/ 5760229 h 970"/>
                <a:gd name="T42" fmla="*/ 79775614 w 1095"/>
                <a:gd name="T43" fmla="*/ 11428839 h 970"/>
                <a:gd name="T44" fmla="*/ 85519250 w 1095"/>
                <a:gd name="T45" fmla="*/ 11428839 h 970"/>
                <a:gd name="T46" fmla="*/ 91172000 w 1095"/>
                <a:gd name="T47" fmla="*/ 11428839 h 970"/>
                <a:gd name="T48" fmla="*/ 85519250 w 1095"/>
                <a:gd name="T49" fmla="*/ 28617604 h 970"/>
                <a:gd name="T50" fmla="*/ 96915939 w 1095"/>
                <a:gd name="T51" fmla="*/ 40046443 h 970"/>
                <a:gd name="T52" fmla="*/ 88345776 w 1095"/>
                <a:gd name="T53" fmla="*/ 40046443 h 970"/>
                <a:gd name="T54" fmla="*/ 96915939 w 1095"/>
                <a:gd name="T55" fmla="*/ 54309435 h 970"/>
                <a:gd name="T56" fmla="*/ 88345776 w 1095"/>
                <a:gd name="T57" fmla="*/ 54309435 h 970"/>
                <a:gd name="T58" fmla="*/ 82693026 w 1095"/>
                <a:gd name="T59" fmla="*/ 57143891 h 970"/>
                <a:gd name="T60" fmla="*/ 82693026 w 1095"/>
                <a:gd name="T61" fmla="*/ 62903818 h 970"/>
                <a:gd name="T62" fmla="*/ 74122863 w 1095"/>
                <a:gd name="T63" fmla="*/ 71498503 h 970"/>
                <a:gd name="T64" fmla="*/ 68378925 w 1095"/>
                <a:gd name="T65" fmla="*/ 77167112 h 970"/>
                <a:gd name="T66" fmla="*/ 71296639 w 1095"/>
                <a:gd name="T67" fmla="*/ 88595951 h 970"/>
                <a:gd name="T68" fmla="*/ 56982538 w 1095"/>
                <a:gd name="T69" fmla="*/ 77167112 h 970"/>
                <a:gd name="T70" fmla="*/ 51329788 w 1095"/>
                <a:gd name="T71" fmla="*/ 74332656 h 9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5"/>
                <a:gd name="T109" fmla="*/ 0 h 970"/>
                <a:gd name="T110" fmla="*/ 1095 w 1095"/>
                <a:gd name="T111" fmla="*/ 970 h 9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5" h="970">
                  <a:moveTo>
                    <a:pt x="563" y="813"/>
                  </a:moveTo>
                  <a:lnTo>
                    <a:pt x="563" y="813"/>
                  </a:lnTo>
                  <a:cubicBezTo>
                    <a:pt x="532" y="782"/>
                    <a:pt x="500" y="750"/>
                    <a:pt x="500" y="719"/>
                  </a:cubicBezTo>
                  <a:cubicBezTo>
                    <a:pt x="438" y="688"/>
                    <a:pt x="407" y="625"/>
                    <a:pt x="375" y="594"/>
                  </a:cubicBezTo>
                  <a:cubicBezTo>
                    <a:pt x="344" y="563"/>
                    <a:pt x="282" y="500"/>
                    <a:pt x="282" y="469"/>
                  </a:cubicBezTo>
                  <a:cubicBezTo>
                    <a:pt x="219" y="407"/>
                    <a:pt x="188" y="407"/>
                    <a:pt x="188" y="375"/>
                  </a:cubicBezTo>
                  <a:cubicBezTo>
                    <a:pt x="157" y="344"/>
                    <a:pt x="157" y="313"/>
                    <a:pt x="125" y="282"/>
                  </a:cubicBezTo>
                  <a:cubicBezTo>
                    <a:pt x="125" y="219"/>
                    <a:pt x="94" y="188"/>
                    <a:pt x="63" y="157"/>
                  </a:cubicBezTo>
                  <a:cubicBezTo>
                    <a:pt x="63" y="157"/>
                    <a:pt x="32" y="188"/>
                    <a:pt x="32" y="157"/>
                  </a:cubicBezTo>
                  <a:cubicBezTo>
                    <a:pt x="0" y="125"/>
                    <a:pt x="0" y="63"/>
                    <a:pt x="32" y="32"/>
                  </a:cubicBezTo>
                  <a:lnTo>
                    <a:pt x="63" y="0"/>
                  </a:lnTo>
                  <a:cubicBezTo>
                    <a:pt x="125" y="0"/>
                    <a:pt x="125" y="63"/>
                    <a:pt x="188" y="63"/>
                  </a:cubicBezTo>
                  <a:cubicBezTo>
                    <a:pt x="188" y="94"/>
                    <a:pt x="188" y="32"/>
                    <a:pt x="219" y="32"/>
                  </a:cubicBezTo>
                  <a:cubicBezTo>
                    <a:pt x="219" y="0"/>
                    <a:pt x="250" y="0"/>
                    <a:pt x="282" y="0"/>
                  </a:cubicBezTo>
                  <a:cubicBezTo>
                    <a:pt x="282" y="0"/>
                    <a:pt x="282" y="32"/>
                    <a:pt x="313" y="32"/>
                  </a:cubicBezTo>
                  <a:cubicBezTo>
                    <a:pt x="344" y="32"/>
                    <a:pt x="375" y="0"/>
                    <a:pt x="407" y="0"/>
                  </a:cubicBezTo>
                  <a:cubicBezTo>
                    <a:pt x="469" y="0"/>
                    <a:pt x="532" y="0"/>
                    <a:pt x="563" y="32"/>
                  </a:cubicBezTo>
                  <a:cubicBezTo>
                    <a:pt x="563" y="63"/>
                    <a:pt x="563" y="63"/>
                    <a:pt x="563" y="63"/>
                  </a:cubicBezTo>
                  <a:cubicBezTo>
                    <a:pt x="594" y="63"/>
                    <a:pt x="594" y="63"/>
                    <a:pt x="625" y="63"/>
                  </a:cubicBezTo>
                  <a:cubicBezTo>
                    <a:pt x="657" y="32"/>
                    <a:pt x="719" y="63"/>
                    <a:pt x="782" y="63"/>
                  </a:cubicBezTo>
                  <a:cubicBezTo>
                    <a:pt x="782" y="63"/>
                    <a:pt x="813" y="63"/>
                    <a:pt x="844" y="63"/>
                  </a:cubicBezTo>
                  <a:cubicBezTo>
                    <a:pt x="875" y="94"/>
                    <a:pt x="844" y="125"/>
                    <a:pt x="875" y="125"/>
                  </a:cubicBezTo>
                  <a:cubicBezTo>
                    <a:pt x="875" y="157"/>
                    <a:pt x="907" y="125"/>
                    <a:pt x="938" y="125"/>
                  </a:cubicBezTo>
                  <a:cubicBezTo>
                    <a:pt x="938" y="125"/>
                    <a:pt x="1000" y="94"/>
                    <a:pt x="1000" y="125"/>
                  </a:cubicBezTo>
                  <a:cubicBezTo>
                    <a:pt x="1000" y="188"/>
                    <a:pt x="907" y="250"/>
                    <a:pt x="938" y="313"/>
                  </a:cubicBezTo>
                  <a:cubicBezTo>
                    <a:pt x="938" y="375"/>
                    <a:pt x="1032" y="375"/>
                    <a:pt x="1063" y="438"/>
                  </a:cubicBezTo>
                  <a:cubicBezTo>
                    <a:pt x="1094" y="469"/>
                    <a:pt x="969" y="407"/>
                    <a:pt x="969" y="438"/>
                  </a:cubicBezTo>
                  <a:cubicBezTo>
                    <a:pt x="969" y="500"/>
                    <a:pt x="1063" y="532"/>
                    <a:pt x="1063" y="594"/>
                  </a:cubicBezTo>
                  <a:cubicBezTo>
                    <a:pt x="1063" y="625"/>
                    <a:pt x="1000" y="594"/>
                    <a:pt x="969" y="594"/>
                  </a:cubicBezTo>
                  <a:cubicBezTo>
                    <a:pt x="938" y="594"/>
                    <a:pt x="907" y="625"/>
                    <a:pt x="907" y="625"/>
                  </a:cubicBezTo>
                  <a:cubicBezTo>
                    <a:pt x="875" y="625"/>
                    <a:pt x="938" y="688"/>
                    <a:pt x="907" y="688"/>
                  </a:cubicBezTo>
                  <a:cubicBezTo>
                    <a:pt x="844" y="688"/>
                    <a:pt x="813" y="750"/>
                    <a:pt x="813" y="782"/>
                  </a:cubicBezTo>
                  <a:cubicBezTo>
                    <a:pt x="813" y="813"/>
                    <a:pt x="782" y="844"/>
                    <a:pt x="750" y="844"/>
                  </a:cubicBezTo>
                  <a:cubicBezTo>
                    <a:pt x="750" y="907"/>
                    <a:pt x="782" y="938"/>
                    <a:pt x="782" y="969"/>
                  </a:cubicBezTo>
                  <a:cubicBezTo>
                    <a:pt x="719" y="938"/>
                    <a:pt x="657" y="907"/>
                    <a:pt x="625" y="844"/>
                  </a:cubicBezTo>
                  <a:cubicBezTo>
                    <a:pt x="594" y="844"/>
                    <a:pt x="563" y="844"/>
                    <a:pt x="563" y="81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6" name="Freeform 17">
              <a:extLst/>
            </p:cNvPr>
            <p:cNvSpPr>
              <a:spLocks noChangeArrowheads="1"/>
            </p:cNvSpPr>
            <p:nvPr/>
          </p:nvSpPr>
          <p:spPr bwMode="auto">
            <a:xfrm>
              <a:off x="4639873" y="4607664"/>
              <a:ext cx="133640" cy="115373"/>
            </a:xfrm>
            <a:custGeom>
              <a:avLst/>
              <a:gdLst>
                <a:gd name="T0" fmla="*/ 57135382 w 657"/>
                <a:gd name="T1" fmla="*/ 31537278 h 532"/>
                <a:gd name="T2" fmla="*/ 57135382 w 657"/>
                <a:gd name="T3" fmla="*/ 31537278 h 532"/>
                <a:gd name="T4" fmla="*/ 51376188 w 657"/>
                <a:gd name="T5" fmla="*/ 31537278 h 532"/>
                <a:gd name="T6" fmla="*/ 37115170 w 657"/>
                <a:gd name="T7" fmla="*/ 37330099 h 532"/>
                <a:gd name="T8" fmla="*/ 28522036 w 657"/>
                <a:gd name="T9" fmla="*/ 48823258 h 532"/>
                <a:gd name="T10" fmla="*/ 14261018 w 657"/>
                <a:gd name="T11" fmla="*/ 48823258 h 532"/>
                <a:gd name="T12" fmla="*/ 8593135 w 657"/>
                <a:gd name="T13" fmla="*/ 45972937 h 532"/>
                <a:gd name="T14" fmla="*/ 2833942 w 657"/>
                <a:gd name="T15" fmla="*/ 37330099 h 532"/>
                <a:gd name="T16" fmla="*/ 2833942 w 657"/>
                <a:gd name="T17" fmla="*/ 25836637 h 532"/>
                <a:gd name="T18" fmla="*/ 2833942 w 657"/>
                <a:gd name="T19" fmla="*/ 17193799 h 532"/>
                <a:gd name="T20" fmla="*/ 5667883 w 657"/>
                <a:gd name="T21" fmla="*/ 17193799 h 532"/>
                <a:gd name="T22" fmla="*/ 5667883 w 657"/>
                <a:gd name="T23" fmla="*/ 11493159 h 532"/>
                <a:gd name="T24" fmla="*/ 11427076 w 657"/>
                <a:gd name="T25" fmla="*/ 5700641 h 532"/>
                <a:gd name="T26" fmla="*/ 17094959 w 657"/>
                <a:gd name="T27" fmla="*/ 8550961 h 532"/>
                <a:gd name="T28" fmla="*/ 25688094 w 657"/>
                <a:gd name="T29" fmla="*/ 2850320 h 532"/>
                <a:gd name="T30" fmla="*/ 37115170 w 657"/>
                <a:gd name="T31" fmla="*/ 2850320 h 532"/>
                <a:gd name="T32" fmla="*/ 45708305 w 657"/>
                <a:gd name="T33" fmla="*/ 0 h 532"/>
                <a:gd name="T34" fmla="*/ 45708305 w 657"/>
                <a:gd name="T35" fmla="*/ 8550961 h 532"/>
                <a:gd name="T36" fmla="*/ 57135382 w 657"/>
                <a:gd name="T37" fmla="*/ 11493159 h 532"/>
                <a:gd name="T38" fmla="*/ 57135382 w 657"/>
                <a:gd name="T39" fmla="*/ 20044119 h 532"/>
                <a:gd name="T40" fmla="*/ 57135382 w 657"/>
                <a:gd name="T41" fmla="*/ 31537278 h 5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7"/>
                <a:gd name="T64" fmla="*/ 0 h 532"/>
                <a:gd name="T65" fmla="*/ 657 w 657"/>
                <a:gd name="T66" fmla="*/ 532 h 5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7" h="532">
                  <a:moveTo>
                    <a:pt x="625" y="343"/>
                  </a:moveTo>
                  <a:lnTo>
                    <a:pt x="625" y="343"/>
                  </a:lnTo>
                  <a:cubicBezTo>
                    <a:pt x="625" y="343"/>
                    <a:pt x="594" y="343"/>
                    <a:pt x="562" y="343"/>
                  </a:cubicBezTo>
                  <a:cubicBezTo>
                    <a:pt x="500" y="375"/>
                    <a:pt x="469" y="406"/>
                    <a:pt x="406" y="406"/>
                  </a:cubicBezTo>
                  <a:cubicBezTo>
                    <a:pt x="375" y="437"/>
                    <a:pt x="344" y="500"/>
                    <a:pt x="312" y="531"/>
                  </a:cubicBezTo>
                  <a:cubicBezTo>
                    <a:pt x="281" y="531"/>
                    <a:pt x="219" y="531"/>
                    <a:pt x="156" y="531"/>
                  </a:cubicBezTo>
                  <a:cubicBezTo>
                    <a:pt x="125" y="531"/>
                    <a:pt x="125" y="531"/>
                    <a:pt x="94" y="500"/>
                  </a:cubicBezTo>
                  <a:cubicBezTo>
                    <a:pt x="62" y="468"/>
                    <a:pt x="62" y="437"/>
                    <a:pt x="31" y="406"/>
                  </a:cubicBezTo>
                  <a:cubicBezTo>
                    <a:pt x="0" y="375"/>
                    <a:pt x="31" y="343"/>
                    <a:pt x="31" y="281"/>
                  </a:cubicBezTo>
                  <a:cubicBezTo>
                    <a:pt x="0" y="250"/>
                    <a:pt x="31" y="218"/>
                    <a:pt x="31" y="187"/>
                  </a:cubicBezTo>
                  <a:cubicBezTo>
                    <a:pt x="62" y="187"/>
                    <a:pt x="62" y="187"/>
                    <a:pt x="62" y="187"/>
                  </a:cubicBezTo>
                  <a:cubicBezTo>
                    <a:pt x="94" y="156"/>
                    <a:pt x="62" y="125"/>
                    <a:pt x="62" y="125"/>
                  </a:cubicBezTo>
                  <a:cubicBezTo>
                    <a:pt x="94" y="93"/>
                    <a:pt x="125" y="62"/>
                    <a:pt x="125" y="62"/>
                  </a:cubicBezTo>
                  <a:cubicBezTo>
                    <a:pt x="156" y="62"/>
                    <a:pt x="187" y="93"/>
                    <a:pt x="187" y="93"/>
                  </a:cubicBezTo>
                  <a:cubicBezTo>
                    <a:pt x="219" y="93"/>
                    <a:pt x="250" y="31"/>
                    <a:pt x="281" y="31"/>
                  </a:cubicBezTo>
                  <a:cubicBezTo>
                    <a:pt x="312" y="31"/>
                    <a:pt x="375" y="31"/>
                    <a:pt x="406" y="31"/>
                  </a:cubicBezTo>
                  <a:cubicBezTo>
                    <a:pt x="437" y="31"/>
                    <a:pt x="469" y="31"/>
                    <a:pt x="500" y="0"/>
                  </a:cubicBezTo>
                  <a:cubicBezTo>
                    <a:pt x="500" y="31"/>
                    <a:pt x="500" y="62"/>
                    <a:pt x="500" y="93"/>
                  </a:cubicBezTo>
                  <a:cubicBezTo>
                    <a:pt x="531" y="93"/>
                    <a:pt x="594" y="93"/>
                    <a:pt x="625" y="125"/>
                  </a:cubicBezTo>
                  <a:cubicBezTo>
                    <a:pt x="625" y="156"/>
                    <a:pt x="625" y="187"/>
                    <a:pt x="625" y="218"/>
                  </a:cubicBezTo>
                  <a:cubicBezTo>
                    <a:pt x="656" y="250"/>
                    <a:pt x="625" y="312"/>
                    <a:pt x="625" y="34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7" name="Freeform 18">
              <a:extLst/>
            </p:cNvPr>
            <p:cNvSpPr>
              <a:spLocks noChangeArrowheads="1"/>
            </p:cNvSpPr>
            <p:nvPr/>
          </p:nvSpPr>
          <p:spPr bwMode="auto">
            <a:xfrm>
              <a:off x="4576191" y="4587639"/>
              <a:ext cx="102248" cy="229794"/>
            </a:xfrm>
            <a:custGeom>
              <a:avLst/>
              <a:gdLst>
                <a:gd name="T0" fmla="*/ 23006919 w 501"/>
                <a:gd name="T1" fmla="*/ 97024137 h 1063"/>
                <a:gd name="T2" fmla="*/ 23006919 w 501"/>
                <a:gd name="T3" fmla="*/ 97024137 h 1063"/>
                <a:gd name="T4" fmla="*/ 14448491 w 501"/>
                <a:gd name="T5" fmla="*/ 82772079 h 1063"/>
                <a:gd name="T6" fmla="*/ 2945031 w 501"/>
                <a:gd name="T7" fmla="*/ 74184029 h 1063"/>
                <a:gd name="T8" fmla="*/ 5797841 w 501"/>
                <a:gd name="T9" fmla="*/ 71351874 h 1063"/>
                <a:gd name="T10" fmla="*/ 0 w 501"/>
                <a:gd name="T11" fmla="*/ 62764126 h 1063"/>
                <a:gd name="T12" fmla="*/ 2945031 w 501"/>
                <a:gd name="T13" fmla="*/ 62764126 h 1063"/>
                <a:gd name="T14" fmla="*/ 2945031 w 501"/>
                <a:gd name="T15" fmla="*/ 51344224 h 1063"/>
                <a:gd name="T16" fmla="*/ 5797841 w 501"/>
                <a:gd name="T17" fmla="*/ 39924321 h 1063"/>
                <a:gd name="T18" fmla="*/ 2945031 w 501"/>
                <a:gd name="T19" fmla="*/ 25671961 h 1063"/>
                <a:gd name="T20" fmla="*/ 2945031 w 501"/>
                <a:gd name="T21" fmla="*/ 20007650 h 1063"/>
                <a:gd name="T22" fmla="*/ 2945031 w 501"/>
                <a:gd name="T23" fmla="*/ 8587748 h 1063"/>
                <a:gd name="T24" fmla="*/ 5797841 w 501"/>
                <a:gd name="T25" fmla="*/ 0 h 1063"/>
                <a:gd name="T26" fmla="*/ 14448491 w 501"/>
                <a:gd name="T27" fmla="*/ 0 h 1063"/>
                <a:gd name="T28" fmla="*/ 23006919 w 501"/>
                <a:gd name="T29" fmla="*/ 5664310 h 1063"/>
                <a:gd name="T30" fmla="*/ 31657569 w 501"/>
                <a:gd name="T31" fmla="*/ 14252058 h 1063"/>
                <a:gd name="T32" fmla="*/ 31657569 w 501"/>
                <a:gd name="T33" fmla="*/ 25671961 h 1063"/>
                <a:gd name="T34" fmla="*/ 31657569 w 501"/>
                <a:gd name="T35" fmla="*/ 34260010 h 1063"/>
                <a:gd name="T36" fmla="*/ 31657569 w 501"/>
                <a:gd name="T37" fmla="*/ 45679913 h 1063"/>
                <a:gd name="T38" fmla="*/ 37455410 w 501"/>
                <a:gd name="T39" fmla="*/ 54267661 h 1063"/>
                <a:gd name="T40" fmla="*/ 43161029 w 501"/>
                <a:gd name="T41" fmla="*/ 57099816 h 1063"/>
                <a:gd name="T42" fmla="*/ 46014142 w 501"/>
                <a:gd name="T43" fmla="*/ 65687563 h 1063"/>
                <a:gd name="T44" fmla="*/ 40308220 w 501"/>
                <a:gd name="T45" fmla="*/ 71351874 h 1063"/>
                <a:gd name="T46" fmla="*/ 37455410 w 501"/>
                <a:gd name="T47" fmla="*/ 82772079 h 1063"/>
                <a:gd name="T48" fmla="*/ 28804760 w 501"/>
                <a:gd name="T49" fmla="*/ 82772079 h 1063"/>
                <a:gd name="T50" fmla="*/ 28804760 w 501"/>
                <a:gd name="T51" fmla="*/ 91359826 h 1063"/>
                <a:gd name="T52" fmla="*/ 23006919 w 501"/>
                <a:gd name="T53" fmla="*/ 97024137 h 10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1"/>
                <a:gd name="T82" fmla="*/ 0 h 1063"/>
                <a:gd name="T83" fmla="*/ 501 w 501"/>
                <a:gd name="T84" fmla="*/ 1063 h 10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1" h="1063">
                  <a:moveTo>
                    <a:pt x="250" y="1062"/>
                  </a:moveTo>
                  <a:lnTo>
                    <a:pt x="250" y="1062"/>
                  </a:lnTo>
                  <a:cubicBezTo>
                    <a:pt x="219" y="1031"/>
                    <a:pt x="188" y="937"/>
                    <a:pt x="157" y="906"/>
                  </a:cubicBezTo>
                  <a:cubicBezTo>
                    <a:pt x="125" y="875"/>
                    <a:pt x="63" y="844"/>
                    <a:pt x="32" y="812"/>
                  </a:cubicBezTo>
                  <a:cubicBezTo>
                    <a:pt x="0" y="781"/>
                    <a:pt x="63" y="781"/>
                    <a:pt x="63" y="781"/>
                  </a:cubicBezTo>
                  <a:cubicBezTo>
                    <a:pt x="63" y="750"/>
                    <a:pt x="0" y="750"/>
                    <a:pt x="0" y="687"/>
                  </a:cubicBezTo>
                  <a:lnTo>
                    <a:pt x="32" y="687"/>
                  </a:lnTo>
                  <a:cubicBezTo>
                    <a:pt x="63" y="625"/>
                    <a:pt x="32" y="594"/>
                    <a:pt x="32" y="562"/>
                  </a:cubicBezTo>
                  <a:cubicBezTo>
                    <a:pt x="32" y="500"/>
                    <a:pt x="63" y="469"/>
                    <a:pt x="63" y="437"/>
                  </a:cubicBezTo>
                  <a:cubicBezTo>
                    <a:pt x="63" y="375"/>
                    <a:pt x="32" y="344"/>
                    <a:pt x="32" y="281"/>
                  </a:cubicBezTo>
                  <a:cubicBezTo>
                    <a:pt x="32" y="219"/>
                    <a:pt x="32" y="219"/>
                    <a:pt x="32" y="219"/>
                  </a:cubicBezTo>
                  <a:cubicBezTo>
                    <a:pt x="63" y="156"/>
                    <a:pt x="32" y="156"/>
                    <a:pt x="32" y="94"/>
                  </a:cubicBezTo>
                  <a:cubicBezTo>
                    <a:pt x="63" y="94"/>
                    <a:pt x="63" y="31"/>
                    <a:pt x="63" y="0"/>
                  </a:cubicBezTo>
                  <a:cubicBezTo>
                    <a:pt x="94" y="0"/>
                    <a:pt x="125" y="0"/>
                    <a:pt x="157" y="0"/>
                  </a:cubicBezTo>
                  <a:cubicBezTo>
                    <a:pt x="188" y="31"/>
                    <a:pt x="219" y="31"/>
                    <a:pt x="250" y="62"/>
                  </a:cubicBezTo>
                  <a:cubicBezTo>
                    <a:pt x="282" y="94"/>
                    <a:pt x="313" y="94"/>
                    <a:pt x="344" y="156"/>
                  </a:cubicBezTo>
                  <a:cubicBezTo>
                    <a:pt x="344" y="187"/>
                    <a:pt x="344" y="219"/>
                    <a:pt x="344" y="281"/>
                  </a:cubicBezTo>
                  <a:cubicBezTo>
                    <a:pt x="344" y="312"/>
                    <a:pt x="313" y="344"/>
                    <a:pt x="344" y="375"/>
                  </a:cubicBezTo>
                  <a:cubicBezTo>
                    <a:pt x="344" y="437"/>
                    <a:pt x="313" y="469"/>
                    <a:pt x="344" y="500"/>
                  </a:cubicBezTo>
                  <a:cubicBezTo>
                    <a:pt x="375" y="531"/>
                    <a:pt x="375" y="562"/>
                    <a:pt x="407" y="594"/>
                  </a:cubicBezTo>
                  <a:cubicBezTo>
                    <a:pt x="438" y="625"/>
                    <a:pt x="469" y="625"/>
                    <a:pt x="469" y="625"/>
                  </a:cubicBezTo>
                  <a:cubicBezTo>
                    <a:pt x="500" y="656"/>
                    <a:pt x="500" y="687"/>
                    <a:pt x="500" y="719"/>
                  </a:cubicBezTo>
                  <a:cubicBezTo>
                    <a:pt x="469" y="750"/>
                    <a:pt x="438" y="750"/>
                    <a:pt x="438" y="781"/>
                  </a:cubicBezTo>
                  <a:cubicBezTo>
                    <a:pt x="407" y="812"/>
                    <a:pt x="438" y="844"/>
                    <a:pt x="407" y="906"/>
                  </a:cubicBezTo>
                  <a:cubicBezTo>
                    <a:pt x="375" y="906"/>
                    <a:pt x="344" y="906"/>
                    <a:pt x="313" y="906"/>
                  </a:cubicBezTo>
                  <a:cubicBezTo>
                    <a:pt x="313" y="937"/>
                    <a:pt x="344" y="969"/>
                    <a:pt x="313" y="1000"/>
                  </a:cubicBezTo>
                  <a:cubicBezTo>
                    <a:pt x="313" y="1031"/>
                    <a:pt x="313" y="1031"/>
                    <a:pt x="250" y="1062"/>
                  </a:cubicBezTo>
                </a:path>
              </a:pathLst>
            </a:custGeom>
            <a:solidFill>
              <a:srgbClr val="E53809"/>
            </a:solid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8" name="Freeform 19">
              <a:extLst/>
            </p:cNvPr>
            <p:cNvSpPr>
              <a:spLocks noChangeArrowheads="1"/>
            </p:cNvSpPr>
            <p:nvPr/>
          </p:nvSpPr>
          <p:spPr bwMode="auto">
            <a:xfrm>
              <a:off x="4627316" y="4662013"/>
              <a:ext cx="343518" cy="398563"/>
            </a:xfrm>
            <a:custGeom>
              <a:avLst/>
              <a:gdLst>
                <a:gd name="T0" fmla="*/ 142851016 w 1689"/>
                <a:gd name="T1" fmla="*/ 28495066 h 1844"/>
                <a:gd name="T2" fmla="*/ 145684328 w 1689"/>
                <a:gd name="T3" fmla="*/ 14247684 h 1844"/>
                <a:gd name="T4" fmla="*/ 154275566 w 1689"/>
                <a:gd name="T5" fmla="*/ 2831404 h 1844"/>
                <a:gd name="T6" fmla="*/ 142851016 w 1689"/>
                <a:gd name="T7" fmla="*/ 5662506 h 1844"/>
                <a:gd name="T8" fmla="*/ 117168905 w 1689"/>
                <a:gd name="T9" fmla="*/ 8493911 h 1844"/>
                <a:gd name="T10" fmla="*/ 102819742 w 1689"/>
                <a:gd name="T11" fmla="*/ 2831404 h 1844"/>
                <a:gd name="T12" fmla="*/ 85728869 w 1689"/>
                <a:gd name="T13" fmla="*/ 8493911 h 1844"/>
                <a:gd name="T14" fmla="*/ 62880071 w 1689"/>
                <a:gd name="T15" fmla="*/ 8493911 h 1844"/>
                <a:gd name="T16" fmla="*/ 42864586 w 1689"/>
                <a:gd name="T17" fmla="*/ 14247684 h 1844"/>
                <a:gd name="T18" fmla="*/ 20015485 w 1689"/>
                <a:gd name="T19" fmla="*/ 25663964 h 1844"/>
                <a:gd name="T20" fmla="*/ 14349162 w 1689"/>
                <a:gd name="T21" fmla="*/ 39911649 h 1844"/>
                <a:gd name="T22" fmla="*/ 5757925 w 1689"/>
                <a:gd name="T23" fmla="*/ 51327929 h 1844"/>
                <a:gd name="T24" fmla="*/ 0 w 1689"/>
                <a:gd name="T25" fmla="*/ 65575613 h 1844"/>
                <a:gd name="T26" fmla="*/ 14349162 w 1689"/>
                <a:gd name="T27" fmla="*/ 82745667 h 1844"/>
                <a:gd name="T28" fmla="*/ 17182475 w 1689"/>
                <a:gd name="T29" fmla="*/ 88408173 h 1844"/>
                <a:gd name="T30" fmla="*/ 22848798 w 1689"/>
                <a:gd name="T31" fmla="*/ 102747125 h 1844"/>
                <a:gd name="T32" fmla="*/ 31440036 w 1689"/>
                <a:gd name="T33" fmla="*/ 105578529 h 1844"/>
                <a:gd name="T34" fmla="*/ 45697596 w 1689"/>
                <a:gd name="T35" fmla="*/ 105578529 h 1844"/>
                <a:gd name="T36" fmla="*/ 62880071 w 1689"/>
                <a:gd name="T37" fmla="*/ 108409631 h 1844"/>
                <a:gd name="T38" fmla="*/ 71471309 w 1689"/>
                <a:gd name="T39" fmla="*/ 116994809 h 1844"/>
                <a:gd name="T40" fmla="*/ 45697596 w 1689"/>
                <a:gd name="T41" fmla="*/ 108409631 h 1844"/>
                <a:gd name="T42" fmla="*/ 31440036 w 1689"/>
                <a:gd name="T43" fmla="*/ 114163405 h 1844"/>
                <a:gd name="T44" fmla="*/ 37197961 w 1689"/>
                <a:gd name="T45" fmla="*/ 134073595 h 1844"/>
                <a:gd name="T46" fmla="*/ 37197961 w 1689"/>
                <a:gd name="T47" fmla="*/ 151243951 h 1844"/>
                <a:gd name="T48" fmla="*/ 51455521 w 1689"/>
                <a:gd name="T49" fmla="*/ 148412547 h 1844"/>
                <a:gd name="T50" fmla="*/ 57122146 w 1689"/>
                <a:gd name="T51" fmla="*/ 165491334 h 1844"/>
                <a:gd name="T52" fmla="*/ 62880071 w 1689"/>
                <a:gd name="T53" fmla="*/ 156906458 h 1844"/>
                <a:gd name="T54" fmla="*/ 74304621 w 1689"/>
                <a:gd name="T55" fmla="*/ 168322738 h 1844"/>
                <a:gd name="T56" fmla="*/ 74304621 w 1689"/>
                <a:gd name="T57" fmla="*/ 159828827 h 1844"/>
                <a:gd name="T58" fmla="*/ 65713384 w 1689"/>
                <a:gd name="T59" fmla="*/ 134073595 h 1844"/>
                <a:gd name="T60" fmla="*/ 77137632 w 1689"/>
                <a:gd name="T61" fmla="*/ 139827369 h 1844"/>
                <a:gd name="T62" fmla="*/ 77137632 w 1689"/>
                <a:gd name="T63" fmla="*/ 128411089 h 1844"/>
                <a:gd name="T64" fmla="*/ 82895557 w 1689"/>
                <a:gd name="T65" fmla="*/ 116994809 h 1844"/>
                <a:gd name="T66" fmla="*/ 97153419 w 1689"/>
                <a:gd name="T67" fmla="*/ 128411089 h 1844"/>
                <a:gd name="T68" fmla="*/ 97153419 w 1689"/>
                <a:gd name="T69" fmla="*/ 114163405 h 1844"/>
                <a:gd name="T70" fmla="*/ 74304621 w 1689"/>
                <a:gd name="T71" fmla="*/ 96993351 h 1844"/>
                <a:gd name="T72" fmla="*/ 71471309 w 1689"/>
                <a:gd name="T73" fmla="*/ 85577071 h 1844"/>
                <a:gd name="T74" fmla="*/ 71471309 w 1689"/>
                <a:gd name="T75" fmla="*/ 74160489 h 1844"/>
                <a:gd name="T76" fmla="*/ 77137632 w 1689"/>
                <a:gd name="T77" fmla="*/ 76991893 h 1844"/>
                <a:gd name="T78" fmla="*/ 60046759 w 1689"/>
                <a:gd name="T79" fmla="*/ 51327929 h 1844"/>
                <a:gd name="T80" fmla="*/ 62880071 w 1689"/>
                <a:gd name="T81" fmla="*/ 37080244 h 1844"/>
                <a:gd name="T82" fmla="*/ 85728869 w 1689"/>
                <a:gd name="T83" fmla="*/ 57081702 h 1844"/>
                <a:gd name="T84" fmla="*/ 79970944 w 1689"/>
                <a:gd name="T85" fmla="*/ 45665422 h 1844"/>
                <a:gd name="T86" fmla="*/ 91395495 w 1689"/>
                <a:gd name="T87" fmla="*/ 54159031 h 1844"/>
                <a:gd name="T88" fmla="*/ 85728869 w 1689"/>
                <a:gd name="T89" fmla="*/ 42742751 h 1844"/>
                <a:gd name="T90" fmla="*/ 102819742 w 1689"/>
                <a:gd name="T91" fmla="*/ 48496524 h 1844"/>
                <a:gd name="T92" fmla="*/ 91395495 w 1689"/>
                <a:gd name="T93" fmla="*/ 39911649 h 1844"/>
                <a:gd name="T94" fmla="*/ 91395495 w 1689"/>
                <a:gd name="T95" fmla="*/ 25663964 h 1844"/>
                <a:gd name="T96" fmla="*/ 102819742 w 1689"/>
                <a:gd name="T97" fmla="*/ 22832560 h 1844"/>
                <a:gd name="T98" fmla="*/ 120002218 w 1689"/>
                <a:gd name="T99" fmla="*/ 19910191 h 1844"/>
                <a:gd name="T100" fmla="*/ 142851016 w 1689"/>
                <a:gd name="T101" fmla="*/ 28495066 h 18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89"/>
                <a:gd name="T154" fmla="*/ 0 h 1844"/>
                <a:gd name="T155" fmla="*/ 1689 w 1689"/>
                <a:gd name="T156" fmla="*/ 1844 h 18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89" h="1844">
                  <a:moveTo>
                    <a:pt x="1563" y="312"/>
                  </a:moveTo>
                  <a:lnTo>
                    <a:pt x="1563" y="312"/>
                  </a:lnTo>
                  <a:cubicBezTo>
                    <a:pt x="1563" y="281"/>
                    <a:pt x="1594" y="281"/>
                    <a:pt x="1594" y="250"/>
                  </a:cubicBezTo>
                  <a:cubicBezTo>
                    <a:pt x="1594" y="218"/>
                    <a:pt x="1563" y="187"/>
                    <a:pt x="1594" y="156"/>
                  </a:cubicBezTo>
                  <a:cubicBezTo>
                    <a:pt x="1625" y="125"/>
                    <a:pt x="1657" y="156"/>
                    <a:pt x="1688" y="93"/>
                  </a:cubicBezTo>
                  <a:cubicBezTo>
                    <a:pt x="1688" y="93"/>
                    <a:pt x="1688" y="62"/>
                    <a:pt x="1688" y="31"/>
                  </a:cubicBezTo>
                  <a:cubicBezTo>
                    <a:pt x="1657" y="0"/>
                    <a:pt x="1625" y="0"/>
                    <a:pt x="1594" y="0"/>
                  </a:cubicBezTo>
                  <a:cubicBezTo>
                    <a:pt x="1594" y="31"/>
                    <a:pt x="1594" y="62"/>
                    <a:pt x="1563" y="62"/>
                  </a:cubicBezTo>
                  <a:cubicBezTo>
                    <a:pt x="1532" y="93"/>
                    <a:pt x="1469" y="125"/>
                    <a:pt x="1375" y="125"/>
                  </a:cubicBezTo>
                  <a:cubicBezTo>
                    <a:pt x="1375" y="156"/>
                    <a:pt x="1313" y="125"/>
                    <a:pt x="1282" y="93"/>
                  </a:cubicBezTo>
                  <a:cubicBezTo>
                    <a:pt x="1250" y="93"/>
                    <a:pt x="1219" y="93"/>
                    <a:pt x="1157" y="93"/>
                  </a:cubicBezTo>
                  <a:cubicBezTo>
                    <a:pt x="1157" y="93"/>
                    <a:pt x="1157" y="31"/>
                    <a:pt x="1125" y="31"/>
                  </a:cubicBezTo>
                  <a:cubicBezTo>
                    <a:pt x="1094" y="31"/>
                    <a:pt x="1063" y="31"/>
                    <a:pt x="1000" y="31"/>
                  </a:cubicBezTo>
                  <a:cubicBezTo>
                    <a:pt x="969" y="31"/>
                    <a:pt x="969" y="93"/>
                    <a:pt x="938" y="93"/>
                  </a:cubicBezTo>
                  <a:cubicBezTo>
                    <a:pt x="907" y="93"/>
                    <a:pt x="844" y="93"/>
                    <a:pt x="782" y="93"/>
                  </a:cubicBezTo>
                  <a:cubicBezTo>
                    <a:pt x="782" y="93"/>
                    <a:pt x="719" y="93"/>
                    <a:pt x="688" y="93"/>
                  </a:cubicBezTo>
                  <a:cubicBezTo>
                    <a:pt x="688" y="93"/>
                    <a:pt x="657" y="93"/>
                    <a:pt x="625" y="93"/>
                  </a:cubicBezTo>
                  <a:cubicBezTo>
                    <a:pt x="563" y="125"/>
                    <a:pt x="532" y="156"/>
                    <a:pt x="469" y="156"/>
                  </a:cubicBezTo>
                  <a:cubicBezTo>
                    <a:pt x="438" y="187"/>
                    <a:pt x="407" y="250"/>
                    <a:pt x="375" y="281"/>
                  </a:cubicBezTo>
                  <a:cubicBezTo>
                    <a:pt x="313" y="281"/>
                    <a:pt x="282" y="281"/>
                    <a:pt x="219" y="281"/>
                  </a:cubicBezTo>
                  <a:cubicBezTo>
                    <a:pt x="250" y="312"/>
                    <a:pt x="250" y="343"/>
                    <a:pt x="250" y="375"/>
                  </a:cubicBezTo>
                  <a:cubicBezTo>
                    <a:pt x="219" y="406"/>
                    <a:pt x="157" y="406"/>
                    <a:pt x="157" y="437"/>
                  </a:cubicBezTo>
                  <a:cubicBezTo>
                    <a:pt x="157" y="468"/>
                    <a:pt x="157" y="500"/>
                    <a:pt x="157" y="562"/>
                  </a:cubicBezTo>
                  <a:cubicBezTo>
                    <a:pt x="125" y="562"/>
                    <a:pt x="94" y="562"/>
                    <a:pt x="63" y="562"/>
                  </a:cubicBezTo>
                  <a:cubicBezTo>
                    <a:pt x="63" y="593"/>
                    <a:pt x="94" y="625"/>
                    <a:pt x="63" y="656"/>
                  </a:cubicBezTo>
                  <a:cubicBezTo>
                    <a:pt x="32" y="687"/>
                    <a:pt x="32" y="718"/>
                    <a:pt x="0" y="718"/>
                  </a:cubicBezTo>
                  <a:cubicBezTo>
                    <a:pt x="0" y="750"/>
                    <a:pt x="32" y="781"/>
                    <a:pt x="63" y="843"/>
                  </a:cubicBezTo>
                  <a:cubicBezTo>
                    <a:pt x="94" y="843"/>
                    <a:pt x="94" y="875"/>
                    <a:pt x="157" y="906"/>
                  </a:cubicBezTo>
                  <a:cubicBezTo>
                    <a:pt x="157" y="906"/>
                    <a:pt x="250" y="906"/>
                    <a:pt x="250" y="937"/>
                  </a:cubicBezTo>
                  <a:cubicBezTo>
                    <a:pt x="282" y="968"/>
                    <a:pt x="188" y="937"/>
                    <a:pt x="188" y="968"/>
                  </a:cubicBezTo>
                  <a:cubicBezTo>
                    <a:pt x="157" y="1000"/>
                    <a:pt x="188" y="1031"/>
                    <a:pt x="219" y="1062"/>
                  </a:cubicBezTo>
                  <a:cubicBezTo>
                    <a:pt x="219" y="1062"/>
                    <a:pt x="250" y="1093"/>
                    <a:pt x="250" y="1125"/>
                  </a:cubicBezTo>
                  <a:cubicBezTo>
                    <a:pt x="282" y="1125"/>
                    <a:pt x="250" y="1187"/>
                    <a:pt x="282" y="1187"/>
                  </a:cubicBezTo>
                  <a:cubicBezTo>
                    <a:pt x="313" y="1187"/>
                    <a:pt x="313" y="1156"/>
                    <a:pt x="344" y="1156"/>
                  </a:cubicBezTo>
                  <a:cubicBezTo>
                    <a:pt x="375" y="1156"/>
                    <a:pt x="375" y="1187"/>
                    <a:pt x="407" y="1187"/>
                  </a:cubicBezTo>
                  <a:cubicBezTo>
                    <a:pt x="438" y="1187"/>
                    <a:pt x="469" y="1156"/>
                    <a:pt x="500" y="1156"/>
                  </a:cubicBezTo>
                  <a:cubicBezTo>
                    <a:pt x="563" y="1156"/>
                    <a:pt x="563" y="1156"/>
                    <a:pt x="625" y="1156"/>
                  </a:cubicBezTo>
                  <a:cubicBezTo>
                    <a:pt x="625" y="1156"/>
                    <a:pt x="657" y="1187"/>
                    <a:pt x="688" y="1187"/>
                  </a:cubicBezTo>
                  <a:cubicBezTo>
                    <a:pt x="750" y="1187"/>
                    <a:pt x="813" y="1187"/>
                    <a:pt x="844" y="1250"/>
                  </a:cubicBezTo>
                  <a:cubicBezTo>
                    <a:pt x="875" y="1281"/>
                    <a:pt x="782" y="1281"/>
                    <a:pt x="782" y="1281"/>
                  </a:cubicBezTo>
                  <a:cubicBezTo>
                    <a:pt x="750" y="1281"/>
                    <a:pt x="719" y="1281"/>
                    <a:pt x="719" y="1281"/>
                  </a:cubicBezTo>
                  <a:cubicBezTo>
                    <a:pt x="625" y="1250"/>
                    <a:pt x="594" y="1218"/>
                    <a:pt x="500" y="1187"/>
                  </a:cubicBezTo>
                  <a:cubicBezTo>
                    <a:pt x="469" y="1187"/>
                    <a:pt x="469" y="1250"/>
                    <a:pt x="438" y="1250"/>
                  </a:cubicBezTo>
                  <a:cubicBezTo>
                    <a:pt x="407" y="1250"/>
                    <a:pt x="375" y="1218"/>
                    <a:pt x="344" y="1250"/>
                  </a:cubicBezTo>
                  <a:cubicBezTo>
                    <a:pt x="313" y="1250"/>
                    <a:pt x="282" y="1281"/>
                    <a:pt x="282" y="1312"/>
                  </a:cubicBezTo>
                  <a:cubicBezTo>
                    <a:pt x="282" y="1375"/>
                    <a:pt x="344" y="1406"/>
                    <a:pt x="407" y="1468"/>
                  </a:cubicBezTo>
                  <a:lnTo>
                    <a:pt x="438" y="1531"/>
                  </a:lnTo>
                  <a:cubicBezTo>
                    <a:pt x="438" y="1593"/>
                    <a:pt x="407" y="1593"/>
                    <a:pt x="407" y="1656"/>
                  </a:cubicBezTo>
                  <a:cubicBezTo>
                    <a:pt x="438" y="1687"/>
                    <a:pt x="469" y="1750"/>
                    <a:pt x="500" y="1750"/>
                  </a:cubicBezTo>
                  <a:cubicBezTo>
                    <a:pt x="563" y="1750"/>
                    <a:pt x="500" y="1656"/>
                    <a:pt x="563" y="1625"/>
                  </a:cubicBezTo>
                  <a:cubicBezTo>
                    <a:pt x="594" y="1625"/>
                    <a:pt x="625" y="1687"/>
                    <a:pt x="625" y="1750"/>
                  </a:cubicBezTo>
                  <a:cubicBezTo>
                    <a:pt x="625" y="1750"/>
                    <a:pt x="625" y="1781"/>
                    <a:pt x="625" y="1812"/>
                  </a:cubicBezTo>
                  <a:cubicBezTo>
                    <a:pt x="625" y="1812"/>
                    <a:pt x="657" y="1843"/>
                    <a:pt x="688" y="1843"/>
                  </a:cubicBezTo>
                  <a:cubicBezTo>
                    <a:pt x="688" y="1812"/>
                    <a:pt x="657" y="1750"/>
                    <a:pt x="688" y="1718"/>
                  </a:cubicBezTo>
                  <a:cubicBezTo>
                    <a:pt x="688" y="1687"/>
                    <a:pt x="719" y="1718"/>
                    <a:pt x="750" y="1718"/>
                  </a:cubicBezTo>
                  <a:cubicBezTo>
                    <a:pt x="782" y="1750"/>
                    <a:pt x="782" y="1812"/>
                    <a:pt x="813" y="1843"/>
                  </a:cubicBezTo>
                  <a:cubicBezTo>
                    <a:pt x="844" y="1843"/>
                    <a:pt x="844" y="1843"/>
                    <a:pt x="844" y="1812"/>
                  </a:cubicBezTo>
                  <a:cubicBezTo>
                    <a:pt x="844" y="1812"/>
                    <a:pt x="844" y="1750"/>
                    <a:pt x="813" y="1750"/>
                  </a:cubicBezTo>
                  <a:cubicBezTo>
                    <a:pt x="813" y="1718"/>
                    <a:pt x="844" y="1687"/>
                    <a:pt x="813" y="1656"/>
                  </a:cubicBezTo>
                  <a:cubicBezTo>
                    <a:pt x="782" y="1593"/>
                    <a:pt x="719" y="1531"/>
                    <a:pt x="719" y="1468"/>
                  </a:cubicBezTo>
                  <a:cubicBezTo>
                    <a:pt x="719" y="1437"/>
                    <a:pt x="782" y="1468"/>
                    <a:pt x="813" y="1468"/>
                  </a:cubicBezTo>
                  <a:cubicBezTo>
                    <a:pt x="844" y="1468"/>
                    <a:pt x="813" y="1531"/>
                    <a:pt x="844" y="1531"/>
                  </a:cubicBezTo>
                  <a:cubicBezTo>
                    <a:pt x="875" y="1531"/>
                    <a:pt x="938" y="1531"/>
                    <a:pt x="938" y="1468"/>
                  </a:cubicBezTo>
                  <a:cubicBezTo>
                    <a:pt x="938" y="1437"/>
                    <a:pt x="844" y="1468"/>
                    <a:pt x="844" y="1406"/>
                  </a:cubicBezTo>
                  <a:cubicBezTo>
                    <a:pt x="813" y="1406"/>
                    <a:pt x="844" y="1343"/>
                    <a:pt x="844" y="1312"/>
                  </a:cubicBezTo>
                  <a:cubicBezTo>
                    <a:pt x="844" y="1312"/>
                    <a:pt x="844" y="1281"/>
                    <a:pt x="907" y="1281"/>
                  </a:cubicBezTo>
                  <a:cubicBezTo>
                    <a:pt x="938" y="1281"/>
                    <a:pt x="969" y="1312"/>
                    <a:pt x="1000" y="1312"/>
                  </a:cubicBezTo>
                  <a:cubicBezTo>
                    <a:pt x="1032" y="1343"/>
                    <a:pt x="1032" y="1406"/>
                    <a:pt x="1063" y="1406"/>
                  </a:cubicBezTo>
                  <a:cubicBezTo>
                    <a:pt x="1094" y="1406"/>
                    <a:pt x="1094" y="1375"/>
                    <a:pt x="1094" y="1343"/>
                  </a:cubicBezTo>
                  <a:cubicBezTo>
                    <a:pt x="1094" y="1312"/>
                    <a:pt x="1094" y="1250"/>
                    <a:pt x="1063" y="1250"/>
                  </a:cubicBezTo>
                  <a:cubicBezTo>
                    <a:pt x="1032" y="1187"/>
                    <a:pt x="969" y="1187"/>
                    <a:pt x="938" y="1156"/>
                  </a:cubicBezTo>
                  <a:cubicBezTo>
                    <a:pt x="875" y="1125"/>
                    <a:pt x="844" y="1093"/>
                    <a:pt x="813" y="1062"/>
                  </a:cubicBezTo>
                  <a:cubicBezTo>
                    <a:pt x="782" y="1031"/>
                    <a:pt x="688" y="1062"/>
                    <a:pt x="657" y="968"/>
                  </a:cubicBezTo>
                  <a:cubicBezTo>
                    <a:pt x="625" y="968"/>
                    <a:pt x="750" y="968"/>
                    <a:pt x="782" y="937"/>
                  </a:cubicBezTo>
                  <a:cubicBezTo>
                    <a:pt x="782" y="906"/>
                    <a:pt x="719" y="875"/>
                    <a:pt x="719" y="843"/>
                  </a:cubicBezTo>
                  <a:cubicBezTo>
                    <a:pt x="719" y="812"/>
                    <a:pt x="782" y="812"/>
                    <a:pt x="782" y="812"/>
                  </a:cubicBezTo>
                  <a:cubicBezTo>
                    <a:pt x="813" y="843"/>
                    <a:pt x="813" y="843"/>
                    <a:pt x="844" y="875"/>
                  </a:cubicBezTo>
                  <a:cubicBezTo>
                    <a:pt x="844" y="843"/>
                    <a:pt x="844" y="843"/>
                    <a:pt x="844" y="843"/>
                  </a:cubicBezTo>
                  <a:cubicBezTo>
                    <a:pt x="813" y="781"/>
                    <a:pt x="782" y="750"/>
                    <a:pt x="750" y="718"/>
                  </a:cubicBezTo>
                  <a:cubicBezTo>
                    <a:pt x="719" y="656"/>
                    <a:pt x="688" y="625"/>
                    <a:pt x="657" y="562"/>
                  </a:cubicBezTo>
                  <a:cubicBezTo>
                    <a:pt x="625" y="531"/>
                    <a:pt x="625" y="500"/>
                    <a:pt x="625" y="437"/>
                  </a:cubicBezTo>
                  <a:cubicBezTo>
                    <a:pt x="625" y="437"/>
                    <a:pt x="657" y="406"/>
                    <a:pt x="688" y="406"/>
                  </a:cubicBezTo>
                  <a:cubicBezTo>
                    <a:pt x="719" y="437"/>
                    <a:pt x="782" y="468"/>
                    <a:pt x="813" y="500"/>
                  </a:cubicBezTo>
                  <a:cubicBezTo>
                    <a:pt x="844" y="531"/>
                    <a:pt x="875" y="593"/>
                    <a:pt x="938" y="625"/>
                  </a:cubicBezTo>
                  <a:cubicBezTo>
                    <a:pt x="938" y="625"/>
                    <a:pt x="938" y="625"/>
                    <a:pt x="938" y="593"/>
                  </a:cubicBezTo>
                  <a:cubicBezTo>
                    <a:pt x="938" y="562"/>
                    <a:pt x="875" y="531"/>
                    <a:pt x="875" y="500"/>
                  </a:cubicBezTo>
                  <a:lnTo>
                    <a:pt x="938" y="500"/>
                  </a:lnTo>
                  <a:cubicBezTo>
                    <a:pt x="969" y="531"/>
                    <a:pt x="969" y="562"/>
                    <a:pt x="1000" y="593"/>
                  </a:cubicBezTo>
                  <a:cubicBezTo>
                    <a:pt x="1000" y="625"/>
                    <a:pt x="1032" y="562"/>
                    <a:pt x="1032" y="562"/>
                  </a:cubicBezTo>
                  <a:cubicBezTo>
                    <a:pt x="1000" y="531"/>
                    <a:pt x="969" y="500"/>
                    <a:pt x="938" y="468"/>
                  </a:cubicBezTo>
                  <a:lnTo>
                    <a:pt x="1000" y="468"/>
                  </a:lnTo>
                  <a:cubicBezTo>
                    <a:pt x="1063" y="500"/>
                    <a:pt x="1094" y="531"/>
                    <a:pt x="1125" y="531"/>
                  </a:cubicBezTo>
                  <a:cubicBezTo>
                    <a:pt x="1157" y="531"/>
                    <a:pt x="1125" y="500"/>
                    <a:pt x="1125" y="500"/>
                  </a:cubicBezTo>
                  <a:cubicBezTo>
                    <a:pt x="1094" y="468"/>
                    <a:pt x="1032" y="437"/>
                    <a:pt x="1000" y="437"/>
                  </a:cubicBezTo>
                  <a:cubicBezTo>
                    <a:pt x="969" y="375"/>
                    <a:pt x="938" y="375"/>
                    <a:pt x="938" y="312"/>
                  </a:cubicBezTo>
                  <a:cubicBezTo>
                    <a:pt x="938" y="281"/>
                    <a:pt x="969" y="281"/>
                    <a:pt x="1000" y="281"/>
                  </a:cubicBezTo>
                  <a:cubicBezTo>
                    <a:pt x="1000" y="312"/>
                    <a:pt x="1032" y="343"/>
                    <a:pt x="1032" y="343"/>
                  </a:cubicBezTo>
                  <a:cubicBezTo>
                    <a:pt x="1094" y="312"/>
                    <a:pt x="1094" y="250"/>
                    <a:pt x="1125" y="250"/>
                  </a:cubicBezTo>
                  <a:cubicBezTo>
                    <a:pt x="1157" y="218"/>
                    <a:pt x="1188" y="281"/>
                    <a:pt x="1250" y="281"/>
                  </a:cubicBezTo>
                  <a:cubicBezTo>
                    <a:pt x="1250" y="281"/>
                    <a:pt x="1282" y="218"/>
                    <a:pt x="1313" y="218"/>
                  </a:cubicBezTo>
                  <a:cubicBezTo>
                    <a:pt x="1344" y="218"/>
                    <a:pt x="1407" y="250"/>
                    <a:pt x="1469" y="281"/>
                  </a:cubicBezTo>
                  <a:cubicBezTo>
                    <a:pt x="1469" y="281"/>
                    <a:pt x="1532" y="281"/>
                    <a:pt x="1563" y="31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9" name="Freeform 20">
              <a:extLst/>
            </p:cNvPr>
            <p:cNvSpPr>
              <a:spLocks noChangeArrowheads="1"/>
            </p:cNvSpPr>
            <p:nvPr/>
          </p:nvSpPr>
          <p:spPr bwMode="auto">
            <a:xfrm>
              <a:off x="4938544" y="4627687"/>
              <a:ext cx="158754" cy="122048"/>
            </a:xfrm>
            <a:custGeom>
              <a:avLst/>
              <a:gdLst>
                <a:gd name="T0" fmla="*/ 42615395 w 782"/>
                <a:gd name="T1" fmla="*/ 2929475 h 564"/>
                <a:gd name="T2" fmla="*/ 42615395 w 782"/>
                <a:gd name="T3" fmla="*/ 2929475 h 564"/>
                <a:gd name="T4" fmla="*/ 48352146 w 782"/>
                <a:gd name="T5" fmla="*/ 2929475 h 564"/>
                <a:gd name="T6" fmla="*/ 48352146 w 782"/>
                <a:gd name="T7" fmla="*/ 8605672 h 564"/>
                <a:gd name="T8" fmla="*/ 53997766 w 782"/>
                <a:gd name="T9" fmla="*/ 22886936 h 564"/>
                <a:gd name="T10" fmla="*/ 68294231 w 782"/>
                <a:gd name="T11" fmla="*/ 25816713 h 564"/>
                <a:gd name="T12" fmla="*/ 62557479 w 782"/>
                <a:gd name="T13" fmla="*/ 34330403 h 564"/>
                <a:gd name="T14" fmla="*/ 56911859 w 782"/>
                <a:gd name="T15" fmla="*/ 31492607 h 564"/>
                <a:gd name="T16" fmla="*/ 48352146 w 782"/>
                <a:gd name="T17" fmla="*/ 34330403 h 564"/>
                <a:gd name="T18" fmla="*/ 36969775 w 782"/>
                <a:gd name="T19" fmla="*/ 34330403 h 564"/>
                <a:gd name="T20" fmla="*/ 31233325 w 782"/>
                <a:gd name="T21" fmla="*/ 42936075 h 564"/>
                <a:gd name="T22" fmla="*/ 19850953 w 782"/>
                <a:gd name="T23" fmla="*/ 51541444 h 564"/>
                <a:gd name="T24" fmla="*/ 19850953 w 782"/>
                <a:gd name="T25" fmla="*/ 45774174 h 564"/>
                <a:gd name="T26" fmla="*/ 2822961 w 782"/>
                <a:gd name="T27" fmla="*/ 45774174 h 564"/>
                <a:gd name="T28" fmla="*/ 2822961 w 782"/>
                <a:gd name="T29" fmla="*/ 42936075 h 564"/>
                <a:gd name="T30" fmla="*/ 2822961 w 782"/>
                <a:gd name="T31" fmla="*/ 37260180 h 564"/>
                <a:gd name="T32" fmla="*/ 2822961 w 782"/>
                <a:gd name="T33" fmla="*/ 28654509 h 564"/>
                <a:gd name="T34" fmla="*/ 11382372 w 782"/>
                <a:gd name="T35" fmla="*/ 22886936 h 564"/>
                <a:gd name="T36" fmla="*/ 11382372 w 782"/>
                <a:gd name="T37" fmla="*/ 17211041 h 564"/>
                <a:gd name="T38" fmla="*/ 2822961 w 782"/>
                <a:gd name="T39" fmla="*/ 14372942 h 564"/>
                <a:gd name="T40" fmla="*/ 2822961 w 782"/>
                <a:gd name="T41" fmla="*/ 5767573 h 564"/>
                <a:gd name="T42" fmla="*/ 11382372 w 782"/>
                <a:gd name="T43" fmla="*/ 5767573 h 564"/>
                <a:gd name="T44" fmla="*/ 22764744 w 782"/>
                <a:gd name="T45" fmla="*/ 5767573 h 564"/>
                <a:gd name="T46" fmla="*/ 28410364 w 782"/>
                <a:gd name="T47" fmla="*/ 0 h 564"/>
                <a:gd name="T48" fmla="*/ 36969775 w 782"/>
                <a:gd name="T49" fmla="*/ 0 h 564"/>
                <a:gd name="T50" fmla="*/ 42615395 w 782"/>
                <a:gd name="T51" fmla="*/ 5767573 h 564"/>
                <a:gd name="T52" fmla="*/ 42615395 w 782"/>
                <a:gd name="T53" fmla="*/ 2929475 h 5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2"/>
                <a:gd name="T82" fmla="*/ 0 h 564"/>
                <a:gd name="T83" fmla="*/ 782 w 782"/>
                <a:gd name="T84" fmla="*/ 564 h 5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2" h="564">
                  <a:moveTo>
                    <a:pt x="468" y="32"/>
                  </a:moveTo>
                  <a:lnTo>
                    <a:pt x="468" y="32"/>
                  </a:lnTo>
                  <a:cubicBezTo>
                    <a:pt x="500" y="32"/>
                    <a:pt x="531" y="0"/>
                    <a:pt x="531" y="32"/>
                  </a:cubicBezTo>
                  <a:cubicBezTo>
                    <a:pt x="562" y="32"/>
                    <a:pt x="531" y="63"/>
                    <a:pt x="531" y="94"/>
                  </a:cubicBezTo>
                  <a:cubicBezTo>
                    <a:pt x="531" y="125"/>
                    <a:pt x="531" y="188"/>
                    <a:pt x="593" y="250"/>
                  </a:cubicBezTo>
                  <a:cubicBezTo>
                    <a:pt x="625" y="282"/>
                    <a:pt x="687" y="250"/>
                    <a:pt x="750" y="282"/>
                  </a:cubicBezTo>
                  <a:cubicBezTo>
                    <a:pt x="781" y="313"/>
                    <a:pt x="718" y="344"/>
                    <a:pt x="687" y="375"/>
                  </a:cubicBezTo>
                  <a:lnTo>
                    <a:pt x="625" y="344"/>
                  </a:lnTo>
                  <a:cubicBezTo>
                    <a:pt x="593" y="344"/>
                    <a:pt x="531" y="375"/>
                    <a:pt x="531" y="375"/>
                  </a:cubicBezTo>
                  <a:cubicBezTo>
                    <a:pt x="468" y="375"/>
                    <a:pt x="468" y="375"/>
                    <a:pt x="406" y="375"/>
                  </a:cubicBezTo>
                  <a:cubicBezTo>
                    <a:pt x="375" y="375"/>
                    <a:pt x="343" y="438"/>
                    <a:pt x="343" y="469"/>
                  </a:cubicBezTo>
                  <a:cubicBezTo>
                    <a:pt x="281" y="500"/>
                    <a:pt x="250" y="532"/>
                    <a:pt x="218" y="563"/>
                  </a:cubicBezTo>
                  <a:cubicBezTo>
                    <a:pt x="187" y="563"/>
                    <a:pt x="250" y="500"/>
                    <a:pt x="218" y="500"/>
                  </a:cubicBezTo>
                  <a:cubicBezTo>
                    <a:pt x="156" y="469"/>
                    <a:pt x="93" y="500"/>
                    <a:pt x="31" y="500"/>
                  </a:cubicBezTo>
                  <a:cubicBezTo>
                    <a:pt x="0" y="500"/>
                    <a:pt x="0" y="469"/>
                    <a:pt x="31" y="469"/>
                  </a:cubicBezTo>
                  <a:cubicBezTo>
                    <a:pt x="31" y="438"/>
                    <a:pt x="31" y="438"/>
                    <a:pt x="31" y="407"/>
                  </a:cubicBezTo>
                  <a:cubicBezTo>
                    <a:pt x="31" y="375"/>
                    <a:pt x="31" y="344"/>
                    <a:pt x="31" y="313"/>
                  </a:cubicBezTo>
                  <a:cubicBezTo>
                    <a:pt x="62" y="282"/>
                    <a:pt x="93" y="313"/>
                    <a:pt x="125" y="250"/>
                  </a:cubicBezTo>
                  <a:cubicBezTo>
                    <a:pt x="125" y="250"/>
                    <a:pt x="125" y="219"/>
                    <a:pt x="125" y="188"/>
                  </a:cubicBezTo>
                  <a:cubicBezTo>
                    <a:pt x="93" y="157"/>
                    <a:pt x="62" y="157"/>
                    <a:pt x="31" y="157"/>
                  </a:cubicBezTo>
                  <a:cubicBezTo>
                    <a:pt x="31" y="125"/>
                    <a:pt x="31" y="94"/>
                    <a:pt x="31" y="63"/>
                  </a:cubicBezTo>
                  <a:cubicBezTo>
                    <a:pt x="62" y="63"/>
                    <a:pt x="93" y="63"/>
                    <a:pt x="125" y="63"/>
                  </a:cubicBezTo>
                  <a:cubicBezTo>
                    <a:pt x="187" y="63"/>
                    <a:pt x="187" y="63"/>
                    <a:pt x="250" y="63"/>
                  </a:cubicBezTo>
                  <a:cubicBezTo>
                    <a:pt x="250" y="63"/>
                    <a:pt x="250" y="0"/>
                    <a:pt x="312" y="0"/>
                  </a:cubicBezTo>
                  <a:cubicBezTo>
                    <a:pt x="343" y="0"/>
                    <a:pt x="375" y="0"/>
                    <a:pt x="406" y="0"/>
                  </a:cubicBezTo>
                  <a:cubicBezTo>
                    <a:pt x="406" y="32"/>
                    <a:pt x="437" y="63"/>
                    <a:pt x="468" y="63"/>
                  </a:cubicBezTo>
                  <a:cubicBezTo>
                    <a:pt x="468" y="32"/>
                    <a:pt x="468" y="32"/>
                    <a:pt x="468" y="3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0" name="Freeform 21">
              <a:extLst/>
            </p:cNvPr>
            <p:cNvSpPr>
              <a:spLocks noChangeArrowheads="1"/>
            </p:cNvSpPr>
            <p:nvPr/>
          </p:nvSpPr>
          <p:spPr bwMode="auto">
            <a:xfrm>
              <a:off x="4728667" y="4458918"/>
              <a:ext cx="343518" cy="236468"/>
            </a:xfrm>
            <a:custGeom>
              <a:avLst/>
              <a:gdLst>
                <a:gd name="T0" fmla="*/ 137093091 w 1689"/>
                <a:gd name="T1" fmla="*/ 74122863 h 1095"/>
                <a:gd name="T2" fmla="*/ 137093091 w 1689"/>
                <a:gd name="T3" fmla="*/ 74122863 h 1095"/>
                <a:gd name="T4" fmla="*/ 134259778 w 1689"/>
                <a:gd name="T5" fmla="*/ 65552701 h 1095"/>
                <a:gd name="T6" fmla="*/ 125668843 w 1689"/>
                <a:gd name="T7" fmla="*/ 59808762 h 1095"/>
                <a:gd name="T8" fmla="*/ 137093091 w 1689"/>
                <a:gd name="T9" fmla="*/ 51329788 h 1095"/>
                <a:gd name="T10" fmla="*/ 137093091 w 1689"/>
                <a:gd name="T11" fmla="*/ 39933401 h 1095"/>
                <a:gd name="T12" fmla="*/ 142851016 w 1689"/>
                <a:gd name="T13" fmla="*/ 28536712 h 1095"/>
                <a:gd name="T14" fmla="*/ 148517641 w 1689"/>
                <a:gd name="T15" fmla="*/ 28536712 h 1095"/>
                <a:gd name="T16" fmla="*/ 151442253 w 1689"/>
                <a:gd name="T17" fmla="*/ 28536712 h 1095"/>
                <a:gd name="T18" fmla="*/ 154275566 w 1689"/>
                <a:gd name="T19" fmla="*/ 17140325 h 1095"/>
                <a:gd name="T20" fmla="*/ 148517641 w 1689"/>
                <a:gd name="T21" fmla="*/ 17140325 h 1095"/>
                <a:gd name="T22" fmla="*/ 142851016 w 1689"/>
                <a:gd name="T23" fmla="*/ 11396387 h 1095"/>
                <a:gd name="T24" fmla="*/ 131426465 w 1689"/>
                <a:gd name="T25" fmla="*/ 11396387 h 1095"/>
                <a:gd name="T26" fmla="*/ 120002218 w 1689"/>
                <a:gd name="T27" fmla="*/ 5743938 h 1095"/>
                <a:gd name="T28" fmla="*/ 111410980 w 1689"/>
                <a:gd name="T29" fmla="*/ 5743938 h 1095"/>
                <a:gd name="T30" fmla="*/ 97153419 w 1689"/>
                <a:gd name="T31" fmla="*/ 8570163 h 1095"/>
                <a:gd name="T32" fmla="*/ 91395495 w 1689"/>
                <a:gd name="T33" fmla="*/ 14222913 h 1095"/>
                <a:gd name="T34" fmla="*/ 65713384 w 1689"/>
                <a:gd name="T35" fmla="*/ 17140325 h 1095"/>
                <a:gd name="T36" fmla="*/ 51455521 w 1689"/>
                <a:gd name="T37" fmla="*/ 17140325 h 1095"/>
                <a:gd name="T38" fmla="*/ 25773410 w 1689"/>
                <a:gd name="T39" fmla="*/ 14222913 h 1095"/>
                <a:gd name="T40" fmla="*/ 11424550 w 1689"/>
                <a:gd name="T41" fmla="*/ 17140325 h 1095"/>
                <a:gd name="T42" fmla="*/ 14349162 w 1689"/>
                <a:gd name="T43" fmla="*/ 8570163 h 1095"/>
                <a:gd name="T44" fmla="*/ 5757925 w 1689"/>
                <a:gd name="T45" fmla="*/ 0 h 1095"/>
                <a:gd name="T46" fmla="*/ 0 w 1689"/>
                <a:gd name="T47" fmla="*/ 11396387 h 1095"/>
                <a:gd name="T48" fmla="*/ 0 w 1689"/>
                <a:gd name="T49" fmla="*/ 25619300 h 1095"/>
                <a:gd name="T50" fmla="*/ 11424550 w 1689"/>
                <a:gd name="T51" fmla="*/ 34189462 h 1095"/>
                <a:gd name="T52" fmla="*/ 17182475 w 1689"/>
                <a:gd name="T53" fmla="*/ 39933401 h 1095"/>
                <a:gd name="T54" fmla="*/ 5757925 w 1689"/>
                <a:gd name="T55" fmla="*/ 45586151 h 1095"/>
                <a:gd name="T56" fmla="*/ 5757925 w 1689"/>
                <a:gd name="T57" fmla="*/ 62726476 h 1095"/>
                <a:gd name="T58" fmla="*/ 5757925 w 1689"/>
                <a:gd name="T59" fmla="*/ 71205451 h 1095"/>
                <a:gd name="T60" fmla="*/ 17182475 w 1689"/>
                <a:gd name="T61" fmla="*/ 74122863 h 1095"/>
                <a:gd name="T62" fmla="*/ 20015485 w 1689"/>
                <a:gd name="T63" fmla="*/ 82601838 h 1095"/>
                <a:gd name="T64" fmla="*/ 20015485 w 1689"/>
                <a:gd name="T65" fmla="*/ 93998225 h 1095"/>
                <a:gd name="T66" fmla="*/ 25773410 w 1689"/>
                <a:gd name="T67" fmla="*/ 93998225 h 1095"/>
                <a:gd name="T68" fmla="*/ 40031273 w 1689"/>
                <a:gd name="T69" fmla="*/ 93998225 h 1095"/>
                <a:gd name="T70" fmla="*/ 45697596 w 1689"/>
                <a:gd name="T71" fmla="*/ 88345776 h 1095"/>
                <a:gd name="T72" fmla="*/ 57122146 w 1689"/>
                <a:gd name="T73" fmla="*/ 88345776 h 1095"/>
                <a:gd name="T74" fmla="*/ 60046759 w 1689"/>
                <a:gd name="T75" fmla="*/ 93998225 h 1095"/>
                <a:gd name="T76" fmla="*/ 71471309 w 1689"/>
                <a:gd name="T77" fmla="*/ 93998225 h 1095"/>
                <a:gd name="T78" fmla="*/ 79970944 w 1689"/>
                <a:gd name="T79" fmla="*/ 96915939 h 1095"/>
                <a:gd name="T80" fmla="*/ 97153419 w 1689"/>
                <a:gd name="T81" fmla="*/ 91172000 h 1095"/>
                <a:gd name="T82" fmla="*/ 97153419 w 1689"/>
                <a:gd name="T83" fmla="*/ 85519250 h 1095"/>
                <a:gd name="T84" fmla="*/ 97153419 w 1689"/>
                <a:gd name="T85" fmla="*/ 76949087 h 1095"/>
                <a:gd name="T86" fmla="*/ 105744355 w 1689"/>
                <a:gd name="T87" fmla="*/ 76949087 h 1095"/>
                <a:gd name="T88" fmla="*/ 117168905 w 1689"/>
                <a:gd name="T89" fmla="*/ 76949087 h 1095"/>
                <a:gd name="T90" fmla="*/ 122835530 w 1689"/>
                <a:gd name="T91" fmla="*/ 71205451 h 1095"/>
                <a:gd name="T92" fmla="*/ 131426465 w 1689"/>
                <a:gd name="T93" fmla="*/ 71205451 h 1095"/>
                <a:gd name="T94" fmla="*/ 137093091 w 1689"/>
                <a:gd name="T95" fmla="*/ 76949087 h 1095"/>
                <a:gd name="T96" fmla="*/ 137093091 w 1689"/>
                <a:gd name="T97" fmla="*/ 74122863 h 10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9"/>
                <a:gd name="T148" fmla="*/ 0 h 1095"/>
                <a:gd name="T149" fmla="*/ 1689 w 1689"/>
                <a:gd name="T150" fmla="*/ 1095 h 10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9" h="1095">
                  <a:moveTo>
                    <a:pt x="1500" y="813"/>
                  </a:moveTo>
                  <a:lnTo>
                    <a:pt x="1500" y="813"/>
                  </a:lnTo>
                  <a:cubicBezTo>
                    <a:pt x="1500" y="781"/>
                    <a:pt x="1500" y="719"/>
                    <a:pt x="1469" y="719"/>
                  </a:cubicBezTo>
                  <a:cubicBezTo>
                    <a:pt x="1438" y="688"/>
                    <a:pt x="1344" y="688"/>
                    <a:pt x="1375" y="656"/>
                  </a:cubicBezTo>
                  <a:cubicBezTo>
                    <a:pt x="1375" y="594"/>
                    <a:pt x="1469" y="594"/>
                    <a:pt x="1500" y="563"/>
                  </a:cubicBezTo>
                  <a:cubicBezTo>
                    <a:pt x="1500" y="500"/>
                    <a:pt x="1469" y="469"/>
                    <a:pt x="1500" y="438"/>
                  </a:cubicBezTo>
                  <a:cubicBezTo>
                    <a:pt x="1500" y="375"/>
                    <a:pt x="1500" y="344"/>
                    <a:pt x="1563" y="313"/>
                  </a:cubicBezTo>
                  <a:cubicBezTo>
                    <a:pt x="1563" y="281"/>
                    <a:pt x="1594" y="313"/>
                    <a:pt x="1625" y="313"/>
                  </a:cubicBezTo>
                  <a:cubicBezTo>
                    <a:pt x="1625" y="313"/>
                    <a:pt x="1625" y="313"/>
                    <a:pt x="1657" y="313"/>
                  </a:cubicBezTo>
                  <a:cubicBezTo>
                    <a:pt x="1688" y="250"/>
                    <a:pt x="1688" y="219"/>
                    <a:pt x="1688" y="188"/>
                  </a:cubicBezTo>
                  <a:cubicBezTo>
                    <a:pt x="1657" y="188"/>
                    <a:pt x="1625" y="188"/>
                    <a:pt x="1625" y="188"/>
                  </a:cubicBezTo>
                  <a:cubicBezTo>
                    <a:pt x="1594" y="156"/>
                    <a:pt x="1563" y="125"/>
                    <a:pt x="1563" y="125"/>
                  </a:cubicBezTo>
                  <a:cubicBezTo>
                    <a:pt x="1500" y="125"/>
                    <a:pt x="1469" y="125"/>
                    <a:pt x="1438" y="125"/>
                  </a:cubicBezTo>
                  <a:cubicBezTo>
                    <a:pt x="1375" y="94"/>
                    <a:pt x="1344" y="63"/>
                    <a:pt x="1313" y="63"/>
                  </a:cubicBezTo>
                  <a:cubicBezTo>
                    <a:pt x="1282" y="63"/>
                    <a:pt x="1250" y="63"/>
                    <a:pt x="1219" y="63"/>
                  </a:cubicBezTo>
                  <a:cubicBezTo>
                    <a:pt x="1157" y="63"/>
                    <a:pt x="1125" y="63"/>
                    <a:pt x="1063" y="94"/>
                  </a:cubicBezTo>
                  <a:cubicBezTo>
                    <a:pt x="1032" y="94"/>
                    <a:pt x="1032" y="125"/>
                    <a:pt x="1000" y="156"/>
                  </a:cubicBezTo>
                  <a:cubicBezTo>
                    <a:pt x="907" y="188"/>
                    <a:pt x="813" y="188"/>
                    <a:pt x="719" y="188"/>
                  </a:cubicBezTo>
                  <a:cubicBezTo>
                    <a:pt x="657" y="188"/>
                    <a:pt x="594" y="188"/>
                    <a:pt x="563" y="188"/>
                  </a:cubicBezTo>
                  <a:cubicBezTo>
                    <a:pt x="469" y="188"/>
                    <a:pt x="375" y="156"/>
                    <a:pt x="282" y="156"/>
                  </a:cubicBezTo>
                  <a:cubicBezTo>
                    <a:pt x="219" y="156"/>
                    <a:pt x="157" y="188"/>
                    <a:pt x="125" y="188"/>
                  </a:cubicBezTo>
                  <a:cubicBezTo>
                    <a:pt x="94" y="156"/>
                    <a:pt x="157" y="125"/>
                    <a:pt x="157" y="94"/>
                  </a:cubicBezTo>
                  <a:cubicBezTo>
                    <a:pt x="157" y="31"/>
                    <a:pt x="125" y="31"/>
                    <a:pt x="63" y="0"/>
                  </a:cubicBezTo>
                  <a:cubicBezTo>
                    <a:pt x="63" y="31"/>
                    <a:pt x="0" y="63"/>
                    <a:pt x="0" y="125"/>
                  </a:cubicBezTo>
                  <a:cubicBezTo>
                    <a:pt x="0" y="156"/>
                    <a:pt x="0" y="219"/>
                    <a:pt x="0" y="281"/>
                  </a:cubicBezTo>
                  <a:cubicBezTo>
                    <a:pt x="32" y="313"/>
                    <a:pt x="94" y="344"/>
                    <a:pt x="125" y="375"/>
                  </a:cubicBezTo>
                  <a:cubicBezTo>
                    <a:pt x="157" y="406"/>
                    <a:pt x="219" y="438"/>
                    <a:pt x="188" y="438"/>
                  </a:cubicBezTo>
                  <a:cubicBezTo>
                    <a:pt x="157" y="500"/>
                    <a:pt x="63" y="469"/>
                    <a:pt x="63" y="500"/>
                  </a:cubicBezTo>
                  <a:cubicBezTo>
                    <a:pt x="32" y="563"/>
                    <a:pt x="63" y="656"/>
                    <a:pt x="63" y="688"/>
                  </a:cubicBezTo>
                  <a:cubicBezTo>
                    <a:pt x="63" y="719"/>
                    <a:pt x="63" y="750"/>
                    <a:pt x="63" y="781"/>
                  </a:cubicBezTo>
                  <a:cubicBezTo>
                    <a:pt x="94" y="781"/>
                    <a:pt x="157" y="781"/>
                    <a:pt x="188" y="813"/>
                  </a:cubicBezTo>
                  <a:cubicBezTo>
                    <a:pt x="219" y="844"/>
                    <a:pt x="219" y="875"/>
                    <a:pt x="219" y="906"/>
                  </a:cubicBezTo>
                  <a:cubicBezTo>
                    <a:pt x="219" y="938"/>
                    <a:pt x="219" y="1000"/>
                    <a:pt x="219" y="1031"/>
                  </a:cubicBezTo>
                  <a:lnTo>
                    <a:pt x="282" y="1031"/>
                  </a:lnTo>
                  <a:cubicBezTo>
                    <a:pt x="375" y="1031"/>
                    <a:pt x="407" y="1031"/>
                    <a:pt x="438" y="1031"/>
                  </a:cubicBezTo>
                  <a:cubicBezTo>
                    <a:pt x="469" y="1031"/>
                    <a:pt x="469" y="969"/>
                    <a:pt x="500" y="969"/>
                  </a:cubicBezTo>
                  <a:cubicBezTo>
                    <a:pt x="563" y="969"/>
                    <a:pt x="594" y="969"/>
                    <a:pt x="625" y="969"/>
                  </a:cubicBezTo>
                  <a:cubicBezTo>
                    <a:pt x="657" y="969"/>
                    <a:pt x="657" y="1031"/>
                    <a:pt x="657" y="1031"/>
                  </a:cubicBezTo>
                  <a:cubicBezTo>
                    <a:pt x="719" y="1031"/>
                    <a:pt x="750" y="1031"/>
                    <a:pt x="782" y="1031"/>
                  </a:cubicBezTo>
                  <a:cubicBezTo>
                    <a:pt x="813" y="1063"/>
                    <a:pt x="875" y="1094"/>
                    <a:pt x="875" y="1063"/>
                  </a:cubicBezTo>
                  <a:cubicBezTo>
                    <a:pt x="938" y="1063"/>
                    <a:pt x="1000" y="1031"/>
                    <a:pt x="1063" y="1000"/>
                  </a:cubicBezTo>
                  <a:cubicBezTo>
                    <a:pt x="1063" y="1000"/>
                    <a:pt x="1063" y="969"/>
                    <a:pt x="1063" y="938"/>
                  </a:cubicBezTo>
                  <a:cubicBezTo>
                    <a:pt x="1063" y="906"/>
                    <a:pt x="1063" y="875"/>
                    <a:pt x="1063" y="844"/>
                  </a:cubicBezTo>
                  <a:cubicBezTo>
                    <a:pt x="1094" y="844"/>
                    <a:pt x="1157" y="844"/>
                    <a:pt x="1157" y="844"/>
                  </a:cubicBezTo>
                  <a:cubicBezTo>
                    <a:pt x="1219" y="844"/>
                    <a:pt x="1219" y="844"/>
                    <a:pt x="1282" y="844"/>
                  </a:cubicBezTo>
                  <a:cubicBezTo>
                    <a:pt x="1282" y="844"/>
                    <a:pt x="1282" y="781"/>
                    <a:pt x="1344" y="781"/>
                  </a:cubicBezTo>
                  <a:cubicBezTo>
                    <a:pt x="1344" y="781"/>
                    <a:pt x="1407" y="781"/>
                    <a:pt x="1438" y="781"/>
                  </a:cubicBezTo>
                  <a:cubicBezTo>
                    <a:pt x="1438" y="813"/>
                    <a:pt x="1469" y="844"/>
                    <a:pt x="1500" y="844"/>
                  </a:cubicBezTo>
                  <a:cubicBezTo>
                    <a:pt x="1500" y="813"/>
                    <a:pt x="1500" y="813"/>
                    <a:pt x="1500" y="81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1" name="Freeform 22">
              <a:extLst/>
            </p:cNvPr>
            <p:cNvSpPr>
              <a:spLocks noChangeArrowheads="1"/>
            </p:cNvSpPr>
            <p:nvPr/>
          </p:nvSpPr>
          <p:spPr bwMode="auto">
            <a:xfrm>
              <a:off x="4621037" y="4148077"/>
              <a:ext cx="514828" cy="351841"/>
            </a:xfrm>
            <a:custGeom>
              <a:avLst/>
              <a:gdLst>
                <a:gd name="T0" fmla="*/ 225529610 w 2532"/>
                <a:gd name="T1" fmla="*/ 103014517 h 1625"/>
                <a:gd name="T2" fmla="*/ 225529610 w 2532"/>
                <a:gd name="T3" fmla="*/ 103014517 h 1625"/>
                <a:gd name="T4" fmla="*/ 214111563 w 2532"/>
                <a:gd name="T5" fmla="*/ 94399221 h 1625"/>
                <a:gd name="T6" fmla="*/ 205525135 w 2532"/>
                <a:gd name="T7" fmla="*/ 100081598 h 1625"/>
                <a:gd name="T8" fmla="*/ 196939008 w 2532"/>
                <a:gd name="T9" fmla="*/ 103014517 h 1625"/>
                <a:gd name="T10" fmla="*/ 188443853 w 2532"/>
                <a:gd name="T11" fmla="*/ 100081598 h 1625"/>
                <a:gd name="T12" fmla="*/ 185520660 w 2532"/>
                <a:gd name="T13" fmla="*/ 77169234 h 1625"/>
                <a:gd name="T14" fmla="*/ 191275471 w 2532"/>
                <a:gd name="T15" fmla="*/ 57189485 h 1625"/>
                <a:gd name="T16" fmla="*/ 179857425 w 2532"/>
                <a:gd name="T17" fmla="*/ 39959195 h 1625"/>
                <a:gd name="T18" fmla="*/ 165607761 w 2532"/>
                <a:gd name="T19" fmla="*/ 22820938 h 1625"/>
                <a:gd name="T20" fmla="*/ 157021332 w 2532"/>
                <a:gd name="T21" fmla="*/ 2841189 h 1625"/>
                <a:gd name="T22" fmla="*/ 145603286 w 2532"/>
                <a:gd name="T23" fmla="*/ 0 h 1625"/>
                <a:gd name="T24" fmla="*/ 139848475 w 2532"/>
                <a:gd name="T25" fmla="*/ 2841189 h 1625"/>
                <a:gd name="T26" fmla="*/ 131353622 w 2532"/>
                <a:gd name="T27" fmla="*/ 2841189 h 1625"/>
                <a:gd name="T28" fmla="*/ 114180765 w 2532"/>
                <a:gd name="T29" fmla="*/ 5682378 h 1625"/>
                <a:gd name="T30" fmla="*/ 105594336 w 2532"/>
                <a:gd name="T31" fmla="*/ 14205642 h 1625"/>
                <a:gd name="T32" fmla="*/ 99930799 w 2532"/>
                <a:gd name="T33" fmla="*/ 8523567 h 1625"/>
                <a:gd name="T34" fmla="*/ 91344672 w 2532"/>
                <a:gd name="T35" fmla="*/ 8523567 h 1625"/>
                <a:gd name="T36" fmla="*/ 74263089 w 2532"/>
                <a:gd name="T37" fmla="*/ 5682378 h 1625"/>
                <a:gd name="T38" fmla="*/ 65676660 w 2532"/>
                <a:gd name="T39" fmla="*/ 0 h 1625"/>
                <a:gd name="T40" fmla="*/ 59922151 w 2532"/>
                <a:gd name="T41" fmla="*/ 8523567 h 1625"/>
                <a:gd name="T42" fmla="*/ 54258614 w 2532"/>
                <a:gd name="T43" fmla="*/ 11364453 h 1625"/>
                <a:gd name="T44" fmla="*/ 45672185 w 2532"/>
                <a:gd name="T45" fmla="*/ 14205642 h 1625"/>
                <a:gd name="T46" fmla="*/ 40008950 w 2532"/>
                <a:gd name="T47" fmla="*/ 22820938 h 1625"/>
                <a:gd name="T48" fmla="*/ 31422521 w 2532"/>
                <a:gd name="T49" fmla="*/ 37118309 h 1625"/>
                <a:gd name="T50" fmla="*/ 28590904 w 2532"/>
                <a:gd name="T51" fmla="*/ 51415680 h 1625"/>
                <a:gd name="T52" fmla="*/ 22836092 w 2532"/>
                <a:gd name="T53" fmla="*/ 51415680 h 1625"/>
                <a:gd name="T54" fmla="*/ 22836092 w 2532"/>
                <a:gd name="T55" fmla="*/ 60030674 h 1625"/>
                <a:gd name="T56" fmla="*/ 14249664 w 2532"/>
                <a:gd name="T57" fmla="*/ 62871863 h 1625"/>
                <a:gd name="T58" fmla="*/ 0 w 2532"/>
                <a:gd name="T59" fmla="*/ 68645667 h 1625"/>
                <a:gd name="T60" fmla="*/ 5754811 w 2532"/>
                <a:gd name="T61" fmla="*/ 77169234 h 1625"/>
                <a:gd name="T62" fmla="*/ 11418046 w 2532"/>
                <a:gd name="T63" fmla="*/ 85784227 h 1625"/>
                <a:gd name="T64" fmla="*/ 14249664 w 2532"/>
                <a:gd name="T65" fmla="*/ 94399221 h 1625"/>
                <a:gd name="T66" fmla="*/ 28590904 w 2532"/>
                <a:gd name="T67" fmla="*/ 103014517 h 1625"/>
                <a:gd name="T68" fmla="*/ 28590904 w 2532"/>
                <a:gd name="T69" fmla="*/ 114470699 h 1625"/>
                <a:gd name="T70" fmla="*/ 40008950 w 2532"/>
                <a:gd name="T71" fmla="*/ 120153077 h 1625"/>
                <a:gd name="T72" fmla="*/ 48504105 w 2532"/>
                <a:gd name="T73" fmla="*/ 125926881 h 1625"/>
                <a:gd name="T74" fmla="*/ 51426996 w 2532"/>
                <a:gd name="T75" fmla="*/ 120153077 h 1625"/>
                <a:gd name="T76" fmla="*/ 57090231 w 2532"/>
                <a:gd name="T77" fmla="*/ 122993963 h 1625"/>
                <a:gd name="T78" fmla="*/ 54258614 w 2532"/>
                <a:gd name="T79" fmla="*/ 125926881 h 1625"/>
                <a:gd name="T80" fmla="*/ 54258614 w 2532"/>
                <a:gd name="T81" fmla="*/ 131609259 h 1625"/>
                <a:gd name="T82" fmla="*/ 62845043 w 2532"/>
                <a:gd name="T83" fmla="*/ 137383064 h 1625"/>
                <a:gd name="T84" fmla="*/ 59922151 w 2532"/>
                <a:gd name="T85" fmla="*/ 145906630 h 1625"/>
                <a:gd name="T86" fmla="*/ 74263089 w 2532"/>
                <a:gd name="T87" fmla="*/ 145906630 h 1625"/>
                <a:gd name="T88" fmla="*/ 99930799 w 2532"/>
                <a:gd name="T89" fmla="*/ 145906630 h 1625"/>
                <a:gd name="T90" fmla="*/ 114180765 w 2532"/>
                <a:gd name="T91" fmla="*/ 148839246 h 1625"/>
                <a:gd name="T92" fmla="*/ 139848475 w 2532"/>
                <a:gd name="T93" fmla="*/ 145906630 h 1625"/>
                <a:gd name="T94" fmla="*/ 145603286 w 2532"/>
                <a:gd name="T95" fmla="*/ 137383064 h 1625"/>
                <a:gd name="T96" fmla="*/ 159852950 w 2532"/>
                <a:gd name="T97" fmla="*/ 137383064 h 1625"/>
                <a:gd name="T98" fmla="*/ 168439378 w 2532"/>
                <a:gd name="T99" fmla="*/ 137383064 h 1625"/>
                <a:gd name="T100" fmla="*/ 179857425 w 2532"/>
                <a:gd name="T101" fmla="*/ 140224252 h 1625"/>
                <a:gd name="T102" fmla="*/ 191275471 w 2532"/>
                <a:gd name="T103" fmla="*/ 143065441 h 1625"/>
                <a:gd name="T104" fmla="*/ 196939008 w 2532"/>
                <a:gd name="T105" fmla="*/ 145906630 h 1625"/>
                <a:gd name="T106" fmla="*/ 202693517 w 2532"/>
                <a:gd name="T107" fmla="*/ 145906630 h 1625"/>
                <a:gd name="T108" fmla="*/ 202693517 w 2532"/>
                <a:gd name="T109" fmla="*/ 131609259 h 1625"/>
                <a:gd name="T110" fmla="*/ 205525135 w 2532"/>
                <a:gd name="T111" fmla="*/ 125926881 h 1625"/>
                <a:gd name="T112" fmla="*/ 199861900 w 2532"/>
                <a:gd name="T113" fmla="*/ 117311888 h 1625"/>
                <a:gd name="T114" fmla="*/ 208357054 w 2532"/>
                <a:gd name="T115" fmla="*/ 105855706 h 1625"/>
                <a:gd name="T116" fmla="*/ 214111563 w 2532"/>
                <a:gd name="T117" fmla="*/ 108696592 h 1625"/>
                <a:gd name="T118" fmla="*/ 211279946 w 2532"/>
                <a:gd name="T119" fmla="*/ 120153077 h 1625"/>
                <a:gd name="T120" fmla="*/ 225529610 w 2532"/>
                <a:gd name="T121" fmla="*/ 117311888 h 1625"/>
                <a:gd name="T122" fmla="*/ 225529610 w 2532"/>
                <a:gd name="T123" fmla="*/ 103014517 h 16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2"/>
                <a:gd name="T187" fmla="*/ 0 h 1625"/>
                <a:gd name="T188" fmla="*/ 2532 w 2532"/>
                <a:gd name="T189" fmla="*/ 1625 h 16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2" h="1625">
                  <a:moveTo>
                    <a:pt x="2469" y="1124"/>
                  </a:moveTo>
                  <a:lnTo>
                    <a:pt x="2469" y="1124"/>
                  </a:lnTo>
                  <a:cubicBezTo>
                    <a:pt x="2438" y="1092"/>
                    <a:pt x="2406" y="1030"/>
                    <a:pt x="2344" y="1030"/>
                  </a:cubicBezTo>
                  <a:cubicBezTo>
                    <a:pt x="2313" y="1030"/>
                    <a:pt x="2313" y="1092"/>
                    <a:pt x="2250" y="1092"/>
                  </a:cubicBezTo>
                  <a:cubicBezTo>
                    <a:pt x="2219" y="1124"/>
                    <a:pt x="2188" y="1124"/>
                    <a:pt x="2156" y="1124"/>
                  </a:cubicBezTo>
                  <a:cubicBezTo>
                    <a:pt x="2094" y="1124"/>
                    <a:pt x="2094" y="1092"/>
                    <a:pt x="2063" y="1092"/>
                  </a:cubicBezTo>
                  <a:cubicBezTo>
                    <a:pt x="2031" y="967"/>
                    <a:pt x="2031" y="905"/>
                    <a:pt x="2031" y="842"/>
                  </a:cubicBezTo>
                  <a:cubicBezTo>
                    <a:pt x="2031" y="780"/>
                    <a:pt x="2094" y="686"/>
                    <a:pt x="2094" y="624"/>
                  </a:cubicBezTo>
                  <a:cubicBezTo>
                    <a:pt x="2094" y="561"/>
                    <a:pt x="2031" y="499"/>
                    <a:pt x="1969" y="436"/>
                  </a:cubicBezTo>
                  <a:cubicBezTo>
                    <a:pt x="1938" y="374"/>
                    <a:pt x="1844" y="311"/>
                    <a:pt x="1813" y="249"/>
                  </a:cubicBezTo>
                  <a:cubicBezTo>
                    <a:pt x="1750" y="186"/>
                    <a:pt x="1750" y="93"/>
                    <a:pt x="1719" y="31"/>
                  </a:cubicBezTo>
                  <a:cubicBezTo>
                    <a:pt x="1688" y="0"/>
                    <a:pt x="1656" y="0"/>
                    <a:pt x="1594" y="0"/>
                  </a:cubicBezTo>
                  <a:cubicBezTo>
                    <a:pt x="1594" y="0"/>
                    <a:pt x="1531" y="0"/>
                    <a:pt x="1531" y="31"/>
                  </a:cubicBezTo>
                  <a:cubicBezTo>
                    <a:pt x="1469" y="31"/>
                    <a:pt x="1469" y="31"/>
                    <a:pt x="1438" y="31"/>
                  </a:cubicBezTo>
                  <a:cubicBezTo>
                    <a:pt x="1375" y="62"/>
                    <a:pt x="1313" y="31"/>
                    <a:pt x="1250" y="62"/>
                  </a:cubicBezTo>
                  <a:cubicBezTo>
                    <a:pt x="1219" y="93"/>
                    <a:pt x="1219" y="155"/>
                    <a:pt x="1156" y="155"/>
                  </a:cubicBezTo>
                  <a:cubicBezTo>
                    <a:pt x="1156" y="155"/>
                    <a:pt x="1125" y="93"/>
                    <a:pt x="1094" y="93"/>
                  </a:cubicBezTo>
                  <a:cubicBezTo>
                    <a:pt x="1063" y="62"/>
                    <a:pt x="1031" y="93"/>
                    <a:pt x="1000" y="93"/>
                  </a:cubicBezTo>
                  <a:cubicBezTo>
                    <a:pt x="938" y="93"/>
                    <a:pt x="875" y="62"/>
                    <a:pt x="813" y="62"/>
                  </a:cubicBezTo>
                  <a:cubicBezTo>
                    <a:pt x="781" y="31"/>
                    <a:pt x="750" y="0"/>
                    <a:pt x="719" y="0"/>
                  </a:cubicBezTo>
                  <a:cubicBezTo>
                    <a:pt x="656" y="0"/>
                    <a:pt x="656" y="62"/>
                    <a:pt x="656" y="93"/>
                  </a:cubicBezTo>
                  <a:cubicBezTo>
                    <a:pt x="625" y="93"/>
                    <a:pt x="625" y="93"/>
                    <a:pt x="594" y="124"/>
                  </a:cubicBezTo>
                  <a:cubicBezTo>
                    <a:pt x="594" y="155"/>
                    <a:pt x="531" y="124"/>
                    <a:pt x="500" y="155"/>
                  </a:cubicBezTo>
                  <a:cubicBezTo>
                    <a:pt x="469" y="186"/>
                    <a:pt x="438" y="217"/>
                    <a:pt x="438" y="249"/>
                  </a:cubicBezTo>
                  <a:cubicBezTo>
                    <a:pt x="375" y="280"/>
                    <a:pt x="375" y="342"/>
                    <a:pt x="344" y="405"/>
                  </a:cubicBezTo>
                  <a:cubicBezTo>
                    <a:pt x="313" y="436"/>
                    <a:pt x="344" y="499"/>
                    <a:pt x="313" y="561"/>
                  </a:cubicBezTo>
                  <a:cubicBezTo>
                    <a:pt x="281" y="561"/>
                    <a:pt x="250" y="561"/>
                    <a:pt x="250" y="561"/>
                  </a:cubicBezTo>
                  <a:cubicBezTo>
                    <a:pt x="219" y="592"/>
                    <a:pt x="281" y="624"/>
                    <a:pt x="250" y="655"/>
                  </a:cubicBezTo>
                  <a:cubicBezTo>
                    <a:pt x="219" y="686"/>
                    <a:pt x="156" y="686"/>
                    <a:pt x="156" y="686"/>
                  </a:cubicBezTo>
                  <a:cubicBezTo>
                    <a:pt x="94" y="717"/>
                    <a:pt x="31" y="717"/>
                    <a:pt x="0" y="749"/>
                  </a:cubicBezTo>
                  <a:cubicBezTo>
                    <a:pt x="0" y="780"/>
                    <a:pt x="31" y="842"/>
                    <a:pt x="63" y="842"/>
                  </a:cubicBezTo>
                  <a:cubicBezTo>
                    <a:pt x="63" y="905"/>
                    <a:pt x="94" y="905"/>
                    <a:pt x="125" y="936"/>
                  </a:cubicBezTo>
                  <a:cubicBezTo>
                    <a:pt x="156" y="967"/>
                    <a:pt x="156" y="999"/>
                    <a:pt x="156" y="1030"/>
                  </a:cubicBezTo>
                  <a:cubicBezTo>
                    <a:pt x="219" y="1092"/>
                    <a:pt x="281" y="1092"/>
                    <a:pt x="313" y="1124"/>
                  </a:cubicBezTo>
                  <a:cubicBezTo>
                    <a:pt x="344" y="1155"/>
                    <a:pt x="281" y="1217"/>
                    <a:pt x="313" y="1249"/>
                  </a:cubicBezTo>
                  <a:cubicBezTo>
                    <a:pt x="344" y="1311"/>
                    <a:pt x="406" y="1311"/>
                    <a:pt x="438" y="1311"/>
                  </a:cubicBezTo>
                  <a:cubicBezTo>
                    <a:pt x="469" y="1311"/>
                    <a:pt x="500" y="1374"/>
                    <a:pt x="531" y="1374"/>
                  </a:cubicBezTo>
                  <a:cubicBezTo>
                    <a:pt x="563" y="1374"/>
                    <a:pt x="531" y="1311"/>
                    <a:pt x="563" y="1311"/>
                  </a:cubicBezTo>
                  <a:cubicBezTo>
                    <a:pt x="594" y="1311"/>
                    <a:pt x="625" y="1311"/>
                    <a:pt x="625" y="1342"/>
                  </a:cubicBezTo>
                  <a:cubicBezTo>
                    <a:pt x="656" y="1374"/>
                    <a:pt x="594" y="1374"/>
                    <a:pt x="594" y="1374"/>
                  </a:cubicBezTo>
                  <a:cubicBezTo>
                    <a:pt x="594" y="1405"/>
                    <a:pt x="594" y="1405"/>
                    <a:pt x="594" y="1436"/>
                  </a:cubicBezTo>
                  <a:cubicBezTo>
                    <a:pt x="656" y="1467"/>
                    <a:pt x="656" y="1467"/>
                    <a:pt x="688" y="1499"/>
                  </a:cubicBezTo>
                  <a:cubicBezTo>
                    <a:pt x="688" y="1530"/>
                    <a:pt x="625" y="1592"/>
                    <a:pt x="656" y="1592"/>
                  </a:cubicBezTo>
                  <a:cubicBezTo>
                    <a:pt x="688" y="1624"/>
                    <a:pt x="750" y="1592"/>
                    <a:pt x="813" y="1592"/>
                  </a:cubicBezTo>
                  <a:cubicBezTo>
                    <a:pt x="906" y="1592"/>
                    <a:pt x="1000" y="1592"/>
                    <a:pt x="1094" y="1592"/>
                  </a:cubicBezTo>
                  <a:cubicBezTo>
                    <a:pt x="1125" y="1624"/>
                    <a:pt x="1188" y="1624"/>
                    <a:pt x="1250" y="1624"/>
                  </a:cubicBezTo>
                  <a:cubicBezTo>
                    <a:pt x="1344" y="1624"/>
                    <a:pt x="1438" y="1592"/>
                    <a:pt x="1531" y="1592"/>
                  </a:cubicBezTo>
                  <a:cubicBezTo>
                    <a:pt x="1563" y="1561"/>
                    <a:pt x="1563" y="1499"/>
                    <a:pt x="1594" y="1499"/>
                  </a:cubicBezTo>
                  <a:cubicBezTo>
                    <a:pt x="1656" y="1499"/>
                    <a:pt x="1688" y="1499"/>
                    <a:pt x="1750" y="1499"/>
                  </a:cubicBezTo>
                  <a:cubicBezTo>
                    <a:pt x="1781" y="1499"/>
                    <a:pt x="1813" y="1499"/>
                    <a:pt x="1844" y="1499"/>
                  </a:cubicBezTo>
                  <a:cubicBezTo>
                    <a:pt x="1906" y="1499"/>
                    <a:pt x="1906" y="1499"/>
                    <a:pt x="1969" y="1530"/>
                  </a:cubicBezTo>
                  <a:cubicBezTo>
                    <a:pt x="2000" y="1530"/>
                    <a:pt x="2031" y="1530"/>
                    <a:pt x="2094" y="1561"/>
                  </a:cubicBezTo>
                  <a:cubicBezTo>
                    <a:pt x="2094" y="1561"/>
                    <a:pt x="2125" y="1592"/>
                    <a:pt x="2156" y="1592"/>
                  </a:cubicBezTo>
                  <a:cubicBezTo>
                    <a:pt x="2188" y="1592"/>
                    <a:pt x="2188" y="1592"/>
                    <a:pt x="2219" y="1592"/>
                  </a:cubicBezTo>
                  <a:cubicBezTo>
                    <a:pt x="2219" y="1530"/>
                    <a:pt x="2219" y="1499"/>
                    <a:pt x="2219" y="1436"/>
                  </a:cubicBezTo>
                  <a:cubicBezTo>
                    <a:pt x="2219" y="1405"/>
                    <a:pt x="2281" y="1374"/>
                    <a:pt x="2250" y="1374"/>
                  </a:cubicBezTo>
                  <a:cubicBezTo>
                    <a:pt x="2250" y="1311"/>
                    <a:pt x="2188" y="1311"/>
                    <a:pt x="2188" y="1280"/>
                  </a:cubicBezTo>
                  <a:cubicBezTo>
                    <a:pt x="2188" y="1249"/>
                    <a:pt x="2250" y="1186"/>
                    <a:pt x="2281" y="1155"/>
                  </a:cubicBezTo>
                  <a:cubicBezTo>
                    <a:pt x="2313" y="1155"/>
                    <a:pt x="2344" y="1155"/>
                    <a:pt x="2344" y="1186"/>
                  </a:cubicBezTo>
                  <a:cubicBezTo>
                    <a:pt x="2375" y="1249"/>
                    <a:pt x="2281" y="1311"/>
                    <a:pt x="2313" y="1311"/>
                  </a:cubicBezTo>
                  <a:cubicBezTo>
                    <a:pt x="2375" y="1342"/>
                    <a:pt x="2469" y="1311"/>
                    <a:pt x="2469" y="1280"/>
                  </a:cubicBezTo>
                  <a:cubicBezTo>
                    <a:pt x="2531" y="1249"/>
                    <a:pt x="2469" y="1155"/>
                    <a:pt x="2469" y="1124"/>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4" name="Freeform 23">
              <a:extLst/>
            </p:cNvPr>
            <p:cNvSpPr>
              <a:spLocks noChangeArrowheads="1"/>
            </p:cNvSpPr>
            <p:nvPr/>
          </p:nvSpPr>
          <p:spPr bwMode="auto">
            <a:xfrm>
              <a:off x="4951101" y="4114704"/>
              <a:ext cx="184764" cy="269841"/>
            </a:xfrm>
            <a:custGeom>
              <a:avLst/>
              <a:gdLst>
                <a:gd name="T0" fmla="*/ 40158919 w 907"/>
                <a:gd name="T1" fmla="*/ 113789456 h 1250"/>
                <a:gd name="T2" fmla="*/ 40158919 w 907"/>
                <a:gd name="T3" fmla="*/ 113789456 h 1250"/>
                <a:gd name="T4" fmla="*/ 51619529 w 907"/>
                <a:gd name="T5" fmla="*/ 102401515 h 1250"/>
                <a:gd name="T6" fmla="*/ 57304263 w 907"/>
                <a:gd name="T7" fmla="*/ 85365031 h 1250"/>
                <a:gd name="T8" fmla="*/ 60146630 w 907"/>
                <a:gd name="T9" fmla="*/ 71152517 h 1250"/>
                <a:gd name="T10" fmla="*/ 71607241 w 907"/>
                <a:gd name="T11" fmla="*/ 73976789 h 1250"/>
                <a:gd name="T12" fmla="*/ 83068154 w 907"/>
                <a:gd name="T13" fmla="*/ 73976789 h 1250"/>
                <a:gd name="T14" fmla="*/ 83068154 w 907"/>
                <a:gd name="T15" fmla="*/ 59764577 h 1250"/>
                <a:gd name="T16" fmla="*/ 71607241 w 907"/>
                <a:gd name="T17" fmla="*/ 56849151 h 1250"/>
                <a:gd name="T18" fmla="*/ 71607241 w 907"/>
                <a:gd name="T19" fmla="*/ 42636939 h 1250"/>
                <a:gd name="T20" fmla="*/ 63080443 w 907"/>
                <a:gd name="T21" fmla="*/ 34072968 h 1250"/>
                <a:gd name="T22" fmla="*/ 60146630 w 907"/>
                <a:gd name="T23" fmla="*/ 19951910 h 1250"/>
                <a:gd name="T24" fmla="*/ 45843350 w 907"/>
                <a:gd name="T25" fmla="*/ 17127638 h 1250"/>
                <a:gd name="T26" fmla="*/ 40158919 w 907"/>
                <a:gd name="T27" fmla="*/ 17127638 h 1250"/>
                <a:gd name="T28" fmla="*/ 20079459 w 907"/>
                <a:gd name="T29" fmla="*/ 2915426 h 1250"/>
                <a:gd name="T30" fmla="*/ 8618546 w 907"/>
                <a:gd name="T31" fmla="*/ 5739698 h 1250"/>
                <a:gd name="T32" fmla="*/ 0 w 907"/>
                <a:gd name="T33" fmla="*/ 5739698 h 1250"/>
                <a:gd name="T34" fmla="*/ 0 w 907"/>
                <a:gd name="T35" fmla="*/ 14303366 h 1250"/>
                <a:gd name="T36" fmla="*/ 8618546 w 907"/>
                <a:gd name="T37" fmla="*/ 17127638 h 1250"/>
                <a:gd name="T38" fmla="*/ 17237092 w 907"/>
                <a:gd name="T39" fmla="*/ 36988395 h 1250"/>
                <a:gd name="T40" fmla="*/ 31540373 w 907"/>
                <a:gd name="T41" fmla="*/ 54024879 h 1250"/>
                <a:gd name="T42" fmla="*/ 45843350 w 907"/>
                <a:gd name="T43" fmla="*/ 71152517 h 1250"/>
                <a:gd name="T44" fmla="*/ 37224804 w 907"/>
                <a:gd name="T45" fmla="*/ 88189001 h 1250"/>
                <a:gd name="T46" fmla="*/ 40158919 w 907"/>
                <a:gd name="T47" fmla="*/ 113789456 h 12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7"/>
                <a:gd name="T73" fmla="*/ 0 h 1250"/>
                <a:gd name="T74" fmla="*/ 907 w 907"/>
                <a:gd name="T75" fmla="*/ 1250 h 12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7" h="1250">
                  <a:moveTo>
                    <a:pt x="438" y="1249"/>
                  </a:moveTo>
                  <a:lnTo>
                    <a:pt x="438" y="1249"/>
                  </a:lnTo>
                  <a:cubicBezTo>
                    <a:pt x="500" y="1187"/>
                    <a:pt x="531" y="1156"/>
                    <a:pt x="563" y="1124"/>
                  </a:cubicBezTo>
                  <a:cubicBezTo>
                    <a:pt x="594" y="1031"/>
                    <a:pt x="625" y="999"/>
                    <a:pt x="625" y="937"/>
                  </a:cubicBezTo>
                  <a:cubicBezTo>
                    <a:pt x="656" y="874"/>
                    <a:pt x="625" y="812"/>
                    <a:pt x="656" y="781"/>
                  </a:cubicBezTo>
                  <a:cubicBezTo>
                    <a:pt x="688" y="749"/>
                    <a:pt x="750" y="812"/>
                    <a:pt x="781" y="812"/>
                  </a:cubicBezTo>
                  <a:cubicBezTo>
                    <a:pt x="813" y="812"/>
                    <a:pt x="875" y="843"/>
                    <a:pt x="906" y="812"/>
                  </a:cubicBezTo>
                  <a:cubicBezTo>
                    <a:pt x="906" y="781"/>
                    <a:pt x="906" y="718"/>
                    <a:pt x="906" y="656"/>
                  </a:cubicBezTo>
                  <a:cubicBezTo>
                    <a:pt x="875" y="656"/>
                    <a:pt x="813" y="656"/>
                    <a:pt x="781" y="624"/>
                  </a:cubicBezTo>
                  <a:cubicBezTo>
                    <a:pt x="781" y="593"/>
                    <a:pt x="781" y="499"/>
                    <a:pt x="781" y="468"/>
                  </a:cubicBezTo>
                  <a:cubicBezTo>
                    <a:pt x="750" y="437"/>
                    <a:pt x="688" y="406"/>
                    <a:pt x="688" y="374"/>
                  </a:cubicBezTo>
                  <a:cubicBezTo>
                    <a:pt x="656" y="312"/>
                    <a:pt x="688" y="250"/>
                    <a:pt x="656" y="219"/>
                  </a:cubicBezTo>
                  <a:cubicBezTo>
                    <a:pt x="625" y="188"/>
                    <a:pt x="563" y="188"/>
                    <a:pt x="500" y="188"/>
                  </a:cubicBezTo>
                  <a:cubicBezTo>
                    <a:pt x="500" y="157"/>
                    <a:pt x="469" y="188"/>
                    <a:pt x="438" y="188"/>
                  </a:cubicBezTo>
                  <a:cubicBezTo>
                    <a:pt x="344" y="125"/>
                    <a:pt x="313" y="63"/>
                    <a:pt x="219" y="32"/>
                  </a:cubicBezTo>
                  <a:cubicBezTo>
                    <a:pt x="188" y="0"/>
                    <a:pt x="125" y="63"/>
                    <a:pt x="94" y="63"/>
                  </a:cubicBezTo>
                  <a:cubicBezTo>
                    <a:pt x="63" y="63"/>
                    <a:pt x="31" y="63"/>
                    <a:pt x="0" y="63"/>
                  </a:cubicBezTo>
                  <a:cubicBezTo>
                    <a:pt x="0" y="63"/>
                    <a:pt x="0" y="125"/>
                    <a:pt x="0" y="157"/>
                  </a:cubicBezTo>
                  <a:cubicBezTo>
                    <a:pt x="31" y="157"/>
                    <a:pt x="63" y="157"/>
                    <a:pt x="94" y="188"/>
                  </a:cubicBezTo>
                  <a:cubicBezTo>
                    <a:pt x="125" y="250"/>
                    <a:pt x="125" y="343"/>
                    <a:pt x="188" y="406"/>
                  </a:cubicBezTo>
                  <a:cubicBezTo>
                    <a:pt x="219" y="468"/>
                    <a:pt x="313" y="531"/>
                    <a:pt x="344" y="593"/>
                  </a:cubicBezTo>
                  <a:cubicBezTo>
                    <a:pt x="406" y="656"/>
                    <a:pt x="469" y="718"/>
                    <a:pt x="500" y="781"/>
                  </a:cubicBezTo>
                  <a:cubicBezTo>
                    <a:pt x="500" y="843"/>
                    <a:pt x="406" y="906"/>
                    <a:pt x="406" y="968"/>
                  </a:cubicBezTo>
                  <a:cubicBezTo>
                    <a:pt x="406" y="1062"/>
                    <a:pt x="406" y="1124"/>
                    <a:pt x="438" y="1249"/>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6" name="Freeform 24">
              <a:extLst/>
            </p:cNvPr>
            <p:cNvSpPr>
              <a:spLocks noChangeArrowheads="1"/>
            </p:cNvSpPr>
            <p:nvPr/>
          </p:nvSpPr>
          <p:spPr bwMode="auto">
            <a:xfrm>
              <a:off x="5440816" y="4391219"/>
              <a:ext cx="6279" cy="13349"/>
            </a:xfrm>
            <a:custGeom>
              <a:avLst/>
              <a:gdLst>
                <a:gd name="T0" fmla="*/ 0 w 33"/>
                <a:gd name="T1" fmla="*/ 0 h 63"/>
                <a:gd name="T2" fmla="*/ 0 w 33"/>
                <a:gd name="T3" fmla="*/ 0 h 63"/>
                <a:gd name="T4" fmla="*/ 0 w 33"/>
                <a:gd name="T5" fmla="*/ 0 h 63"/>
                <a:gd name="T6" fmla="*/ 2559505 w 33"/>
                <a:gd name="T7" fmla="*/ 5442181 h 63"/>
                <a:gd name="T8" fmla="*/ 0 w 33"/>
                <a:gd name="T9" fmla="*/ 0 h 63"/>
                <a:gd name="T10" fmla="*/ 0 60000 65536"/>
                <a:gd name="T11" fmla="*/ 0 60000 65536"/>
                <a:gd name="T12" fmla="*/ 0 60000 65536"/>
                <a:gd name="T13" fmla="*/ 0 60000 65536"/>
                <a:gd name="T14" fmla="*/ 0 60000 65536"/>
                <a:gd name="T15" fmla="*/ 0 w 33"/>
                <a:gd name="T16" fmla="*/ 0 h 63"/>
                <a:gd name="T17" fmla="*/ 33 w 33"/>
                <a:gd name="T18" fmla="*/ 63 h 63"/>
              </a:gdLst>
              <a:ahLst/>
              <a:cxnLst>
                <a:cxn ang="T10">
                  <a:pos x="T0" y="T1"/>
                </a:cxn>
                <a:cxn ang="T11">
                  <a:pos x="T2" y="T3"/>
                </a:cxn>
                <a:cxn ang="T12">
                  <a:pos x="T4" y="T5"/>
                </a:cxn>
                <a:cxn ang="T13">
                  <a:pos x="T6" y="T7"/>
                </a:cxn>
                <a:cxn ang="T14">
                  <a:pos x="T8" y="T9"/>
                </a:cxn>
              </a:cxnLst>
              <a:rect l="T15" t="T16" r="T17" b="T18"/>
              <a:pathLst>
                <a:path w="33" h="63">
                  <a:moveTo>
                    <a:pt x="0" y="0"/>
                  </a:moveTo>
                  <a:lnTo>
                    <a:pt x="0" y="0"/>
                  </a:lnTo>
                  <a:cubicBezTo>
                    <a:pt x="0" y="31"/>
                    <a:pt x="32" y="31"/>
                    <a:pt x="32" y="62"/>
                  </a:cubicBezTo>
                  <a:cubicBezTo>
                    <a:pt x="32" y="31"/>
                    <a:pt x="0" y="0"/>
                    <a:pt x="0"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7" name="Freeform 25">
              <a:extLst/>
            </p:cNvPr>
            <p:cNvSpPr>
              <a:spLocks noChangeArrowheads="1"/>
            </p:cNvSpPr>
            <p:nvPr/>
          </p:nvSpPr>
          <p:spPr bwMode="auto">
            <a:xfrm>
              <a:off x="5440816" y="4371196"/>
              <a:ext cx="13454" cy="13349"/>
            </a:xfrm>
            <a:custGeom>
              <a:avLst/>
              <a:gdLst>
                <a:gd name="T0" fmla="*/ 0 w 64"/>
                <a:gd name="T1" fmla="*/ 0 h 63"/>
                <a:gd name="T2" fmla="*/ 0 w 64"/>
                <a:gd name="T3" fmla="*/ 0 h 63"/>
                <a:gd name="T4" fmla="*/ 0 w 64"/>
                <a:gd name="T5" fmla="*/ 5442181 h 63"/>
                <a:gd name="T6" fmla="*/ 6151260 w 64"/>
                <a:gd name="T7" fmla="*/ 0 h 63"/>
                <a:gd name="T8" fmla="*/ 0 w 64"/>
                <a:gd name="T9" fmla="*/ 0 h 63"/>
                <a:gd name="T10" fmla="*/ 0 60000 65536"/>
                <a:gd name="T11" fmla="*/ 0 60000 65536"/>
                <a:gd name="T12" fmla="*/ 0 60000 65536"/>
                <a:gd name="T13" fmla="*/ 0 60000 65536"/>
                <a:gd name="T14" fmla="*/ 0 60000 65536"/>
                <a:gd name="T15" fmla="*/ 0 w 64"/>
                <a:gd name="T16" fmla="*/ 0 h 63"/>
                <a:gd name="T17" fmla="*/ 64 w 64"/>
                <a:gd name="T18" fmla="*/ 63 h 63"/>
              </a:gdLst>
              <a:ahLst/>
              <a:cxnLst>
                <a:cxn ang="T10">
                  <a:pos x="T0" y="T1"/>
                </a:cxn>
                <a:cxn ang="T11">
                  <a:pos x="T2" y="T3"/>
                </a:cxn>
                <a:cxn ang="T12">
                  <a:pos x="T4" y="T5"/>
                </a:cxn>
                <a:cxn ang="T13">
                  <a:pos x="T6" y="T7"/>
                </a:cxn>
                <a:cxn ang="T14">
                  <a:pos x="T8" y="T9"/>
                </a:cxn>
              </a:cxnLst>
              <a:rect l="T15" t="T16" r="T17" b="T18"/>
              <a:pathLst>
                <a:path w="64" h="63">
                  <a:moveTo>
                    <a:pt x="0" y="0"/>
                  </a:moveTo>
                  <a:lnTo>
                    <a:pt x="0" y="0"/>
                  </a:lnTo>
                  <a:cubicBezTo>
                    <a:pt x="0" y="31"/>
                    <a:pt x="0" y="31"/>
                    <a:pt x="0" y="62"/>
                  </a:cubicBezTo>
                  <a:cubicBezTo>
                    <a:pt x="0" y="62"/>
                    <a:pt x="32" y="31"/>
                    <a:pt x="63" y="0"/>
                  </a:cubicBezTo>
                  <a:cubicBezTo>
                    <a:pt x="32" y="0"/>
                    <a:pt x="32" y="0"/>
                    <a:pt x="0"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7" name="Freeform 26">
              <a:extLst/>
            </p:cNvPr>
            <p:cNvSpPr>
              <a:spLocks noChangeArrowheads="1"/>
            </p:cNvSpPr>
            <p:nvPr/>
          </p:nvSpPr>
          <p:spPr bwMode="auto">
            <a:xfrm>
              <a:off x="4709832" y="3797189"/>
              <a:ext cx="953418" cy="648380"/>
            </a:xfrm>
            <a:custGeom>
              <a:avLst/>
              <a:gdLst>
                <a:gd name="T0" fmla="*/ 382631216 w 4688"/>
                <a:gd name="T1" fmla="*/ 182547036 h 3000"/>
                <a:gd name="T2" fmla="*/ 348361542 w 4688"/>
                <a:gd name="T3" fmla="*/ 199623830 h 3000"/>
                <a:gd name="T4" fmla="*/ 316925027 w 4688"/>
                <a:gd name="T5" fmla="*/ 202454752 h 3000"/>
                <a:gd name="T6" fmla="*/ 305501702 w 4688"/>
                <a:gd name="T7" fmla="*/ 219622809 h 3000"/>
                <a:gd name="T8" fmla="*/ 302668845 w 4688"/>
                <a:gd name="T9" fmla="*/ 228206535 h 3000"/>
                <a:gd name="T10" fmla="*/ 334105360 w 4688"/>
                <a:gd name="T11" fmla="*/ 242452407 h 3000"/>
                <a:gd name="T12" fmla="*/ 351194398 w 4688"/>
                <a:gd name="T13" fmla="*/ 251036435 h 3000"/>
                <a:gd name="T14" fmla="*/ 322682337 w 4688"/>
                <a:gd name="T15" fmla="*/ 259529201 h 3000"/>
                <a:gd name="T16" fmla="*/ 279822497 w 4688"/>
                <a:gd name="T17" fmla="*/ 268113230 h 3000"/>
                <a:gd name="T18" fmla="*/ 282655354 w 4688"/>
                <a:gd name="T19" fmla="*/ 225284351 h 3000"/>
                <a:gd name="T20" fmla="*/ 254142990 w 4688"/>
                <a:gd name="T21" fmla="*/ 219622809 h 3000"/>
                <a:gd name="T22" fmla="*/ 239886808 w 4688"/>
                <a:gd name="T23" fmla="*/ 205376936 h 3000"/>
                <a:gd name="T24" fmla="*/ 234129498 w 4688"/>
                <a:gd name="T25" fmla="*/ 199623830 h 3000"/>
                <a:gd name="T26" fmla="*/ 239886808 w 4688"/>
                <a:gd name="T27" fmla="*/ 196792908 h 3000"/>
                <a:gd name="T28" fmla="*/ 202692983 w 4688"/>
                <a:gd name="T29" fmla="*/ 208207858 h 3000"/>
                <a:gd name="T30" fmla="*/ 197027270 w 4688"/>
                <a:gd name="T31" fmla="*/ 213869703 h 3000"/>
                <a:gd name="T32" fmla="*/ 188436802 w 4688"/>
                <a:gd name="T33" fmla="*/ 236699301 h 3000"/>
                <a:gd name="T34" fmla="*/ 188436802 w 4688"/>
                <a:gd name="T35" fmla="*/ 251036435 h 3000"/>
                <a:gd name="T36" fmla="*/ 157000287 w 4688"/>
                <a:gd name="T37" fmla="*/ 251036435 h 3000"/>
                <a:gd name="T38" fmla="*/ 168423612 w 4688"/>
                <a:gd name="T39" fmla="*/ 219622809 h 3000"/>
                <a:gd name="T40" fmla="*/ 191269960 w 4688"/>
                <a:gd name="T41" fmla="*/ 208207858 h 3000"/>
                <a:gd name="T42" fmla="*/ 179846635 w 4688"/>
                <a:gd name="T43" fmla="*/ 176793930 h 3000"/>
                <a:gd name="T44" fmla="*/ 154167430 w 4688"/>
                <a:gd name="T45" fmla="*/ 151224671 h 3000"/>
                <a:gd name="T46" fmla="*/ 117064900 w 4688"/>
                <a:gd name="T47" fmla="*/ 136978799 h 3000"/>
                <a:gd name="T48" fmla="*/ 99884265 w 4688"/>
                <a:gd name="T49" fmla="*/ 151224671 h 3000"/>
                <a:gd name="T50" fmla="*/ 65614894 w 4688"/>
                <a:gd name="T51" fmla="*/ 162548057 h 3000"/>
                <a:gd name="T52" fmla="*/ 34269674 w 4688"/>
                <a:gd name="T53" fmla="*/ 154055593 h 3000"/>
                <a:gd name="T54" fmla="*/ 19921895 w 4688"/>
                <a:gd name="T55" fmla="*/ 151224671 h 3000"/>
                <a:gd name="T56" fmla="*/ 5666015 w 4688"/>
                <a:gd name="T57" fmla="*/ 142640643 h 3000"/>
                <a:gd name="T58" fmla="*/ 5666015 w 4688"/>
                <a:gd name="T59" fmla="*/ 125563848 h 3000"/>
                <a:gd name="T60" fmla="*/ 17089038 w 4688"/>
                <a:gd name="T61" fmla="*/ 116979820 h 3000"/>
                <a:gd name="T62" fmla="*/ 14256182 w 4688"/>
                <a:gd name="T63" fmla="*/ 102734250 h 3000"/>
                <a:gd name="T64" fmla="*/ 34269674 w 4688"/>
                <a:gd name="T65" fmla="*/ 76982166 h 3000"/>
                <a:gd name="T66" fmla="*/ 37102530 w 4688"/>
                <a:gd name="T67" fmla="*/ 57074449 h 3000"/>
                <a:gd name="T68" fmla="*/ 34269674 w 4688"/>
                <a:gd name="T69" fmla="*/ 31322365 h 3000"/>
                <a:gd name="T70" fmla="*/ 62781735 w 4688"/>
                <a:gd name="T71" fmla="*/ 22829900 h 3000"/>
                <a:gd name="T72" fmla="*/ 105641575 w 4688"/>
                <a:gd name="T73" fmla="*/ 25660823 h 3000"/>
                <a:gd name="T74" fmla="*/ 139911249 w 4688"/>
                <a:gd name="T75" fmla="*/ 34244851 h 3000"/>
                <a:gd name="T76" fmla="*/ 171347763 w 4688"/>
                <a:gd name="T77" fmla="*/ 37075471 h 3000"/>
                <a:gd name="T78" fmla="*/ 197027270 w 4688"/>
                <a:gd name="T79" fmla="*/ 28491443 h 3000"/>
                <a:gd name="T80" fmla="*/ 234129498 w 4688"/>
                <a:gd name="T81" fmla="*/ 14245872 h 3000"/>
                <a:gd name="T82" fmla="*/ 276989338 w 4688"/>
                <a:gd name="T83" fmla="*/ 5661844 h 3000"/>
                <a:gd name="T84" fmla="*/ 282655354 w 4688"/>
                <a:gd name="T85" fmla="*/ 34244851 h 3000"/>
                <a:gd name="T86" fmla="*/ 316925027 w 4688"/>
                <a:gd name="T87" fmla="*/ 74151244 h 3000"/>
                <a:gd name="T88" fmla="*/ 359784565 w 4688"/>
                <a:gd name="T89" fmla="*/ 62736293 h 3000"/>
                <a:gd name="T90" fmla="*/ 388388223 w 4688"/>
                <a:gd name="T91" fmla="*/ 82735272 h 3000"/>
                <a:gd name="T92" fmla="*/ 428323912 w 4688"/>
                <a:gd name="T93" fmla="*/ 99811764 h 3000"/>
                <a:gd name="T94" fmla="*/ 425490753 w 4688"/>
                <a:gd name="T95" fmla="*/ 125563848 h 3000"/>
                <a:gd name="T96" fmla="*/ 422657897 w 4688"/>
                <a:gd name="T97" fmla="*/ 136978799 h 3000"/>
                <a:gd name="T98" fmla="*/ 396887095 w 4688"/>
                <a:gd name="T99" fmla="*/ 159717135 h 3000"/>
                <a:gd name="T100" fmla="*/ 391221382 w 4688"/>
                <a:gd name="T101" fmla="*/ 188208880 h 3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88"/>
                <a:gd name="T154" fmla="*/ 0 h 3000"/>
                <a:gd name="T155" fmla="*/ 4688 w 4688"/>
                <a:gd name="T156" fmla="*/ 3000 h 3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88" h="3000">
                  <a:moveTo>
                    <a:pt x="4281" y="2061"/>
                  </a:moveTo>
                  <a:lnTo>
                    <a:pt x="4281" y="2061"/>
                  </a:lnTo>
                  <a:cubicBezTo>
                    <a:pt x="4250" y="2030"/>
                    <a:pt x="4250" y="1999"/>
                    <a:pt x="4187" y="1999"/>
                  </a:cubicBezTo>
                  <a:cubicBezTo>
                    <a:pt x="4187" y="1999"/>
                    <a:pt x="4125" y="1999"/>
                    <a:pt x="4093" y="2030"/>
                  </a:cubicBezTo>
                  <a:cubicBezTo>
                    <a:pt x="4031" y="2061"/>
                    <a:pt x="4031" y="2061"/>
                    <a:pt x="3968" y="2092"/>
                  </a:cubicBezTo>
                  <a:cubicBezTo>
                    <a:pt x="3906" y="2124"/>
                    <a:pt x="3875" y="2155"/>
                    <a:pt x="3812" y="2186"/>
                  </a:cubicBezTo>
                  <a:cubicBezTo>
                    <a:pt x="3750" y="2186"/>
                    <a:pt x="3656" y="2186"/>
                    <a:pt x="3593" y="2186"/>
                  </a:cubicBezTo>
                  <a:cubicBezTo>
                    <a:pt x="3593" y="2186"/>
                    <a:pt x="3562" y="2249"/>
                    <a:pt x="3531" y="2280"/>
                  </a:cubicBezTo>
                  <a:cubicBezTo>
                    <a:pt x="3500" y="2280"/>
                    <a:pt x="3500" y="2217"/>
                    <a:pt x="3468" y="2217"/>
                  </a:cubicBezTo>
                  <a:cubicBezTo>
                    <a:pt x="3437" y="2249"/>
                    <a:pt x="3375" y="2280"/>
                    <a:pt x="3375" y="2342"/>
                  </a:cubicBezTo>
                  <a:cubicBezTo>
                    <a:pt x="3375" y="2374"/>
                    <a:pt x="3437" y="2405"/>
                    <a:pt x="3406" y="2467"/>
                  </a:cubicBezTo>
                  <a:cubicBezTo>
                    <a:pt x="3375" y="2499"/>
                    <a:pt x="3375" y="2405"/>
                    <a:pt x="3343" y="2405"/>
                  </a:cubicBezTo>
                  <a:cubicBezTo>
                    <a:pt x="3250" y="2342"/>
                    <a:pt x="3187" y="2311"/>
                    <a:pt x="3093" y="2311"/>
                  </a:cubicBezTo>
                  <a:cubicBezTo>
                    <a:pt x="3093" y="2311"/>
                    <a:pt x="3125" y="2374"/>
                    <a:pt x="3156" y="2405"/>
                  </a:cubicBezTo>
                  <a:cubicBezTo>
                    <a:pt x="3187" y="2436"/>
                    <a:pt x="3250" y="2467"/>
                    <a:pt x="3312" y="2499"/>
                  </a:cubicBezTo>
                  <a:cubicBezTo>
                    <a:pt x="3375" y="2530"/>
                    <a:pt x="3406" y="2561"/>
                    <a:pt x="3437" y="2592"/>
                  </a:cubicBezTo>
                  <a:cubicBezTo>
                    <a:pt x="3468" y="2655"/>
                    <a:pt x="3531" y="2686"/>
                    <a:pt x="3562" y="2717"/>
                  </a:cubicBezTo>
                  <a:cubicBezTo>
                    <a:pt x="3593" y="2717"/>
                    <a:pt x="3656" y="2655"/>
                    <a:pt x="3656" y="2655"/>
                  </a:cubicBezTo>
                  <a:cubicBezTo>
                    <a:pt x="3718" y="2655"/>
                    <a:pt x="3750" y="2655"/>
                    <a:pt x="3781" y="2655"/>
                  </a:cubicBezTo>
                  <a:cubicBezTo>
                    <a:pt x="3812" y="2655"/>
                    <a:pt x="3875" y="2655"/>
                    <a:pt x="3875" y="2686"/>
                  </a:cubicBezTo>
                  <a:cubicBezTo>
                    <a:pt x="3875" y="2717"/>
                    <a:pt x="3875" y="2749"/>
                    <a:pt x="3843" y="2749"/>
                  </a:cubicBezTo>
                  <a:cubicBezTo>
                    <a:pt x="3781" y="2811"/>
                    <a:pt x="3750" y="2811"/>
                    <a:pt x="3656" y="2811"/>
                  </a:cubicBezTo>
                  <a:lnTo>
                    <a:pt x="3593" y="2749"/>
                  </a:lnTo>
                  <a:cubicBezTo>
                    <a:pt x="3531" y="2780"/>
                    <a:pt x="3531" y="2811"/>
                    <a:pt x="3531" y="2842"/>
                  </a:cubicBezTo>
                  <a:cubicBezTo>
                    <a:pt x="3468" y="2874"/>
                    <a:pt x="3406" y="2874"/>
                    <a:pt x="3375" y="2874"/>
                  </a:cubicBezTo>
                  <a:cubicBezTo>
                    <a:pt x="3312" y="2905"/>
                    <a:pt x="3281" y="2999"/>
                    <a:pt x="3218" y="2999"/>
                  </a:cubicBezTo>
                  <a:cubicBezTo>
                    <a:pt x="3156" y="2999"/>
                    <a:pt x="3093" y="2999"/>
                    <a:pt x="3062" y="2936"/>
                  </a:cubicBezTo>
                  <a:cubicBezTo>
                    <a:pt x="3000" y="2874"/>
                    <a:pt x="3093" y="2811"/>
                    <a:pt x="3031" y="2749"/>
                  </a:cubicBezTo>
                  <a:cubicBezTo>
                    <a:pt x="2968" y="2655"/>
                    <a:pt x="2781" y="2749"/>
                    <a:pt x="2781" y="2655"/>
                  </a:cubicBezTo>
                  <a:cubicBezTo>
                    <a:pt x="2781" y="2530"/>
                    <a:pt x="3000" y="2561"/>
                    <a:pt x="3093" y="2467"/>
                  </a:cubicBezTo>
                  <a:cubicBezTo>
                    <a:pt x="3093" y="2467"/>
                    <a:pt x="3093" y="2436"/>
                    <a:pt x="3093" y="2405"/>
                  </a:cubicBezTo>
                  <a:cubicBezTo>
                    <a:pt x="3062" y="2405"/>
                    <a:pt x="3000" y="2374"/>
                    <a:pt x="2968" y="2374"/>
                  </a:cubicBezTo>
                  <a:cubicBezTo>
                    <a:pt x="2937" y="2374"/>
                    <a:pt x="2843" y="2405"/>
                    <a:pt x="2781" y="2405"/>
                  </a:cubicBezTo>
                  <a:cubicBezTo>
                    <a:pt x="2781" y="2405"/>
                    <a:pt x="2718" y="2374"/>
                    <a:pt x="2687" y="2342"/>
                  </a:cubicBezTo>
                  <a:cubicBezTo>
                    <a:pt x="2625" y="2342"/>
                    <a:pt x="2562" y="2374"/>
                    <a:pt x="2562" y="2342"/>
                  </a:cubicBezTo>
                  <a:cubicBezTo>
                    <a:pt x="2531" y="2280"/>
                    <a:pt x="2625" y="2280"/>
                    <a:pt x="2625" y="2249"/>
                  </a:cubicBezTo>
                  <a:cubicBezTo>
                    <a:pt x="2625" y="2217"/>
                    <a:pt x="2562" y="2249"/>
                    <a:pt x="2531" y="2249"/>
                  </a:cubicBezTo>
                  <a:cubicBezTo>
                    <a:pt x="2500" y="2249"/>
                    <a:pt x="2437" y="2217"/>
                    <a:pt x="2468" y="2186"/>
                  </a:cubicBezTo>
                  <a:cubicBezTo>
                    <a:pt x="2500" y="2186"/>
                    <a:pt x="2531" y="2186"/>
                    <a:pt x="2562" y="2186"/>
                  </a:cubicBezTo>
                  <a:cubicBezTo>
                    <a:pt x="2593" y="2186"/>
                    <a:pt x="2625" y="2249"/>
                    <a:pt x="2656" y="2249"/>
                  </a:cubicBezTo>
                  <a:cubicBezTo>
                    <a:pt x="2687" y="2249"/>
                    <a:pt x="2718" y="2217"/>
                    <a:pt x="2718" y="2186"/>
                  </a:cubicBezTo>
                  <a:cubicBezTo>
                    <a:pt x="2718" y="2155"/>
                    <a:pt x="2656" y="2155"/>
                    <a:pt x="2625" y="2155"/>
                  </a:cubicBezTo>
                  <a:cubicBezTo>
                    <a:pt x="2531" y="2124"/>
                    <a:pt x="2468" y="2124"/>
                    <a:pt x="2375" y="2124"/>
                  </a:cubicBezTo>
                  <a:cubicBezTo>
                    <a:pt x="2343" y="2124"/>
                    <a:pt x="2281" y="2155"/>
                    <a:pt x="2281" y="2186"/>
                  </a:cubicBezTo>
                  <a:cubicBezTo>
                    <a:pt x="2218" y="2186"/>
                    <a:pt x="2250" y="2249"/>
                    <a:pt x="2218" y="2280"/>
                  </a:cubicBezTo>
                  <a:cubicBezTo>
                    <a:pt x="2187" y="2311"/>
                    <a:pt x="2156" y="2249"/>
                    <a:pt x="2125" y="2280"/>
                  </a:cubicBezTo>
                  <a:lnTo>
                    <a:pt x="2125" y="2311"/>
                  </a:lnTo>
                  <a:cubicBezTo>
                    <a:pt x="2125" y="2342"/>
                    <a:pt x="2156" y="2342"/>
                    <a:pt x="2156" y="2342"/>
                  </a:cubicBezTo>
                  <a:cubicBezTo>
                    <a:pt x="2187" y="2374"/>
                    <a:pt x="2156" y="2405"/>
                    <a:pt x="2156" y="2405"/>
                  </a:cubicBezTo>
                  <a:cubicBezTo>
                    <a:pt x="2125" y="2467"/>
                    <a:pt x="2125" y="2467"/>
                    <a:pt x="2093" y="2530"/>
                  </a:cubicBezTo>
                  <a:cubicBezTo>
                    <a:pt x="2062" y="2530"/>
                    <a:pt x="2093" y="2592"/>
                    <a:pt x="2062" y="2592"/>
                  </a:cubicBezTo>
                  <a:cubicBezTo>
                    <a:pt x="2031" y="2592"/>
                    <a:pt x="2062" y="2530"/>
                    <a:pt x="2000" y="2530"/>
                  </a:cubicBezTo>
                  <a:cubicBezTo>
                    <a:pt x="1968" y="2530"/>
                    <a:pt x="2000" y="2592"/>
                    <a:pt x="2000" y="2624"/>
                  </a:cubicBezTo>
                  <a:cubicBezTo>
                    <a:pt x="2000" y="2655"/>
                    <a:pt x="2031" y="2717"/>
                    <a:pt x="2062" y="2749"/>
                  </a:cubicBezTo>
                  <a:cubicBezTo>
                    <a:pt x="2000" y="2749"/>
                    <a:pt x="1968" y="2655"/>
                    <a:pt x="1906" y="2655"/>
                  </a:cubicBezTo>
                  <a:cubicBezTo>
                    <a:pt x="1875" y="2655"/>
                    <a:pt x="1875" y="2749"/>
                    <a:pt x="1843" y="2749"/>
                  </a:cubicBezTo>
                  <a:cubicBezTo>
                    <a:pt x="1781" y="2749"/>
                    <a:pt x="1750" y="2749"/>
                    <a:pt x="1718" y="2749"/>
                  </a:cubicBezTo>
                  <a:cubicBezTo>
                    <a:pt x="1687" y="2749"/>
                    <a:pt x="1656" y="2717"/>
                    <a:pt x="1625" y="2717"/>
                  </a:cubicBezTo>
                  <a:cubicBezTo>
                    <a:pt x="1687" y="2655"/>
                    <a:pt x="1718" y="2624"/>
                    <a:pt x="1750" y="2592"/>
                  </a:cubicBezTo>
                  <a:cubicBezTo>
                    <a:pt x="1781" y="2530"/>
                    <a:pt x="1812" y="2467"/>
                    <a:pt x="1843" y="2405"/>
                  </a:cubicBezTo>
                  <a:cubicBezTo>
                    <a:pt x="1843" y="2342"/>
                    <a:pt x="1812" y="2280"/>
                    <a:pt x="1843" y="2249"/>
                  </a:cubicBezTo>
                  <a:cubicBezTo>
                    <a:pt x="1875" y="2217"/>
                    <a:pt x="1937" y="2280"/>
                    <a:pt x="1968" y="2280"/>
                  </a:cubicBezTo>
                  <a:cubicBezTo>
                    <a:pt x="2000" y="2280"/>
                    <a:pt x="2062" y="2311"/>
                    <a:pt x="2093" y="2280"/>
                  </a:cubicBezTo>
                  <a:cubicBezTo>
                    <a:pt x="2125" y="2249"/>
                    <a:pt x="2125" y="2186"/>
                    <a:pt x="2093" y="2124"/>
                  </a:cubicBezTo>
                  <a:cubicBezTo>
                    <a:pt x="2062" y="2124"/>
                    <a:pt x="2000" y="2124"/>
                    <a:pt x="1968" y="2092"/>
                  </a:cubicBezTo>
                  <a:cubicBezTo>
                    <a:pt x="1968" y="2061"/>
                    <a:pt x="1968" y="1999"/>
                    <a:pt x="1968" y="1936"/>
                  </a:cubicBezTo>
                  <a:cubicBezTo>
                    <a:pt x="1937" y="1905"/>
                    <a:pt x="1906" y="1874"/>
                    <a:pt x="1875" y="1842"/>
                  </a:cubicBezTo>
                  <a:cubicBezTo>
                    <a:pt x="1843" y="1780"/>
                    <a:pt x="1875" y="1718"/>
                    <a:pt x="1843" y="1687"/>
                  </a:cubicBezTo>
                  <a:cubicBezTo>
                    <a:pt x="1812" y="1656"/>
                    <a:pt x="1750" y="1656"/>
                    <a:pt x="1687" y="1656"/>
                  </a:cubicBezTo>
                  <a:cubicBezTo>
                    <a:pt x="1687" y="1625"/>
                    <a:pt x="1656" y="1656"/>
                    <a:pt x="1625" y="1656"/>
                  </a:cubicBezTo>
                  <a:cubicBezTo>
                    <a:pt x="1531" y="1593"/>
                    <a:pt x="1500" y="1500"/>
                    <a:pt x="1406" y="1500"/>
                  </a:cubicBezTo>
                  <a:cubicBezTo>
                    <a:pt x="1375" y="1468"/>
                    <a:pt x="1312" y="1500"/>
                    <a:pt x="1281" y="1500"/>
                  </a:cubicBezTo>
                  <a:cubicBezTo>
                    <a:pt x="1250" y="1531"/>
                    <a:pt x="1218" y="1500"/>
                    <a:pt x="1187" y="1500"/>
                  </a:cubicBezTo>
                  <a:cubicBezTo>
                    <a:pt x="1156" y="1531"/>
                    <a:pt x="1187" y="1593"/>
                    <a:pt x="1156" y="1625"/>
                  </a:cubicBezTo>
                  <a:cubicBezTo>
                    <a:pt x="1156" y="1625"/>
                    <a:pt x="1093" y="1625"/>
                    <a:pt x="1093" y="1656"/>
                  </a:cubicBezTo>
                  <a:cubicBezTo>
                    <a:pt x="1031" y="1656"/>
                    <a:pt x="1031" y="1656"/>
                    <a:pt x="1000" y="1656"/>
                  </a:cubicBezTo>
                  <a:cubicBezTo>
                    <a:pt x="937" y="1687"/>
                    <a:pt x="875" y="1656"/>
                    <a:pt x="812" y="1687"/>
                  </a:cubicBezTo>
                  <a:cubicBezTo>
                    <a:pt x="781" y="1718"/>
                    <a:pt x="781" y="1780"/>
                    <a:pt x="718" y="1780"/>
                  </a:cubicBezTo>
                  <a:cubicBezTo>
                    <a:pt x="718" y="1780"/>
                    <a:pt x="687" y="1718"/>
                    <a:pt x="656" y="1718"/>
                  </a:cubicBezTo>
                  <a:cubicBezTo>
                    <a:pt x="625" y="1687"/>
                    <a:pt x="593" y="1718"/>
                    <a:pt x="562" y="1718"/>
                  </a:cubicBezTo>
                  <a:cubicBezTo>
                    <a:pt x="500" y="1718"/>
                    <a:pt x="437" y="1687"/>
                    <a:pt x="375" y="1687"/>
                  </a:cubicBezTo>
                  <a:cubicBezTo>
                    <a:pt x="343" y="1656"/>
                    <a:pt x="312" y="1625"/>
                    <a:pt x="281" y="1625"/>
                  </a:cubicBezTo>
                  <a:cubicBezTo>
                    <a:pt x="218" y="1625"/>
                    <a:pt x="218" y="1687"/>
                    <a:pt x="218" y="1718"/>
                  </a:cubicBezTo>
                  <a:cubicBezTo>
                    <a:pt x="218" y="1687"/>
                    <a:pt x="218" y="1656"/>
                    <a:pt x="218" y="1656"/>
                  </a:cubicBezTo>
                  <a:cubicBezTo>
                    <a:pt x="187" y="1656"/>
                    <a:pt x="156" y="1656"/>
                    <a:pt x="125" y="1656"/>
                  </a:cubicBezTo>
                  <a:cubicBezTo>
                    <a:pt x="125" y="1625"/>
                    <a:pt x="125" y="1593"/>
                    <a:pt x="125" y="1593"/>
                  </a:cubicBezTo>
                  <a:cubicBezTo>
                    <a:pt x="93" y="1593"/>
                    <a:pt x="62" y="1593"/>
                    <a:pt x="62" y="1562"/>
                  </a:cubicBezTo>
                  <a:cubicBezTo>
                    <a:pt x="62" y="1562"/>
                    <a:pt x="31" y="1531"/>
                    <a:pt x="0" y="1500"/>
                  </a:cubicBezTo>
                  <a:cubicBezTo>
                    <a:pt x="0" y="1500"/>
                    <a:pt x="0" y="1468"/>
                    <a:pt x="0" y="1437"/>
                  </a:cubicBezTo>
                  <a:cubicBezTo>
                    <a:pt x="0" y="1437"/>
                    <a:pt x="31" y="1406"/>
                    <a:pt x="62" y="1375"/>
                  </a:cubicBezTo>
                  <a:lnTo>
                    <a:pt x="62" y="1312"/>
                  </a:lnTo>
                  <a:cubicBezTo>
                    <a:pt x="62" y="1312"/>
                    <a:pt x="93" y="1281"/>
                    <a:pt x="125" y="1250"/>
                  </a:cubicBezTo>
                  <a:cubicBezTo>
                    <a:pt x="156" y="1281"/>
                    <a:pt x="156" y="1312"/>
                    <a:pt x="187" y="1281"/>
                  </a:cubicBezTo>
                  <a:cubicBezTo>
                    <a:pt x="218" y="1281"/>
                    <a:pt x="218" y="1250"/>
                    <a:pt x="187" y="1250"/>
                  </a:cubicBezTo>
                  <a:cubicBezTo>
                    <a:pt x="187" y="1250"/>
                    <a:pt x="156" y="1250"/>
                    <a:pt x="156" y="1218"/>
                  </a:cubicBezTo>
                  <a:cubicBezTo>
                    <a:pt x="125" y="1187"/>
                    <a:pt x="156" y="1156"/>
                    <a:pt x="156" y="1125"/>
                  </a:cubicBezTo>
                  <a:cubicBezTo>
                    <a:pt x="156" y="1093"/>
                    <a:pt x="125" y="1093"/>
                    <a:pt x="125" y="1062"/>
                  </a:cubicBezTo>
                  <a:cubicBezTo>
                    <a:pt x="156" y="1000"/>
                    <a:pt x="218" y="937"/>
                    <a:pt x="250" y="906"/>
                  </a:cubicBezTo>
                  <a:cubicBezTo>
                    <a:pt x="281" y="843"/>
                    <a:pt x="343" y="875"/>
                    <a:pt x="375" y="843"/>
                  </a:cubicBezTo>
                  <a:cubicBezTo>
                    <a:pt x="406" y="843"/>
                    <a:pt x="437" y="843"/>
                    <a:pt x="437" y="812"/>
                  </a:cubicBezTo>
                  <a:cubicBezTo>
                    <a:pt x="468" y="781"/>
                    <a:pt x="500" y="750"/>
                    <a:pt x="500" y="750"/>
                  </a:cubicBezTo>
                  <a:cubicBezTo>
                    <a:pt x="500" y="687"/>
                    <a:pt x="437" y="687"/>
                    <a:pt x="406" y="625"/>
                  </a:cubicBezTo>
                  <a:cubicBezTo>
                    <a:pt x="406" y="625"/>
                    <a:pt x="500" y="656"/>
                    <a:pt x="468" y="625"/>
                  </a:cubicBezTo>
                  <a:cubicBezTo>
                    <a:pt x="437" y="593"/>
                    <a:pt x="375" y="562"/>
                    <a:pt x="375" y="531"/>
                  </a:cubicBezTo>
                  <a:cubicBezTo>
                    <a:pt x="343" y="500"/>
                    <a:pt x="375" y="406"/>
                    <a:pt x="375" y="343"/>
                  </a:cubicBezTo>
                  <a:cubicBezTo>
                    <a:pt x="406" y="343"/>
                    <a:pt x="468" y="406"/>
                    <a:pt x="500" y="375"/>
                  </a:cubicBezTo>
                  <a:cubicBezTo>
                    <a:pt x="531" y="343"/>
                    <a:pt x="500" y="281"/>
                    <a:pt x="531" y="250"/>
                  </a:cubicBezTo>
                  <a:cubicBezTo>
                    <a:pt x="593" y="218"/>
                    <a:pt x="625" y="218"/>
                    <a:pt x="687" y="250"/>
                  </a:cubicBezTo>
                  <a:cubicBezTo>
                    <a:pt x="750" y="250"/>
                    <a:pt x="843" y="250"/>
                    <a:pt x="906" y="250"/>
                  </a:cubicBezTo>
                  <a:cubicBezTo>
                    <a:pt x="937" y="281"/>
                    <a:pt x="1000" y="281"/>
                    <a:pt x="1031" y="281"/>
                  </a:cubicBezTo>
                  <a:cubicBezTo>
                    <a:pt x="1093" y="281"/>
                    <a:pt x="1125" y="281"/>
                    <a:pt x="1156" y="281"/>
                  </a:cubicBezTo>
                  <a:cubicBezTo>
                    <a:pt x="1250" y="312"/>
                    <a:pt x="1312" y="343"/>
                    <a:pt x="1343" y="375"/>
                  </a:cubicBezTo>
                  <a:cubicBezTo>
                    <a:pt x="1375" y="375"/>
                    <a:pt x="1406" y="406"/>
                    <a:pt x="1406" y="406"/>
                  </a:cubicBezTo>
                  <a:cubicBezTo>
                    <a:pt x="1468" y="406"/>
                    <a:pt x="1500" y="375"/>
                    <a:pt x="1531" y="375"/>
                  </a:cubicBezTo>
                  <a:cubicBezTo>
                    <a:pt x="1593" y="375"/>
                    <a:pt x="1593" y="406"/>
                    <a:pt x="1656" y="406"/>
                  </a:cubicBezTo>
                  <a:cubicBezTo>
                    <a:pt x="1687" y="406"/>
                    <a:pt x="1718" y="375"/>
                    <a:pt x="1750" y="375"/>
                  </a:cubicBezTo>
                  <a:cubicBezTo>
                    <a:pt x="1812" y="375"/>
                    <a:pt x="1843" y="406"/>
                    <a:pt x="1875" y="406"/>
                  </a:cubicBezTo>
                  <a:cubicBezTo>
                    <a:pt x="1906" y="406"/>
                    <a:pt x="1937" y="375"/>
                    <a:pt x="1968" y="406"/>
                  </a:cubicBezTo>
                  <a:cubicBezTo>
                    <a:pt x="2031" y="406"/>
                    <a:pt x="2062" y="468"/>
                    <a:pt x="2093" y="437"/>
                  </a:cubicBezTo>
                  <a:cubicBezTo>
                    <a:pt x="2125" y="406"/>
                    <a:pt x="2125" y="343"/>
                    <a:pt x="2156" y="312"/>
                  </a:cubicBezTo>
                  <a:cubicBezTo>
                    <a:pt x="2187" y="281"/>
                    <a:pt x="2187" y="218"/>
                    <a:pt x="2218" y="187"/>
                  </a:cubicBezTo>
                  <a:cubicBezTo>
                    <a:pt x="2281" y="156"/>
                    <a:pt x="2343" y="156"/>
                    <a:pt x="2406" y="125"/>
                  </a:cubicBezTo>
                  <a:cubicBezTo>
                    <a:pt x="2468" y="156"/>
                    <a:pt x="2500" y="187"/>
                    <a:pt x="2562" y="156"/>
                  </a:cubicBezTo>
                  <a:cubicBezTo>
                    <a:pt x="2562" y="156"/>
                    <a:pt x="2562" y="93"/>
                    <a:pt x="2593" y="62"/>
                  </a:cubicBezTo>
                  <a:cubicBezTo>
                    <a:pt x="2687" y="62"/>
                    <a:pt x="2750" y="62"/>
                    <a:pt x="2843" y="62"/>
                  </a:cubicBezTo>
                  <a:cubicBezTo>
                    <a:pt x="2906" y="62"/>
                    <a:pt x="3000" y="0"/>
                    <a:pt x="3031" y="62"/>
                  </a:cubicBezTo>
                  <a:cubicBezTo>
                    <a:pt x="3093" y="62"/>
                    <a:pt x="3031" y="156"/>
                    <a:pt x="3062" y="187"/>
                  </a:cubicBezTo>
                  <a:cubicBezTo>
                    <a:pt x="3093" y="218"/>
                    <a:pt x="3156" y="281"/>
                    <a:pt x="3156" y="312"/>
                  </a:cubicBezTo>
                  <a:cubicBezTo>
                    <a:pt x="3156" y="343"/>
                    <a:pt x="3093" y="343"/>
                    <a:pt x="3093" y="375"/>
                  </a:cubicBezTo>
                  <a:cubicBezTo>
                    <a:pt x="3093" y="406"/>
                    <a:pt x="3062" y="468"/>
                    <a:pt x="3093" y="468"/>
                  </a:cubicBezTo>
                  <a:cubicBezTo>
                    <a:pt x="3156" y="500"/>
                    <a:pt x="3312" y="437"/>
                    <a:pt x="3375" y="500"/>
                  </a:cubicBezTo>
                  <a:cubicBezTo>
                    <a:pt x="3437" y="562"/>
                    <a:pt x="3406" y="718"/>
                    <a:pt x="3468" y="812"/>
                  </a:cubicBezTo>
                  <a:cubicBezTo>
                    <a:pt x="3531" y="843"/>
                    <a:pt x="3593" y="812"/>
                    <a:pt x="3656" y="812"/>
                  </a:cubicBezTo>
                  <a:cubicBezTo>
                    <a:pt x="3750" y="812"/>
                    <a:pt x="3812" y="812"/>
                    <a:pt x="3875" y="781"/>
                  </a:cubicBezTo>
                  <a:cubicBezTo>
                    <a:pt x="3906" y="750"/>
                    <a:pt x="3906" y="687"/>
                    <a:pt x="3937" y="687"/>
                  </a:cubicBezTo>
                  <a:cubicBezTo>
                    <a:pt x="4000" y="750"/>
                    <a:pt x="4000" y="843"/>
                    <a:pt x="4031" y="875"/>
                  </a:cubicBezTo>
                  <a:cubicBezTo>
                    <a:pt x="4093" y="906"/>
                    <a:pt x="4125" y="968"/>
                    <a:pt x="4187" y="968"/>
                  </a:cubicBezTo>
                  <a:cubicBezTo>
                    <a:pt x="4218" y="968"/>
                    <a:pt x="4218" y="906"/>
                    <a:pt x="4250" y="906"/>
                  </a:cubicBezTo>
                  <a:cubicBezTo>
                    <a:pt x="4343" y="937"/>
                    <a:pt x="4375" y="968"/>
                    <a:pt x="4468" y="1031"/>
                  </a:cubicBezTo>
                  <a:cubicBezTo>
                    <a:pt x="4500" y="1031"/>
                    <a:pt x="4562" y="1093"/>
                    <a:pt x="4625" y="1093"/>
                  </a:cubicBezTo>
                  <a:cubicBezTo>
                    <a:pt x="4625" y="1125"/>
                    <a:pt x="4687" y="1062"/>
                    <a:pt x="4687" y="1093"/>
                  </a:cubicBezTo>
                  <a:cubicBezTo>
                    <a:pt x="4687" y="1156"/>
                    <a:pt x="4687" y="1218"/>
                    <a:pt x="4687" y="1250"/>
                  </a:cubicBezTo>
                  <a:cubicBezTo>
                    <a:pt x="4656" y="1312"/>
                    <a:pt x="4593" y="1281"/>
                    <a:pt x="4562" y="1312"/>
                  </a:cubicBezTo>
                  <a:cubicBezTo>
                    <a:pt x="4562" y="1375"/>
                    <a:pt x="4656" y="1375"/>
                    <a:pt x="4656" y="1375"/>
                  </a:cubicBezTo>
                  <a:cubicBezTo>
                    <a:pt x="4656" y="1437"/>
                    <a:pt x="4593" y="1375"/>
                    <a:pt x="4562" y="1406"/>
                  </a:cubicBezTo>
                  <a:cubicBezTo>
                    <a:pt x="4562" y="1437"/>
                    <a:pt x="4562" y="1500"/>
                    <a:pt x="4562" y="1500"/>
                  </a:cubicBezTo>
                  <a:cubicBezTo>
                    <a:pt x="4593" y="1531"/>
                    <a:pt x="4625" y="1500"/>
                    <a:pt x="4625" y="1500"/>
                  </a:cubicBezTo>
                  <a:cubicBezTo>
                    <a:pt x="4687" y="1562"/>
                    <a:pt x="4687" y="1625"/>
                    <a:pt x="4656" y="1656"/>
                  </a:cubicBezTo>
                  <a:cubicBezTo>
                    <a:pt x="4656" y="1718"/>
                    <a:pt x="4625" y="1749"/>
                    <a:pt x="4593" y="1749"/>
                  </a:cubicBezTo>
                  <a:cubicBezTo>
                    <a:pt x="4500" y="1780"/>
                    <a:pt x="4406" y="1718"/>
                    <a:pt x="4343" y="1749"/>
                  </a:cubicBezTo>
                  <a:cubicBezTo>
                    <a:pt x="4281" y="1780"/>
                    <a:pt x="4250" y="1842"/>
                    <a:pt x="4250" y="1905"/>
                  </a:cubicBezTo>
                  <a:cubicBezTo>
                    <a:pt x="4218" y="1936"/>
                    <a:pt x="4250" y="1967"/>
                    <a:pt x="4281" y="1999"/>
                  </a:cubicBezTo>
                  <a:cubicBezTo>
                    <a:pt x="4281" y="2030"/>
                    <a:pt x="4281" y="2061"/>
                    <a:pt x="4281" y="206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8" name="Freeform 29">
              <a:extLst/>
            </p:cNvPr>
            <p:cNvSpPr>
              <a:spLocks noChangeArrowheads="1"/>
            </p:cNvSpPr>
            <p:nvPr/>
          </p:nvSpPr>
          <p:spPr bwMode="auto">
            <a:xfrm>
              <a:off x="4754678" y="3493022"/>
              <a:ext cx="495993" cy="405238"/>
            </a:xfrm>
            <a:custGeom>
              <a:avLst/>
              <a:gdLst>
                <a:gd name="T0" fmla="*/ 11421574 w 2439"/>
                <a:gd name="T1" fmla="*/ 159638482 h 1876"/>
                <a:gd name="T2" fmla="*/ 11421574 w 2439"/>
                <a:gd name="T3" fmla="*/ 159638482 h 1876"/>
                <a:gd name="T4" fmla="*/ 11421574 w 2439"/>
                <a:gd name="T5" fmla="*/ 142580138 h 1876"/>
                <a:gd name="T6" fmla="*/ 5756582 w 2439"/>
                <a:gd name="T7" fmla="*/ 142580138 h 1876"/>
                <a:gd name="T8" fmla="*/ 2923935 w 2439"/>
                <a:gd name="T9" fmla="*/ 136833114 h 1876"/>
                <a:gd name="T10" fmla="*/ 5756582 w 2439"/>
                <a:gd name="T11" fmla="*/ 125430279 h 1876"/>
                <a:gd name="T12" fmla="*/ 8588927 w 2439"/>
                <a:gd name="T13" fmla="*/ 122602373 h 1876"/>
                <a:gd name="T14" fmla="*/ 11421574 w 2439"/>
                <a:gd name="T15" fmla="*/ 116946562 h 1876"/>
                <a:gd name="T16" fmla="*/ 11421574 w 2439"/>
                <a:gd name="T17" fmla="*/ 99797005 h 1876"/>
                <a:gd name="T18" fmla="*/ 8588927 w 2439"/>
                <a:gd name="T19" fmla="*/ 94141194 h 1876"/>
                <a:gd name="T20" fmla="*/ 0 w 2439"/>
                <a:gd name="T21" fmla="*/ 88394170 h 1876"/>
                <a:gd name="T22" fmla="*/ 0 w 2439"/>
                <a:gd name="T23" fmla="*/ 79819241 h 1876"/>
                <a:gd name="T24" fmla="*/ 11421574 w 2439"/>
                <a:gd name="T25" fmla="*/ 82738359 h 1876"/>
                <a:gd name="T26" fmla="*/ 20010500 w 2439"/>
                <a:gd name="T27" fmla="*/ 76991335 h 1876"/>
                <a:gd name="T28" fmla="*/ 31432074 w 2439"/>
                <a:gd name="T29" fmla="*/ 76991335 h 1876"/>
                <a:gd name="T30" fmla="*/ 37188353 w 2439"/>
                <a:gd name="T31" fmla="*/ 68416406 h 1876"/>
                <a:gd name="T32" fmla="*/ 54274919 w 2439"/>
                <a:gd name="T33" fmla="*/ 68416406 h 1876"/>
                <a:gd name="T34" fmla="*/ 51442574 w 2439"/>
                <a:gd name="T35" fmla="*/ 57013873 h 1876"/>
                <a:gd name="T36" fmla="*/ 60031501 w 2439"/>
                <a:gd name="T37" fmla="*/ 42783132 h 1876"/>
                <a:gd name="T38" fmla="*/ 77118066 w 2439"/>
                <a:gd name="T39" fmla="*/ 39955227 h 1876"/>
                <a:gd name="T40" fmla="*/ 77118066 w 2439"/>
                <a:gd name="T41" fmla="*/ 25724486 h 1876"/>
                <a:gd name="T42" fmla="*/ 85706992 w 2439"/>
                <a:gd name="T43" fmla="*/ 17149859 h 1876"/>
                <a:gd name="T44" fmla="*/ 97128264 w 2439"/>
                <a:gd name="T45" fmla="*/ 19977764 h 1876"/>
                <a:gd name="T46" fmla="*/ 102793558 w 2439"/>
                <a:gd name="T47" fmla="*/ 8574929 h 1876"/>
                <a:gd name="T48" fmla="*/ 108549837 w 2439"/>
                <a:gd name="T49" fmla="*/ 2919119 h 1876"/>
                <a:gd name="T50" fmla="*/ 119971411 w 2439"/>
                <a:gd name="T51" fmla="*/ 2919119 h 1876"/>
                <a:gd name="T52" fmla="*/ 125636403 w 2439"/>
                <a:gd name="T53" fmla="*/ 8574929 h 1876"/>
                <a:gd name="T54" fmla="*/ 137057976 w 2439"/>
                <a:gd name="T55" fmla="*/ 8574929 h 1876"/>
                <a:gd name="T56" fmla="*/ 139981911 w 2439"/>
                <a:gd name="T57" fmla="*/ 17149859 h 1876"/>
                <a:gd name="T58" fmla="*/ 154235829 w 2439"/>
                <a:gd name="T59" fmla="*/ 14321953 h 1876"/>
                <a:gd name="T60" fmla="*/ 179911321 w 2439"/>
                <a:gd name="T61" fmla="*/ 19977764 h 1876"/>
                <a:gd name="T62" fmla="*/ 177078976 w 2439"/>
                <a:gd name="T63" fmla="*/ 48530156 h 1876"/>
                <a:gd name="T64" fmla="*/ 182743968 w 2439"/>
                <a:gd name="T65" fmla="*/ 57013873 h 1876"/>
                <a:gd name="T66" fmla="*/ 185667903 w 2439"/>
                <a:gd name="T67" fmla="*/ 62760897 h 1876"/>
                <a:gd name="T68" fmla="*/ 199921821 w 2439"/>
                <a:gd name="T69" fmla="*/ 74163430 h 1876"/>
                <a:gd name="T70" fmla="*/ 199921821 w 2439"/>
                <a:gd name="T71" fmla="*/ 85566265 h 1876"/>
                <a:gd name="T72" fmla="*/ 211343395 w 2439"/>
                <a:gd name="T73" fmla="*/ 88394170 h 1876"/>
                <a:gd name="T74" fmla="*/ 222764969 w 2439"/>
                <a:gd name="T75" fmla="*/ 99797005 h 1876"/>
                <a:gd name="T76" fmla="*/ 211343395 w 2439"/>
                <a:gd name="T77" fmla="*/ 108371633 h 1876"/>
                <a:gd name="T78" fmla="*/ 202754468 w 2439"/>
                <a:gd name="T79" fmla="*/ 108371633 h 1876"/>
                <a:gd name="T80" fmla="*/ 194165542 w 2439"/>
                <a:gd name="T81" fmla="*/ 102624911 h 1876"/>
                <a:gd name="T82" fmla="*/ 185667903 w 2439"/>
                <a:gd name="T83" fmla="*/ 111199538 h 1876"/>
                <a:gd name="T84" fmla="*/ 194165542 w 2439"/>
                <a:gd name="T85" fmla="*/ 122602373 h 1876"/>
                <a:gd name="T86" fmla="*/ 199921821 w 2439"/>
                <a:gd name="T87" fmla="*/ 139752232 h 1876"/>
                <a:gd name="T88" fmla="*/ 182743968 w 2439"/>
                <a:gd name="T89" fmla="*/ 145408043 h 1876"/>
                <a:gd name="T90" fmla="*/ 177078976 w 2439"/>
                <a:gd name="T91" fmla="*/ 156810576 h 1876"/>
                <a:gd name="T92" fmla="*/ 171322395 w 2439"/>
                <a:gd name="T93" fmla="*/ 168213411 h 1876"/>
                <a:gd name="T94" fmla="*/ 159900821 w 2439"/>
                <a:gd name="T95" fmla="*/ 165385506 h 1876"/>
                <a:gd name="T96" fmla="*/ 151403485 w 2439"/>
                <a:gd name="T97" fmla="*/ 165385506 h 1876"/>
                <a:gd name="T98" fmla="*/ 139981911 w 2439"/>
                <a:gd name="T99" fmla="*/ 162557600 h 1876"/>
                <a:gd name="T100" fmla="*/ 131392984 w 2439"/>
                <a:gd name="T101" fmla="*/ 165385506 h 1876"/>
                <a:gd name="T102" fmla="*/ 119971411 w 2439"/>
                <a:gd name="T103" fmla="*/ 162557600 h 1876"/>
                <a:gd name="T104" fmla="*/ 108549837 w 2439"/>
                <a:gd name="T105" fmla="*/ 165385506 h 1876"/>
                <a:gd name="T106" fmla="*/ 102793558 w 2439"/>
                <a:gd name="T107" fmla="*/ 162557600 h 1876"/>
                <a:gd name="T108" fmla="*/ 85706992 w 2439"/>
                <a:gd name="T109" fmla="*/ 153982671 h 1876"/>
                <a:gd name="T110" fmla="*/ 74285419 w 2439"/>
                <a:gd name="T111" fmla="*/ 153982671 h 1876"/>
                <a:gd name="T112" fmla="*/ 62863845 w 2439"/>
                <a:gd name="T113" fmla="*/ 151154765 h 1876"/>
                <a:gd name="T114" fmla="*/ 42853345 w 2439"/>
                <a:gd name="T115" fmla="*/ 151154765 h 1876"/>
                <a:gd name="T116" fmla="*/ 28599427 w 2439"/>
                <a:gd name="T117" fmla="*/ 151154765 h 1876"/>
                <a:gd name="T118" fmla="*/ 25766780 w 2439"/>
                <a:gd name="T119" fmla="*/ 162557600 h 1876"/>
                <a:gd name="T120" fmla="*/ 11421574 w 2439"/>
                <a:gd name="T121" fmla="*/ 159638482 h 18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39"/>
                <a:gd name="T184" fmla="*/ 0 h 1876"/>
                <a:gd name="T185" fmla="*/ 2439 w 2439"/>
                <a:gd name="T186" fmla="*/ 1876 h 18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39" h="1876">
                  <a:moveTo>
                    <a:pt x="125" y="1750"/>
                  </a:moveTo>
                  <a:lnTo>
                    <a:pt x="125" y="1750"/>
                  </a:lnTo>
                  <a:cubicBezTo>
                    <a:pt x="125" y="1688"/>
                    <a:pt x="125" y="1625"/>
                    <a:pt x="125" y="1563"/>
                  </a:cubicBezTo>
                  <a:cubicBezTo>
                    <a:pt x="125" y="1532"/>
                    <a:pt x="94" y="1563"/>
                    <a:pt x="63" y="1563"/>
                  </a:cubicBezTo>
                  <a:cubicBezTo>
                    <a:pt x="63" y="1532"/>
                    <a:pt x="32" y="1532"/>
                    <a:pt x="32" y="1500"/>
                  </a:cubicBezTo>
                  <a:cubicBezTo>
                    <a:pt x="0" y="1469"/>
                    <a:pt x="32" y="1407"/>
                    <a:pt x="63" y="1375"/>
                  </a:cubicBezTo>
                  <a:cubicBezTo>
                    <a:pt x="63" y="1344"/>
                    <a:pt x="94" y="1344"/>
                    <a:pt x="94" y="1344"/>
                  </a:cubicBezTo>
                  <a:cubicBezTo>
                    <a:pt x="125" y="1313"/>
                    <a:pt x="125" y="1282"/>
                    <a:pt x="125" y="1282"/>
                  </a:cubicBezTo>
                  <a:cubicBezTo>
                    <a:pt x="125" y="1219"/>
                    <a:pt x="125" y="1157"/>
                    <a:pt x="125" y="1094"/>
                  </a:cubicBezTo>
                  <a:cubicBezTo>
                    <a:pt x="125" y="1094"/>
                    <a:pt x="94" y="1063"/>
                    <a:pt x="94" y="1032"/>
                  </a:cubicBezTo>
                  <a:cubicBezTo>
                    <a:pt x="63" y="1032"/>
                    <a:pt x="32" y="1000"/>
                    <a:pt x="0" y="969"/>
                  </a:cubicBezTo>
                  <a:cubicBezTo>
                    <a:pt x="0" y="938"/>
                    <a:pt x="0" y="907"/>
                    <a:pt x="0" y="875"/>
                  </a:cubicBezTo>
                  <a:cubicBezTo>
                    <a:pt x="63" y="875"/>
                    <a:pt x="63" y="907"/>
                    <a:pt x="125" y="907"/>
                  </a:cubicBezTo>
                  <a:cubicBezTo>
                    <a:pt x="157" y="907"/>
                    <a:pt x="188" y="844"/>
                    <a:pt x="219" y="844"/>
                  </a:cubicBezTo>
                  <a:cubicBezTo>
                    <a:pt x="250" y="844"/>
                    <a:pt x="313" y="875"/>
                    <a:pt x="344" y="844"/>
                  </a:cubicBezTo>
                  <a:cubicBezTo>
                    <a:pt x="375" y="813"/>
                    <a:pt x="375" y="750"/>
                    <a:pt x="407" y="750"/>
                  </a:cubicBezTo>
                  <a:cubicBezTo>
                    <a:pt x="469" y="719"/>
                    <a:pt x="563" y="782"/>
                    <a:pt x="594" y="750"/>
                  </a:cubicBezTo>
                  <a:cubicBezTo>
                    <a:pt x="657" y="719"/>
                    <a:pt x="563" y="688"/>
                    <a:pt x="563" y="625"/>
                  </a:cubicBezTo>
                  <a:cubicBezTo>
                    <a:pt x="594" y="563"/>
                    <a:pt x="594" y="500"/>
                    <a:pt x="657" y="469"/>
                  </a:cubicBezTo>
                  <a:cubicBezTo>
                    <a:pt x="688" y="438"/>
                    <a:pt x="782" y="469"/>
                    <a:pt x="844" y="438"/>
                  </a:cubicBezTo>
                  <a:cubicBezTo>
                    <a:pt x="875" y="375"/>
                    <a:pt x="844" y="313"/>
                    <a:pt x="844" y="282"/>
                  </a:cubicBezTo>
                  <a:cubicBezTo>
                    <a:pt x="875" y="250"/>
                    <a:pt x="875" y="219"/>
                    <a:pt x="938" y="188"/>
                  </a:cubicBezTo>
                  <a:cubicBezTo>
                    <a:pt x="969" y="188"/>
                    <a:pt x="1000" y="219"/>
                    <a:pt x="1063" y="219"/>
                  </a:cubicBezTo>
                  <a:cubicBezTo>
                    <a:pt x="1094" y="157"/>
                    <a:pt x="1094" y="125"/>
                    <a:pt x="1125" y="94"/>
                  </a:cubicBezTo>
                  <a:cubicBezTo>
                    <a:pt x="1157" y="63"/>
                    <a:pt x="1157" y="32"/>
                    <a:pt x="1188" y="32"/>
                  </a:cubicBezTo>
                  <a:cubicBezTo>
                    <a:pt x="1219" y="32"/>
                    <a:pt x="1282" y="0"/>
                    <a:pt x="1313" y="32"/>
                  </a:cubicBezTo>
                  <a:cubicBezTo>
                    <a:pt x="1344" y="32"/>
                    <a:pt x="1344" y="94"/>
                    <a:pt x="1375" y="94"/>
                  </a:cubicBezTo>
                  <a:cubicBezTo>
                    <a:pt x="1407" y="94"/>
                    <a:pt x="1438" y="63"/>
                    <a:pt x="1500" y="94"/>
                  </a:cubicBezTo>
                  <a:cubicBezTo>
                    <a:pt x="1532" y="94"/>
                    <a:pt x="1469" y="157"/>
                    <a:pt x="1532" y="188"/>
                  </a:cubicBezTo>
                  <a:cubicBezTo>
                    <a:pt x="1563" y="219"/>
                    <a:pt x="1625" y="157"/>
                    <a:pt x="1688" y="157"/>
                  </a:cubicBezTo>
                  <a:cubicBezTo>
                    <a:pt x="1782" y="157"/>
                    <a:pt x="1907" y="157"/>
                    <a:pt x="1969" y="219"/>
                  </a:cubicBezTo>
                  <a:cubicBezTo>
                    <a:pt x="2000" y="313"/>
                    <a:pt x="1907" y="438"/>
                    <a:pt x="1938" y="532"/>
                  </a:cubicBezTo>
                  <a:cubicBezTo>
                    <a:pt x="1938" y="563"/>
                    <a:pt x="1969" y="563"/>
                    <a:pt x="2000" y="625"/>
                  </a:cubicBezTo>
                  <a:cubicBezTo>
                    <a:pt x="2032" y="625"/>
                    <a:pt x="2000" y="688"/>
                    <a:pt x="2032" y="688"/>
                  </a:cubicBezTo>
                  <a:cubicBezTo>
                    <a:pt x="2063" y="750"/>
                    <a:pt x="2157" y="750"/>
                    <a:pt x="2188" y="813"/>
                  </a:cubicBezTo>
                  <a:cubicBezTo>
                    <a:pt x="2219" y="844"/>
                    <a:pt x="2157" y="907"/>
                    <a:pt x="2188" y="938"/>
                  </a:cubicBezTo>
                  <a:cubicBezTo>
                    <a:pt x="2219" y="969"/>
                    <a:pt x="2282" y="938"/>
                    <a:pt x="2313" y="969"/>
                  </a:cubicBezTo>
                  <a:cubicBezTo>
                    <a:pt x="2375" y="1000"/>
                    <a:pt x="2438" y="1032"/>
                    <a:pt x="2438" y="1094"/>
                  </a:cubicBezTo>
                  <a:cubicBezTo>
                    <a:pt x="2438" y="1157"/>
                    <a:pt x="2375" y="1157"/>
                    <a:pt x="2313" y="1188"/>
                  </a:cubicBezTo>
                  <a:cubicBezTo>
                    <a:pt x="2282" y="1219"/>
                    <a:pt x="2250" y="1219"/>
                    <a:pt x="2219" y="1188"/>
                  </a:cubicBezTo>
                  <a:cubicBezTo>
                    <a:pt x="2188" y="1188"/>
                    <a:pt x="2188" y="1125"/>
                    <a:pt x="2125" y="1125"/>
                  </a:cubicBezTo>
                  <a:cubicBezTo>
                    <a:pt x="2094" y="1125"/>
                    <a:pt x="2032" y="1157"/>
                    <a:pt x="2032" y="1219"/>
                  </a:cubicBezTo>
                  <a:cubicBezTo>
                    <a:pt x="2032" y="1250"/>
                    <a:pt x="2125" y="1282"/>
                    <a:pt x="2125" y="1344"/>
                  </a:cubicBezTo>
                  <a:cubicBezTo>
                    <a:pt x="2188" y="1407"/>
                    <a:pt x="2188" y="1469"/>
                    <a:pt x="2188" y="1532"/>
                  </a:cubicBezTo>
                  <a:cubicBezTo>
                    <a:pt x="2125" y="1563"/>
                    <a:pt x="2032" y="1563"/>
                    <a:pt x="2000" y="1594"/>
                  </a:cubicBezTo>
                  <a:cubicBezTo>
                    <a:pt x="1969" y="1625"/>
                    <a:pt x="1969" y="1688"/>
                    <a:pt x="1938" y="1719"/>
                  </a:cubicBezTo>
                  <a:cubicBezTo>
                    <a:pt x="1907" y="1750"/>
                    <a:pt x="1907" y="1813"/>
                    <a:pt x="1875" y="1844"/>
                  </a:cubicBezTo>
                  <a:cubicBezTo>
                    <a:pt x="1844" y="1875"/>
                    <a:pt x="1813" y="1813"/>
                    <a:pt x="1750" y="1813"/>
                  </a:cubicBezTo>
                  <a:cubicBezTo>
                    <a:pt x="1719" y="1782"/>
                    <a:pt x="1688" y="1813"/>
                    <a:pt x="1657" y="1813"/>
                  </a:cubicBezTo>
                  <a:cubicBezTo>
                    <a:pt x="1594" y="1813"/>
                    <a:pt x="1594" y="1782"/>
                    <a:pt x="1532" y="1782"/>
                  </a:cubicBezTo>
                  <a:cubicBezTo>
                    <a:pt x="1500" y="1782"/>
                    <a:pt x="1469" y="1813"/>
                    <a:pt x="1438" y="1813"/>
                  </a:cubicBezTo>
                  <a:cubicBezTo>
                    <a:pt x="1375" y="1813"/>
                    <a:pt x="1375" y="1782"/>
                    <a:pt x="1313" y="1782"/>
                  </a:cubicBezTo>
                  <a:cubicBezTo>
                    <a:pt x="1282" y="1782"/>
                    <a:pt x="1219" y="1813"/>
                    <a:pt x="1188" y="1813"/>
                  </a:cubicBezTo>
                  <a:cubicBezTo>
                    <a:pt x="1157" y="1813"/>
                    <a:pt x="1157" y="1782"/>
                    <a:pt x="1125" y="1782"/>
                  </a:cubicBezTo>
                  <a:cubicBezTo>
                    <a:pt x="1094" y="1750"/>
                    <a:pt x="1000" y="1719"/>
                    <a:pt x="938" y="1688"/>
                  </a:cubicBezTo>
                  <a:cubicBezTo>
                    <a:pt x="907" y="1688"/>
                    <a:pt x="875" y="1688"/>
                    <a:pt x="813" y="1688"/>
                  </a:cubicBezTo>
                  <a:cubicBezTo>
                    <a:pt x="782" y="1688"/>
                    <a:pt x="719" y="1688"/>
                    <a:pt x="688" y="1657"/>
                  </a:cubicBezTo>
                  <a:cubicBezTo>
                    <a:pt x="625" y="1657"/>
                    <a:pt x="532" y="1657"/>
                    <a:pt x="469" y="1657"/>
                  </a:cubicBezTo>
                  <a:cubicBezTo>
                    <a:pt x="407" y="1625"/>
                    <a:pt x="344" y="1625"/>
                    <a:pt x="313" y="1657"/>
                  </a:cubicBezTo>
                  <a:cubicBezTo>
                    <a:pt x="282" y="1688"/>
                    <a:pt x="313" y="1750"/>
                    <a:pt x="282" y="1782"/>
                  </a:cubicBezTo>
                  <a:cubicBezTo>
                    <a:pt x="250" y="1813"/>
                    <a:pt x="188" y="1750"/>
                    <a:pt x="125" y="175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9" name="Freeform 30">
              <a:extLst/>
            </p:cNvPr>
            <p:cNvSpPr>
              <a:spLocks noChangeArrowheads="1"/>
            </p:cNvSpPr>
            <p:nvPr/>
          </p:nvSpPr>
          <p:spPr bwMode="auto">
            <a:xfrm>
              <a:off x="4278416" y="3607442"/>
              <a:ext cx="533663" cy="472936"/>
            </a:xfrm>
            <a:custGeom>
              <a:avLst/>
              <a:gdLst>
                <a:gd name="T0" fmla="*/ 228206391 w 2625"/>
                <a:gd name="T1" fmla="*/ 114173516 h 2188"/>
                <a:gd name="T2" fmla="*/ 222453288 w 2625"/>
                <a:gd name="T3" fmla="*/ 94170280 h 2188"/>
                <a:gd name="T4" fmla="*/ 219622368 w 2625"/>
                <a:gd name="T5" fmla="*/ 76998571 h 2188"/>
                <a:gd name="T6" fmla="*/ 228206391 w 2625"/>
                <a:gd name="T7" fmla="*/ 68503989 h 2188"/>
                <a:gd name="T8" fmla="*/ 222453288 w 2625"/>
                <a:gd name="T9" fmla="*/ 48500753 h 2188"/>
                <a:gd name="T10" fmla="*/ 216791448 w 2625"/>
                <a:gd name="T11" fmla="*/ 31329346 h 2188"/>
                <a:gd name="T12" fmla="*/ 196792482 w 2625"/>
                <a:gd name="T13" fmla="*/ 17080437 h 2188"/>
                <a:gd name="T14" fmla="*/ 168209796 w 2625"/>
                <a:gd name="T15" fmla="*/ 17080437 h 2188"/>
                <a:gd name="T16" fmla="*/ 131134348 w 2625"/>
                <a:gd name="T17" fmla="*/ 22834764 h 2188"/>
                <a:gd name="T18" fmla="*/ 122550326 w 2625"/>
                <a:gd name="T19" fmla="*/ 22834764 h 2188"/>
                <a:gd name="T20" fmla="*/ 131134348 w 2625"/>
                <a:gd name="T21" fmla="*/ 14248909 h 2188"/>
                <a:gd name="T22" fmla="*/ 116888485 w 2625"/>
                <a:gd name="T23" fmla="*/ 19911965 h 2188"/>
                <a:gd name="T24" fmla="*/ 102642622 w 2625"/>
                <a:gd name="T25" fmla="*/ 14248909 h 2188"/>
                <a:gd name="T26" fmla="*/ 108304462 w 2625"/>
                <a:gd name="T27" fmla="*/ 11417382 h 2188"/>
                <a:gd name="T28" fmla="*/ 68398095 w 2625"/>
                <a:gd name="T29" fmla="*/ 11417382 h 2188"/>
                <a:gd name="T30" fmla="*/ 54060970 w 2625"/>
                <a:gd name="T31" fmla="*/ 11417382 h 2188"/>
                <a:gd name="T32" fmla="*/ 22829886 w 2625"/>
                <a:gd name="T33" fmla="*/ 25666291 h 2188"/>
                <a:gd name="T34" fmla="*/ 2830920 w 2625"/>
                <a:gd name="T35" fmla="*/ 31329346 h 2188"/>
                <a:gd name="T36" fmla="*/ 11414943 w 2625"/>
                <a:gd name="T37" fmla="*/ 42746426 h 2188"/>
                <a:gd name="T38" fmla="*/ 5661841 w 2625"/>
                <a:gd name="T39" fmla="*/ 51332280 h 2188"/>
                <a:gd name="T40" fmla="*/ 11414943 w 2625"/>
                <a:gd name="T41" fmla="*/ 79921370 h 2188"/>
                <a:gd name="T42" fmla="*/ 14245863 w 2625"/>
                <a:gd name="T43" fmla="*/ 97001807 h 2188"/>
                <a:gd name="T44" fmla="*/ 14245863 w 2625"/>
                <a:gd name="T45" fmla="*/ 114173516 h 2188"/>
                <a:gd name="T46" fmla="*/ 19907704 w 2625"/>
                <a:gd name="T47" fmla="*/ 128422425 h 2188"/>
                <a:gd name="T48" fmla="*/ 28491425 w 2625"/>
                <a:gd name="T49" fmla="*/ 139839505 h 2188"/>
                <a:gd name="T50" fmla="*/ 45568208 w 2625"/>
                <a:gd name="T51" fmla="*/ 142671032 h 2188"/>
                <a:gd name="T52" fmla="*/ 56983152 w 2625"/>
                <a:gd name="T53" fmla="*/ 156919942 h 2188"/>
                <a:gd name="T54" fmla="*/ 71229015 w 2625"/>
                <a:gd name="T55" fmla="*/ 156919942 h 2188"/>
                <a:gd name="T56" fmla="*/ 71229015 w 2625"/>
                <a:gd name="T57" fmla="*/ 151256887 h 2188"/>
                <a:gd name="T58" fmla="*/ 85474576 w 2625"/>
                <a:gd name="T59" fmla="*/ 156919942 h 2188"/>
                <a:gd name="T60" fmla="*/ 91227678 w 2625"/>
                <a:gd name="T61" fmla="*/ 162674268 h 2188"/>
                <a:gd name="T62" fmla="*/ 102642622 w 2625"/>
                <a:gd name="T63" fmla="*/ 168337324 h 2188"/>
                <a:gd name="T64" fmla="*/ 116888485 w 2625"/>
                <a:gd name="T65" fmla="*/ 182677504 h 2188"/>
                <a:gd name="T66" fmla="*/ 128303428 w 2625"/>
                <a:gd name="T67" fmla="*/ 176923178 h 2188"/>
                <a:gd name="T68" fmla="*/ 136887451 w 2625"/>
                <a:gd name="T69" fmla="*/ 194094886 h 2188"/>
                <a:gd name="T70" fmla="*/ 148302092 w 2625"/>
                <a:gd name="T71" fmla="*/ 185509032 h 2188"/>
                <a:gd name="T72" fmla="*/ 165378875 w 2625"/>
                <a:gd name="T73" fmla="*/ 188340560 h 2188"/>
                <a:gd name="T74" fmla="*/ 185377841 w 2625"/>
                <a:gd name="T75" fmla="*/ 185509032 h 2188"/>
                <a:gd name="T76" fmla="*/ 205376505 w 2625"/>
                <a:gd name="T77" fmla="*/ 194094886 h 2188"/>
                <a:gd name="T78" fmla="*/ 211038345 w 2625"/>
                <a:gd name="T79" fmla="*/ 194094886 h 2188"/>
                <a:gd name="T80" fmla="*/ 208207425 w 2625"/>
                <a:gd name="T81" fmla="*/ 182677504 h 2188"/>
                <a:gd name="T82" fmla="*/ 216791448 w 2625"/>
                <a:gd name="T83" fmla="*/ 162674268 h 2188"/>
                <a:gd name="T84" fmla="*/ 236699152 w 2625"/>
                <a:gd name="T85" fmla="*/ 154088414 h 2188"/>
                <a:gd name="T86" fmla="*/ 231037311 w 2625"/>
                <a:gd name="T87" fmla="*/ 139839505 h 2188"/>
                <a:gd name="T88" fmla="*/ 228206391 w 2625"/>
                <a:gd name="T89" fmla="*/ 128422425 h 2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25"/>
                <a:gd name="T136" fmla="*/ 0 h 2188"/>
                <a:gd name="T137" fmla="*/ 2625 w 2625"/>
                <a:gd name="T138" fmla="*/ 2188 h 2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25" h="2188">
                  <a:moveTo>
                    <a:pt x="2499" y="1250"/>
                  </a:moveTo>
                  <a:lnTo>
                    <a:pt x="2499" y="1250"/>
                  </a:lnTo>
                  <a:cubicBezTo>
                    <a:pt x="2499" y="1187"/>
                    <a:pt x="2499" y="1093"/>
                    <a:pt x="2499" y="1031"/>
                  </a:cubicBezTo>
                  <a:cubicBezTo>
                    <a:pt x="2467" y="1000"/>
                    <a:pt x="2436" y="1031"/>
                    <a:pt x="2436" y="1031"/>
                  </a:cubicBezTo>
                  <a:cubicBezTo>
                    <a:pt x="2436" y="1000"/>
                    <a:pt x="2374" y="1000"/>
                    <a:pt x="2374" y="1000"/>
                  </a:cubicBezTo>
                  <a:cubicBezTo>
                    <a:pt x="2374" y="937"/>
                    <a:pt x="2374" y="906"/>
                    <a:pt x="2405" y="843"/>
                  </a:cubicBezTo>
                  <a:cubicBezTo>
                    <a:pt x="2405" y="843"/>
                    <a:pt x="2436" y="843"/>
                    <a:pt x="2436" y="812"/>
                  </a:cubicBezTo>
                  <a:cubicBezTo>
                    <a:pt x="2467" y="781"/>
                    <a:pt x="2499" y="781"/>
                    <a:pt x="2499" y="750"/>
                  </a:cubicBezTo>
                  <a:cubicBezTo>
                    <a:pt x="2499" y="687"/>
                    <a:pt x="2499" y="656"/>
                    <a:pt x="2499" y="593"/>
                  </a:cubicBezTo>
                  <a:cubicBezTo>
                    <a:pt x="2467" y="562"/>
                    <a:pt x="2436" y="531"/>
                    <a:pt x="2436" y="531"/>
                  </a:cubicBezTo>
                  <a:cubicBezTo>
                    <a:pt x="2436" y="500"/>
                    <a:pt x="2374" y="468"/>
                    <a:pt x="2374" y="437"/>
                  </a:cubicBezTo>
                  <a:cubicBezTo>
                    <a:pt x="2342" y="406"/>
                    <a:pt x="2374" y="375"/>
                    <a:pt x="2374" y="343"/>
                  </a:cubicBezTo>
                  <a:cubicBezTo>
                    <a:pt x="2311" y="312"/>
                    <a:pt x="2280" y="281"/>
                    <a:pt x="2249" y="250"/>
                  </a:cubicBezTo>
                  <a:cubicBezTo>
                    <a:pt x="2217" y="250"/>
                    <a:pt x="2186" y="218"/>
                    <a:pt x="2155" y="187"/>
                  </a:cubicBezTo>
                  <a:cubicBezTo>
                    <a:pt x="2061" y="187"/>
                    <a:pt x="2030" y="218"/>
                    <a:pt x="1999" y="218"/>
                  </a:cubicBezTo>
                  <a:cubicBezTo>
                    <a:pt x="1936" y="218"/>
                    <a:pt x="1905" y="187"/>
                    <a:pt x="1842" y="187"/>
                  </a:cubicBezTo>
                  <a:cubicBezTo>
                    <a:pt x="1717" y="187"/>
                    <a:pt x="1592" y="187"/>
                    <a:pt x="1499" y="187"/>
                  </a:cubicBezTo>
                  <a:cubicBezTo>
                    <a:pt x="1467" y="187"/>
                    <a:pt x="1467" y="250"/>
                    <a:pt x="1436" y="250"/>
                  </a:cubicBezTo>
                  <a:cubicBezTo>
                    <a:pt x="1405" y="250"/>
                    <a:pt x="1374" y="281"/>
                    <a:pt x="1342" y="312"/>
                  </a:cubicBezTo>
                  <a:cubicBezTo>
                    <a:pt x="1342" y="312"/>
                    <a:pt x="1311" y="250"/>
                    <a:pt x="1342" y="250"/>
                  </a:cubicBezTo>
                  <a:cubicBezTo>
                    <a:pt x="1342" y="250"/>
                    <a:pt x="1374" y="250"/>
                    <a:pt x="1405" y="218"/>
                  </a:cubicBezTo>
                  <a:cubicBezTo>
                    <a:pt x="1405" y="187"/>
                    <a:pt x="1436" y="187"/>
                    <a:pt x="1436" y="156"/>
                  </a:cubicBezTo>
                  <a:cubicBezTo>
                    <a:pt x="1405" y="125"/>
                    <a:pt x="1405" y="187"/>
                    <a:pt x="1405" y="187"/>
                  </a:cubicBezTo>
                  <a:cubicBezTo>
                    <a:pt x="1374" y="187"/>
                    <a:pt x="1342" y="218"/>
                    <a:pt x="1280" y="218"/>
                  </a:cubicBezTo>
                  <a:cubicBezTo>
                    <a:pt x="1249" y="250"/>
                    <a:pt x="1186" y="250"/>
                    <a:pt x="1124" y="250"/>
                  </a:cubicBezTo>
                  <a:cubicBezTo>
                    <a:pt x="1124" y="218"/>
                    <a:pt x="1124" y="187"/>
                    <a:pt x="1124" y="156"/>
                  </a:cubicBezTo>
                  <a:cubicBezTo>
                    <a:pt x="1124" y="125"/>
                    <a:pt x="1061" y="125"/>
                    <a:pt x="1061" y="93"/>
                  </a:cubicBezTo>
                  <a:cubicBezTo>
                    <a:pt x="1061" y="62"/>
                    <a:pt x="1124" y="125"/>
                    <a:pt x="1186" y="125"/>
                  </a:cubicBezTo>
                  <a:cubicBezTo>
                    <a:pt x="1124" y="31"/>
                    <a:pt x="999" y="0"/>
                    <a:pt x="967" y="0"/>
                  </a:cubicBezTo>
                  <a:cubicBezTo>
                    <a:pt x="874" y="31"/>
                    <a:pt x="842" y="93"/>
                    <a:pt x="749" y="125"/>
                  </a:cubicBezTo>
                  <a:cubicBezTo>
                    <a:pt x="749" y="125"/>
                    <a:pt x="717" y="125"/>
                    <a:pt x="686" y="125"/>
                  </a:cubicBezTo>
                  <a:cubicBezTo>
                    <a:pt x="655" y="125"/>
                    <a:pt x="624" y="125"/>
                    <a:pt x="592" y="125"/>
                  </a:cubicBezTo>
                  <a:cubicBezTo>
                    <a:pt x="561" y="156"/>
                    <a:pt x="561" y="187"/>
                    <a:pt x="499" y="218"/>
                  </a:cubicBezTo>
                  <a:cubicBezTo>
                    <a:pt x="405" y="250"/>
                    <a:pt x="343" y="250"/>
                    <a:pt x="250" y="281"/>
                  </a:cubicBezTo>
                  <a:cubicBezTo>
                    <a:pt x="218" y="312"/>
                    <a:pt x="156" y="312"/>
                    <a:pt x="125" y="312"/>
                  </a:cubicBezTo>
                  <a:cubicBezTo>
                    <a:pt x="93" y="312"/>
                    <a:pt x="31" y="312"/>
                    <a:pt x="31" y="343"/>
                  </a:cubicBezTo>
                  <a:cubicBezTo>
                    <a:pt x="31" y="375"/>
                    <a:pt x="125" y="343"/>
                    <a:pt x="125" y="375"/>
                  </a:cubicBezTo>
                  <a:cubicBezTo>
                    <a:pt x="125" y="406"/>
                    <a:pt x="156" y="437"/>
                    <a:pt x="125" y="468"/>
                  </a:cubicBezTo>
                  <a:cubicBezTo>
                    <a:pt x="93" y="500"/>
                    <a:pt x="31" y="437"/>
                    <a:pt x="31" y="406"/>
                  </a:cubicBezTo>
                  <a:cubicBezTo>
                    <a:pt x="31" y="468"/>
                    <a:pt x="62" y="531"/>
                    <a:pt x="62" y="562"/>
                  </a:cubicBezTo>
                  <a:cubicBezTo>
                    <a:pt x="62" y="625"/>
                    <a:pt x="0" y="656"/>
                    <a:pt x="0" y="718"/>
                  </a:cubicBezTo>
                  <a:cubicBezTo>
                    <a:pt x="31" y="781"/>
                    <a:pt x="93" y="812"/>
                    <a:pt x="125" y="875"/>
                  </a:cubicBezTo>
                  <a:cubicBezTo>
                    <a:pt x="125" y="906"/>
                    <a:pt x="93" y="906"/>
                    <a:pt x="93" y="937"/>
                  </a:cubicBezTo>
                  <a:cubicBezTo>
                    <a:pt x="125" y="1000"/>
                    <a:pt x="156" y="1000"/>
                    <a:pt x="156" y="1062"/>
                  </a:cubicBezTo>
                  <a:cubicBezTo>
                    <a:pt x="156" y="1093"/>
                    <a:pt x="125" y="1125"/>
                    <a:pt x="125" y="1156"/>
                  </a:cubicBezTo>
                  <a:cubicBezTo>
                    <a:pt x="125" y="1187"/>
                    <a:pt x="125" y="1218"/>
                    <a:pt x="156" y="1250"/>
                  </a:cubicBezTo>
                  <a:cubicBezTo>
                    <a:pt x="187" y="1281"/>
                    <a:pt x="218" y="1312"/>
                    <a:pt x="218" y="1343"/>
                  </a:cubicBezTo>
                  <a:cubicBezTo>
                    <a:pt x="250" y="1375"/>
                    <a:pt x="218" y="1375"/>
                    <a:pt x="218" y="1406"/>
                  </a:cubicBezTo>
                  <a:cubicBezTo>
                    <a:pt x="250" y="1437"/>
                    <a:pt x="281" y="1437"/>
                    <a:pt x="312" y="1468"/>
                  </a:cubicBezTo>
                  <a:cubicBezTo>
                    <a:pt x="343" y="1468"/>
                    <a:pt x="281" y="1500"/>
                    <a:pt x="312" y="1531"/>
                  </a:cubicBezTo>
                  <a:cubicBezTo>
                    <a:pt x="343" y="1531"/>
                    <a:pt x="405" y="1500"/>
                    <a:pt x="405" y="1500"/>
                  </a:cubicBezTo>
                  <a:cubicBezTo>
                    <a:pt x="467" y="1531"/>
                    <a:pt x="467" y="1562"/>
                    <a:pt x="499" y="1562"/>
                  </a:cubicBezTo>
                  <a:cubicBezTo>
                    <a:pt x="561" y="1593"/>
                    <a:pt x="561" y="1531"/>
                    <a:pt x="592" y="1562"/>
                  </a:cubicBezTo>
                  <a:cubicBezTo>
                    <a:pt x="624" y="1593"/>
                    <a:pt x="592" y="1656"/>
                    <a:pt x="624" y="1718"/>
                  </a:cubicBezTo>
                  <a:cubicBezTo>
                    <a:pt x="624" y="1718"/>
                    <a:pt x="655" y="1781"/>
                    <a:pt x="686" y="1781"/>
                  </a:cubicBezTo>
                  <a:cubicBezTo>
                    <a:pt x="717" y="1781"/>
                    <a:pt x="780" y="1718"/>
                    <a:pt x="780" y="1718"/>
                  </a:cubicBezTo>
                  <a:cubicBezTo>
                    <a:pt x="780" y="1687"/>
                    <a:pt x="717" y="1656"/>
                    <a:pt x="717" y="1656"/>
                  </a:cubicBezTo>
                  <a:cubicBezTo>
                    <a:pt x="717" y="1625"/>
                    <a:pt x="780" y="1656"/>
                    <a:pt x="780" y="1656"/>
                  </a:cubicBezTo>
                  <a:cubicBezTo>
                    <a:pt x="811" y="1656"/>
                    <a:pt x="842" y="1718"/>
                    <a:pt x="874" y="1718"/>
                  </a:cubicBezTo>
                  <a:cubicBezTo>
                    <a:pt x="905" y="1718"/>
                    <a:pt x="905" y="1687"/>
                    <a:pt x="936" y="1718"/>
                  </a:cubicBezTo>
                  <a:cubicBezTo>
                    <a:pt x="967" y="1718"/>
                    <a:pt x="905" y="1718"/>
                    <a:pt x="905" y="1750"/>
                  </a:cubicBezTo>
                  <a:cubicBezTo>
                    <a:pt x="936" y="1781"/>
                    <a:pt x="967" y="1781"/>
                    <a:pt x="999" y="1781"/>
                  </a:cubicBezTo>
                  <a:cubicBezTo>
                    <a:pt x="999" y="1781"/>
                    <a:pt x="1030" y="1781"/>
                    <a:pt x="1061" y="1781"/>
                  </a:cubicBezTo>
                  <a:cubicBezTo>
                    <a:pt x="1092" y="1781"/>
                    <a:pt x="1124" y="1812"/>
                    <a:pt x="1124" y="1843"/>
                  </a:cubicBezTo>
                  <a:cubicBezTo>
                    <a:pt x="1155" y="1875"/>
                    <a:pt x="1155" y="1906"/>
                    <a:pt x="1186" y="1937"/>
                  </a:cubicBezTo>
                  <a:cubicBezTo>
                    <a:pt x="1186" y="1937"/>
                    <a:pt x="1249" y="1968"/>
                    <a:pt x="1280" y="2000"/>
                  </a:cubicBezTo>
                  <a:cubicBezTo>
                    <a:pt x="1280" y="2000"/>
                    <a:pt x="1311" y="2031"/>
                    <a:pt x="1342" y="2031"/>
                  </a:cubicBezTo>
                  <a:cubicBezTo>
                    <a:pt x="1374" y="2031"/>
                    <a:pt x="1374" y="1937"/>
                    <a:pt x="1405" y="1937"/>
                  </a:cubicBezTo>
                  <a:cubicBezTo>
                    <a:pt x="1467" y="1968"/>
                    <a:pt x="1499" y="2000"/>
                    <a:pt x="1499" y="2062"/>
                  </a:cubicBezTo>
                  <a:cubicBezTo>
                    <a:pt x="1530" y="2062"/>
                    <a:pt x="1499" y="2093"/>
                    <a:pt x="1499" y="2125"/>
                  </a:cubicBezTo>
                  <a:cubicBezTo>
                    <a:pt x="1530" y="2125"/>
                    <a:pt x="1561" y="2125"/>
                    <a:pt x="1561" y="2093"/>
                  </a:cubicBezTo>
                  <a:cubicBezTo>
                    <a:pt x="1624" y="2062"/>
                    <a:pt x="1624" y="2031"/>
                    <a:pt x="1624" y="2031"/>
                  </a:cubicBezTo>
                  <a:cubicBezTo>
                    <a:pt x="1686" y="2000"/>
                    <a:pt x="1717" y="2031"/>
                    <a:pt x="1780" y="2031"/>
                  </a:cubicBezTo>
                  <a:cubicBezTo>
                    <a:pt x="1780" y="2062"/>
                    <a:pt x="1811" y="2062"/>
                    <a:pt x="1811" y="2062"/>
                  </a:cubicBezTo>
                  <a:cubicBezTo>
                    <a:pt x="1842" y="2062"/>
                    <a:pt x="1842" y="2000"/>
                    <a:pt x="1905" y="2000"/>
                  </a:cubicBezTo>
                  <a:cubicBezTo>
                    <a:pt x="1936" y="2000"/>
                    <a:pt x="1999" y="2000"/>
                    <a:pt x="2030" y="2031"/>
                  </a:cubicBezTo>
                  <a:cubicBezTo>
                    <a:pt x="2061" y="2062"/>
                    <a:pt x="2092" y="2093"/>
                    <a:pt x="2124" y="2125"/>
                  </a:cubicBezTo>
                  <a:cubicBezTo>
                    <a:pt x="2155" y="2125"/>
                    <a:pt x="2217" y="2125"/>
                    <a:pt x="2249" y="2125"/>
                  </a:cubicBezTo>
                  <a:cubicBezTo>
                    <a:pt x="2280" y="2156"/>
                    <a:pt x="2280" y="2187"/>
                    <a:pt x="2311" y="2156"/>
                  </a:cubicBezTo>
                  <a:cubicBezTo>
                    <a:pt x="2342" y="2156"/>
                    <a:pt x="2342" y="2125"/>
                    <a:pt x="2311" y="2125"/>
                  </a:cubicBezTo>
                  <a:cubicBezTo>
                    <a:pt x="2311" y="2125"/>
                    <a:pt x="2280" y="2125"/>
                    <a:pt x="2280" y="2093"/>
                  </a:cubicBezTo>
                  <a:cubicBezTo>
                    <a:pt x="2249" y="2062"/>
                    <a:pt x="2280" y="2031"/>
                    <a:pt x="2280" y="2000"/>
                  </a:cubicBezTo>
                  <a:cubicBezTo>
                    <a:pt x="2280" y="2000"/>
                    <a:pt x="2249" y="1968"/>
                    <a:pt x="2249" y="1937"/>
                  </a:cubicBezTo>
                  <a:cubicBezTo>
                    <a:pt x="2280" y="1875"/>
                    <a:pt x="2342" y="1812"/>
                    <a:pt x="2374" y="1781"/>
                  </a:cubicBezTo>
                  <a:cubicBezTo>
                    <a:pt x="2436" y="1718"/>
                    <a:pt x="2467" y="1750"/>
                    <a:pt x="2499" y="1718"/>
                  </a:cubicBezTo>
                  <a:cubicBezTo>
                    <a:pt x="2530" y="1718"/>
                    <a:pt x="2561" y="1718"/>
                    <a:pt x="2592" y="1687"/>
                  </a:cubicBezTo>
                  <a:cubicBezTo>
                    <a:pt x="2592" y="1656"/>
                    <a:pt x="2624" y="1656"/>
                    <a:pt x="2624" y="1625"/>
                  </a:cubicBezTo>
                  <a:cubicBezTo>
                    <a:pt x="2624" y="1593"/>
                    <a:pt x="2561" y="1562"/>
                    <a:pt x="2530" y="1531"/>
                  </a:cubicBezTo>
                  <a:cubicBezTo>
                    <a:pt x="2530" y="1531"/>
                    <a:pt x="2624" y="1531"/>
                    <a:pt x="2592" y="1531"/>
                  </a:cubicBezTo>
                  <a:cubicBezTo>
                    <a:pt x="2592" y="1468"/>
                    <a:pt x="2499" y="1468"/>
                    <a:pt x="2499" y="1406"/>
                  </a:cubicBezTo>
                  <a:cubicBezTo>
                    <a:pt x="2467" y="1375"/>
                    <a:pt x="2499" y="1312"/>
                    <a:pt x="2499" y="125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0" name="Freeform 31">
              <a:extLst/>
            </p:cNvPr>
            <p:cNvSpPr>
              <a:spLocks noChangeArrowheads="1"/>
            </p:cNvSpPr>
            <p:nvPr/>
          </p:nvSpPr>
          <p:spPr bwMode="auto">
            <a:xfrm>
              <a:off x="4569913" y="3587419"/>
              <a:ext cx="158753" cy="67698"/>
            </a:xfrm>
            <a:custGeom>
              <a:avLst/>
              <a:gdLst>
                <a:gd name="T0" fmla="*/ 65470690 w 782"/>
                <a:gd name="T1" fmla="*/ 25698953 h 313"/>
                <a:gd name="T2" fmla="*/ 65470690 w 782"/>
                <a:gd name="T3" fmla="*/ 25698953 h 313"/>
                <a:gd name="T4" fmla="*/ 51265720 w 782"/>
                <a:gd name="T5" fmla="*/ 28534097 h 313"/>
                <a:gd name="T6" fmla="*/ 36969618 w 782"/>
                <a:gd name="T7" fmla="*/ 25698953 h 313"/>
                <a:gd name="T8" fmla="*/ 2822949 w 782"/>
                <a:gd name="T9" fmla="*/ 25698953 h 313"/>
                <a:gd name="T10" fmla="*/ 14204971 w 782"/>
                <a:gd name="T11" fmla="*/ 17102192 h 313"/>
                <a:gd name="T12" fmla="*/ 11382324 w 782"/>
                <a:gd name="T13" fmla="*/ 17102192 h 313"/>
                <a:gd name="T14" fmla="*/ 2822949 w 782"/>
                <a:gd name="T15" fmla="*/ 17102192 h 313"/>
                <a:gd name="T16" fmla="*/ 2822949 w 782"/>
                <a:gd name="T17" fmla="*/ 11431905 h 313"/>
                <a:gd name="T18" fmla="*/ 11382324 w 782"/>
                <a:gd name="T19" fmla="*/ 8596761 h 313"/>
                <a:gd name="T20" fmla="*/ 22764647 w 782"/>
                <a:gd name="T21" fmla="*/ 0 h 313"/>
                <a:gd name="T22" fmla="*/ 22764647 w 782"/>
                <a:gd name="T23" fmla="*/ 2835144 h 313"/>
                <a:gd name="T24" fmla="*/ 17119051 w 782"/>
                <a:gd name="T25" fmla="*/ 8596761 h 313"/>
                <a:gd name="T26" fmla="*/ 31324022 w 782"/>
                <a:gd name="T27" fmla="*/ 8596761 h 313"/>
                <a:gd name="T28" fmla="*/ 31324022 w 782"/>
                <a:gd name="T29" fmla="*/ 0 h 313"/>
                <a:gd name="T30" fmla="*/ 36969618 w 782"/>
                <a:gd name="T31" fmla="*/ 0 h 313"/>
                <a:gd name="T32" fmla="*/ 45528992 w 782"/>
                <a:gd name="T33" fmla="*/ 5670288 h 313"/>
                <a:gd name="T34" fmla="*/ 54088367 w 782"/>
                <a:gd name="T35" fmla="*/ 5670288 h 313"/>
                <a:gd name="T36" fmla="*/ 56911316 w 782"/>
                <a:gd name="T37" fmla="*/ 2835144 h 313"/>
                <a:gd name="T38" fmla="*/ 68293639 w 782"/>
                <a:gd name="T39" fmla="*/ 8596761 h 313"/>
                <a:gd name="T40" fmla="*/ 68293639 w 782"/>
                <a:gd name="T41" fmla="*/ 17102192 h 313"/>
                <a:gd name="T42" fmla="*/ 65470690 w 782"/>
                <a:gd name="T43" fmla="*/ 25698953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2"/>
                <a:gd name="T67" fmla="*/ 0 h 313"/>
                <a:gd name="T68" fmla="*/ 782 w 782"/>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2" h="313">
                  <a:moveTo>
                    <a:pt x="719" y="281"/>
                  </a:moveTo>
                  <a:lnTo>
                    <a:pt x="719" y="281"/>
                  </a:lnTo>
                  <a:cubicBezTo>
                    <a:pt x="625" y="281"/>
                    <a:pt x="594" y="312"/>
                    <a:pt x="563" y="312"/>
                  </a:cubicBezTo>
                  <a:cubicBezTo>
                    <a:pt x="500" y="312"/>
                    <a:pt x="469" y="281"/>
                    <a:pt x="406" y="281"/>
                  </a:cubicBezTo>
                  <a:cubicBezTo>
                    <a:pt x="281" y="281"/>
                    <a:pt x="156" y="281"/>
                    <a:pt x="31" y="281"/>
                  </a:cubicBezTo>
                  <a:cubicBezTo>
                    <a:pt x="63" y="250"/>
                    <a:pt x="94" y="250"/>
                    <a:pt x="156" y="187"/>
                  </a:cubicBezTo>
                  <a:cubicBezTo>
                    <a:pt x="125" y="187"/>
                    <a:pt x="125" y="187"/>
                    <a:pt x="125" y="187"/>
                  </a:cubicBezTo>
                  <a:cubicBezTo>
                    <a:pt x="94" y="187"/>
                    <a:pt x="63" y="219"/>
                    <a:pt x="31" y="187"/>
                  </a:cubicBezTo>
                  <a:cubicBezTo>
                    <a:pt x="31" y="187"/>
                    <a:pt x="0" y="125"/>
                    <a:pt x="31" y="125"/>
                  </a:cubicBezTo>
                  <a:cubicBezTo>
                    <a:pt x="31" y="94"/>
                    <a:pt x="94" y="125"/>
                    <a:pt x="125" y="94"/>
                  </a:cubicBezTo>
                  <a:cubicBezTo>
                    <a:pt x="188" y="62"/>
                    <a:pt x="188" y="31"/>
                    <a:pt x="250" y="0"/>
                  </a:cubicBezTo>
                  <a:cubicBezTo>
                    <a:pt x="250" y="31"/>
                    <a:pt x="250" y="31"/>
                    <a:pt x="250" y="31"/>
                  </a:cubicBezTo>
                  <a:cubicBezTo>
                    <a:pt x="219" y="62"/>
                    <a:pt x="188" y="62"/>
                    <a:pt x="188" y="94"/>
                  </a:cubicBezTo>
                  <a:cubicBezTo>
                    <a:pt x="250" y="125"/>
                    <a:pt x="313" y="125"/>
                    <a:pt x="344" y="94"/>
                  </a:cubicBezTo>
                  <a:cubicBezTo>
                    <a:pt x="375" y="62"/>
                    <a:pt x="344" y="31"/>
                    <a:pt x="344" y="0"/>
                  </a:cubicBezTo>
                  <a:cubicBezTo>
                    <a:pt x="344" y="0"/>
                    <a:pt x="375" y="0"/>
                    <a:pt x="406" y="0"/>
                  </a:cubicBezTo>
                  <a:cubicBezTo>
                    <a:pt x="438" y="0"/>
                    <a:pt x="469" y="31"/>
                    <a:pt x="500" y="62"/>
                  </a:cubicBezTo>
                  <a:cubicBezTo>
                    <a:pt x="531" y="62"/>
                    <a:pt x="563" y="62"/>
                    <a:pt x="594" y="62"/>
                  </a:cubicBezTo>
                  <a:cubicBezTo>
                    <a:pt x="625" y="62"/>
                    <a:pt x="625" y="31"/>
                    <a:pt x="625" y="31"/>
                  </a:cubicBezTo>
                  <a:cubicBezTo>
                    <a:pt x="688" y="62"/>
                    <a:pt x="719" y="62"/>
                    <a:pt x="750" y="94"/>
                  </a:cubicBezTo>
                  <a:cubicBezTo>
                    <a:pt x="781" y="125"/>
                    <a:pt x="750" y="156"/>
                    <a:pt x="750" y="187"/>
                  </a:cubicBezTo>
                  <a:cubicBezTo>
                    <a:pt x="750" y="219"/>
                    <a:pt x="719" y="250"/>
                    <a:pt x="719" y="28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1" name="Freeform 32">
              <a:extLst/>
            </p:cNvPr>
            <p:cNvSpPr>
              <a:spLocks noChangeArrowheads="1"/>
            </p:cNvSpPr>
            <p:nvPr/>
          </p:nvSpPr>
          <p:spPr bwMode="auto">
            <a:xfrm>
              <a:off x="4621037" y="3465370"/>
              <a:ext cx="311229" cy="216444"/>
            </a:xfrm>
            <a:custGeom>
              <a:avLst/>
              <a:gdLst>
                <a:gd name="T0" fmla="*/ 11398183 w 1532"/>
                <a:gd name="T1" fmla="*/ 51460780 h 1001"/>
                <a:gd name="T2" fmla="*/ 11398183 w 1532"/>
                <a:gd name="T3" fmla="*/ 51460780 h 1001"/>
                <a:gd name="T4" fmla="*/ 8571436 w 1532"/>
                <a:gd name="T5" fmla="*/ 37201609 h 1001"/>
                <a:gd name="T6" fmla="*/ 2826747 w 1532"/>
                <a:gd name="T7" fmla="*/ 25776193 h 1001"/>
                <a:gd name="T8" fmla="*/ 0 w 1532"/>
                <a:gd name="T9" fmla="*/ 17183927 h 1001"/>
                <a:gd name="T10" fmla="*/ 8571436 w 1532"/>
                <a:gd name="T11" fmla="*/ 8591964 h 1001"/>
                <a:gd name="T12" fmla="*/ 25623416 w 1532"/>
                <a:gd name="T13" fmla="*/ 2925059 h 1001"/>
                <a:gd name="T14" fmla="*/ 48419782 w 1532"/>
                <a:gd name="T15" fmla="*/ 5758511 h 1001"/>
                <a:gd name="T16" fmla="*/ 71216451 w 1532"/>
                <a:gd name="T17" fmla="*/ 8591964 h 1001"/>
                <a:gd name="T18" fmla="*/ 79787887 w 1532"/>
                <a:gd name="T19" fmla="*/ 11425416 h 1001"/>
                <a:gd name="T20" fmla="*/ 91186372 w 1532"/>
                <a:gd name="T21" fmla="*/ 8591964 h 1001"/>
                <a:gd name="T22" fmla="*/ 105411302 w 1532"/>
                <a:gd name="T23" fmla="*/ 14350475 h 1001"/>
                <a:gd name="T24" fmla="*/ 119727428 w 1532"/>
                <a:gd name="T25" fmla="*/ 25776193 h 1001"/>
                <a:gd name="T26" fmla="*/ 136779407 w 1532"/>
                <a:gd name="T27" fmla="*/ 37201609 h 1001"/>
                <a:gd name="T28" fmla="*/ 136779407 w 1532"/>
                <a:gd name="T29" fmla="*/ 51460780 h 1001"/>
                <a:gd name="T30" fmla="*/ 116809486 w 1532"/>
                <a:gd name="T31" fmla="*/ 54294233 h 1001"/>
                <a:gd name="T32" fmla="*/ 111155992 w 1532"/>
                <a:gd name="T33" fmla="*/ 68553403 h 1001"/>
                <a:gd name="T34" fmla="*/ 113982739 w 1532"/>
                <a:gd name="T35" fmla="*/ 79978820 h 1001"/>
                <a:gd name="T36" fmla="*/ 96931061 w 1532"/>
                <a:gd name="T37" fmla="*/ 79978820 h 1001"/>
                <a:gd name="T38" fmla="*/ 91186372 w 1532"/>
                <a:gd name="T39" fmla="*/ 88570783 h 1001"/>
                <a:gd name="T40" fmla="*/ 79787887 w 1532"/>
                <a:gd name="T41" fmla="*/ 88570783 h 1001"/>
                <a:gd name="T42" fmla="*/ 71216451 w 1532"/>
                <a:gd name="T43" fmla="*/ 91404538 h 1001"/>
                <a:gd name="T44" fmla="*/ 59818267 w 1532"/>
                <a:gd name="T45" fmla="*/ 91404538 h 1001"/>
                <a:gd name="T46" fmla="*/ 51337724 w 1532"/>
                <a:gd name="T47" fmla="*/ 82903878 h 1001"/>
                <a:gd name="T48" fmla="*/ 39939541 w 1532"/>
                <a:gd name="T49" fmla="*/ 74311915 h 1001"/>
                <a:gd name="T50" fmla="*/ 45593035 w 1532"/>
                <a:gd name="T51" fmla="*/ 68553403 h 1001"/>
                <a:gd name="T52" fmla="*/ 45593035 w 1532"/>
                <a:gd name="T53" fmla="*/ 60052744 h 1001"/>
                <a:gd name="T54" fmla="*/ 34194852 w 1532"/>
                <a:gd name="T55" fmla="*/ 54294233 h 1001"/>
                <a:gd name="T56" fmla="*/ 31368105 w 1532"/>
                <a:gd name="T57" fmla="*/ 57127685 h 1001"/>
                <a:gd name="T58" fmla="*/ 22796669 w 1532"/>
                <a:gd name="T59" fmla="*/ 57127685 h 1001"/>
                <a:gd name="T60" fmla="*/ 11398183 w 1532"/>
                <a:gd name="T61" fmla="*/ 51460780 h 10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32"/>
                <a:gd name="T94" fmla="*/ 0 h 1001"/>
                <a:gd name="T95" fmla="*/ 1532 w 1532"/>
                <a:gd name="T96" fmla="*/ 1001 h 10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32" h="1001">
                  <a:moveTo>
                    <a:pt x="125" y="563"/>
                  </a:moveTo>
                  <a:lnTo>
                    <a:pt x="125" y="563"/>
                  </a:lnTo>
                  <a:cubicBezTo>
                    <a:pt x="125" y="500"/>
                    <a:pt x="125" y="469"/>
                    <a:pt x="94" y="407"/>
                  </a:cubicBezTo>
                  <a:cubicBezTo>
                    <a:pt x="63" y="375"/>
                    <a:pt x="63" y="344"/>
                    <a:pt x="31" y="282"/>
                  </a:cubicBezTo>
                  <a:cubicBezTo>
                    <a:pt x="31" y="282"/>
                    <a:pt x="0" y="219"/>
                    <a:pt x="0" y="188"/>
                  </a:cubicBezTo>
                  <a:cubicBezTo>
                    <a:pt x="31" y="157"/>
                    <a:pt x="63" y="125"/>
                    <a:pt x="94" y="94"/>
                  </a:cubicBezTo>
                  <a:cubicBezTo>
                    <a:pt x="125" y="63"/>
                    <a:pt x="219" y="32"/>
                    <a:pt x="281" y="32"/>
                  </a:cubicBezTo>
                  <a:cubicBezTo>
                    <a:pt x="344" y="0"/>
                    <a:pt x="438" y="32"/>
                    <a:pt x="531" y="63"/>
                  </a:cubicBezTo>
                  <a:cubicBezTo>
                    <a:pt x="625" y="63"/>
                    <a:pt x="719" y="63"/>
                    <a:pt x="781" y="94"/>
                  </a:cubicBezTo>
                  <a:cubicBezTo>
                    <a:pt x="813" y="94"/>
                    <a:pt x="875" y="125"/>
                    <a:pt x="875" y="125"/>
                  </a:cubicBezTo>
                  <a:cubicBezTo>
                    <a:pt x="938" y="157"/>
                    <a:pt x="969" y="94"/>
                    <a:pt x="1000" y="94"/>
                  </a:cubicBezTo>
                  <a:cubicBezTo>
                    <a:pt x="1063" y="94"/>
                    <a:pt x="1094" y="157"/>
                    <a:pt x="1156" y="157"/>
                  </a:cubicBezTo>
                  <a:cubicBezTo>
                    <a:pt x="1219" y="219"/>
                    <a:pt x="1250" y="250"/>
                    <a:pt x="1313" y="282"/>
                  </a:cubicBezTo>
                  <a:cubicBezTo>
                    <a:pt x="1375" y="313"/>
                    <a:pt x="1438" y="344"/>
                    <a:pt x="1500" y="407"/>
                  </a:cubicBezTo>
                  <a:cubicBezTo>
                    <a:pt x="1500" y="438"/>
                    <a:pt x="1531" y="500"/>
                    <a:pt x="1500" y="563"/>
                  </a:cubicBezTo>
                  <a:cubicBezTo>
                    <a:pt x="1438" y="594"/>
                    <a:pt x="1344" y="563"/>
                    <a:pt x="1281" y="594"/>
                  </a:cubicBezTo>
                  <a:cubicBezTo>
                    <a:pt x="1250" y="625"/>
                    <a:pt x="1250" y="688"/>
                    <a:pt x="1219" y="750"/>
                  </a:cubicBezTo>
                  <a:cubicBezTo>
                    <a:pt x="1219" y="813"/>
                    <a:pt x="1281" y="844"/>
                    <a:pt x="1250" y="875"/>
                  </a:cubicBezTo>
                  <a:cubicBezTo>
                    <a:pt x="1219" y="907"/>
                    <a:pt x="1125" y="844"/>
                    <a:pt x="1063" y="875"/>
                  </a:cubicBezTo>
                  <a:cubicBezTo>
                    <a:pt x="1031" y="875"/>
                    <a:pt x="1031" y="938"/>
                    <a:pt x="1000" y="969"/>
                  </a:cubicBezTo>
                  <a:cubicBezTo>
                    <a:pt x="969" y="1000"/>
                    <a:pt x="906" y="969"/>
                    <a:pt x="875" y="969"/>
                  </a:cubicBezTo>
                  <a:cubicBezTo>
                    <a:pt x="844" y="969"/>
                    <a:pt x="813" y="1000"/>
                    <a:pt x="781" y="1000"/>
                  </a:cubicBezTo>
                  <a:cubicBezTo>
                    <a:pt x="719" y="1000"/>
                    <a:pt x="719" y="1000"/>
                    <a:pt x="656" y="1000"/>
                  </a:cubicBezTo>
                  <a:cubicBezTo>
                    <a:pt x="625" y="969"/>
                    <a:pt x="594" y="938"/>
                    <a:pt x="563" y="907"/>
                  </a:cubicBezTo>
                  <a:cubicBezTo>
                    <a:pt x="531" y="875"/>
                    <a:pt x="500" y="875"/>
                    <a:pt x="438" y="813"/>
                  </a:cubicBezTo>
                  <a:cubicBezTo>
                    <a:pt x="469" y="813"/>
                    <a:pt x="500" y="782"/>
                    <a:pt x="500" y="750"/>
                  </a:cubicBezTo>
                  <a:cubicBezTo>
                    <a:pt x="500" y="719"/>
                    <a:pt x="500" y="688"/>
                    <a:pt x="500" y="657"/>
                  </a:cubicBezTo>
                  <a:cubicBezTo>
                    <a:pt x="469" y="625"/>
                    <a:pt x="438" y="625"/>
                    <a:pt x="375" y="594"/>
                  </a:cubicBezTo>
                  <a:cubicBezTo>
                    <a:pt x="344" y="594"/>
                    <a:pt x="344" y="625"/>
                    <a:pt x="344" y="625"/>
                  </a:cubicBezTo>
                  <a:cubicBezTo>
                    <a:pt x="281" y="625"/>
                    <a:pt x="281" y="625"/>
                    <a:pt x="250" y="625"/>
                  </a:cubicBezTo>
                  <a:cubicBezTo>
                    <a:pt x="219" y="594"/>
                    <a:pt x="188" y="563"/>
                    <a:pt x="125" y="56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2" name="Freeform 33">
              <a:extLst/>
            </p:cNvPr>
            <p:cNvSpPr>
              <a:spLocks noChangeArrowheads="1"/>
            </p:cNvSpPr>
            <p:nvPr/>
          </p:nvSpPr>
          <p:spPr bwMode="auto">
            <a:xfrm>
              <a:off x="4614759" y="3324253"/>
              <a:ext cx="387467" cy="229793"/>
            </a:xfrm>
            <a:custGeom>
              <a:avLst/>
              <a:gdLst>
                <a:gd name="T0" fmla="*/ 159621454 w 1907"/>
                <a:gd name="T1" fmla="*/ 45593657 h 1064"/>
                <a:gd name="T2" fmla="*/ 159621454 w 1907"/>
                <a:gd name="T3" fmla="*/ 45593657 h 1064"/>
                <a:gd name="T4" fmla="*/ 159621454 w 1907"/>
                <a:gd name="T5" fmla="*/ 31368627 h 1064"/>
                <a:gd name="T6" fmla="*/ 153875040 w 1907"/>
                <a:gd name="T7" fmla="*/ 25623595 h 1064"/>
                <a:gd name="T8" fmla="*/ 148219835 w 1907"/>
                <a:gd name="T9" fmla="*/ 17143295 h 1064"/>
                <a:gd name="T10" fmla="*/ 148219835 w 1907"/>
                <a:gd name="T11" fmla="*/ 17143295 h 1064"/>
                <a:gd name="T12" fmla="*/ 139645970 w 1907"/>
                <a:gd name="T13" fmla="*/ 17143295 h 1064"/>
                <a:gd name="T14" fmla="*/ 133990765 w 1907"/>
                <a:gd name="T15" fmla="*/ 22796828 h 1064"/>
                <a:gd name="T16" fmla="*/ 119670486 w 1907"/>
                <a:gd name="T17" fmla="*/ 11398565 h 1064"/>
                <a:gd name="T18" fmla="*/ 99786211 w 1907"/>
                <a:gd name="T19" fmla="*/ 2826767 h 1064"/>
                <a:gd name="T20" fmla="*/ 94039797 w 1907"/>
                <a:gd name="T21" fmla="*/ 2826767 h 1064"/>
                <a:gd name="T22" fmla="*/ 79810727 w 1907"/>
                <a:gd name="T23" fmla="*/ 8571496 h 1064"/>
                <a:gd name="T24" fmla="*/ 82638179 w 1907"/>
                <a:gd name="T25" fmla="*/ 25623595 h 1064"/>
                <a:gd name="T26" fmla="*/ 74064314 w 1907"/>
                <a:gd name="T27" fmla="*/ 37022160 h 1064"/>
                <a:gd name="T28" fmla="*/ 59835243 w 1907"/>
                <a:gd name="T29" fmla="*/ 45593657 h 1064"/>
                <a:gd name="T30" fmla="*/ 48433624 w 1907"/>
                <a:gd name="T31" fmla="*/ 31368627 h 1064"/>
                <a:gd name="T32" fmla="*/ 39859759 w 1907"/>
                <a:gd name="T33" fmla="*/ 19970062 h 1064"/>
                <a:gd name="T34" fmla="*/ 37032308 w 1907"/>
                <a:gd name="T35" fmla="*/ 14225332 h 1064"/>
                <a:gd name="T36" fmla="*/ 19975484 w 1907"/>
                <a:gd name="T37" fmla="*/ 22796828 h 1064"/>
                <a:gd name="T38" fmla="*/ 14229070 w 1907"/>
                <a:gd name="T39" fmla="*/ 31368627 h 1064"/>
                <a:gd name="T40" fmla="*/ 2827452 w 1907"/>
                <a:gd name="T41" fmla="*/ 54165455 h 1064"/>
                <a:gd name="T42" fmla="*/ 2827452 w 1907"/>
                <a:gd name="T43" fmla="*/ 76962283 h 1064"/>
                <a:gd name="T44" fmla="*/ 11401619 w 1907"/>
                <a:gd name="T45" fmla="*/ 68390787 h 1064"/>
                <a:gd name="T46" fmla="*/ 28458141 w 1907"/>
                <a:gd name="T47" fmla="*/ 62736951 h 1064"/>
                <a:gd name="T48" fmla="*/ 51261378 w 1907"/>
                <a:gd name="T49" fmla="*/ 65563718 h 1064"/>
                <a:gd name="T50" fmla="*/ 74064314 w 1907"/>
                <a:gd name="T51" fmla="*/ 68390787 h 1064"/>
                <a:gd name="T52" fmla="*/ 82638179 w 1907"/>
                <a:gd name="T53" fmla="*/ 71217554 h 1064"/>
                <a:gd name="T54" fmla="*/ 94039797 w 1907"/>
                <a:gd name="T55" fmla="*/ 68390787 h 1064"/>
                <a:gd name="T56" fmla="*/ 108268868 w 1907"/>
                <a:gd name="T57" fmla="*/ 74135517 h 1064"/>
                <a:gd name="T58" fmla="*/ 122589146 w 1907"/>
                <a:gd name="T59" fmla="*/ 85533780 h 1064"/>
                <a:gd name="T60" fmla="*/ 139645970 w 1907"/>
                <a:gd name="T61" fmla="*/ 96932345 h 1064"/>
                <a:gd name="T62" fmla="*/ 148219835 w 1907"/>
                <a:gd name="T63" fmla="*/ 88360849 h 1064"/>
                <a:gd name="T64" fmla="*/ 159621454 w 1907"/>
                <a:gd name="T65" fmla="*/ 91187616 h 1064"/>
                <a:gd name="T66" fmla="*/ 165276659 w 1907"/>
                <a:gd name="T67" fmla="*/ 79789050 h 1064"/>
                <a:gd name="T68" fmla="*/ 171023073 w 1907"/>
                <a:gd name="T69" fmla="*/ 74135517 h 1064"/>
                <a:gd name="T70" fmla="*/ 173850524 w 1907"/>
                <a:gd name="T71" fmla="*/ 65563718 h 1064"/>
                <a:gd name="T72" fmla="*/ 159621454 w 1907"/>
                <a:gd name="T73" fmla="*/ 45593657 h 10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7"/>
                <a:gd name="T112" fmla="*/ 0 h 1064"/>
                <a:gd name="T113" fmla="*/ 1907 w 1907"/>
                <a:gd name="T114" fmla="*/ 1064 h 10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7" h="1064">
                  <a:moveTo>
                    <a:pt x="1750" y="500"/>
                  </a:moveTo>
                  <a:lnTo>
                    <a:pt x="1750" y="500"/>
                  </a:lnTo>
                  <a:cubicBezTo>
                    <a:pt x="1750" y="469"/>
                    <a:pt x="1781" y="406"/>
                    <a:pt x="1750" y="344"/>
                  </a:cubicBezTo>
                  <a:cubicBezTo>
                    <a:pt x="1750" y="313"/>
                    <a:pt x="1719" y="313"/>
                    <a:pt x="1687" y="281"/>
                  </a:cubicBezTo>
                  <a:cubicBezTo>
                    <a:pt x="1656" y="250"/>
                    <a:pt x="1625" y="219"/>
                    <a:pt x="1625" y="188"/>
                  </a:cubicBezTo>
                  <a:cubicBezTo>
                    <a:pt x="1594" y="188"/>
                    <a:pt x="1562" y="188"/>
                    <a:pt x="1531" y="188"/>
                  </a:cubicBezTo>
                  <a:cubicBezTo>
                    <a:pt x="1500" y="219"/>
                    <a:pt x="1469" y="250"/>
                    <a:pt x="1469" y="250"/>
                  </a:cubicBezTo>
                  <a:cubicBezTo>
                    <a:pt x="1406" y="219"/>
                    <a:pt x="1344" y="188"/>
                    <a:pt x="1312" y="125"/>
                  </a:cubicBezTo>
                  <a:cubicBezTo>
                    <a:pt x="1250" y="125"/>
                    <a:pt x="1156" y="94"/>
                    <a:pt x="1094" y="31"/>
                  </a:cubicBezTo>
                  <a:cubicBezTo>
                    <a:pt x="1094" y="31"/>
                    <a:pt x="1031" y="0"/>
                    <a:pt x="1031" y="31"/>
                  </a:cubicBezTo>
                  <a:cubicBezTo>
                    <a:pt x="937" y="31"/>
                    <a:pt x="906" y="94"/>
                    <a:pt x="875" y="94"/>
                  </a:cubicBezTo>
                  <a:cubicBezTo>
                    <a:pt x="875" y="156"/>
                    <a:pt x="906" y="219"/>
                    <a:pt x="906" y="281"/>
                  </a:cubicBezTo>
                  <a:cubicBezTo>
                    <a:pt x="875" y="344"/>
                    <a:pt x="875" y="406"/>
                    <a:pt x="812" y="406"/>
                  </a:cubicBezTo>
                  <a:cubicBezTo>
                    <a:pt x="781" y="469"/>
                    <a:pt x="719" y="500"/>
                    <a:pt x="656" y="500"/>
                  </a:cubicBezTo>
                  <a:cubicBezTo>
                    <a:pt x="594" y="469"/>
                    <a:pt x="594" y="375"/>
                    <a:pt x="531" y="344"/>
                  </a:cubicBezTo>
                  <a:cubicBezTo>
                    <a:pt x="500" y="281"/>
                    <a:pt x="437" y="281"/>
                    <a:pt x="437" y="219"/>
                  </a:cubicBezTo>
                  <a:cubicBezTo>
                    <a:pt x="406" y="219"/>
                    <a:pt x="437" y="156"/>
                    <a:pt x="406" y="156"/>
                  </a:cubicBezTo>
                  <a:cubicBezTo>
                    <a:pt x="344" y="188"/>
                    <a:pt x="281" y="219"/>
                    <a:pt x="219" y="250"/>
                  </a:cubicBezTo>
                  <a:cubicBezTo>
                    <a:pt x="187" y="281"/>
                    <a:pt x="156" y="313"/>
                    <a:pt x="156" y="344"/>
                  </a:cubicBezTo>
                  <a:cubicBezTo>
                    <a:pt x="125" y="438"/>
                    <a:pt x="62" y="531"/>
                    <a:pt x="31" y="594"/>
                  </a:cubicBezTo>
                  <a:cubicBezTo>
                    <a:pt x="0" y="688"/>
                    <a:pt x="31" y="750"/>
                    <a:pt x="31" y="844"/>
                  </a:cubicBezTo>
                  <a:cubicBezTo>
                    <a:pt x="62" y="813"/>
                    <a:pt x="62" y="781"/>
                    <a:pt x="125" y="750"/>
                  </a:cubicBezTo>
                  <a:cubicBezTo>
                    <a:pt x="156" y="719"/>
                    <a:pt x="219" y="688"/>
                    <a:pt x="312" y="688"/>
                  </a:cubicBezTo>
                  <a:cubicBezTo>
                    <a:pt x="375" y="656"/>
                    <a:pt x="469" y="688"/>
                    <a:pt x="562" y="719"/>
                  </a:cubicBezTo>
                  <a:cubicBezTo>
                    <a:pt x="656" y="719"/>
                    <a:pt x="750" y="719"/>
                    <a:pt x="812" y="750"/>
                  </a:cubicBezTo>
                  <a:cubicBezTo>
                    <a:pt x="844" y="750"/>
                    <a:pt x="875" y="781"/>
                    <a:pt x="906" y="781"/>
                  </a:cubicBezTo>
                  <a:cubicBezTo>
                    <a:pt x="937" y="813"/>
                    <a:pt x="1000" y="750"/>
                    <a:pt x="1031" y="750"/>
                  </a:cubicBezTo>
                  <a:cubicBezTo>
                    <a:pt x="1094" y="750"/>
                    <a:pt x="1125" y="813"/>
                    <a:pt x="1187" y="813"/>
                  </a:cubicBezTo>
                  <a:cubicBezTo>
                    <a:pt x="1250" y="875"/>
                    <a:pt x="1281" y="906"/>
                    <a:pt x="1344" y="938"/>
                  </a:cubicBezTo>
                  <a:cubicBezTo>
                    <a:pt x="1406" y="969"/>
                    <a:pt x="1469" y="1031"/>
                    <a:pt x="1531" y="1063"/>
                  </a:cubicBezTo>
                  <a:cubicBezTo>
                    <a:pt x="1531" y="1031"/>
                    <a:pt x="1562" y="1000"/>
                    <a:pt x="1625" y="969"/>
                  </a:cubicBezTo>
                  <a:cubicBezTo>
                    <a:pt x="1656" y="969"/>
                    <a:pt x="1687" y="1031"/>
                    <a:pt x="1750" y="1000"/>
                  </a:cubicBezTo>
                  <a:cubicBezTo>
                    <a:pt x="1750" y="969"/>
                    <a:pt x="1781" y="906"/>
                    <a:pt x="1812" y="875"/>
                  </a:cubicBezTo>
                  <a:cubicBezTo>
                    <a:pt x="1844" y="844"/>
                    <a:pt x="1844" y="813"/>
                    <a:pt x="1875" y="813"/>
                  </a:cubicBezTo>
                  <a:cubicBezTo>
                    <a:pt x="1875" y="781"/>
                    <a:pt x="1906" y="750"/>
                    <a:pt x="1906" y="719"/>
                  </a:cubicBezTo>
                  <a:cubicBezTo>
                    <a:pt x="1875" y="625"/>
                    <a:pt x="1812" y="594"/>
                    <a:pt x="1750" y="50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3" name="Freeform 34">
              <a:extLst/>
            </p:cNvPr>
            <p:cNvSpPr>
              <a:spLocks noChangeArrowheads="1"/>
            </p:cNvSpPr>
            <p:nvPr/>
          </p:nvSpPr>
          <p:spPr bwMode="auto">
            <a:xfrm>
              <a:off x="4735842" y="3202205"/>
              <a:ext cx="241270" cy="175444"/>
            </a:xfrm>
            <a:custGeom>
              <a:avLst/>
              <a:gdLst>
                <a:gd name="T0" fmla="*/ 93954157 w 1188"/>
                <a:gd name="T1" fmla="*/ 68281618 h 813"/>
                <a:gd name="T2" fmla="*/ 93954157 w 1188"/>
                <a:gd name="T3" fmla="*/ 68281618 h 813"/>
                <a:gd name="T4" fmla="*/ 85388116 w 1188"/>
                <a:gd name="T5" fmla="*/ 68281618 h 813"/>
                <a:gd name="T6" fmla="*/ 79738200 w 1188"/>
                <a:gd name="T7" fmla="*/ 73926115 h 813"/>
                <a:gd name="T8" fmla="*/ 65430774 w 1188"/>
                <a:gd name="T9" fmla="*/ 62545997 h 813"/>
                <a:gd name="T10" fmla="*/ 45564599 w 1188"/>
                <a:gd name="T11" fmla="*/ 53987976 h 813"/>
                <a:gd name="T12" fmla="*/ 39823517 w 1188"/>
                <a:gd name="T13" fmla="*/ 53987976 h 813"/>
                <a:gd name="T14" fmla="*/ 25607258 w 1188"/>
                <a:gd name="T15" fmla="*/ 62545997 h 813"/>
                <a:gd name="T16" fmla="*/ 28432216 w 1188"/>
                <a:gd name="T17" fmla="*/ 42607857 h 813"/>
                <a:gd name="T18" fmla="*/ 19866175 w 1188"/>
                <a:gd name="T19" fmla="*/ 42607857 h 813"/>
                <a:gd name="T20" fmla="*/ 14216259 w 1188"/>
                <a:gd name="T21" fmla="*/ 48343478 h 813"/>
                <a:gd name="T22" fmla="*/ 5649916 w 1188"/>
                <a:gd name="T23" fmla="*/ 36963058 h 813"/>
                <a:gd name="T24" fmla="*/ 5649916 w 1188"/>
                <a:gd name="T25" fmla="*/ 28405037 h 813"/>
                <a:gd name="T26" fmla="*/ 0 w 1188"/>
                <a:gd name="T27" fmla="*/ 22760539 h 813"/>
                <a:gd name="T28" fmla="*/ 5649916 w 1188"/>
                <a:gd name="T29" fmla="*/ 11380119 h 813"/>
                <a:gd name="T30" fmla="*/ 19866175 w 1188"/>
                <a:gd name="T31" fmla="*/ 5644498 h 813"/>
                <a:gd name="T32" fmla="*/ 48389557 w 1188"/>
                <a:gd name="T33" fmla="*/ 0 h 813"/>
                <a:gd name="T34" fmla="*/ 73997117 w 1188"/>
                <a:gd name="T35" fmla="*/ 0 h 813"/>
                <a:gd name="T36" fmla="*/ 82563158 w 1188"/>
                <a:gd name="T37" fmla="*/ 5644498 h 813"/>
                <a:gd name="T38" fmla="*/ 108170416 w 1188"/>
                <a:gd name="T39" fmla="*/ 5644498 h 813"/>
                <a:gd name="T40" fmla="*/ 105345457 w 1188"/>
                <a:gd name="T41" fmla="*/ 17024918 h 813"/>
                <a:gd name="T42" fmla="*/ 102520499 w 1188"/>
                <a:gd name="T43" fmla="*/ 22760539 h 813"/>
                <a:gd name="T44" fmla="*/ 91129199 w 1188"/>
                <a:gd name="T45" fmla="*/ 22760539 h 813"/>
                <a:gd name="T46" fmla="*/ 79738200 w 1188"/>
                <a:gd name="T47" fmla="*/ 28405037 h 813"/>
                <a:gd name="T48" fmla="*/ 88213074 w 1188"/>
                <a:gd name="T49" fmla="*/ 42607857 h 813"/>
                <a:gd name="T50" fmla="*/ 96779417 w 1188"/>
                <a:gd name="T51" fmla="*/ 62545997 h 813"/>
                <a:gd name="T52" fmla="*/ 93954157 w 1188"/>
                <a:gd name="T53" fmla="*/ 65368095 h 813"/>
                <a:gd name="T54" fmla="*/ 93954157 w 1188"/>
                <a:gd name="T55" fmla="*/ 68281618 h 8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88"/>
                <a:gd name="T85" fmla="*/ 0 h 813"/>
                <a:gd name="T86" fmla="*/ 1188 w 1188"/>
                <a:gd name="T87" fmla="*/ 813 h 8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88" h="813">
                  <a:moveTo>
                    <a:pt x="1031" y="750"/>
                  </a:moveTo>
                  <a:lnTo>
                    <a:pt x="1031" y="750"/>
                  </a:lnTo>
                  <a:cubicBezTo>
                    <a:pt x="1000" y="750"/>
                    <a:pt x="968" y="750"/>
                    <a:pt x="937" y="750"/>
                  </a:cubicBezTo>
                  <a:cubicBezTo>
                    <a:pt x="906" y="781"/>
                    <a:pt x="875" y="812"/>
                    <a:pt x="875" y="812"/>
                  </a:cubicBezTo>
                  <a:cubicBezTo>
                    <a:pt x="812" y="781"/>
                    <a:pt x="750" y="750"/>
                    <a:pt x="718" y="687"/>
                  </a:cubicBezTo>
                  <a:cubicBezTo>
                    <a:pt x="656" y="687"/>
                    <a:pt x="562" y="656"/>
                    <a:pt x="500" y="593"/>
                  </a:cubicBezTo>
                  <a:cubicBezTo>
                    <a:pt x="500" y="593"/>
                    <a:pt x="437" y="562"/>
                    <a:pt x="437" y="593"/>
                  </a:cubicBezTo>
                  <a:cubicBezTo>
                    <a:pt x="343" y="593"/>
                    <a:pt x="312" y="656"/>
                    <a:pt x="281" y="687"/>
                  </a:cubicBezTo>
                  <a:cubicBezTo>
                    <a:pt x="281" y="593"/>
                    <a:pt x="312" y="531"/>
                    <a:pt x="312" y="468"/>
                  </a:cubicBezTo>
                  <a:cubicBezTo>
                    <a:pt x="281" y="468"/>
                    <a:pt x="250" y="468"/>
                    <a:pt x="218" y="468"/>
                  </a:cubicBezTo>
                  <a:cubicBezTo>
                    <a:pt x="187" y="500"/>
                    <a:pt x="187" y="531"/>
                    <a:pt x="156" y="531"/>
                  </a:cubicBezTo>
                  <a:cubicBezTo>
                    <a:pt x="93" y="500"/>
                    <a:pt x="62" y="468"/>
                    <a:pt x="62" y="406"/>
                  </a:cubicBezTo>
                  <a:cubicBezTo>
                    <a:pt x="31" y="406"/>
                    <a:pt x="62" y="343"/>
                    <a:pt x="62" y="312"/>
                  </a:cubicBezTo>
                  <a:lnTo>
                    <a:pt x="0" y="250"/>
                  </a:lnTo>
                  <a:cubicBezTo>
                    <a:pt x="0" y="187"/>
                    <a:pt x="31" y="156"/>
                    <a:pt x="62" y="125"/>
                  </a:cubicBezTo>
                  <a:cubicBezTo>
                    <a:pt x="93" y="93"/>
                    <a:pt x="156" y="62"/>
                    <a:pt x="218" y="62"/>
                  </a:cubicBezTo>
                  <a:cubicBezTo>
                    <a:pt x="312" y="31"/>
                    <a:pt x="437" y="0"/>
                    <a:pt x="531" y="0"/>
                  </a:cubicBezTo>
                  <a:cubicBezTo>
                    <a:pt x="625" y="0"/>
                    <a:pt x="718" y="0"/>
                    <a:pt x="812" y="0"/>
                  </a:cubicBezTo>
                  <a:cubicBezTo>
                    <a:pt x="843" y="31"/>
                    <a:pt x="875" y="62"/>
                    <a:pt x="906" y="62"/>
                  </a:cubicBezTo>
                  <a:cubicBezTo>
                    <a:pt x="1000" y="93"/>
                    <a:pt x="1093" y="62"/>
                    <a:pt x="1187" y="62"/>
                  </a:cubicBezTo>
                  <a:cubicBezTo>
                    <a:pt x="1187" y="93"/>
                    <a:pt x="1156" y="125"/>
                    <a:pt x="1156" y="187"/>
                  </a:cubicBezTo>
                  <a:cubicBezTo>
                    <a:pt x="1125" y="187"/>
                    <a:pt x="1125" y="218"/>
                    <a:pt x="1125" y="250"/>
                  </a:cubicBezTo>
                  <a:cubicBezTo>
                    <a:pt x="1093" y="250"/>
                    <a:pt x="1031" y="250"/>
                    <a:pt x="1000" y="250"/>
                  </a:cubicBezTo>
                  <a:cubicBezTo>
                    <a:pt x="937" y="250"/>
                    <a:pt x="875" y="281"/>
                    <a:pt x="875" y="312"/>
                  </a:cubicBezTo>
                  <a:cubicBezTo>
                    <a:pt x="875" y="375"/>
                    <a:pt x="937" y="437"/>
                    <a:pt x="968" y="468"/>
                  </a:cubicBezTo>
                  <a:cubicBezTo>
                    <a:pt x="1000" y="531"/>
                    <a:pt x="1031" y="593"/>
                    <a:pt x="1062" y="687"/>
                  </a:cubicBezTo>
                  <a:cubicBezTo>
                    <a:pt x="1062" y="687"/>
                    <a:pt x="1062" y="687"/>
                    <a:pt x="1031" y="718"/>
                  </a:cubicBezTo>
                  <a:cubicBezTo>
                    <a:pt x="1031" y="750"/>
                    <a:pt x="1031" y="750"/>
                    <a:pt x="1031" y="75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4" name="Freeform 35">
              <a:extLst/>
            </p:cNvPr>
            <p:cNvSpPr>
              <a:spLocks noChangeArrowheads="1"/>
            </p:cNvSpPr>
            <p:nvPr/>
          </p:nvSpPr>
          <p:spPr bwMode="auto">
            <a:xfrm>
              <a:off x="4557356" y="2208658"/>
              <a:ext cx="572230" cy="973523"/>
            </a:xfrm>
            <a:custGeom>
              <a:avLst/>
              <a:gdLst>
                <a:gd name="T0" fmla="*/ 80001106 w 2813"/>
                <a:gd name="T1" fmla="*/ 177153087 h 4501"/>
                <a:gd name="T2" fmla="*/ 114287251 w 2813"/>
                <a:gd name="T3" fmla="*/ 194347146 h 4501"/>
                <a:gd name="T4" fmla="*/ 94264070 w 2813"/>
                <a:gd name="T5" fmla="*/ 217211569 h 4501"/>
                <a:gd name="T6" fmla="*/ 59977925 w 2813"/>
                <a:gd name="T7" fmla="*/ 257178720 h 4501"/>
                <a:gd name="T8" fmla="*/ 31360378 w 2813"/>
                <a:gd name="T9" fmla="*/ 280042841 h 4501"/>
                <a:gd name="T10" fmla="*/ 22857329 w 2813"/>
                <a:gd name="T11" fmla="*/ 334368869 h 4501"/>
                <a:gd name="T12" fmla="*/ 25691780 w 2813"/>
                <a:gd name="T13" fmla="*/ 380097413 h 4501"/>
                <a:gd name="T14" fmla="*/ 68572290 w 2813"/>
                <a:gd name="T15" fmla="*/ 391529776 h 4501"/>
                <a:gd name="T16" fmla="*/ 94264070 w 2813"/>
                <a:gd name="T17" fmla="*/ 400126654 h 4501"/>
                <a:gd name="T18" fmla="*/ 134218813 w 2813"/>
                <a:gd name="T19" fmla="*/ 385859411 h 4501"/>
                <a:gd name="T20" fmla="*/ 182859541 w 2813"/>
                <a:gd name="T21" fmla="*/ 385859411 h 4501"/>
                <a:gd name="T22" fmla="*/ 211385771 w 2813"/>
                <a:gd name="T23" fmla="*/ 357232990 h 4501"/>
                <a:gd name="T24" fmla="*/ 242837466 w 2813"/>
                <a:gd name="T25" fmla="*/ 308669263 h 4501"/>
                <a:gd name="T26" fmla="*/ 242837466 w 2813"/>
                <a:gd name="T27" fmla="*/ 271537294 h 4501"/>
                <a:gd name="T28" fmla="*/ 231408952 w 2813"/>
                <a:gd name="T29" fmla="*/ 245746358 h 4501"/>
                <a:gd name="T30" fmla="*/ 219980136 w 2813"/>
                <a:gd name="T31" fmla="*/ 228643932 h 4501"/>
                <a:gd name="T32" fmla="*/ 211385771 w 2813"/>
                <a:gd name="T33" fmla="*/ 217211569 h 4501"/>
                <a:gd name="T34" fmla="*/ 217145686 w 2813"/>
                <a:gd name="T35" fmla="*/ 197182328 h 4501"/>
                <a:gd name="T36" fmla="*/ 214219919 w 2813"/>
                <a:gd name="T37" fmla="*/ 180079903 h 4501"/>
                <a:gd name="T38" fmla="*/ 188528139 w 2813"/>
                <a:gd name="T39" fmla="*/ 125754178 h 4501"/>
                <a:gd name="T40" fmla="*/ 194288357 w 2813"/>
                <a:gd name="T41" fmla="*/ 85695696 h 4501"/>
                <a:gd name="T42" fmla="*/ 174265176 w 2813"/>
                <a:gd name="T43" fmla="*/ 68593270 h 4501"/>
                <a:gd name="T44" fmla="*/ 171431028 w 2813"/>
                <a:gd name="T45" fmla="*/ 51399212 h 4501"/>
                <a:gd name="T46" fmla="*/ 185693991 w 2813"/>
                <a:gd name="T47" fmla="*/ 22864423 h 4501"/>
                <a:gd name="T48" fmla="*/ 145647629 w 2813"/>
                <a:gd name="T49" fmla="*/ 2835182 h 4501"/>
                <a:gd name="T50" fmla="*/ 111361484 w 2813"/>
                <a:gd name="T51" fmla="*/ 28534788 h 4501"/>
                <a:gd name="T52" fmla="*/ 99932668 w 2813"/>
                <a:gd name="T53" fmla="*/ 51399212 h 4501"/>
                <a:gd name="T54" fmla="*/ 71406740 w 2813"/>
                <a:gd name="T55" fmla="*/ 54325725 h 4501"/>
                <a:gd name="T56" fmla="*/ 34286145 w 2813"/>
                <a:gd name="T57" fmla="*/ 57160907 h 4501"/>
                <a:gd name="T58" fmla="*/ 8503049 w 2813"/>
                <a:gd name="T59" fmla="*/ 39966849 h 4501"/>
                <a:gd name="T60" fmla="*/ 19931562 w 2813"/>
                <a:gd name="T61" fmla="*/ 62831272 h 4501"/>
                <a:gd name="T62" fmla="*/ 62812375 w 2813"/>
                <a:gd name="T63" fmla="*/ 88622209 h 4501"/>
                <a:gd name="T64" fmla="*/ 68572290 w 2813"/>
                <a:gd name="T65" fmla="*/ 111486632 h 4501"/>
                <a:gd name="T66" fmla="*/ 74240888 w 2813"/>
                <a:gd name="T67" fmla="*/ 134351056 h 4501"/>
                <a:gd name="T68" fmla="*/ 80001106 w 2813"/>
                <a:gd name="T69" fmla="*/ 177153087 h 45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13"/>
                <a:gd name="T106" fmla="*/ 0 h 4501"/>
                <a:gd name="T107" fmla="*/ 2813 w 2813"/>
                <a:gd name="T108" fmla="*/ 4501 h 45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13" h="4501">
                  <a:moveTo>
                    <a:pt x="875" y="1937"/>
                  </a:moveTo>
                  <a:lnTo>
                    <a:pt x="875" y="1937"/>
                  </a:lnTo>
                  <a:cubicBezTo>
                    <a:pt x="968" y="1969"/>
                    <a:pt x="1000" y="1969"/>
                    <a:pt x="1062" y="2031"/>
                  </a:cubicBezTo>
                  <a:cubicBezTo>
                    <a:pt x="1125" y="2031"/>
                    <a:pt x="1187" y="2062"/>
                    <a:pt x="1250" y="2125"/>
                  </a:cubicBezTo>
                  <a:cubicBezTo>
                    <a:pt x="1250" y="2156"/>
                    <a:pt x="1250" y="2250"/>
                    <a:pt x="1218" y="2312"/>
                  </a:cubicBezTo>
                  <a:cubicBezTo>
                    <a:pt x="1187" y="2375"/>
                    <a:pt x="1093" y="2344"/>
                    <a:pt x="1031" y="2375"/>
                  </a:cubicBezTo>
                  <a:cubicBezTo>
                    <a:pt x="968" y="2437"/>
                    <a:pt x="937" y="2531"/>
                    <a:pt x="875" y="2594"/>
                  </a:cubicBezTo>
                  <a:cubicBezTo>
                    <a:pt x="812" y="2687"/>
                    <a:pt x="718" y="2750"/>
                    <a:pt x="656" y="2812"/>
                  </a:cubicBezTo>
                  <a:cubicBezTo>
                    <a:pt x="593" y="2875"/>
                    <a:pt x="562" y="2969"/>
                    <a:pt x="500" y="3000"/>
                  </a:cubicBezTo>
                  <a:cubicBezTo>
                    <a:pt x="437" y="3031"/>
                    <a:pt x="375" y="3031"/>
                    <a:pt x="343" y="3062"/>
                  </a:cubicBezTo>
                  <a:cubicBezTo>
                    <a:pt x="281" y="3093"/>
                    <a:pt x="218" y="3156"/>
                    <a:pt x="218" y="3187"/>
                  </a:cubicBezTo>
                  <a:cubicBezTo>
                    <a:pt x="218" y="3344"/>
                    <a:pt x="218" y="3500"/>
                    <a:pt x="250" y="3656"/>
                  </a:cubicBezTo>
                  <a:cubicBezTo>
                    <a:pt x="250" y="3719"/>
                    <a:pt x="281" y="3844"/>
                    <a:pt x="281" y="3937"/>
                  </a:cubicBezTo>
                  <a:cubicBezTo>
                    <a:pt x="281" y="4000"/>
                    <a:pt x="250" y="4125"/>
                    <a:pt x="281" y="4156"/>
                  </a:cubicBezTo>
                  <a:cubicBezTo>
                    <a:pt x="375" y="4219"/>
                    <a:pt x="500" y="4187"/>
                    <a:pt x="593" y="4219"/>
                  </a:cubicBezTo>
                  <a:cubicBezTo>
                    <a:pt x="656" y="4250"/>
                    <a:pt x="718" y="4250"/>
                    <a:pt x="750" y="4281"/>
                  </a:cubicBezTo>
                  <a:cubicBezTo>
                    <a:pt x="781" y="4312"/>
                    <a:pt x="718" y="4469"/>
                    <a:pt x="750" y="4469"/>
                  </a:cubicBezTo>
                  <a:cubicBezTo>
                    <a:pt x="843" y="4500"/>
                    <a:pt x="937" y="4406"/>
                    <a:pt x="1031" y="4375"/>
                  </a:cubicBezTo>
                  <a:cubicBezTo>
                    <a:pt x="1093" y="4375"/>
                    <a:pt x="1218" y="4375"/>
                    <a:pt x="1312" y="4344"/>
                  </a:cubicBezTo>
                  <a:cubicBezTo>
                    <a:pt x="1375" y="4312"/>
                    <a:pt x="1406" y="4250"/>
                    <a:pt x="1468" y="4219"/>
                  </a:cubicBezTo>
                  <a:cubicBezTo>
                    <a:pt x="1593" y="4187"/>
                    <a:pt x="1687" y="4219"/>
                    <a:pt x="1812" y="4219"/>
                  </a:cubicBezTo>
                  <a:cubicBezTo>
                    <a:pt x="1875" y="4219"/>
                    <a:pt x="1937" y="4219"/>
                    <a:pt x="2000" y="4219"/>
                  </a:cubicBezTo>
                  <a:cubicBezTo>
                    <a:pt x="2031" y="4156"/>
                    <a:pt x="2031" y="4094"/>
                    <a:pt x="2062" y="4062"/>
                  </a:cubicBezTo>
                  <a:cubicBezTo>
                    <a:pt x="2156" y="3969"/>
                    <a:pt x="2250" y="3969"/>
                    <a:pt x="2312" y="3906"/>
                  </a:cubicBezTo>
                  <a:cubicBezTo>
                    <a:pt x="2375" y="3844"/>
                    <a:pt x="2437" y="3750"/>
                    <a:pt x="2468" y="3656"/>
                  </a:cubicBezTo>
                  <a:cubicBezTo>
                    <a:pt x="2531" y="3562"/>
                    <a:pt x="2593" y="3437"/>
                    <a:pt x="2656" y="3375"/>
                  </a:cubicBezTo>
                  <a:cubicBezTo>
                    <a:pt x="2687" y="3312"/>
                    <a:pt x="2812" y="3250"/>
                    <a:pt x="2812" y="3187"/>
                  </a:cubicBezTo>
                  <a:cubicBezTo>
                    <a:pt x="2812" y="3093"/>
                    <a:pt x="2687" y="3031"/>
                    <a:pt x="2656" y="2969"/>
                  </a:cubicBezTo>
                  <a:cubicBezTo>
                    <a:pt x="2593" y="2906"/>
                    <a:pt x="2500" y="2875"/>
                    <a:pt x="2437" y="2812"/>
                  </a:cubicBezTo>
                  <a:cubicBezTo>
                    <a:pt x="2437" y="2781"/>
                    <a:pt x="2531" y="2719"/>
                    <a:pt x="2531" y="2687"/>
                  </a:cubicBezTo>
                  <a:cubicBezTo>
                    <a:pt x="2531" y="2625"/>
                    <a:pt x="2531" y="2594"/>
                    <a:pt x="2500" y="2562"/>
                  </a:cubicBezTo>
                  <a:cubicBezTo>
                    <a:pt x="2468" y="2562"/>
                    <a:pt x="2437" y="2562"/>
                    <a:pt x="2406" y="2500"/>
                  </a:cubicBezTo>
                  <a:cubicBezTo>
                    <a:pt x="2375" y="2469"/>
                    <a:pt x="2437" y="2437"/>
                    <a:pt x="2406" y="2375"/>
                  </a:cubicBezTo>
                  <a:cubicBezTo>
                    <a:pt x="2375" y="2375"/>
                    <a:pt x="2343" y="2406"/>
                    <a:pt x="2312" y="2375"/>
                  </a:cubicBezTo>
                  <a:cubicBezTo>
                    <a:pt x="2281" y="2344"/>
                    <a:pt x="2281" y="2281"/>
                    <a:pt x="2312" y="2219"/>
                  </a:cubicBezTo>
                  <a:cubicBezTo>
                    <a:pt x="2312" y="2187"/>
                    <a:pt x="2375" y="2156"/>
                    <a:pt x="2375" y="2156"/>
                  </a:cubicBezTo>
                  <a:cubicBezTo>
                    <a:pt x="2375" y="2094"/>
                    <a:pt x="2281" y="2156"/>
                    <a:pt x="2281" y="2094"/>
                  </a:cubicBezTo>
                  <a:cubicBezTo>
                    <a:pt x="2281" y="2031"/>
                    <a:pt x="2312" y="2000"/>
                    <a:pt x="2343" y="1969"/>
                  </a:cubicBezTo>
                  <a:cubicBezTo>
                    <a:pt x="2406" y="1875"/>
                    <a:pt x="2406" y="1875"/>
                    <a:pt x="2406" y="1875"/>
                  </a:cubicBezTo>
                  <a:cubicBezTo>
                    <a:pt x="2062" y="1375"/>
                    <a:pt x="2062" y="1375"/>
                    <a:pt x="2062" y="1375"/>
                  </a:cubicBezTo>
                  <a:cubicBezTo>
                    <a:pt x="2281" y="1125"/>
                    <a:pt x="2281" y="1125"/>
                    <a:pt x="2281" y="1125"/>
                  </a:cubicBezTo>
                  <a:cubicBezTo>
                    <a:pt x="2218" y="1031"/>
                    <a:pt x="2156" y="969"/>
                    <a:pt x="2125" y="937"/>
                  </a:cubicBezTo>
                  <a:cubicBezTo>
                    <a:pt x="2093" y="875"/>
                    <a:pt x="2000" y="937"/>
                    <a:pt x="1937" y="875"/>
                  </a:cubicBezTo>
                  <a:cubicBezTo>
                    <a:pt x="1906" y="844"/>
                    <a:pt x="1906" y="781"/>
                    <a:pt x="1906" y="750"/>
                  </a:cubicBezTo>
                  <a:cubicBezTo>
                    <a:pt x="1906" y="687"/>
                    <a:pt x="1937" y="656"/>
                    <a:pt x="1937" y="594"/>
                  </a:cubicBezTo>
                  <a:cubicBezTo>
                    <a:pt x="1937" y="562"/>
                    <a:pt x="1875" y="594"/>
                    <a:pt x="1875" y="562"/>
                  </a:cubicBezTo>
                  <a:cubicBezTo>
                    <a:pt x="1875" y="531"/>
                    <a:pt x="1937" y="500"/>
                    <a:pt x="1968" y="469"/>
                  </a:cubicBezTo>
                  <a:cubicBezTo>
                    <a:pt x="2000" y="406"/>
                    <a:pt x="2062" y="344"/>
                    <a:pt x="2031" y="250"/>
                  </a:cubicBezTo>
                  <a:cubicBezTo>
                    <a:pt x="2031" y="187"/>
                    <a:pt x="1937" y="187"/>
                    <a:pt x="1843" y="156"/>
                  </a:cubicBezTo>
                  <a:cubicBezTo>
                    <a:pt x="1781" y="125"/>
                    <a:pt x="1687" y="0"/>
                    <a:pt x="1593" y="31"/>
                  </a:cubicBezTo>
                  <a:cubicBezTo>
                    <a:pt x="1531" y="94"/>
                    <a:pt x="1406" y="62"/>
                    <a:pt x="1343" y="62"/>
                  </a:cubicBezTo>
                  <a:cubicBezTo>
                    <a:pt x="1312" y="94"/>
                    <a:pt x="1250" y="219"/>
                    <a:pt x="1218" y="312"/>
                  </a:cubicBezTo>
                  <a:cubicBezTo>
                    <a:pt x="1187" y="375"/>
                    <a:pt x="1250" y="469"/>
                    <a:pt x="1218" y="531"/>
                  </a:cubicBezTo>
                  <a:cubicBezTo>
                    <a:pt x="1187" y="562"/>
                    <a:pt x="1093" y="531"/>
                    <a:pt x="1093" y="562"/>
                  </a:cubicBezTo>
                  <a:cubicBezTo>
                    <a:pt x="1031" y="625"/>
                    <a:pt x="1093" y="687"/>
                    <a:pt x="1062" y="687"/>
                  </a:cubicBezTo>
                  <a:cubicBezTo>
                    <a:pt x="968" y="687"/>
                    <a:pt x="875" y="594"/>
                    <a:pt x="781" y="594"/>
                  </a:cubicBezTo>
                  <a:cubicBezTo>
                    <a:pt x="718" y="594"/>
                    <a:pt x="656" y="687"/>
                    <a:pt x="593" y="687"/>
                  </a:cubicBezTo>
                  <a:cubicBezTo>
                    <a:pt x="500" y="625"/>
                    <a:pt x="437" y="656"/>
                    <a:pt x="375" y="625"/>
                  </a:cubicBezTo>
                  <a:cubicBezTo>
                    <a:pt x="281" y="531"/>
                    <a:pt x="281" y="344"/>
                    <a:pt x="93" y="281"/>
                  </a:cubicBezTo>
                  <a:cubicBezTo>
                    <a:pt x="62" y="281"/>
                    <a:pt x="125" y="406"/>
                    <a:pt x="93" y="437"/>
                  </a:cubicBezTo>
                  <a:cubicBezTo>
                    <a:pt x="62" y="469"/>
                    <a:pt x="31" y="469"/>
                    <a:pt x="0" y="469"/>
                  </a:cubicBezTo>
                  <a:cubicBezTo>
                    <a:pt x="62" y="562"/>
                    <a:pt x="156" y="656"/>
                    <a:pt x="218" y="687"/>
                  </a:cubicBezTo>
                  <a:cubicBezTo>
                    <a:pt x="312" y="750"/>
                    <a:pt x="437" y="719"/>
                    <a:pt x="500" y="750"/>
                  </a:cubicBezTo>
                  <a:cubicBezTo>
                    <a:pt x="593" y="812"/>
                    <a:pt x="656" y="875"/>
                    <a:pt x="687" y="969"/>
                  </a:cubicBezTo>
                  <a:cubicBezTo>
                    <a:pt x="750" y="1031"/>
                    <a:pt x="687" y="1094"/>
                    <a:pt x="687" y="1156"/>
                  </a:cubicBezTo>
                  <a:cubicBezTo>
                    <a:pt x="718" y="1156"/>
                    <a:pt x="750" y="1187"/>
                    <a:pt x="750" y="1219"/>
                  </a:cubicBezTo>
                  <a:cubicBezTo>
                    <a:pt x="781" y="1250"/>
                    <a:pt x="750" y="1250"/>
                    <a:pt x="750" y="1281"/>
                  </a:cubicBezTo>
                  <a:cubicBezTo>
                    <a:pt x="750" y="1344"/>
                    <a:pt x="812" y="1406"/>
                    <a:pt x="812" y="1469"/>
                  </a:cubicBezTo>
                  <a:cubicBezTo>
                    <a:pt x="812" y="1562"/>
                    <a:pt x="750" y="1625"/>
                    <a:pt x="781" y="1687"/>
                  </a:cubicBezTo>
                  <a:cubicBezTo>
                    <a:pt x="781" y="1750"/>
                    <a:pt x="843" y="1844"/>
                    <a:pt x="875" y="1937"/>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5" name="Freeform 36">
              <a:extLst/>
            </p:cNvPr>
            <p:cNvSpPr>
              <a:spLocks noChangeArrowheads="1"/>
            </p:cNvSpPr>
            <p:nvPr/>
          </p:nvSpPr>
          <p:spPr bwMode="auto">
            <a:xfrm>
              <a:off x="4106209" y="2303054"/>
              <a:ext cx="629633" cy="1263388"/>
            </a:xfrm>
            <a:custGeom>
              <a:avLst/>
              <a:gdLst>
                <a:gd name="T0" fmla="*/ 8600982 w 3094"/>
                <a:gd name="T1" fmla="*/ 396770293 h 5845"/>
                <a:gd name="T2" fmla="*/ 17110612 w 3094"/>
                <a:gd name="T3" fmla="*/ 362518675 h 5845"/>
                <a:gd name="T4" fmla="*/ 25711593 w 3094"/>
                <a:gd name="T5" fmla="*/ 319681562 h 5845"/>
                <a:gd name="T6" fmla="*/ 31475830 w 3094"/>
                <a:gd name="T7" fmla="*/ 308264256 h 5845"/>
                <a:gd name="T8" fmla="*/ 20038406 w 3094"/>
                <a:gd name="T9" fmla="*/ 219849489 h 5845"/>
                <a:gd name="T10" fmla="*/ 60023866 w 3094"/>
                <a:gd name="T11" fmla="*/ 202677894 h 5845"/>
                <a:gd name="T12" fmla="*/ 65788405 w 3094"/>
                <a:gd name="T13" fmla="*/ 131343452 h 5845"/>
                <a:gd name="T14" fmla="*/ 85735459 w 3094"/>
                <a:gd name="T15" fmla="*/ 114171857 h 5845"/>
                <a:gd name="T16" fmla="*/ 102937423 w 3094"/>
                <a:gd name="T17" fmla="*/ 71426015 h 5845"/>
                <a:gd name="T18" fmla="*/ 142831229 w 3094"/>
                <a:gd name="T19" fmla="*/ 48591704 h 5845"/>
                <a:gd name="T20" fmla="*/ 162869635 w 3094"/>
                <a:gd name="T21" fmla="*/ 20002802 h 5845"/>
                <a:gd name="T22" fmla="*/ 191509022 w 3094"/>
                <a:gd name="T23" fmla="*/ 2922780 h 5845"/>
                <a:gd name="T24" fmla="*/ 222893501 w 3094"/>
                <a:gd name="T25" fmla="*/ 22834311 h 5845"/>
                <a:gd name="T26" fmla="*/ 265807058 w 3094"/>
                <a:gd name="T27" fmla="*/ 45668924 h 5845"/>
                <a:gd name="T28" fmla="*/ 271571294 w 3094"/>
                <a:gd name="T29" fmla="*/ 71426015 h 5845"/>
                <a:gd name="T30" fmla="*/ 277244482 w 3094"/>
                <a:gd name="T31" fmla="*/ 94260326 h 5845"/>
                <a:gd name="T32" fmla="*/ 283009021 w 3094"/>
                <a:gd name="T33" fmla="*/ 137006470 h 5845"/>
                <a:gd name="T34" fmla="*/ 245768349 w 3094"/>
                <a:gd name="T35" fmla="*/ 134174961 h 5845"/>
                <a:gd name="T36" fmla="*/ 231494482 w 3094"/>
                <a:gd name="T37" fmla="*/ 151346254 h 5845"/>
                <a:gd name="T38" fmla="*/ 217220616 w 3094"/>
                <a:gd name="T39" fmla="*/ 174180867 h 5845"/>
                <a:gd name="T40" fmla="*/ 217220616 w 3094"/>
                <a:gd name="T41" fmla="*/ 199846687 h 5845"/>
                <a:gd name="T42" fmla="*/ 180071598 w 3094"/>
                <a:gd name="T43" fmla="*/ 231266796 h 5845"/>
                <a:gd name="T44" fmla="*/ 151432210 w 3094"/>
                <a:gd name="T45" fmla="*/ 254101107 h 5845"/>
                <a:gd name="T46" fmla="*/ 139994786 w 3094"/>
                <a:gd name="T47" fmla="*/ 268349620 h 5845"/>
                <a:gd name="T48" fmla="*/ 139994786 w 3094"/>
                <a:gd name="T49" fmla="*/ 299769729 h 5845"/>
                <a:gd name="T50" fmla="*/ 137158344 w 3094"/>
                <a:gd name="T51" fmla="*/ 314018544 h 5845"/>
                <a:gd name="T52" fmla="*/ 168634174 w 3094"/>
                <a:gd name="T53" fmla="*/ 348270162 h 5845"/>
                <a:gd name="T54" fmla="*/ 168634174 w 3094"/>
                <a:gd name="T55" fmla="*/ 382521779 h 5845"/>
                <a:gd name="T56" fmla="*/ 151432210 w 3094"/>
                <a:gd name="T57" fmla="*/ 391107577 h 5845"/>
                <a:gd name="T58" fmla="*/ 160033192 w 3094"/>
                <a:gd name="T59" fmla="*/ 399601802 h 5845"/>
                <a:gd name="T60" fmla="*/ 148595768 w 3094"/>
                <a:gd name="T61" fmla="*/ 402524581 h 5845"/>
                <a:gd name="T62" fmla="*/ 134321599 w 3094"/>
                <a:gd name="T63" fmla="*/ 439607708 h 5845"/>
                <a:gd name="T64" fmla="*/ 111538102 w 3094"/>
                <a:gd name="T65" fmla="*/ 502356654 h 5845"/>
                <a:gd name="T66" fmla="*/ 77225830 w 3094"/>
                <a:gd name="T67" fmla="*/ 513773659 h 5845"/>
                <a:gd name="T68" fmla="*/ 65788405 w 3094"/>
                <a:gd name="T69" fmla="*/ 530945254 h 5845"/>
                <a:gd name="T70" fmla="*/ 45749999 w 3094"/>
                <a:gd name="T71" fmla="*/ 528113745 h 5845"/>
                <a:gd name="T72" fmla="*/ 34312575 w 3094"/>
                <a:gd name="T73" fmla="*/ 502356654 h 5845"/>
                <a:gd name="T74" fmla="*/ 39985460 w 3094"/>
                <a:gd name="T75" fmla="*/ 490939348 h 5845"/>
                <a:gd name="T76" fmla="*/ 25711593 w 3094"/>
                <a:gd name="T77" fmla="*/ 459610510 h 5845"/>
                <a:gd name="T78" fmla="*/ 17110612 w 3094"/>
                <a:gd name="T79" fmla="*/ 439607708 h 5845"/>
                <a:gd name="T80" fmla="*/ 8600982 w 3094"/>
                <a:gd name="T81" fmla="*/ 422436113 h 5845"/>
                <a:gd name="T82" fmla="*/ 0 w 3094"/>
                <a:gd name="T83" fmla="*/ 396770293 h 58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94"/>
                <a:gd name="T127" fmla="*/ 0 h 5845"/>
                <a:gd name="T128" fmla="*/ 3094 w 3094"/>
                <a:gd name="T129" fmla="*/ 5845 h 58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94" h="5845">
                  <a:moveTo>
                    <a:pt x="94" y="4344"/>
                  </a:moveTo>
                  <a:lnTo>
                    <a:pt x="94" y="4344"/>
                  </a:lnTo>
                  <a:cubicBezTo>
                    <a:pt x="94" y="4282"/>
                    <a:pt x="94" y="4219"/>
                    <a:pt x="94" y="4157"/>
                  </a:cubicBezTo>
                  <a:cubicBezTo>
                    <a:pt x="125" y="4094"/>
                    <a:pt x="125" y="4032"/>
                    <a:pt x="187" y="3969"/>
                  </a:cubicBezTo>
                  <a:cubicBezTo>
                    <a:pt x="219" y="3938"/>
                    <a:pt x="281" y="3938"/>
                    <a:pt x="281" y="3875"/>
                  </a:cubicBezTo>
                  <a:cubicBezTo>
                    <a:pt x="312" y="3750"/>
                    <a:pt x="250" y="3625"/>
                    <a:pt x="281" y="3500"/>
                  </a:cubicBezTo>
                  <a:cubicBezTo>
                    <a:pt x="281" y="3469"/>
                    <a:pt x="344" y="3469"/>
                    <a:pt x="344" y="3469"/>
                  </a:cubicBezTo>
                  <a:cubicBezTo>
                    <a:pt x="344" y="3438"/>
                    <a:pt x="375" y="3407"/>
                    <a:pt x="344" y="3375"/>
                  </a:cubicBezTo>
                  <a:cubicBezTo>
                    <a:pt x="312" y="3282"/>
                    <a:pt x="187" y="3219"/>
                    <a:pt x="187" y="3125"/>
                  </a:cubicBezTo>
                  <a:cubicBezTo>
                    <a:pt x="187" y="2907"/>
                    <a:pt x="187" y="2656"/>
                    <a:pt x="219" y="2407"/>
                  </a:cubicBezTo>
                  <a:cubicBezTo>
                    <a:pt x="219" y="2344"/>
                    <a:pt x="281" y="2250"/>
                    <a:pt x="344" y="2219"/>
                  </a:cubicBezTo>
                  <a:cubicBezTo>
                    <a:pt x="437" y="2188"/>
                    <a:pt x="562" y="2282"/>
                    <a:pt x="656" y="2219"/>
                  </a:cubicBezTo>
                  <a:cubicBezTo>
                    <a:pt x="719" y="2188"/>
                    <a:pt x="594" y="2125"/>
                    <a:pt x="594" y="2032"/>
                  </a:cubicBezTo>
                  <a:cubicBezTo>
                    <a:pt x="594" y="1844"/>
                    <a:pt x="687" y="1625"/>
                    <a:pt x="719" y="1438"/>
                  </a:cubicBezTo>
                  <a:cubicBezTo>
                    <a:pt x="719" y="1407"/>
                    <a:pt x="719" y="1375"/>
                    <a:pt x="750" y="1313"/>
                  </a:cubicBezTo>
                  <a:cubicBezTo>
                    <a:pt x="781" y="1282"/>
                    <a:pt x="937" y="1313"/>
                    <a:pt x="937" y="1250"/>
                  </a:cubicBezTo>
                  <a:cubicBezTo>
                    <a:pt x="969" y="1157"/>
                    <a:pt x="1031" y="1032"/>
                    <a:pt x="1125" y="969"/>
                  </a:cubicBezTo>
                  <a:cubicBezTo>
                    <a:pt x="1156" y="907"/>
                    <a:pt x="1094" y="844"/>
                    <a:pt x="1125" y="782"/>
                  </a:cubicBezTo>
                  <a:cubicBezTo>
                    <a:pt x="1219" y="657"/>
                    <a:pt x="1280" y="532"/>
                    <a:pt x="1436" y="469"/>
                  </a:cubicBezTo>
                  <a:cubicBezTo>
                    <a:pt x="1468" y="438"/>
                    <a:pt x="1530" y="563"/>
                    <a:pt x="1561" y="532"/>
                  </a:cubicBezTo>
                  <a:cubicBezTo>
                    <a:pt x="1624" y="438"/>
                    <a:pt x="1561" y="313"/>
                    <a:pt x="1593" y="219"/>
                  </a:cubicBezTo>
                  <a:cubicBezTo>
                    <a:pt x="1655" y="188"/>
                    <a:pt x="1718" y="188"/>
                    <a:pt x="1780" y="219"/>
                  </a:cubicBezTo>
                  <a:cubicBezTo>
                    <a:pt x="1874" y="219"/>
                    <a:pt x="1968" y="375"/>
                    <a:pt x="2061" y="313"/>
                  </a:cubicBezTo>
                  <a:cubicBezTo>
                    <a:pt x="2155" y="282"/>
                    <a:pt x="2030" y="125"/>
                    <a:pt x="2093" y="32"/>
                  </a:cubicBezTo>
                  <a:cubicBezTo>
                    <a:pt x="2093" y="0"/>
                    <a:pt x="2186" y="32"/>
                    <a:pt x="2218" y="32"/>
                  </a:cubicBezTo>
                  <a:cubicBezTo>
                    <a:pt x="2311" y="94"/>
                    <a:pt x="2374" y="219"/>
                    <a:pt x="2436" y="250"/>
                  </a:cubicBezTo>
                  <a:cubicBezTo>
                    <a:pt x="2530" y="282"/>
                    <a:pt x="2655" y="282"/>
                    <a:pt x="2718" y="313"/>
                  </a:cubicBezTo>
                  <a:cubicBezTo>
                    <a:pt x="2811" y="344"/>
                    <a:pt x="2874" y="407"/>
                    <a:pt x="2905" y="500"/>
                  </a:cubicBezTo>
                  <a:cubicBezTo>
                    <a:pt x="2936" y="563"/>
                    <a:pt x="2905" y="625"/>
                    <a:pt x="2905" y="688"/>
                  </a:cubicBezTo>
                  <a:cubicBezTo>
                    <a:pt x="2936" y="719"/>
                    <a:pt x="2968" y="750"/>
                    <a:pt x="2968" y="782"/>
                  </a:cubicBezTo>
                  <a:cubicBezTo>
                    <a:pt x="2999" y="813"/>
                    <a:pt x="2968" y="813"/>
                    <a:pt x="2968" y="813"/>
                  </a:cubicBezTo>
                  <a:cubicBezTo>
                    <a:pt x="2968" y="907"/>
                    <a:pt x="3030" y="969"/>
                    <a:pt x="3030" y="1032"/>
                  </a:cubicBezTo>
                  <a:cubicBezTo>
                    <a:pt x="3030" y="1094"/>
                    <a:pt x="2968" y="1157"/>
                    <a:pt x="2999" y="1219"/>
                  </a:cubicBezTo>
                  <a:cubicBezTo>
                    <a:pt x="2999" y="1313"/>
                    <a:pt x="3061" y="1407"/>
                    <a:pt x="3093" y="1500"/>
                  </a:cubicBezTo>
                  <a:cubicBezTo>
                    <a:pt x="3030" y="1500"/>
                    <a:pt x="2968" y="1500"/>
                    <a:pt x="2905" y="1500"/>
                  </a:cubicBezTo>
                  <a:cubicBezTo>
                    <a:pt x="2811" y="1500"/>
                    <a:pt x="2749" y="1438"/>
                    <a:pt x="2686" y="1469"/>
                  </a:cubicBezTo>
                  <a:cubicBezTo>
                    <a:pt x="2655" y="1500"/>
                    <a:pt x="2749" y="1563"/>
                    <a:pt x="2686" y="1625"/>
                  </a:cubicBezTo>
                  <a:cubicBezTo>
                    <a:pt x="2655" y="1657"/>
                    <a:pt x="2561" y="1625"/>
                    <a:pt x="2530" y="1657"/>
                  </a:cubicBezTo>
                  <a:cubicBezTo>
                    <a:pt x="2499" y="1688"/>
                    <a:pt x="2530" y="1719"/>
                    <a:pt x="2530" y="1750"/>
                  </a:cubicBezTo>
                  <a:cubicBezTo>
                    <a:pt x="2468" y="1782"/>
                    <a:pt x="2343" y="1844"/>
                    <a:pt x="2374" y="1907"/>
                  </a:cubicBezTo>
                  <a:cubicBezTo>
                    <a:pt x="2374" y="1969"/>
                    <a:pt x="2530" y="2000"/>
                    <a:pt x="2530" y="2063"/>
                  </a:cubicBezTo>
                  <a:cubicBezTo>
                    <a:pt x="2530" y="2157"/>
                    <a:pt x="2374" y="2125"/>
                    <a:pt x="2374" y="2188"/>
                  </a:cubicBezTo>
                  <a:cubicBezTo>
                    <a:pt x="2343" y="2250"/>
                    <a:pt x="2311" y="2344"/>
                    <a:pt x="2218" y="2375"/>
                  </a:cubicBezTo>
                  <a:cubicBezTo>
                    <a:pt x="2155" y="2407"/>
                    <a:pt x="2061" y="2469"/>
                    <a:pt x="1968" y="2532"/>
                  </a:cubicBezTo>
                  <a:cubicBezTo>
                    <a:pt x="1936" y="2532"/>
                    <a:pt x="1874" y="2563"/>
                    <a:pt x="1843" y="2594"/>
                  </a:cubicBezTo>
                  <a:cubicBezTo>
                    <a:pt x="1780" y="2656"/>
                    <a:pt x="1686" y="2719"/>
                    <a:pt x="1655" y="2782"/>
                  </a:cubicBezTo>
                  <a:cubicBezTo>
                    <a:pt x="1624" y="2782"/>
                    <a:pt x="1655" y="2844"/>
                    <a:pt x="1655" y="2844"/>
                  </a:cubicBezTo>
                  <a:cubicBezTo>
                    <a:pt x="1624" y="2875"/>
                    <a:pt x="1530" y="2875"/>
                    <a:pt x="1530" y="2938"/>
                  </a:cubicBezTo>
                  <a:cubicBezTo>
                    <a:pt x="1530" y="2969"/>
                    <a:pt x="1561" y="2938"/>
                    <a:pt x="1561" y="3000"/>
                  </a:cubicBezTo>
                  <a:cubicBezTo>
                    <a:pt x="1593" y="3094"/>
                    <a:pt x="1561" y="3188"/>
                    <a:pt x="1530" y="3282"/>
                  </a:cubicBezTo>
                  <a:cubicBezTo>
                    <a:pt x="1499" y="3282"/>
                    <a:pt x="1499" y="3219"/>
                    <a:pt x="1468" y="3282"/>
                  </a:cubicBezTo>
                  <a:cubicBezTo>
                    <a:pt x="1436" y="3313"/>
                    <a:pt x="1468" y="3375"/>
                    <a:pt x="1499" y="3438"/>
                  </a:cubicBezTo>
                  <a:cubicBezTo>
                    <a:pt x="1499" y="3563"/>
                    <a:pt x="1530" y="3688"/>
                    <a:pt x="1624" y="3813"/>
                  </a:cubicBezTo>
                  <a:cubicBezTo>
                    <a:pt x="1655" y="3844"/>
                    <a:pt x="1780" y="3750"/>
                    <a:pt x="1843" y="3813"/>
                  </a:cubicBezTo>
                  <a:cubicBezTo>
                    <a:pt x="1936" y="3875"/>
                    <a:pt x="1999" y="3938"/>
                    <a:pt x="1999" y="4032"/>
                  </a:cubicBezTo>
                  <a:cubicBezTo>
                    <a:pt x="1999" y="4125"/>
                    <a:pt x="1905" y="4157"/>
                    <a:pt x="1843" y="4188"/>
                  </a:cubicBezTo>
                  <a:cubicBezTo>
                    <a:pt x="1780" y="4219"/>
                    <a:pt x="1718" y="4157"/>
                    <a:pt x="1686" y="4157"/>
                  </a:cubicBezTo>
                  <a:cubicBezTo>
                    <a:pt x="1655" y="4188"/>
                    <a:pt x="1593" y="4282"/>
                    <a:pt x="1655" y="4282"/>
                  </a:cubicBezTo>
                  <a:cubicBezTo>
                    <a:pt x="1718" y="4313"/>
                    <a:pt x="1780" y="4188"/>
                    <a:pt x="1874" y="4219"/>
                  </a:cubicBezTo>
                  <a:cubicBezTo>
                    <a:pt x="1905" y="4282"/>
                    <a:pt x="1811" y="4344"/>
                    <a:pt x="1749" y="4375"/>
                  </a:cubicBezTo>
                  <a:cubicBezTo>
                    <a:pt x="1718" y="4407"/>
                    <a:pt x="1718" y="4344"/>
                    <a:pt x="1655" y="4344"/>
                  </a:cubicBezTo>
                  <a:cubicBezTo>
                    <a:pt x="1655" y="4375"/>
                    <a:pt x="1655" y="4407"/>
                    <a:pt x="1624" y="4407"/>
                  </a:cubicBezTo>
                  <a:cubicBezTo>
                    <a:pt x="1561" y="4469"/>
                    <a:pt x="1468" y="4500"/>
                    <a:pt x="1436" y="4563"/>
                  </a:cubicBezTo>
                  <a:cubicBezTo>
                    <a:pt x="1436" y="4625"/>
                    <a:pt x="1468" y="4750"/>
                    <a:pt x="1468" y="4813"/>
                  </a:cubicBezTo>
                  <a:cubicBezTo>
                    <a:pt x="1436" y="4969"/>
                    <a:pt x="1405" y="5157"/>
                    <a:pt x="1374" y="5313"/>
                  </a:cubicBezTo>
                  <a:cubicBezTo>
                    <a:pt x="1343" y="5375"/>
                    <a:pt x="1280" y="5469"/>
                    <a:pt x="1219" y="5500"/>
                  </a:cubicBezTo>
                  <a:cubicBezTo>
                    <a:pt x="1156" y="5563"/>
                    <a:pt x="1062" y="5500"/>
                    <a:pt x="1000" y="5500"/>
                  </a:cubicBezTo>
                  <a:cubicBezTo>
                    <a:pt x="937" y="5532"/>
                    <a:pt x="844" y="5563"/>
                    <a:pt x="844" y="5625"/>
                  </a:cubicBezTo>
                  <a:cubicBezTo>
                    <a:pt x="844" y="5688"/>
                    <a:pt x="969" y="5719"/>
                    <a:pt x="937" y="5782"/>
                  </a:cubicBezTo>
                  <a:cubicBezTo>
                    <a:pt x="906" y="5844"/>
                    <a:pt x="781" y="5813"/>
                    <a:pt x="719" y="5813"/>
                  </a:cubicBezTo>
                  <a:cubicBezTo>
                    <a:pt x="625" y="5844"/>
                    <a:pt x="562" y="5844"/>
                    <a:pt x="500" y="5844"/>
                  </a:cubicBezTo>
                  <a:lnTo>
                    <a:pt x="500" y="5782"/>
                  </a:lnTo>
                  <a:cubicBezTo>
                    <a:pt x="531" y="5750"/>
                    <a:pt x="562" y="5719"/>
                    <a:pt x="562" y="5688"/>
                  </a:cubicBezTo>
                  <a:cubicBezTo>
                    <a:pt x="531" y="5625"/>
                    <a:pt x="406" y="5563"/>
                    <a:pt x="375" y="5500"/>
                  </a:cubicBezTo>
                  <a:cubicBezTo>
                    <a:pt x="375" y="5469"/>
                    <a:pt x="500" y="5532"/>
                    <a:pt x="500" y="5500"/>
                  </a:cubicBezTo>
                  <a:cubicBezTo>
                    <a:pt x="531" y="5438"/>
                    <a:pt x="437" y="5438"/>
                    <a:pt x="437" y="5375"/>
                  </a:cubicBezTo>
                  <a:cubicBezTo>
                    <a:pt x="437" y="5375"/>
                    <a:pt x="531" y="5407"/>
                    <a:pt x="500" y="5375"/>
                  </a:cubicBezTo>
                  <a:cubicBezTo>
                    <a:pt x="469" y="5250"/>
                    <a:pt x="375" y="5125"/>
                    <a:pt x="281" y="5032"/>
                  </a:cubicBezTo>
                  <a:cubicBezTo>
                    <a:pt x="281" y="5032"/>
                    <a:pt x="219" y="5094"/>
                    <a:pt x="219" y="5063"/>
                  </a:cubicBezTo>
                  <a:cubicBezTo>
                    <a:pt x="156" y="4969"/>
                    <a:pt x="187" y="4907"/>
                    <a:pt x="187" y="4813"/>
                  </a:cubicBezTo>
                  <a:cubicBezTo>
                    <a:pt x="187" y="4750"/>
                    <a:pt x="187" y="4688"/>
                    <a:pt x="156" y="4657"/>
                  </a:cubicBezTo>
                  <a:cubicBezTo>
                    <a:pt x="156" y="4625"/>
                    <a:pt x="94" y="4625"/>
                    <a:pt x="94" y="4625"/>
                  </a:cubicBezTo>
                  <a:cubicBezTo>
                    <a:pt x="62" y="4563"/>
                    <a:pt x="94" y="4500"/>
                    <a:pt x="62" y="4407"/>
                  </a:cubicBezTo>
                  <a:cubicBezTo>
                    <a:pt x="62" y="4407"/>
                    <a:pt x="0" y="4375"/>
                    <a:pt x="0" y="4344"/>
                  </a:cubicBezTo>
                  <a:cubicBezTo>
                    <a:pt x="0" y="4313"/>
                    <a:pt x="62" y="4344"/>
                    <a:pt x="94" y="4344"/>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6" name="Freeform 37">
              <a:extLst/>
            </p:cNvPr>
            <p:cNvSpPr>
              <a:spLocks noChangeArrowheads="1"/>
            </p:cNvSpPr>
            <p:nvPr/>
          </p:nvSpPr>
          <p:spPr bwMode="auto">
            <a:xfrm>
              <a:off x="3782423" y="2100912"/>
              <a:ext cx="1277204" cy="1236689"/>
            </a:xfrm>
            <a:custGeom>
              <a:avLst/>
              <a:gdLst>
                <a:gd name="T0" fmla="*/ 139869654 w 6281"/>
                <a:gd name="T1" fmla="*/ 476937607 h 5720"/>
                <a:gd name="T2" fmla="*/ 128449836 w 6281"/>
                <a:gd name="T3" fmla="*/ 462590180 h 5720"/>
                <a:gd name="T4" fmla="*/ 108533917 w 6281"/>
                <a:gd name="T5" fmla="*/ 485436449 h 5720"/>
                <a:gd name="T6" fmla="*/ 20007503 w 6281"/>
                <a:gd name="T7" fmla="*/ 505449570 h 5720"/>
                <a:gd name="T8" fmla="*/ 31427321 w 6281"/>
                <a:gd name="T9" fmla="*/ 474013163 h 5720"/>
                <a:gd name="T10" fmla="*/ 14251953 w 6281"/>
                <a:gd name="T11" fmla="*/ 459757333 h 5720"/>
                <a:gd name="T12" fmla="*/ 34259456 w 6281"/>
                <a:gd name="T13" fmla="*/ 431245067 h 5720"/>
                <a:gd name="T14" fmla="*/ 0 w 6281"/>
                <a:gd name="T15" fmla="*/ 419822084 h 5720"/>
                <a:gd name="T16" fmla="*/ 0 w 6281"/>
                <a:gd name="T17" fmla="*/ 388385677 h 5720"/>
                <a:gd name="T18" fmla="*/ 5755550 w 6281"/>
                <a:gd name="T19" fmla="*/ 374129544 h 5720"/>
                <a:gd name="T20" fmla="*/ 34259456 w 6281"/>
                <a:gd name="T21" fmla="*/ 362706561 h 5720"/>
                <a:gd name="T22" fmla="*/ 40015005 w 6281"/>
                <a:gd name="T23" fmla="*/ 348359134 h 5720"/>
                <a:gd name="T24" fmla="*/ 62854643 w 6281"/>
                <a:gd name="T25" fmla="*/ 336936150 h 5720"/>
                <a:gd name="T26" fmla="*/ 74274461 w 6281"/>
                <a:gd name="T27" fmla="*/ 325512864 h 5720"/>
                <a:gd name="T28" fmla="*/ 102778065 w 6281"/>
                <a:gd name="T29" fmla="*/ 319847171 h 5720"/>
                <a:gd name="T30" fmla="*/ 128449836 w 6281"/>
                <a:gd name="T31" fmla="*/ 314089880 h 5720"/>
                <a:gd name="T32" fmla="*/ 117030017 w 6281"/>
                <a:gd name="T33" fmla="*/ 311256731 h 5720"/>
                <a:gd name="T34" fmla="*/ 139869654 w 6281"/>
                <a:gd name="T35" fmla="*/ 271321784 h 5720"/>
                <a:gd name="T36" fmla="*/ 171296976 w 6281"/>
                <a:gd name="T37" fmla="*/ 251308362 h 5720"/>
                <a:gd name="T38" fmla="*/ 185548929 w 6281"/>
                <a:gd name="T39" fmla="*/ 219871955 h 5720"/>
                <a:gd name="T40" fmla="*/ 188472344 w 6281"/>
                <a:gd name="T41" fmla="*/ 205615822 h 5720"/>
                <a:gd name="T42" fmla="*/ 196968747 w 6281"/>
                <a:gd name="T43" fmla="*/ 182769855 h 5720"/>
                <a:gd name="T44" fmla="*/ 214144115 w 6281"/>
                <a:gd name="T45" fmla="*/ 165589279 h 5720"/>
                <a:gd name="T46" fmla="*/ 234151618 w 6281"/>
                <a:gd name="T47" fmla="*/ 145667453 h 5720"/>
                <a:gd name="T48" fmla="*/ 248403571 w 6281"/>
                <a:gd name="T49" fmla="*/ 119897042 h 5720"/>
                <a:gd name="T50" fmla="*/ 222731800 w 6281"/>
                <a:gd name="T51" fmla="*/ 117063893 h 5720"/>
                <a:gd name="T52" fmla="*/ 256991255 w 6281"/>
                <a:gd name="T53" fmla="*/ 97050772 h 5720"/>
                <a:gd name="T54" fmla="*/ 276815893 w 6281"/>
                <a:gd name="T55" fmla="*/ 97050772 h 5720"/>
                <a:gd name="T56" fmla="*/ 285403578 w 6281"/>
                <a:gd name="T57" fmla="*/ 88551930 h 5720"/>
                <a:gd name="T58" fmla="*/ 299655530 w 6281"/>
                <a:gd name="T59" fmla="*/ 71371656 h 5720"/>
                <a:gd name="T60" fmla="*/ 322495168 w 6281"/>
                <a:gd name="T61" fmla="*/ 59948370 h 5720"/>
                <a:gd name="T62" fmla="*/ 336838402 w 6281"/>
                <a:gd name="T63" fmla="*/ 65705660 h 5720"/>
                <a:gd name="T64" fmla="*/ 359678039 w 6281"/>
                <a:gd name="T65" fmla="*/ 54282676 h 5720"/>
                <a:gd name="T66" fmla="*/ 365342307 w 6281"/>
                <a:gd name="T67" fmla="*/ 37102402 h 5720"/>
                <a:gd name="T68" fmla="*/ 405357313 w 6281"/>
                <a:gd name="T69" fmla="*/ 54282676 h 5720"/>
                <a:gd name="T70" fmla="*/ 431029084 w 6281"/>
                <a:gd name="T71" fmla="*/ 17088979 h 5720"/>
                <a:gd name="T72" fmla="*/ 451036587 w 6281"/>
                <a:gd name="T73" fmla="*/ 11422984 h 5720"/>
                <a:gd name="T74" fmla="*/ 442448903 w 6281"/>
                <a:gd name="T75" fmla="*/ 45692539 h 5720"/>
                <a:gd name="T76" fmla="*/ 473875922 w 6281"/>
                <a:gd name="T77" fmla="*/ 34269253 h 5720"/>
                <a:gd name="T78" fmla="*/ 485295740 w 6281"/>
                <a:gd name="T79" fmla="*/ 8590137 h 5720"/>
                <a:gd name="T80" fmla="*/ 502379827 w 6281"/>
                <a:gd name="T81" fmla="*/ 14256133 h 5720"/>
                <a:gd name="T82" fmla="*/ 513799646 w 6281"/>
                <a:gd name="T83" fmla="*/ 28511963 h 5720"/>
                <a:gd name="T84" fmla="*/ 550891236 w 6281"/>
                <a:gd name="T85" fmla="*/ 22846270 h 5720"/>
                <a:gd name="T86" fmla="*/ 522387330 w 6281"/>
                <a:gd name="T87" fmla="*/ 42859390 h 5720"/>
                <a:gd name="T88" fmla="*/ 562311054 w 6281"/>
                <a:gd name="T89" fmla="*/ 59948370 h 5720"/>
                <a:gd name="T90" fmla="*/ 556646786 w 6281"/>
                <a:gd name="T91" fmla="*/ 65705660 h 5720"/>
                <a:gd name="T92" fmla="*/ 536639283 w 6281"/>
                <a:gd name="T93" fmla="*/ 91384776 h 5720"/>
                <a:gd name="T94" fmla="*/ 519555196 w 6281"/>
                <a:gd name="T95" fmla="*/ 59948370 h 5720"/>
                <a:gd name="T96" fmla="*/ 459532688 w 6281"/>
                <a:gd name="T97" fmla="*/ 74204502 h 5720"/>
                <a:gd name="T98" fmla="*/ 445280735 w 6281"/>
                <a:gd name="T99" fmla="*/ 111398199 h 5720"/>
                <a:gd name="T100" fmla="*/ 385349810 w 6281"/>
                <a:gd name="T101" fmla="*/ 105640909 h 5720"/>
                <a:gd name="T102" fmla="*/ 351090354 w 6281"/>
                <a:gd name="T103" fmla="*/ 91384776 h 5720"/>
                <a:gd name="T104" fmla="*/ 308243215 w 6281"/>
                <a:gd name="T105" fmla="*/ 105640909 h 5720"/>
                <a:gd name="T106" fmla="*/ 276815893 w 6281"/>
                <a:gd name="T107" fmla="*/ 128487179 h 5720"/>
                <a:gd name="T108" fmla="*/ 231228203 w 6281"/>
                <a:gd name="T109" fmla="*/ 202782976 h 5720"/>
                <a:gd name="T110" fmla="*/ 199892163 w 6281"/>
                <a:gd name="T111" fmla="*/ 274154631 h 5720"/>
                <a:gd name="T112" fmla="*/ 162709292 w 6281"/>
                <a:gd name="T113" fmla="*/ 308423885 h 5720"/>
                <a:gd name="T114" fmla="*/ 174129110 w 6281"/>
                <a:gd name="T115" fmla="*/ 402641810 h 5720"/>
                <a:gd name="T116" fmla="*/ 162709292 w 6281"/>
                <a:gd name="T117" fmla="*/ 448334047 h 5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1"/>
                <a:gd name="T178" fmla="*/ 0 h 5720"/>
                <a:gd name="T179" fmla="*/ 6281 w 6281"/>
                <a:gd name="T180" fmla="*/ 5720 h 5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1" h="5720">
                  <a:moveTo>
                    <a:pt x="1688" y="5281"/>
                  </a:moveTo>
                  <a:lnTo>
                    <a:pt x="1688" y="5281"/>
                  </a:lnTo>
                  <a:cubicBezTo>
                    <a:pt x="1656" y="5250"/>
                    <a:pt x="1563" y="5250"/>
                    <a:pt x="1531" y="5219"/>
                  </a:cubicBezTo>
                  <a:cubicBezTo>
                    <a:pt x="1469" y="5187"/>
                    <a:pt x="1531" y="5125"/>
                    <a:pt x="1531" y="5062"/>
                  </a:cubicBezTo>
                  <a:cubicBezTo>
                    <a:pt x="1500" y="5000"/>
                    <a:pt x="1500" y="4906"/>
                    <a:pt x="1438" y="4906"/>
                  </a:cubicBezTo>
                  <a:cubicBezTo>
                    <a:pt x="1406" y="4937"/>
                    <a:pt x="1406" y="5031"/>
                    <a:pt x="1406" y="5062"/>
                  </a:cubicBezTo>
                  <a:cubicBezTo>
                    <a:pt x="1406" y="5125"/>
                    <a:pt x="1438" y="5187"/>
                    <a:pt x="1406" y="5250"/>
                  </a:cubicBezTo>
                  <a:cubicBezTo>
                    <a:pt x="1406" y="5281"/>
                    <a:pt x="1344" y="5312"/>
                    <a:pt x="1313" y="5312"/>
                  </a:cubicBezTo>
                  <a:cubicBezTo>
                    <a:pt x="1250" y="5344"/>
                    <a:pt x="1250" y="5281"/>
                    <a:pt x="1188" y="5312"/>
                  </a:cubicBezTo>
                  <a:cubicBezTo>
                    <a:pt x="1063" y="5375"/>
                    <a:pt x="969" y="5562"/>
                    <a:pt x="844" y="5656"/>
                  </a:cubicBezTo>
                  <a:cubicBezTo>
                    <a:pt x="781" y="5687"/>
                    <a:pt x="688" y="5719"/>
                    <a:pt x="625" y="5687"/>
                  </a:cubicBezTo>
                  <a:cubicBezTo>
                    <a:pt x="500" y="5656"/>
                    <a:pt x="375" y="5594"/>
                    <a:pt x="219" y="5531"/>
                  </a:cubicBezTo>
                  <a:cubicBezTo>
                    <a:pt x="188" y="5469"/>
                    <a:pt x="125" y="5406"/>
                    <a:pt x="125" y="5344"/>
                  </a:cubicBezTo>
                  <a:cubicBezTo>
                    <a:pt x="156" y="5312"/>
                    <a:pt x="250" y="5344"/>
                    <a:pt x="281" y="5312"/>
                  </a:cubicBezTo>
                  <a:cubicBezTo>
                    <a:pt x="344" y="5281"/>
                    <a:pt x="344" y="5219"/>
                    <a:pt x="344" y="5187"/>
                  </a:cubicBezTo>
                  <a:cubicBezTo>
                    <a:pt x="344" y="5125"/>
                    <a:pt x="313" y="5062"/>
                    <a:pt x="281" y="5062"/>
                  </a:cubicBezTo>
                  <a:cubicBezTo>
                    <a:pt x="219" y="5062"/>
                    <a:pt x="156" y="5156"/>
                    <a:pt x="94" y="5125"/>
                  </a:cubicBezTo>
                  <a:cubicBezTo>
                    <a:pt x="63" y="5125"/>
                    <a:pt x="156" y="5062"/>
                    <a:pt x="156" y="5031"/>
                  </a:cubicBezTo>
                  <a:cubicBezTo>
                    <a:pt x="219" y="4969"/>
                    <a:pt x="219" y="4969"/>
                    <a:pt x="281" y="4906"/>
                  </a:cubicBezTo>
                  <a:cubicBezTo>
                    <a:pt x="313" y="4844"/>
                    <a:pt x="375" y="4781"/>
                    <a:pt x="406" y="4719"/>
                  </a:cubicBezTo>
                  <a:lnTo>
                    <a:pt x="375" y="4719"/>
                  </a:lnTo>
                  <a:cubicBezTo>
                    <a:pt x="281" y="4781"/>
                    <a:pt x="281" y="4875"/>
                    <a:pt x="188" y="4906"/>
                  </a:cubicBezTo>
                  <a:cubicBezTo>
                    <a:pt x="125" y="4906"/>
                    <a:pt x="125" y="4781"/>
                    <a:pt x="94" y="4750"/>
                  </a:cubicBezTo>
                  <a:cubicBezTo>
                    <a:pt x="63" y="4719"/>
                    <a:pt x="0" y="4656"/>
                    <a:pt x="0" y="4594"/>
                  </a:cubicBezTo>
                  <a:cubicBezTo>
                    <a:pt x="0" y="4562"/>
                    <a:pt x="63" y="4531"/>
                    <a:pt x="94" y="4469"/>
                  </a:cubicBezTo>
                  <a:cubicBezTo>
                    <a:pt x="94" y="4437"/>
                    <a:pt x="94" y="4375"/>
                    <a:pt x="94" y="4312"/>
                  </a:cubicBezTo>
                  <a:cubicBezTo>
                    <a:pt x="63" y="4281"/>
                    <a:pt x="0" y="4281"/>
                    <a:pt x="0" y="4250"/>
                  </a:cubicBezTo>
                  <a:cubicBezTo>
                    <a:pt x="0" y="4187"/>
                    <a:pt x="63" y="4187"/>
                    <a:pt x="156" y="4156"/>
                  </a:cubicBezTo>
                  <a:cubicBezTo>
                    <a:pt x="188" y="4125"/>
                    <a:pt x="313" y="4187"/>
                    <a:pt x="281" y="4156"/>
                  </a:cubicBezTo>
                  <a:cubicBezTo>
                    <a:pt x="219" y="4094"/>
                    <a:pt x="125" y="4125"/>
                    <a:pt x="63" y="4094"/>
                  </a:cubicBezTo>
                  <a:cubicBezTo>
                    <a:pt x="31" y="4062"/>
                    <a:pt x="0" y="4000"/>
                    <a:pt x="0" y="3969"/>
                  </a:cubicBezTo>
                  <a:cubicBezTo>
                    <a:pt x="63" y="3937"/>
                    <a:pt x="94" y="4000"/>
                    <a:pt x="156" y="4000"/>
                  </a:cubicBezTo>
                  <a:cubicBezTo>
                    <a:pt x="219" y="4000"/>
                    <a:pt x="281" y="3969"/>
                    <a:pt x="375" y="3969"/>
                  </a:cubicBezTo>
                  <a:cubicBezTo>
                    <a:pt x="438" y="3969"/>
                    <a:pt x="563" y="4000"/>
                    <a:pt x="531" y="3969"/>
                  </a:cubicBezTo>
                  <a:cubicBezTo>
                    <a:pt x="531" y="3875"/>
                    <a:pt x="375" y="3906"/>
                    <a:pt x="313" y="3844"/>
                  </a:cubicBezTo>
                  <a:cubicBezTo>
                    <a:pt x="281" y="3812"/>
                    <a:pt x="406" y="3844"/>
                    <a:pt x="438" y="3812"/>
                  </a:cubicBezTo>
                  <a:cubicBezTo>
                    <a:pt x="531" y="3812"/>
                    <a:pt x="625" y="3875"/>
                    <a:pt x="656" y="3812"/>
                  </a:cubicBezTo>
                  <a:cubicBezTo>
                    <a:pt x="688" y="3781"/>
                    <a:pt x="500" y="3781"/>
                    <a:pt x="531" y="3687"/>
                  </a:cubicBezTo>
                  <a:cubicBezTo>
                    <a:pt x="531" y="3656"/>
                    <a:pt x="625" y="3656"/>
                    <a:pt x="688" y="3687"/>
                  </a:cubicBezTo>
                  <a:cubicBezTo>
                    <a:pt x="750" y="3687"/>
                    <a:pt x="750" y="3781"/>
                    <a:pt x="813" y="3781"/>
                  </a:cubicBezTo>
                  <a:cubicBezTo>
                    <a:pt x="875" y="3750"/>
                    <a:pt x="875" y="3687"/>
                    <a:pt x="875" y="3625"/>
                  </a:cubicBezTo>
                  <a:cubicBezTo>
                    <a:pt x="875" y="3625"/>
                    <a:pt x="813" y="3593"/>
                    <a:pt x="813" y="3562"/>
                  </a:cubicBezTo>
                  <a:cubicBezTo>
                    <a:pt x="875" y="3500"/>
                    <a:pt x="938" y="3531"/>
                    <a:pt x="969" y="3500"/>
                  </a:cubicBezTo>
                  <a:cubicBezTo>
                    <a:pt x="1000" y="3469"/>
                    <a:pt x="969" y="3375"/>
                    <a:pt x="1000" y="3375"/>
                  </a:cubicBezTo>
                  <a:cubicBezTo>
                    <a:pt x="1063" y="3375"/>
                    <a:pt x="1063" y="3500"/>
                    <a:pt x="1125" y="3500"/>
                  </a:cubicBezTo>
                  <a:cubicBezTo>
                    <a:pt x="1188" y="3531"/>
                    <a:pt x="1156" y="3437"/>
                    <a:pt x="1188" y="3437"/>
                  </a:cubicBezTo>
                  <a:cubicBezTo>
                    <a:pt x="1219" y="3406"/>
                    <a:pt x="1250" y="3469"/>
                    <a:pt x="1313" y="3469"/>
                  </a:cubicBezTo>
                  <a:cubicBezTo>
                    <a:pt x="1344" y="3500"/>
                    <a:pt x="1375" y="3469"/>
                    <a:pt x="1406" y="3437"/>
                  </a:cubicBezTo>
                  <a:cubicBezTo>
                    <a:pt x="1469" y="3406"/>
                    <a:pt x="1500" y="3312"/>
                    <a:pt x="1563" y="3250"/>
                  </a:cubicBezTo>
                  <a:cubicBezTo>
                    <a:pt x="1563" y="3219"/>
                    <a:pt x="1500" y="3219"/>
                    <a:pt x="1500" y="3219"/>
                  </a:cubicBezTo>
                  <a:cubicBezTo>
                    <a:pt x="1406" y="3281"/>
                    <a:pt x="1375" y="3375"/>
                    <a:pt x="1281" y="3406"/>
                  </a:cubicBezTo>
                  <a:cubicBezTo>
                    <a:pt x="1219" y="3406"/>
                    <a:pt x="1188" y="3312"/>
                    <a:pt x="1188" y="3281"/>
                  </a:cubicBezTo>
                  <a:cubicBezTo>
                    <a:pt x="1188" y="3187"/>
                    <a:pt x="1281" y="3125"/>
                    <a:pt x="1344" y="3062"/>
                  </a:cubicBezTo>
                  <a:cubicBezTo>
                    <a:pt x="1406" y="3031"/>
                    <a:pt x="1469" y="3000"/>
                    <a:pt x="1531" y="2969"/>
                  </a:cubicBezTo>
                  <a:cubicBezTo>
                    <a:pt x="1594" y="2969"/>
                    <a:pt x="1688" y="3031"/>
                    <a:pt x="1688" y="3000"/>
                  </a:cubicBezTo>
                  <a:cubicBezTo>
                    <a:pt x="1750" y="2937"/>
                    <a:pt x="1625" y="2812"/>
                    <a:pt x="1656" y="2781"/>
                  </a:cubicBezTo>
                  <a:cubicBezTo>
                    <a:pt x="1688" y="2719"/>
                    <a:pt x="1813" y="2781"/>
                    <a:pt x="1875" y="2750"/>
                  </a:cubicBezTo>
                  <a:cubicBezTo>
                    <a:pt x="1906" y="2719"/>
                    <a:pt x="1875" y="2687"/>
                    <a:pt x="1875" y="2656"/>
                  </a:cubicBezTo>
                  <a:cubicBezTo>
                    <a:pt x="1875" y="2594"/>
                    <a:pt x="1844" y="2531"/>
                    <a:pt x="1875" y="2500"/>
                  </a:cubicBezTo>
                  <a:cubicBezTo>
                    <a:pt x="1906" y="2437"/>
                    <a:pt x="2000" y="2500"/>
                    <a:pt x="2031" y="2406"/>
                  </a:cubicBezTo>
                  <a:cubicBezTo>
                    <a:pt x="2063" y="2375"/>
                    <a:pt x="1938" y="2344"/>
                    <a:pt x="1969" y="2312"/>
                  </a:cubicBezTo>
                  <a:cubicBezTo>
                    <a:pt x="2000" y="2281"/>
                    <a:pt x="2125" y="2344"/>
                    <a:pt x="2188" y="2281"/>
                  </a:cubicBezTo>
                  <a:cubicBezTo>
                    <a:pt x="2219" y="2250"/>
                    <a:pt x="2063" y="2281"/>
                    <a:pt x="2063" y="2250"/>
                  </a:cubicBezTo>
                  <a:cubicBezTo>
                    <a:pt x="2000" y="2219"/>
                    <a:pt x="2000" y="2156"/>
                    <a:pt x="2031" y="2125"/>
                  </a:cubicBezTo>
                  <a:cubicBezTo>
                    <a:pt x="2063" y="2094"/>
                    <a:pt x="2156" y="2156"/>
                    <a:pt x="2156" y="2125"/>
                  </a:cubicBezTo>
                  <a:cubicBezTo>
                    <a:pt x="2188" y="2094"/>
                    <a:pt x="2156" y="2031"/>
                    <a:pt x="2156" y="2000"/>
                  </a:cubicBezTo>
                  <a:cubicBezTo>
                    <a:pt x="2188" y="1937"/>
                    <a:pt x="2250" y="1906"/>
                    <a:pt x="2313" y="1906"/>
                  </a:cubicBezTo>
                  <a:cubicBezTo>
                    <a:pt x="2406" y="1875"/>
                    <a:pt x="2563" y="1969"/>
                    <a:pt x="2563" y="1875"/>
                  </a:cubicBezTo>
                  <a:cubicBezTo>
                    <a:pt x="2594" y="1812"/>
                    <a:pt x="2375" y="1875"/>
                    <a:pt x="2344" y="1812"/>
                  </a:cubicBezTo>
                  <a:cubicBezTo>
                    <a:pt x="2313" y="1750"/>
                    <a:pt x="2438" y="1750"/>
                    <a:pt x="2500" y="1719"/>
                  </a:cubicBezTo>
                  <a:cubicBezTo>
                    <a:pt x="2531" y="1719"/>
                    <a:pt x="2594" y="1781"/>
                    <a:pt x="2625" y="1750"/>
                  </a:cubicBezTo>
                  <a:cubicBezTo>
                    <a:pt x="2656" y="1687"/>
                    <a:pt x="2594" y="1625"/>
                    <a:pt x="2563" y="1594"/>
                  </a:cubicBezTo>
                  <a:cubicBezTo>
                    <a:pt x="2500" y="1562"/>
                    <a:pt x="2375" y="1625"/>
                    <a:pt x="2406" y="1594"/>
                  </a:cubicBezTo>
                  <a:cubicBezTo>
                    <a:pt x="2438" y="1531"/>
                    <a:pt x="2563" y="1531"/>
                    <a:pt x="2625" y="1500"/>
                  </a:cubicBezTo>
                  <a:cubicBezTo>
                    <a:pt x="2656" y="1437"/>
                    <a:pt x="2656" y="1344"/>
                    <a:pt x="2719" y="1312"/>
                  </a:cubicBezTo>
                  <a:cubicBezTo>
                    <a:pt x="2813" y="1281"/>
                    <a:pt x="2937" y="1344"/>
                    <a:pt x="2999" y="1281"/>
                  </a:cubicBezTo>
                  <a:cubicBezTo>
                    <a:pt x="3030" y="1281"/>
                    <a:pt x="2905" y="1250"/>
                    <a:pt x="2874" y="1250"/>
                  </a:cubicBezTo>
                  <a:cubicBezTo>
                    <a:pt x="2719" y="1250"/>
                    <a:pt x="2563" y="1344"/>
                    <a:pt x="2438" y="1281"/>
                  </a:cubicBezTo>
                  <a:cubicBezTo>
                    <a:pt x="2375" y="1219"/>
                    <a:pt x="2500" y="1062"/>
                    <a:pt x="2594" y="1000"/>
                  </a:cubicBezTo>
                  <a:cubicBezTo>
                    <a:pt x="2625" y="1000"/>
                    <a:pt x="2594" y="1125"/>
                    <a:pt x="2625" y="1125"/>
                  </a:cubicBezTo>
                  <a:cubicBezTo>
                    <a:pt x="2688" y="1156"/>
                    <a:pt x="2750" y="1031"/>
                    <a:pt x="2813" y="1062"/>
                  </a:cubicBezTo>
                  <a:cubicBezTo>
                    <a:pt x="2874" y="1094"/>
                    <a:pt x="2781" y="1187"/>
                    <a:pt x="2813" y="1219"/>
                  </a:cubicBezTo>
                  <a:cubicBezTo>
                    <a:pt x="2874" y="1250"/>
                    <a:pt x="2968" y="1219"/>
                    <a:pt x="2999" y="1156"/>
                  </a:cubicBezTo>
                  <a:cubicBezTo>
                    <a:pt x="3030" y="1156"/>
                    <a:pt x="3030" y="1094"/>
                    <a:pt x="3030" y="1062"/>
                  </a:cubicBezTo>
                  <a:cubicBezTo>
                    <a:pt x="3030" y="1062"/>
                    <a:pt x="2968" y="1094"/>
                    <a:pt x="2937" y="1062"/>
                  </a:cubicBezTo>
                  <a:cubicBezTo>
                    <a:pt x="2937" y="1031"/>
                    <a:pt x="2968" y="1000"/>
                    <a:pt x="2968" y="1000"/>
                  </a:cubicBezTo>
                  <a:cubicBezTo>
                    <a:pt x="3030" y="969"/>
                    <a:pt x="3093" y="1000"/>
                    <a:pt x="3124" y="969"/>
                  </a:cubicBezTo>
                  <a:cubicBezTo>
                    <a:pt x="3187" y="937"/>
                    <a:pt x="3093" y="812"/>
                    <a:pt x="3155" y="781"/>
                  </a:cubicBezTo>
                  <a:cubicBezTo>
                    <a:pt x="3187" y="750"/>
                    <a:pt x="3218" y="906"/>
                    <a:pt x="3249" y="875"/>
                  </a:cubicBezTo>
                  <a:cubicBezTo>
                    <a:pt x="3312" y="875"/>
                    <a:pt x="3249" y="781"/>
                    <a:pt x="3280" y="781"/>
                  </a:cubicBezTo>
                  <a:cubicBezTo>
                    <a:pt x="3343" y="781"/>
                    <a:pt x="3405" y="906"/>
                    <a:pt x="3437" y="875"/>
                  </a:cubicBezTo>
                  <a:cubicBezTo>
                    <a:pt x="3468" y="812"/>
                    <a:pt x="3405" y="750"/>
                    <a:pt x="3437" y="656"/>
                  </a:cubicBezTo>
                  <a:lnTo>
                    <a:pt x="3530" y="656"/>
                  </a:lnTo>
                  <a:cubicBezTo>
                    <a:pt x="3562" y="687"/>
                    <a:pt x="3468" y="812"/>
                    <a:pt x="3530" y="781"/>
                  </a:cubicBezTo>
                  <a:cubicBezTo>
                    <a:pt x="3593" y="719"/>
                    <a:pt x="3624" y="594"/>
                    <a:pt x="3687" y="562"/>
                  </a:cubicBezTo>
                  <a:cubicBezTo>
                    <a:pt x="3749" y="531"/>
                    <a:pt x="3687" y="656"/>
                    <a:pt x="3687" y="719"/>
                  </a:cubicBezTo>
                  <a:cubicBezTo>
                    <a:pt x="3655" y="750"/>
                    <a:pt x="3593" y="875"/>
                    <a:pt x="3624" y="844"/>
                  </a:cubicBezTo>
                  <a:cubicBezTo>
                    <a:pt x="3687" y="781"/>
                    <a:pt x="3687" y="656"/>
                    <a:pt x="3780" y="625"/>
                  </a:cubicBezTo>
                  <a:cubicBezTo>
                    <a:pt x="3843" y="594"/>
                    <a:pt x="3905" y="562"/>
                    <a:pt x="3937" y="594"/>
                  </a:cubicBezTo>
                  <a:cubicBezTo>
                    <a:pt x="3999" y="594"/>
                    <a:pt x="3999" y="781"/>
                    <a:pt x="4062" y="750"/>
                  </a:cubicBezTo>
                  <a:cubicBezTo>
                    <a:pt x="4124" y="750"/>
                    <a:pt x="4093" y="594"/>
                    <a:pt x="4062" y="531"/>
                  </a:cubicBezTo>
                  <a:cubicBezTo>
                    <a:pt x="4062" y="500"/>
                    <a:pt x="3999" y="469"/>
                    <a:pt x="3999" y="406"/>
                  </a:cubicBezTo>
                  <a:cubicBezTo>
                    <a:pt x="3999" y="406"/>
                    <a:pt x="4062" y="406"/>
                    <a:pt x="4093" y="406"/>
                  </a:cubicBezTo>
                  <a:cubicBezTo>
                    <a:pt x="4124" y="406"/>
                    <a:pt x="4187" y="469"/>
                    <a:pt x="4249" y="500"/>
                  </a:cubicBezTo>
                  <a:cubicBezTo>
                    <a:pt x="4312" y="531"/>
                    <a:pt x="4374" y="594"/>
                    <a:pt x="4437" y="594"/>
                  </a:cubicBezTo>
                  <a:cubicBezTo>
                    <a:pt x="4499" y="562"/>
                    <a:pt x="4437" y="469"/>
                    <a:pt x="4437" y="437"/>
                  </a:cubicBezTo>
                  <a:cubicBezTo>
                    <a:pt x="4468" y="375"/>
                    <a:pt x="4499" y="344"/>
                    <a:pt x="4562" y="312"/>
                  </a:cubicBezTo>
                  <a:cubicBezTo>
                    <a:pt x="4593" y="281"/>
                    <a:pt x="4655" y="250"/>
                    <a:pt x="4718" y="187"/>
                  </a:cubicBezTo>
                  <a:cubicBezTo>
                    <a:pt x="4718" y="156"/>
                    <a:pt x="4655" y="62"/>
                    <a:pt x="4687" y="62"/>
                  </a:cubicBezTo>
                  <a:cubicBezTo>
                    <a:pt x="4749" y="62"/>
                    <a:pt x="4780" y="187"/>
                    <a:pt x="4843" y="187"/>
                  </a:cubicBezTo>
                  <a:cubicBezTo>
                    <a:pt x="4905" y="187"/>
                    <a:pt x="4874" y="125"/>
                    <a:pt x="4937" y="125"/>
                  </a:cubicBezTo>
                  <a:cubicBezTo>
                    <a:pt x="4999" y="125"/>
                    <a:pt x="5030" y="125"/>
                    <a:pt x="4999" y="187"/>
                  </a:cubicBezTo>
                  <a:cubicBezTo>
                    <a:pt x="4968" y="250"/>
                    <a:pt x="4874" y="250"/>
                    <a:pt x="4843" y="312"/>
                  </a:cubicBezTo>
                  <a:cubicBezTo>
                    <a:pt x="4812" y="375"/>
                    <a:pt x="4780" y="531"/>
                    <a:pt x="4843" y="500"/>
                  </a:cubicBezTo>
                  <a:cubicBezTo>
                    <a:pt x="4968" y="469"/>
                    <a:pt x="4999" y="312"/>
                    <a:pt x="5093" y="218"/>
                  </a:cubicBezTo>
                  <a:cubicBezTo>
                    <a:pt x="5093" y="187"/>
                    <a:pt x="5155" y="94"/>
                    <a:pt x="5187" y="125"/>
                  </a:cubicBezTo>
                  <a:cubicBezTo>
                    <a:pt x="5249" y="187"/>
                    <a:pt x="5155" y="312"/>
                    <a:pt x="5187" y="375"/>
                  </a:cubicBezTo>
                  <a:cubicBezTo>
                    <a:pt x="5218" y="406"/>
                    <a:pt x="5280" y="375"/>
                    <a:pt x="5312" y="344"/>
                  </a:cubicBezTo>
                  <a:cubicBezTo>
                    <a:pt x="5343" y="281"/>
                    <a:pt x="5343" y="218"/>
                    <a:pt x="5343" y="187"/>
                  </a:cubicBezTo>
                  <a:cubicBezTo>
                    <a:pt x="5374" y="125"/>
                    <a:pt x="5312" y="125"/>
                    <a:pt x="5312" y="94"/>
                  </a:cubicBezTo>
                  <a:cubicBezTo>
                    <a:pt x="5374" y="62"/>
                    <a:pt x="5468" y="0"/>
                    <a:pt x="5530" y="31"/>
                  </a:cubicBezTo>
                  <a:cubicBezTo>
                    <a:pt x="5593" y="62"/>
                    <a:pt x="5624" y="125"/>
                    <a:pt x="5593" y="156"/>
                  </a:cubicBezTo>
                  <a:cubicBezTo>
                    <a:pt x="5593" y="187"/>
                    <a:pt x="5499" y="125"/>
                    <a:pt x="5499" y="156"/>
                  </a:cubicBezTo>
                  <a:cubicBezTo>
                    <a:pt x="5468" y="187"/>
                    <a:pt x="5593" y="218"/>
                    <a:pt x="5562" y="281"/>
                  </a:cubicBezTo>
                  <a:cubicBezTo>
                    <a:pt x="5562" y="312"/>
                    <a:pt x="5437" y="344"/>
                    <a:pt x="5468" y="344"/>
                  </a:cubicBezTo>
                  <a:cubicBezTo>
                    <a:pt x="5530" y="375"/>
                    <a:pt x="5593" y="344"/>
                    <a:pt x="5624" y="312"/>
                  </a:cubicBezTo>
                  <a:cubicBezTo>
                    <a:pt x="5687" y="281"/>
                    <a:pt x="5687" y="156"/>
                    <a:pt x="5749" y="156"/>
                  </a:cubicBezTo>
                  <a:cubicBezTo>
                    <a:pt x="5780" y="125"/>
                    <a:pt x="5843" y="187"/>
                    <a:pt x="5874" y="218"/>
                  </a:cubicBezTo>
                  <a:cubicBezTo>
                    <a:pt x="5905" y="250"/>
                    <a:pt x="5968" y="218"/>
                    <a:pt x="6030" y="250"/>
                  </a:cubicBezTo>
                  <a:cubicBezTo>
                    <a:pt x="6093" y="281"/>
                    <a:pt x="6249" y="312"/>
                    <a:pt x="6249" y="406"/>
                  </a:cubicBezTo>
                  <a:cubicBezTo>
                    <a:pt x="6280" y="469"/>
                    <a:pt x="6124" y="500"/>
                    <a:pt x="6062" y="500"/>
                  </a:cubicBezTo>
                  <a:cubicBezTo>
                    <a:pt x="5937" y="531"/>
                    <a:pt x="5749" y="375"/>
                    <a:pt x="5718" y="469"/>
                  </a:cubicBezTo>
                  <a:cubicBezTo>
                    <a:pt x="5655" y="562"/>
                    <a:pt x="5905" y="531"/>
                    <a:pt x="5999" y="594"/>
                  </a:cubicBezTo>
                  <a:cubicBezTo>
                    <a:pt x="6030" y="594"/>
                    <a:pt x="5968" y="656"/>
                    <a:pt x="5999" y="656"/>
                  </a:cubicBezTo>
                  <a:cubicBezTo>
                    <a:pt x="6062" y="687"/>
                    <a:pt x="6124" y="625"/>
                    <a:pt x="6155" y="656"/>
                  </a:cubicBezTo>
                  <a:cubicBezTo>
                    <a:pt x="6187" y="656"/>
                    <a:pt x="6249" y="687"/>
                    <a:pt x="6280" y="719"/>
                  </a:cubicBezTo>
                  <a:cubicBezTo>
                    <a:pt x="6280" y="750"/>
                    <a:pt x="6280" y="781"/>
                    <a:pt x="6218" y="781"/>
                  </a:cubicBezTo>
                  <a:cubicBezTo>
                    <a:pt x="6187" y="781"/>
                    <a:pt x="6124" y="719"/>
                    <a:pt x="6093" y="719"/>
                  </a:cubicBezTo>
                  <a:cubicBezTo>
                    <a:pt x="6062" y="719"/>
                    <a:pt x="6062" y="812"/>
                    <a:pt x="6062" y="812"/>
                  </a:cubicBezTo>
                  <a:cubicBezTo>
                    <a:pt x="5968" y="844"/>
                    <a:pt x="5937" y="875"/>
                    <a:pt x="5905" y="875"/>
                  </a:cubicBezTo>
                  <a:cubicBezTo>
                    <a:pt x="5874" y="937"/>
                    <a:pt x="5905" y="1000"/>
                    <a:pt x="5874" y="1000"/>
                  </a:cubicBezTo>
                  <a:cubicBezTo>
                    <a:pt x="5843" y="1031"/>
                    <a:pt x="5812" y="1000"/>
                    <a:pt x="5780" y="1000"/>
                  </a:cubicBezTo>
                  <a:cubicBezTo>
                    <a:pt x="5812" y="906"/>
                    <a:pt x="5874" y="844"/>
                    <a:pt x="5843" y="750"/>
                  </a:cubicBezTo>
                  <a:cubicBezTo>
                    <a:pt x="5843" y="687"/>
                    <a:pt x="5749" y="687"/>
                    <a:pt x="5687" y="656"/>
                  </a:cubicBezTo>
                  <a:cubicBezTo>
                    <a:pt x="5593" y="625"/>
                    <a:pt x="5499" y="500"/>
                    <a:pt x="5405" y="531"/>
                  </a:cubicBezTo>
                  <a:cubicBezTo>
                    <a:pt x="5343" y="594"/>
                    <a:pt x="5249" y="594"/>
                    <a:pt x="5155" y="562"/>
                  </a:cubicBezTo>
                  <a:cubicBezTo>
                    <a:pt x="5124" y="594"/>
                    <a:pt x="5062" y="719"/>
                    <a:pt x="5030" y="812"/>
                  </a:cubicBezTo>
                  <a:cubicBezTo>
                    <a:pt x="5030" y="875"/>
                    <a:pt x="5062" y="969"/>
                    <a:pt x="5030" y="1031"/>
                  </a:cubicBezTo>
                  <a:cubicBezTo>
                    <a:pt x="5030" y="1062"/>
                    <a:pt x="4937" y="1031"/>
                    <a:pt x="4905" y="1062"/>
                  </a:cubicBezTo>
                  <a:cubicBezTo>
                    <a:pt x="4874" y="1125"/>
                    <a:pt x="4937" y="1219"/>
                    <a:pt x="4874" y="1219"/>
                  </a:cubicBezTo>
                  <a:cubicBezTo>
                    <a:pt x="4780" y="1219"/>
                    <a:pt x="4687" y="1094"/>
                    <a:pt x="4593" y="1094"/>
                  </a:cubicBezTo>
                  <a:cubicBezTo>
                    <a:pt x="4530" y="1094"/>
                    <a:pt x="4468" y="1219"/>
                    <a:pt x="4437" y="1187"/>
                  </a:cubicBezTo>
                  <a:cubicBezTo>
                    <a:pt x="4343" y="1156"/>
                    <a:pt x="4249" y="1156"/>
                    <a:pt x="4218" y="1156"/>
                  </a:cubicBezTo>
                  <a:cubicBezTo>
                    <a:pt x="4124" y="1031"/>
                    <a:pt x="4093" y="844"/>
                    <a:pt x="3905" y="812"/>
                  </a:cubicBezTo>
                  <a:cubicBezTo>
                    <a:pt x="3874" y="812"/>
                    <a:pt x="3937" y="906"/>
                    <a:pt x="3905" y="937"/>
                  </a:cubicBezTo>
                  <a:cubicBezTo>
                    <a:pt x="3905" y="969"/>
                    <a:pt x="3843" y="969"/>
                    <a:pt x="3843" y="1000"/>
                  </a:cubicBezTo>
                  <a:cubicBezTo>
                    <a:pt x="3780" y="1000"/>
                    <a:pt x="3687" y="937"/>
                    <a:pt x="3687" y="1000"/>
                  </a:cubicBezTo>
                  <a:cubicBezTo>
                    <a:pt x="3624" y="1062"/>
                    <a:pt x="3749" y="1219"/>
                    <a:pt x="3655" y="1281"/>
                  </a:cubicBezTo>
                  <a:cubicBezTo>
                    <a:pt x="3562" y="1344"/>
                    <a:pt x="3468" y="1187"/>
                    <a:pt x="3374" y="1156"/>
                  </a:cubicBezTo>
                  <a:cubicBezTo>
                    <a:pt x="3312" y="1156"/>
                    <a:pt x="3249" y="1156"/>
                    <a:pt x="3187" y="1187"/>
                  </a:cubicBezTo>
                  <a:cubicBezTo>
                    <a:pt x="3155" y="1281"/>
                    <a:pt x="3218" y="1406"/>
                    <a:pt x="3155" y="1469"/>
                  </a:cubicBezTo>
                  <a:cubicBezTo>
                    <a:pt x="3124" y="1531"/>
                    <a:pt x="3062" y="1406"/>
                    <a:pt x="3030" y="1406"/>
                  </a:cubicBezTo>
                  <a:cubicBezTo>
                    <a:pt x="2874" y="1469"/>
                    <a:pt x="2813" y="1625"/>
                    <a:pt x="2719" y="1750"/>
                  </a:cubicBezTo>
                  <a:cubicBezTo>
                    <a:pt x="2688" y="1812"/>
                    <a:pt x="2750" y="1875"/>
                    <a:pt x="2719" y="1906"/>
                  </a:cubicBezTo>
                  <a:cubicBezTo>
                    <a:pt x="2625" y="2000"/>
                    <a:pt x="2563" y="2094"/>
                    <a:pt x="2531" y="2219"/>
                  </a:cubicBezTo>
                  <a:cubicBezTo>
                    <a:pt x="2500" y="2281"/>
                    <a:pt x="2375" y="2219"/>
                    <a:pt x="2344" y="2281"/>
                  </a:cubicBezTo>
                  <a:cubicBezTo>
                    <a:pt x="2281" y="2312"/>
                    <a:pt x="2313" y="2344"/>
                    <a:pt x="2281" y="2406"/>
                  </a:cubicBezTo>
                  <a:cubicBezTo>
                    <a:pt x="2281" y="2594"/>
                    <a:pt x="2188" y="2781"/>
                    <a:pt x="2188" y="3000"/>
                  </a:cubicBezTo>
                  <a:cubicBezTo>
                    <a:pt x="2188" y="3062"/>
                    <a:pt x="2281" y="3125"/>
                    <a:pt x="2250" y="3156"/>
                  </a:cubicBezTo>
                  <a:cubicBezTo>
                    <a:pt x="2156" y="3219"/>
                    <a:pt x="2031" y="3125"/>
                    <a:pt x="1906" y="3156"/>
                  </a:cubicBezTo>
                  <a:cubicBezTo>
                    <a:pt x="1844" y="3219"/>
                    <a:pt x="1781" y="3312"/>
                    <a:pt x="1781" y="3375"/>
                  </a:cubicBezTo>
                  <a:cubicBezTo>
                    <a:pt x="1781" y="3625"/>
                    <a:pt x="1781" y="3844"/>
                    <a:pt x="1781" y="4094"/>
                  </a:cubicBezTo>
                  <a:cubicBezTo>
                    <a:pt x="1781" y="4187"/>
                    <a:pt x="1906" y="4250"/>
                    <a:pt x="1938" y="4312"/>
                  </a:cubicBezTo>
                  <a:cubicBezTo>
                    <a:pt x="1969" y="4344"/>
                    <a:pt x="1938" y="4375"/>
                    <a:pt x="1906" y="4406"/>
                  </a:cubicBezTo>
                  <a:cubicBezTo>
                    <a:pt x="1906" y="4437"/>
                    <a:pt x="1844" y="4437"/>
                    <a:pt x="1844" y="4437"/>
                  </a:cubicBezTo>
                  <a:cubicBezTo>
                    <a:pt x="1844" y="4594"/>
                    <a:pt x="1906" y="4719"/>
                    <a:pt x="1875" y="4812"/>
                  </a:cubicBezTo>
                  <a:cubicBezTo>
                    <a:pt x="1875" y="4875"/>
                    <a:pt x="1781" y="4875"/>
                    <a:pt x="1781" y="4906"/>
                  </a:cubicBezTo>
                  <a:cubicBezTo>
                    <a:pt x="1719" y="4969"/>
                    <a:pt x="1688" y="5062"/>
                    <a:pt x="1688" y="5125"/>
                  </a:cubicBezTo>
                  <a:cubicBezTo>
                    <a:pt x="1688" y="5156"/>
                    <a:pt x="1688" y="5219"/>
                    <a:pt x="1688" y="528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7" name="Freeform 38">
              <a:extLst/>
            </p:cNvPr>
            <p:cNvSpPr>
              <a:spLocks noChangeArrowheads="1"/>
            </p:cNvSpPr>
            <p:nvPr/>
          </p:nvSpPr>
          <p:spPr bwMode="auto">
            <a:xfrm>
              <a:off x="3846104" y="3594093"/>
              <a:ext cx="477158" cy="621682"/>
            </a:xfrm>
            <a:custGeom>
              <a:avLst/>
              <a:gdLst>
                <a:gd name="T0" fmla="*/ 194559971 w 2344"/>
                <a:gd name="T1" fmla="*/ 42872527 h 2875"/>
                <a:gd name="T2" fmla="*/ 194559971 w 2344"/>
                <a:gd name="T3" fmla="*/ 37113459 h 2875"/>
                <a:gd name="T4" fmla="*/ 168740704 w 2344"/>
                <a:gd name="T5" fmla="*/ 22853052 h 2875"/>
                <a:gd name="T6" fmla="*/ 140174572 w 2344"/>
                <a:gd name="T7" fmla="*/ 25686933 h 2875"/>
                <a:gd name="T8" fmla="*/ 114446988 w 2344"/>
                <a:gd name="T9" fmla="*/ 31446001 h 2875"/>
                <a:gd name="T10" fmla="*/ 114446988 w 2344"/>
                <a:gd name="T11" fmla="*/ 22853052 h 2875"/>
                <a:gd name="T12" fmla="*/ 91557651 w 2344"/>
                <a:gd name="T13" fmla="*/ 20019475 h 2875"/>
                <a:gd name="T14" fmla="*/ 85789475 w 2344"/>
                <a:gd name="T15" fmla="*/ 8592646 h 2875"/>
                <a:gd name="T16" fmla="*/ 71506560 w 2344"/>
                <a:gd name="T17" fmla="*/ 2833880 h 2875"/>
                <a:gd name="T18" fmla="*/ 62900138 w 2344"/>
                <a:gd name="T19" fmla="*/ 8592646 h 2875"/>
                <a:gd name="T20" fmla="*/ 60061892 w 2344"/>
                <a:gd name="T21" fmla="*/ 22853052 h 2875"/>
                <a:gd name="T22" fmla="*/ 62900138 w 2344"/>
                <a:gd name="T23" fmla="*/ 31446001 h 2875"/>
                <a:gd name="T24" fmla="*/ 74344807 w 2344"/>
                <a:gd name="T25" fmla="*/ 40038647 h 2875"/>
                <a:gd name="T26" fmla="*/ 62900138 w 2344"/>
                <a:gd name="T27" fmla="*/ 51465173 h 2875"/>
                <a:gd name="T28" fmla="*/ 54293716 w 2344"/>
                <a:gd name="T29" fmla="*/ 54299053 h 2875"/>
                <a:gd name="T30" fmla="*/ 45778674 w 2344"/>
                <a:gd name="T31" fmla="*/ 45706407 h 2875"/>
                <a:gd name="T32" fmla="*/ 25727584 w 2344"/>
                <a:gd name="T33" fmla="*/ 51465173 h 2875"/>
                <a:gd name="T34" fmla="*/ 28565830 w 2344"/>
                <a:gd name="T35" fmla="*/ 62891700 h 2875"/>
                <a:gd name="T36" fmla="*/ 22889337 w 2344"/>
                <a:gd name="T37" fmla="*/ 79985986 h 2875"/>
                <a:gd name="T38" fmla="*/ 17121161 w 2344"/>
                <a:gd name="T39" fmla="*/ 97171581 h 2875"/>
                <a:gd name="T40" fmla="*/ 8514739 w 2344"/>
                <a:gd name="T41" fmla="*/ 105672918 h 2875"/>
                <a:gd name="T42" fmla="*/ 5676493 w 2344"/>
                <a:gd name="T43" fmla="*/ 122858513 h 2875"/>
                <a:gd name="T44" fmla="*/ 0 w 2344"/>
                <a:gd name="T45" fmla="*/ 137118919 h 2875"/>
                <a:gd name="T46" fmla="*/ 5676493 w 2344"/>
                <a:gd name="T47" fmla="*/ 148545446 h 2875"/>
                <a:gd name="T48" fmla="*/ 8514739 w 2344"/>
                <a:gd name="T49" fmla="*/ 151379023 h 2875"/>
                <a:gd name="T50" fmla="*/ 2838246 w 2344"/>
                <a:gd name="T51" fmla="*/ 162805852 h 2875"/>
                <a:gd name="T52" fmla="*/ 11444669 w 2344"/>
                <a:gd name="T53" fmla="*/ 174232378 h 2875"/>
                <a:gd name="T54" fmla="*/ 11444669 w 2344"/>
                <a:gd name="T55" fmla="*/ 185658904 h 2875"/>
                <a:gd name="T56" fmla="*/ 19959710 w 2344"/>
                <a:gd name="T57" fmla="*/ 194251551 h 2875"/>
                <a:gd name="T58" fmla="*/ 34334006 w 2344"/>
                <a:gd name="T59" fmla="*/ 197085431 h 2875"/>
                <a:gd name="T60" fmla="*/ 54293716 w 2344"/>
                <a:gd name="T61" fmla="*/ 205678077 h 2875"/>
                <a:gd name="T62" fmla="*/ 45778674 w 2344"/>
                <a:gd name="T63" fmla="*/ 222863671 h 2875"/>
                <a:gd name="T64" fmla="*/ 40010801 w 2344"/>
                <a:gd name="T65" fmla="*/ 242791536 h 2875"/>
                <a:gd name="T66" fmla="*/ 51455470 w 2344"/>
                <a:gd name="T67" fmla="*/ 257051942 h 2875"/>
                <a:gd name="T68" fmla="*/ 62900138 w 2344"/>
                <a:gd name="T69" fmla="*/ 251293176 h 2875"/>
                <a:gd name="T70" fmla="*/ 71506560 w 2344"/>
                <a:gd name="T71" fmla="*/ 248459296 h 2875"/>
                <a:gd name="T72" fmla="*/ 85789475 w 2344"/>
                <a:gd name="T73" fmla="*/ 254126754 h 2875"/>
                <a:gd name="T74" fmla="*/ 94395898 w 2344"/>
                <a:gd name="T75" fmla="*/ 254126754 h 2875"/>
                <a:gd name="T76" fmla="*/ 108678813 w 2344"/>
                <a:gd name="T77" fmla="*/ 254126754 h 2875"/>
                <a:gd name="T78" fmla="*/ 128729903 w 2344"/>
                <a:gd name="T79" fmla="*/ 259885822 h 2875"/>
                <a:gd name="T80" fmla="*/ 154457789 w 2344"/>
                <a:gd name="T81" fmla="*/ 248459296 h 2875"/>
                <a:gd name="T82" fmla="*/ 165902458 w 2344"/>
                <a:gd name="T83" fmla="*/ 231365009 h 2875"/>
                <a:gd name="T84" fmla="*/ 180185373 w 2344"/>
                <a:gd name="T85" fmla="*/ 217104603 h 2875"/>
                <a:gd name="T86" fmla="*/ 188791795 w 2344"/>
                <a:gd name="T87" fmla="*/ 211437145 h 2875"/>
                <a:gd name="T88" fmla="*/ 163064212 w 2344"/>
                <a:gd name="T89" fmla="*/ 191417973 h 2875"/>
                <a:gd name="T90" fmla="*/ 154457789 w 2344"/>
                <a:gd name="T91" fmla="*/ 168564618 h 2875"/>
                <a:gd name="T92" fmla="*/ 151619543 w 2344"/>
                <a:gd name="T93" fmla="*/ 157138092 h 2875"/>
                <a:gd name="T94" fmla="*/ 174508880 w 2344"/>
                <a:gd name="T95" fmla="*/ 151379023 h 2875"/>
                <a:gd name="T96" fmla="*/ 200236464 w 2344"/>
                <a:gd name="T97" fmla="*/ 139952497 h 2875"/>
                <a:gd name="T98" fmla="*/ 208842886 w 2344"/>
                <a:gd name="T99" fmla="*/ 142877685 h 2875"/>
                <a:gd name="T100" fmla="*/ 214519379 w 2344"/>
                <a:gd name="T101" fmla="*/ 128525971 h 2875"/>
                <a:gd name="T102" fmla="*/ 203074710 w 2344"/>
                <a:gd name="T103" fmla="*/ 111431987 h 2875"/>
                <a:gd name="T104" fmla="*/ 203074710 w 2344"/>
                <a:gd name="T105" fmla="*/ 91412512 h 2875"/>
                <a:gd name="T106" fmla="*/ 194559971 w 2344"/>
                <a:gd name="T107" fmla="*/ 71393037 h 2875"/>
                <a:gd name="T108" fmla="*/ 194559971 w 2344"/>
                <a:gd name="T109" fmla="*/ 42872527 h 28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44"/>
                <a:gd name="T166" fmla="*/ 0 h 2875"/>
                <a:gd name="T167" fmla="*/ 2344 w 2344"/>
                <a:gd name="T168" fmla="*/ 2875 h 28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44" h="2875">
                  <a:moveTo>
                    <a:pt x="2125" y="469"/>
                  </a:moveTo>
                  <a:lnTo>
                    <a:pt x="2125" y="469"/>
                  </a:lnTo>
                  <a:cubicBezTo>
                    <a:pt x="2125" y="469"/>
                    <a:pt x="2062" y="469"/>
                    <a:pt x="2062" y="438"/>
                  </a:cubicBezTo>
                  <a:cubicBezTo>
                    <a:pt x="2062" y="406"/>
                    <a:pt x="2125" y="406"/>
                    <a:pt x="2125" y="406"/>
                  </a:cubicBezTo>
                  <a:cubicBezTo>
                    <a:pt x="2062" y="344"/>
                    <a:pt x="2000" y="375"/>
                    <a:pt x="1937" y="344"/>
                  </a:cubicBezTo>
                  <a:cubicBezTo>
                    <a:pt x="1906" y="313"/>
                    <a:pt x="1875" y="281"/>
                    <a:pt x="1843" y="250"/>
                  </a:cubicBezTo>
                  <a:cubicBezTo>
                    <a:pt x="1781" y="250"/>
                    <a:pt x="1718" y="250"/>
                    <a:pt x="1687" y="250"/>
                  </a:cubicBezTo>
                  <a:cubicBezTo>
                    <a:pt x="1625" y="281"/>
                    <a:pt x="1593" y="281"/>
                    <a:pt x="1531" y="281"/>
                  </a:cubicBezTo>
                  <a:cubicBezTo>
                    <a:pt x="1500" y="313"/>
                    <a:pt x="1468" y="344"/>
                    <a:pt x="1406" y="344"/>
                  </a:cubicBezTo>
                  <a:cubicBezTo>
                    <a:pt x="1343" y="344"/>
                    <a:pt x="1250" y="406"/>
                    <a:pt x="1250" y="344"/>
                  </a:cubicBezTo>
                  <a:cubicBezTo>
                    <a:pt x="1218" y="281"/>
                    <a:pt x="1343" y="281"/>
                    <a:pt x="1343" y="219"/>
                  </a:cubicBezTo>
                  <a:cubicBezTo>
                    <a:pt x="1343" y="156"/>
                    <a:pt x="1281" y="250"/>
                    <a:pt x="1250" y="250"/>
                  </a:cubicBezTo>
                  <a:cubicBezTo>
                    <a:pt x="1187" y="250"/>
                    <a:pt x="1187" y="219"/>
                    <a:pt x="1125" y="219"/>
                  </a:cubicBezTo>
                  <a:cubicBezTo>
                    <a:pt x="1093" y="219"/>
                    <a:pt x="1031" y="250"/>
                    <a:pt x="1000" y="219"/>
                  </a:cubicBezTo>
                  <a:cubicBezTo>
                    <a:pt x="968" y="188"/>
                    <a:pt x="1062" y="156"/>
                    <a:pt x="1031" y="94"/>
                  </a:cubicBezTo>
                  <a:cubicBezTo>
                    <a:pt x="1031" y="94"/>
                    <a:pt x="968" y="94"/>
                    <a:pt x="937" y="94"/>
                  </a:cubicBezTo>
                  <a:cubicBezTo>
                    <a:pt x="906" y="94"/>
                    <a:pt x="875" y="94"/>
                    <a:pt x="843" y="63"/>
                  </a:cubicBezTo>
                  <a:cubicBezTo>
                    <a:pt x="812" y="63"/>
                    <a:pt x="812" y="31"/>
                    <a:pt x="781" y="31"/>
                  </a:cubicBezTo>
                  <a:cubicBezTo>
                    <a:pt x="718" y="31"/>
                    <a:pt x="718" y="31"/>
                    <a:pt x="687" y="0"/>
                  </a:cubicBezTo>
                  <a:cubicBezTo>
                    <a:pt x="687" y="31"/>
                    <a:pt x="687" y="94"/>
                    <a:pt x="687" y="94"/>
                  </a:cubicBezTo>
                  <a:cubicBezTo>
                    <a:pt x="718" y="125"/>
                    <a:pt x="750" y="156"/>
                    <a:pt x="750" y="188"/>
                  </a:cubicBezTo>
                  <a:cubicBezTo>
                    <a:pt x="718" y="219"/>
                    <a:pt x="656" y="219"/>
                    <a:pt x="656" y="250"/>
                  </a:cubicBezTo>
                  <a:cubicBezTo>
                    <a:pt x="656" y="281"/>
                    <a:pt x="718" y="281"/>
                    <a:pt x="750" y="344"/>
                  </a:cubicBezTo>
                  <a:cubicBezTo>
                    <a:pt x="750" y="344"/>
                    <a:pt x="656" y="313"/>
                    <a:pt x="687" y="344"/>
                  </a:cubicBezTo>
                  <a:cubicBezTo>
                    <a:pt x="718" y="344"/>
                    <a:pt x="750" y="344"/>
                    <a:pt x="781" y="375"/>
                  </a:cubicBezTo>
                  <a:cubicBezTo>
                    <a:pt x="812" y="406"/>
                    <a:pt x="812" y="438"/>
                    <a:pt x="812" y="438"/>
                  </a:cubicBezTo>
                  <a:cubicBezTo>
                    <a:pt x="750" y="469"/>
                    <a:pt x="687" y="406"/>
                    <a:pt x="656" y="406"/>
                  </a:cubicBezTo>
                  <a:cubicBezTo>
                    <a:pt x="625" y="469"/>
                    <a:pt x="718" y="531"/>
                    <a:pt x="687" y="563"/>
                  </a:cubicBezTo>
                  <a:cubicBezTo>
                    <a:pt x="656" y="563"/>
                    <a:pt x="625" y="469"/>
                    <a:pt x="593" y="500"/>
                  </a:cubicBezTo>
                  <a:cubicBezTo>
                    <a:pt x="593" y="500"/>
                    <a:pt x="625" y="563"/>
                    <a:pt x="593" y="594"/>
                  </a:cubicBezTo>
                  <a:cubicBezTo>
                    <a:pt x="593" y="625"/>
                    <a:pt x="531" y="594"/>
                    <a:pt x="500" y="563"/>
                  </a:cubicBezTo>
                  <a:cubicBezTo>
                    <a:pt x="500" y="563"/>
                    <a:pt x="531" y="500"/>
                    <a:pt x="500" y="500"/>
                  </a:cubicBezTo>
                  <a:cubicBezTo>
                    <a:pt x="500" y="469"/>
                    <a:pt x="437" y="500"/>
                    <a:pt x="406" y="500"/>
                  </a:cubicBezTo>
                  <a:cubicBezTo>
                    <a:pt x="343" y="500"/>
                    <a:pt x="312" y="531"/>
                    <a:pt x="281" y="563"/>
                  </a:cubicBezTo>
                  <a:cubicBezTo>
                    <a:pt x="281" y="563"/>
                    <a:pt x="343" y="563"/>
                    <a:pt x="343" y="594"/>
                  </a:cubicBezTo>
                  <a:cubicBezTo>
                    <a:pt x="343" y="625"/>
                    <a:pt x="312" y="656"/>
                    <a:pt x="312" y="688"/>
                  </a:cubicBezTo>
                  <a:cubicBezTo>
                    <a:pt x="312" y="688"/>
                    <a:pt x="312" y="719"/>
                    <a:pt x="281" y="750"/>
                  </a:cubicBezTo>
                  <a:cubicBezTo>
                    <a:pt x="281" y="813"/>
                    <a:pt x="250" y="813"/>
                    <a:pt x="250" y="875"/>
                  </a:cubicBezTo>
                  <a:cubicBezTo>
                    <a:pt x="250" y="906"/>
                    <a:pt x="281" y="969"/>
                    <a:pt x="281" y="1000"/>
                  </a:cubicBezTo>
                  <a:cubicBezTo>
                    <a:pt x="250" y="1031"/>
                    <a:pt x="218" y="1031"/>
                    <a:pt x="187" y="1063"/>
                  </a:cubicBezTo>
                  <a:cubicBezTo>
                    <a:pt x="187" y="1094"/>
                    <a:pt x="218" y="1125"/>
                    <a:pt x="187" y="1156"/>
                  </a:cubicBezTo>
                  <a:cubicBezTo>
                    <a:pt x="156" y="1156"/>
                    <a:pt x="125" y="1156"/>
                    <a:pt x="93" y="1156"/>
                  </a:cubicBezTo>
                  <a:cubicBezTo>
                    <a:pt x="62" y="1188"/>
                    <a:pt x="0" y="1156"/>
                    <a:pt x="0" y="1156"/>
                  </a:cubicBezTo>
                  <a:cubicBezTo>
                    <a:pt x="0" y="1219"/>
                    <a:pt x="62" y="1281"/>
                    <a:pt x="62" y="1344"/>
                  </a:cubicBezTo>
                  <a:cubicBezTo>
                    <a:pt x="62" y="1375"/>
                    <a:pt x="62" y="1406"/>
                    <a:pt x="31" y="1438"/>
                  </a:cubicBezTo>
                  <a:cubicBezTo>
                    <a:pt x="31" y="1438"/>
                    <a:pt x="0" y="1469"/>
                    <a:pt x="0" y="1500"/>
                  </a:cubicBezTo>
                  <a:cubicBezTo>
                    <a:pt x="0" y="1500"/>
                    <a:pt x="0" y="1531"/>
                    <a:pt x="0" y="1563"/>
                  </a:cubicBezTo>
                  <a:cubicBezTo>
                    <a:pt x="31" y="1563"/>
                    <a:pt x="62" y="1594"/>
                    <a:pt x="62" y="1625"/>
                  </a:cubicBezTo>
                  <a:cubicBezTo>
                    <a:pt x="62" y="1625"/>
                    <a:pt x="62" y="1625"/>
                    <a:pt x="62" y="1656"/>
                  </a:cubicBezTo>
                  <a:lnTo>
                    <a:pt x="93" y="1656"/>
                  </a:lnTo>
                  <a:cubicBezTo>
                    <a:pt x="125" y="1688"/>
                    <a:pt x="125" y="1688"/>
                    <a:pt x="125" y="1719"/>
                  </a:cubicBezTo>
                  <a:cubicBezTo>
                    <a:pt x="93" y="1781"/>
                    <a:pt x="62" y="1781"/>
                    <a:pt x="31" y="1781"/>
                  </a:cubicBezTo>
                  <a:cubicBezTo>
                    <a:pt x="31" y="1813"/>
                    <a:pt x="62" y="1844"/>
                    <a:pt x="62" y="1844"/>
                  </a:cubicBezTo>
                  <a:cubicBezTo>
                    <a:pt x="62" y="1875"/>
                    <a:pt x="93" y="1906"/>
                    <a:pt x="125" y="1906"/>
                  </a:cubicBezTo>
                  <a:cubicBezTo>
                    <a:pt x="125" y="1906"/>
                    <a:pt x="125" y="1938"/>
                    <a:pt x="125" y="1969"/>
                  </a:cubicBezTo>
                  <a:cubicBezTo>
                    <a:pt x="125" y="1969"/>
                    <a:pt x="125" y="2000"/>
                    <a:pt x="125" y="2031"/>
                  </a:cubicBezTo>
                  <a:cubicBezTo>
                    <a:pt x="125" y="2031"/>
                    <a:pt x="125" y="2063"/>
                    <a:pt x="156" y="2063"/>
                  </a:cubicBezTo>
                  <a:cubicBezTo>
                    <a:pt x="187" y="2094"/>
                    <a:pt x="218" y="2094"/>
                    <a:pt x="218" y="2125"/>
                  </a:cubicBezTo>
                  <a:cubicBezTo>
                    <a:pt x="250" y="2156"/>
                    <a:pt x="281" y="2156"/>
                    <a:pt x="312" y="2188"/>
                  </a:cubicBezTo>
                  <a:cubicBezTo>
                    <a:pt x="343" y="2188"/>
                    <a:pt x="343" y="2156"/>
                    <a:pt x="375" y="2156"/>
                  </a:cubicBezTo>
                  <a:cubicBezTo>
                    <a:pt x="437" y="2188"/>
                    <a:pt x="437" y="2188"/>
                    <a:pt x="468" y="2219"/>
                  </a:cubicBezTo>
                  <a:cubicBezTo>
                    <a:pt x="500" y="2219"/>
                    <a:pt x="593" y="2219"/>
                    <a:pt x="593" y="2250"/>
                  </a:cubicBezTo>
                  <a:cubicBezTo>
                    <a:pt x="593" y="2281"/>
                    <a:pt x="562" y="2281"/>
                    <a:pt x="531" y="2313"/>
                  </a:cubicBezTo>
                  <a:cubicBezTo>
                    <a:pt x="500" y="2344"/>
                    <a:pt x="500" y="2375"/>
                    <a:pt x="500" y="2438"/>
                  </a:cubicBezTo>
                  <a:cubicBezTo>
                    <a:pt x="468" y="2469"/>
                    <a:pt x="437" y="2500"/>
                    <a:pt x="437" y="2563"/>
                  </a:cubicBezTo>
                  <a:cubicBezTo>
                    <a:pt x="437" y="2594"/>
                    <a:pt x="437" y="2625"/>
                    <a:pt x="437" y="2656"/>
                  </a:cubicBezTo>
                  <a:cubicBezTo>
                    <a:pt x="437" y="2718"/>
                    <a:pt x="437" y="2749"/>
                    <a:pt x="437" y="2780"/>
                  </a:cubicBezTo>
                  <a:cubicBezTo>
                    <a:pt x="468" y="2780"/>
                    <a:pt x="500" y="2812"/>
                    <a:pt x="562" y="2812"/>
                  </a:cubicBezTo>
                  <a:cubicBezTo>
                    <a:pt x="593" y="2780"/>
                    <a:pt x="593" y="2780"/>
                    <a:pt x="625" y="2780"/>
                  </a:cubicBezTo>
                  <a:cubicBezTo>
                    <a:pt x="656" y="2749"/>
                    <a:pt x="656" y="2780"/>
                    <a:pt x="687" y="2749"/>
                  </a:cubicBezTo>
                  <a:cubicBezTo>
                    <a:pt x="718" y="2718"/>
                    <a:pt x="656" y="2687"/>
                    <a:pt x="687" y="2687"/>
                  </a:cubicBezTo>
                  <a:cubicBezTo>
                    <a:pt x="718" y="2687"/>
                    <a:pt x="750" y="2718"/>
                    <a:pt x="781" y="2718"/>
                  </a:cubicBezTo>
                  <a:cubicBezTo>
                    <a:pt x="812" y="2718"/>
                    <a:pt x="843" y="2718"/>
                    <a:pt x="875" y="2718"/>
                  </a:cubicBezTo>
                  <a:cubicBezTo>
                    <a:pt x="906" y="2749"/>
                    <a:pt x="937" y="2780"/>
                    <a:pt x="937" y="2780"/>
                  </a:cubicBezTo>
                  <a:cubicBezTo>
                    <a:pt x="937" y="2812"/>
                    <a:pt x="937" y="2843"/>
                    <a:pt x="968" y="2843"/>
                  </a:cubicBezTo>
                  <a:cubicBezTo>
                    <a:pt x="1000" y="2843"/>
                    <a:pt x="1000" y="2780"/>
                    <a:pt x="1031" y="2780"/>
                  </a:cubicBezTo>
                  <a:cubicBezTo>
                    <a:pt x="1093" y="2780"/>
                    <a:pt x="1093" y="2874"/>
                    <a:pt x="1156" y="2874"/>
                  </a:cubicBezTo>
                  <a:cubicBezTo>
                    <a:pt x="1187" y="2874"/>
                    <a:pt x="1156" y="2780"/>
                    <a:pt x="1187" y="2780"/>
                  </a:cubicBezTo>
                  <a:cubicBezTo>
                    <a:pt x="1218" y="2780"/>
                    <a:pt x="1250" y="2780"/>
                    <a:pt x="1312" y="2780"/>
                  </a:cubicBezTo>
                  <a:cubicBezTo>
                    <a:pt x="1343" y="2812"/>
                    <a:pt x="1375" y="2843"/>
                    <a:pt x="1406" y="2843"/>
                  </a:cubicBezTo>
                  <a:cubicBezTo>
                    <a:pt x="1437" y="2843"/>
                    <a:pt x="1468" y="2780"/>
                    <a:pt x="1500" y="2780"/>
                  </a:cubicBezTo>
                  <a:cubicBezTo>
                    <a:pt x="1531" y="2749"/>
                    <a:pt x="1625" y="2749"/>
                    <a:pt x="1687" y="2718"/>
                  </a:cubicBezTo>
                  <a:cubicBezTo>
                    <a:pt x="1718" y="2718"/>
                    <a:pt x="1812" y="2718"/>
                    <a:pt x="1843" y="2656"/>
                  </a:cubicBezTo>
                  <a:cubicBezTo>
                    <a:pt x="1875" y="2625"/>
                    <a:pt x="1781" y="2594"/>
                    <a:pt x="1812" y="2531"/>
                  </a:cubicBezTo>
                  <a:cubicBezTo>
                    <a:pt x="1843" y="2500"/>
                    <a:pt x="1906" y="2500"/>
                    <a:pt x="1968" y="2469"/>
                  </a:cubicBezTo>
                  <a:cubicBezTo>
                    <a:pt x="2000" y="2438"/>
                    <a:pt x="1937" y="2406"/>
                    <a:pt x="1968" y="2375"/>
                  </a:cubicBezTo>
                  <a:cubicBezTo>
                    <a:pt x="2000" y="2375"/>
                    <a:pt x="2062" y="2406"/>
                    <a:pt x="2062" y="2375"/>
                  </a:cubicBezTo>
                  <a:cubicBezTo>
                    <a:pt x="2062" y="2375"/>
                    <a:pt x="2062" y="2344"/>
                    <a:pt x="2062" y="2313"/>
                  </a:cubicBezTo>
                  <a:cubicBezTo>
                    <a:pt x="2031" y="2281"/>
                    <a:pt x="2000" y="2219"/>
                    <a:pt x="1906" y="2188"/>
                  </a:cubicBezTo>
                  <a:cubicBezTo>
                    <a:pt x="1875" y="2156"/>
                    <a:pt x="1843" y="2125"/>
                    <a:pt x="1781" y="2094"/>
                  </a:cubicBezTo>
                  <a:cubicBezTo>
                    <a:pt x="1750" y="2031"/>
                    <a:pt x="1718" y="2000"/>
                    <a:pt x="1687" y="1938"/>
                  </a:cubicBezTo>
                  <a:cubicBezTo>
                    <a:pt x="1687" y="1906"/>
                    <a:pt x="1718" y="1875"/>
                    <a:pt x="1687" y="1844"/>
                  </a:cubicBezTo>
                  <a:cubicBezTo>
                    <a:pt x="1687" y="1813"/>
                    <a:pt x="1625" y="1781"/>
                    <a:pt x="1593" y="1750"/>
                  </a:cubicBezTo>
                  <a:cubicBezTo>
                    <a:pt x="1593" y="1719"/>
                    <a:pt x="1625" y="1750"/>
                    <a:pt x="1656" y="1719"/>
                  </a:cubicBezTo>
                  <a:cubicBezTo>
                    <a:pt x="1687" y="1719"/>
                    <a:pt x="1718" y="1688"/>
                    <a:pt x="1750" y="1688"/>
                  </a:cubicBezTo>
                  <a:cubicBezTo>
                    <a:pt x="1781" y="1688"/>
                    <a:pt x="1843" y="1656"/>
                    <a:pt x="1906" y="1656"/>
                  </a:cubicBezTo>
                  <a:cubicBezTo>
                    <a:pt x="1937" y="1625"/>
                    <a:pt x="2000" y="1625"/>
                    <a:pt x="2062" y="1594"/>
                  </a:cubicBezTo>
                  <a:cubicBezTo>
                    <a:pt x="2093" y="1563"/>
                    <a:pt x="2125" y="1563"/>
                    <a:pt x="2187" y="1531"/>
                  </a:cubicBezTo>
                  <a:cubicBezTo>
                    <a:pt x="2218" y="1500"/>
                    <a:pt x="2187" y="1438"/>
                    <a:pt x="2218" y="1469"/>
                  </a:cubicBezTo>
                  <a:cubicBezTo>
                    <a:pt x="2250" y="1469"/>
                    <a:pt x="2250" y="1563"/>
                    <a:pt x="2281" y="1563"/>
                  </a:cubicBezTo>
                  <a:cubicBezTo>
                    <a:pt x="2343" y="1563"/>
                    <a:pt x="2312" y="1500"/>
                    <a:pt x="2343" y="1469"/>
                  </a:cubicBezTo>
                  <a:cubicBezTo>
                    <a:pt x="2343" y="1438"/>
                    <a:pt x="2343" y="1438"/>
                    <a:pt x="2343" y="1406"/>
                  </a:cubicBezTo>
                  <a:cubicBezTo>
                    <a:pt x="2343" y="1375"/>
                    <a:pt x="2281" y="1344"/>
                    <a:pt x="2281" y="1313"/>
                  </a:cubicBezTo>
                  <a:cubicBezTo>
                    <a:pt x="2250" y="1281"/>
                    <a:pt x="2218" y="1219"/>
                    <a:pt x="2218" y="1219"/>
                  </a:cubicBezTo>
                  <a:cubicBezTo>
                    <a:pt x="2218" y="1156"/>
                    <a:pt x="2281" y="1156"/>
                    <a:pt x="2281" y="1094"/>
                  </a:cubicBezTo>
                  <a:cubicBezTo>
                    <a:pt x="2281" y="1063"/>
                    <a:pt x="2218" y="1031"/>
                    <a:pt x="2218" y="1000"/>
                  </a:cubicBezTo>
                  <a:cubicBezTo>
                    <a:pt x="2218" y="969"/>
                    <a:pt x="2250" y="969"/>
                    <a:pt x="2218" y="938"/>
                  </a:cubicBezTo>
                  <a:cubicBezTo>
                    <a:pt x="2218" y="875"/>
                    <a:pt x="2125" y="844"/>
                    <a:pt x="2125" y="781"/>
                  </a:cubicBezTo>
                  <a:cubicBezTo>
                    <a:pt x="2125" y="719"/>
                    <a:pt x="2187" y="688"/>
                    <a:pt x="2187" y="625"/>
                  </a:cubicBezTo>
                  <a:cubicBezTo>
                    <a:pt x="2187" y="563"/>
                    <a:pt x="2156" y="531"/>
                    <a:pt x="2125" y="469"/>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8" name="Freeform 39">
              <a:extLst/>
            </p:cNvPr>
            <p:cNvSpPr>
              <a:spLocks noChangeArrowheads="1"/>
            </p:cNvSpPr>
            <p:nvPr/>
          </p:nvSpPr>
          <p:spPr bwMode="auto">
            <a:xfrm>
              <a:off x="3667618" y="3884910"/>
              <a:ext cx="203599" cy="148746"/>
            </a:xfrm>
            <a:custGeom>
              <a:avLst/>
              <a:gdLst>
                <a:gd name="T0" fmla="*/ 0 w 1001"/>
                <a:gd name="T1" fmla="*/ 11422768 h 688"/>
                <a:gd name="T2" fmla="*/ 0 w 1001"/>
                <a:gd name="T3" fmla="*/ 11422768 h 688"/>
                <a:gd name="T4" fmla="*/ 11425416 w 1001"/>
                <a:gd name="T5" fmla="*/ 5665587 h 688"/>
                <a:gd name="T6" fmla="*/ 17092623 w 1001"/>
                <a:gd name="T7" fmla="*/ 2832793 h 688"/>
                <a:gd name="T8" fmla="*/ 25684587 w 1001"/>
                <a:gd name="T9" fmla="*/ 5665587 h 688"/>
                <a:gd name="T10" fmla="*/ 34276551 w 1001"/>
                <a:gd name="T11" fmla="*/ 5665587 h 688"/>
                <a:gd name="T12" fmla="*/ 37110305 w 1001"/>
                <a:gd name="T13" fmla="*/ 5665587 h 688"/>
                <a:gd name="T14" fmla="*/ 42777210 w 1001"/>
                <a:gd name="T15" fmla="*/ 0 h 688"/>
                <a:gd name="T16" fmla="*/ 45702269 w 1001"/>
                <a:gd name="T17" fmla="*/ 0 h 688"/>
                <a:gd name="T18" fmla="*/ 57127685 w 1001"/>
                <a:gd name="T19" fmla="*/ 0 h 688"/>
                <a:gd name="T20" fmla="*/ 62794892 w 1001"/>
                <a:gd name="T21" fmla="*/ 2832793 h 688"/>
                <a:gd name="T22" fmla="*/ 65628345 w 1001"/>
                <a:gd name="T23" fmla="*/ 5665587 h 688"/>
                <a:gd name="T24" fmla="*/ 71386856 w 1001"/>
                <a:gd name="T25" fmla="*/ 5665587 h 688"/>
                <a:gd name="T26" fmla="*/ 77054063 w 1001"/>
                <a:gd name="T27" fmla="*/ 11422768 h 688"/>
                <a:gd name="T28" fmla="*/ 74220308 w 1001"/>
                <a:gd name="T29" fmla="*/ 20012441 h 688"/>
                <a:gd name="T30" fmla="*/ 82812272 w 1001"/>
                <a:gd name="T31" fmla="*/ 20012441 h 688"/>
                <a:gd name="T32" fmla="*/ 88479479 w 1001"/>
                <a:gd name="T33" fmla="*/ 25678330 h 688"/>
                <a:gd name="T34" fmla="*/ 85646027 w 1001"/>
                <a:gd name="T35" fmla="*/ 28511124 h 688"/>
                <a:gd name="T36" fmla="*/ 91404538 w 1001"/>
                <a:gd name="T37" fmla="*/ 28511124 h 688"/>
                <a:gd name="T38" fmla="*/ 91404538 w 1001"/>
                <a:gd name="T39" fmla="*/ 37100796 h 688"/>
                <a:gd name="T40" fmla="*/ 85646027 w 1001"/>
                <a:gd name="T41" fmla="*/ 42857978 h 688"/>
                <a:gd name="T42" fmla="*/ 79978820 w 1001"/>
                <a:gd name="T43" fmla="*/ 42857978 h 688"/>
                <a:gd name="T44" fmla="*/ 77054063 w 1001"/>
                <a:gd name="T45" fmla="*/ 48523565 h 688"/>
                <a:gd name="T46" fmla="*/ 77054063 w 1001"/>
                <a:gd name="T47" fmla="*/ 54280444 h 688"/>
                <a:gd name="T48" fmla="*/ 79978820 w 1001"/>
                <a:gd name="T49" fmla="*/ 62779127 h 688"/>
                <a:gd name="T50" fmla="*/ 74220308 w 1001"/>
                <a:gd name="T51" fmla="*/ 62779127 h 688"/>
                <a:gd name="T52" fmla="*/ 65628345 w 1001"/>
                <a:gd name="T53" fmla="*/ 59946333 h 688"/>
                <a:gd name="T54" fmla="*/ 57127685 w 1001"/>
                <a:gd name="T55" fmla="*/ 54280444 h 688"/>
                <a:gd name="T56" fmla="*/ 54202928 w 1001"/>
                <a:gd name="T57" fmla="*/ 48523565 h 688"/>
                <a:gd name="T58" fmla="*/ 51369174 w 1001"/>
                <a:gd name="T59" fmla="*/ 48523565 h 688"/>
                <a:gd name="T60" fmla="*/ 42777210 w 1001"/>
                <a:gd name="T61" fmla="*/ 48523565 h 688"/>
                <a:gd name="T62" fmla="*/ 39943758 w 1001"/>
                <a:gd name="T63" fmla="*/ 42857978 h 688"/>
                <a:gd name="T64" fmla="*/ 37110305 w 1001"/>
                <a:gd name="T65" fmla="*/ 37100796 h 688"/>
                <a:gd name="T66" fmla="*/ 28518039 w 1001"/>
                <a:gd name="T67" fmla="*/ 37100796 h 688"/>
                <a:gd name="T68" fmla="*/ 25684587 w 1001"/>
                <a:gd name="T69" fmla="*/ 31435210 h 688"/>
                <a:gd name="T70" fmla="*/ 17092623 w 1001"/>
                <a:gd name="T71" fmla="*/ 28511124 h 688"/>
                <a:gd name="T72" fmla="*/ 14259171 w 1001"/>
                <a:gd name="T73" fmla="*/ 22845235 h 688"/>
                <a:gd name="T74" fmla="*/ 8500660 w 1001"/>
                <a:gd name="T75" fmla="*/ 22845235 h 688"/>
                <a:gd name="T76" fmla="*/ 5667207 w 1001"/>
                <a:gd name="T77" fmla="*/ 20012441 h 688"/>
                <a:gd name="T78" fmla="*/ 0 w 1001"/>
                <a:gd name="T79" fmla="*/ 11422768 h 6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01"/>
                <a:gd name="T121" fmla="*/ 0 h 688"/>
                <a:gd name="T122" fmla="*/ 1001 w 1001"/>
                <a:gd name="T123" fmla="*/ 688 h 6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01" h="688">
                  <a:moveTo>
                    <a:pt x="0" y="125"/>
                  </a:moveTo>
                  <a:lnTo>
                    <a:pt x="0" y="125"/>
                  </a:lnTo>
                  <a:cubicBezTo>
                    <a:pt x="31" y="125"/>
                    <a:pt x="62" y="62"/>
                    <a:pt x="125" y="62"/>
                  </a:cubicBezTo>
                  <a:cubicBezTo>
                    <a:pt x="125" y="62"/>
                    <a:pt x="156" y="31"/>
                    <a:pt x="187" y="31"/>
                  </a:cubicBezTo>
                  <a:cubicBezTo>
                    <a:pt x="218" y="31"/>
                    <a:pt x="281" y="62"/>
                    <a:pt x="281" y="62"/>
                  </a:cubicBezTo>
                  <a:cubicBezTo>
                    <a:pt x="343" y="62"/>
                    <a:pt x="343" y="62"/>
                    <a:pt x="375" y="62"/>
                  </a:cubicBezTo>
                  <a:cubicBezTo>
                    <a:pt x="406" y="62"/>
                    <a:pt x="406" y="62"/>
                    <a:pt x="406" y="62"/>
                  </a:cubicBezTo>
                  <a:cubicBezTo>
                    <a:pt x="406" y="31"/>
                    <a:pt x="437" y="31"/>
                    <a:pt x="468" y="0"/>
                  </a:cubicBezTo>
                  <a:lnTo>
                    <a:pt x="500" y="0"/>
                  </a:lnTo>
                  <a:cubicBezTo>
                    <a:pt x="562" y="0"/>
                    <a:pt x="562" y="0"/>
                    <a:pt x="625" y="0"/>
                  </a:cubicBezTo>
                  <a:cubicBezTo>
                    <a:pt x="625" y="0"/>
                    <a:pt x="687" y="0"/>
                    <a:pt x="687" y="31"/>
                  </a:cubicBezTo>
                  <a:cubicBezTo>
                    <a:pt x="718" y="31"/>
                    <a:pt x="687" y="62"/>
                    <a:pt x="718" y="62"/>
                  </a:cubicBezTo>
                  <a:cubicBezTo>
                    <a:pt x="718" y="94"/>
                    <a:pt x="750" y="62"/>
                    <a:pt x="781" y="62"/>
                  </a:cubicBezTo>
                  <a:cubicBezTo>
                    <a:pt x="781" y="62"/>
                    <a:pt x="843" y="94"/>
                    <a:pt x="843" y="125"/>
                  </a:cubicBezTo>
                  <a:cubicBezTo>
                    <a:pt x="843" y="125"/>
                    <a:pt x="812" y="187"/>
                    <a:pt x="812" y="219"/>
                  </a:cubicBezTo>
                  <a:cubicBezTo>
                    <a:pt x="843" y="250"/>
                    <a:pt x="875" y="219"/>
                    <a:pt x="906" y="219"/>
                  </a:cubicBezTo>
                  <a:cubicBezTo>
                    <a:pt x="937" y="250"/>
                    <a:pt x="937" y="250"/>
                    <a:pt x="968" y="281"/>
                  </a:cubicBezTo>
                  <a:lnTo>
                    <a:pt x="937" y="312"/>
                  </a:lnTo>
                  <a:cubicBezTo>
                    <a:pt x="968" y="312"/>
                    <a:pt x="1000" y="312"/>
                    <a:pt x="1000" y="312"/>
                  </a:cubicBezTo>
                  <a:cubicBezTo>
                    <a:pt x="1000" y="344"/>
                    <a:pt x="1000" y="375"/>
                    <a:pt x="1000" y="406"/>
                  </a:cubicBezTo>
                  <a:cubicBezTo>
                    <a:pt x="1000" y="437"/>
                    <a:pt x="937" y="437"/>
                    <a:pt x="937" y="469"/>
                  </a:cubicBezTo>
                  <a:cubicBezTo>
                    <a:pt x="906" y="469"/>
                    <a:pt x="875" y="469"/>
                    <a:pt x="875" y="469"/>
                  </a:cubicBezTo>
                  <a:cubicBezTo>
                    <a:pt x="843" y="500"/>
                    <a:pt x="843" y="531"/>
                    <a:pt x="843" y="531"/>
                  </a:cubicBezTo>
                  <a:cubicBezTo>
                    <a:pt x="843" y="562"/>
                    <a:pt x="843" y="594"/>
                    <a:pt x="843" y="594"/>
                  </a:cubicBezTo>
                  <a:cubicBezTo>
                    <a:pt x="843" y="625"/>
                    <a:pt x="875" y="656"/>
                    <a:pt x="875" y="687"/>
                  </a:cubicBezTo>
                  <a:cubicBezTo>
                    <a:pt x="843" y="687"/>
                    <a:pt x="843" y="687"/>
                    <a:pt x="812" y="687"/>
                  </a:cubicBezTo>
                  <a:cubicBezTo>
                    <a:pt x="781" y="656"/>
                    <a:pt x="750" y="656"/>
                    <a:pt x="718" y="656"/>
                  </a:cubicBezTo>
                  <a:cubicBezTo>
                    <a:pt x="718" y="625"/>
                    <a:pt x="656" y="594"/>
                    <a:pt x="625" y="594"/>
                  </a:cubicBezTo>
                  <a:cubicBezTo>
                    <a:pt x="625" y="562"/>
                    <a:pt x="625" y="531"/>
                    <a:pt x="593" y="531"/>
                  </a:cubicBezTo>
                  <a:cubicBezTo>
                    <a:pt x="562" y="500"/>
                    <a:pt x="562" y="531"/>
                    <a:pt x="562" y="531"/>
                  </a:cubicBezTo>
                  <a:cubicBezTo>
                    <a:pt x="500" y="531"/>
                    <a:pt x="500" y="531"/>
                    <a:pt x="468" y="531"/>
                  </a:cubicBezTo>
                  <a:cubicBezTo>
                    <a:pt x="437" y="531"/>
                    <a:pt x="468" y="469"/>
                    <a:pt x="437" y="469"/>
                  </a:cubicBezTo>
                  <a:cubicBezTo>
                    <a:pt x="437" y="437"/>
                    <a:pt x="437" y="406"/>
                    <a:pt x="406" y="406"/>
                  </a:cubicBezTo>
                  <a:cubicBezTo>
                    <a:pt x="375" y="375"/>
                    <a:pt x="343" y="406"/>
                    <a:pt x="312" y="406"/>
                  </a:cubicBezTo>
                  <a:cubicBezTo>
                    <a:pt x="312" y="375"/>
                    <a:pt x="281" y="344"/>
                    <a:pt x="281" y="344"/>
                  </a:cubicBezTo>
                  <a:cubicBezTo>
                    <a:pt x="281" y="312"/>
                    <a:pt x="218" y="344"/>
                    <a:pt x="187" y="312"/>
                  </a:cubicBezTo>
                  <a:cubicBezTo>
                    <a:pt x="187" y="312"/>
                    <a:pt x="187" y="250"/>
                    <a:pt x="156" y="250"/>
                  </a:cubicBezTo>
                  <a:cubicBezTo>
                    <a:pt x="125" y="250"/>
                    <a:pt x="125" y="250"/>
                    <a:pt x="93" y="250"/>
                  </a:cubicBezTo>
                  <a:cubicBezTo>
                    <a:pt x="62" y="250"/>
                    <a:pt x="62" y="250"/>
                    <a:pt x="62" y="219"/>
                  </a:cubicBezTo>
                  <a:cubicBezTo>
                    <a:pt x="31" y="187"/>
                    <a:pt x="0" y="156"/>
                    <a:pt x="0" y="125"/>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9" name="Freeform 40">
              <a:extLst/>
            </p:cNvPr>
            <p:cNvSpPr>
              <a:spLocks noChangeArrowheads="1"/>
            </p:cNvSpPr>
            <p:nvPr/>
          </p:nvSpPr>
          <p:spPr bwMode="auto">
            <a:xfrm>
              <a:off x="3756413" y="3722815"/>
              <a:ext cx="152475" cy="216444"/>
            </a:xfrm>
            <a:custGeom>
              <a:avLst/>
              <a:gdLst>
                <a:gd name="T0" fmla="*/ 0 w 751"/>
                <a:gd name="T1" fmla="*/ 68553403 h 1001"/>
                <a:gd name="T2" fmla="*/ 0 w 751"/>
                <a:gd name="T3" fmla="*/ 68553403 h 1001"/>
                <a:gd name="T4" fmla="*/ 0 w 751"/>
                <a:gd name="T5" fmla="*/ 59961440 h 1001"/>
                <a:gd name="T6" fmla="*/ 0 w 751"/>
                <a:gd name="T7" fmla="*/ 51369174 h 1001"/>
                <a:gd name="T8" fmla="*/ 0 w 751"/>
                <a:gd name="T9" fmla="*/ 42868817 h 1001"/>
                <a:gd name="T10" fmla="*/ 5737901 w 751"/>
                <a:gd name="T11" fmla="*/ 34276551 h 1001"/>
                <a:gd name="T12" fmla="*/ 5737901 w 751"/>
                <a:gd name="T13" fmla="*/ 22851134 h 1001"/>
                <a:gd name="T14" fmla="*/ 11384661 w 751"/>
                <a:gd name="T15" fmla="*/ 17092623 h 1001"/>
                <a:gd name="T16" fmla="*/ 19945791 w 751"/>
                <a:gd name="T17" fmla="*/ 14259171 h 1001"/>
                <a:gd name="T18" fmla="*/ 25592552 w 751"/>
                <a:gd name="T19" fmla="*/ 8591964 h 1001"/>
                <a:gd name="T20" fmla="*/ 36976911 w 751"/>
                <a:gd name="T21" fmla="*/ 0 h 1001"/>
                <a:gd name="T22" fmla="*/ 45538041 w 751"/>
                <a:gd name="T23" fmla="*/ 2833452 h 1001"/>
                <a:gd name="T24" fmla="*/ 48361572 w 751"/>
                <a:gd name="T25" fmla="*/ 0 h 1001"/>
                <a:gd name="T26" fmla="*/ 59745932 w 751"/>
                <a:gd name="T27" fmla="*/ 0 h 1001"/>
                <a:gd name="T28" fmla="*/ 59745932 w 751"/>
                <a:gd name="T29" fmla="*/ 2833452 h 1001"/>
                <a:gd name="T30" fmla="*/ 65483832 w 751"/>
                <a:gd name="T31" fmla="*/ 5667207 h 1001"/>
                <a:gd name="T32" fmla="*/ 68307062 w 751"/>
                <a:gd name="T33" fmla="*/ 8591964 h 1001"/>
                <a:gd name="T34" fmla="*/ 65483832 w 751"/>
                <a:gd name="T35" fmla="*/ 17092623 h 1001"/>
                <a:gd name="T36" fmla="*/ 62660301 w 751"/>
                <a:gd name="T37" fmla="*/ 25684587 h 1001"/>
                <a:gd name="T38" fmla="*/ 65483832 w 751"/>
                <a:gd name="T39" fmla="*/ 37110305 h 1001"/>
                <a:gd name="T40" fmla="*/ 56922702 w 751"/>
                <a:gd name="T41" fmla="*/ 42868817 h 1001"/>
                <a:gd name="T42" fmla="*/ 56922702 w 751"/>
                <a:gd name="T43" fmla="*/ 51369174 h 1001"/>
                <a:gd name="T44" fmla="*/ 48361572 w 751"/>
                <a:gd name="T45" fmla="*/ 54294233 h 1001"/>
                <a:gd name="T46" fmla="*/ 39891281 w 751"/>
                <a:gd name="T47" fmla="*/ 54294233 h 1001"/>
                <a:gd name="T48" fmla="*/ 45538041 w 751"/>
                <a:gd name="T49" fmla="*/ 68553403 h 1001"/>
                <a:gd name="T50" fmla="*/ 42714812 w 751"/>
                <a:gd name="T51" fmla="*/ 77145367 h 1001"/>
                <a:gd name="T52" fmla="*/ 39891281 w 751"/>
                <a:gd name="T53" fmla="*/ 82812272 h 1001"/>
                <a:gd name="T54" fmla="*/ 39891281 w 751"/>
                <a:gd name="T55" fmla="*/ 88570783 h 1001"/>
                <a:gd name="T56" fmla="*/ 31330151 w 751"/>
                <a:gd name="T57" fmla="*/ 88570783 h 1001"/>
                <a:gd name="T58" fmla="*/ 34153682 w 751"/>
                <a:gd name="T59" fmla="*/ 77145367 h 1001"/>
                <a:gd name="T60" fmla="*/ 28506921 w 751"/>
                <a:gd name="T61" fmla="*/ 74220308 h 1001"/>
                <a:gd name="T62" fmla="*/ 22769021 w 751"/>
                <a:gd name="T63" fmla="*/ 74220308 h 1001"/>
                <a:gd name="T64" fmla="*/ 19945791 w 751"/>
                <a:gd name="T65" fmla="*/ 71386856 h 1001"/>
                <a:gd name="T66" fmla="*/ 14207891 w 751"/>
                <a:gd name="T67" fmla="*/ 65719649 h 1001"/>
                <a:gd name="T68" fmla="*/ 5737901 w 751"/>
                <a:gd name="T69" fmla="*/ 65719649 h 1001"/>
                <a:gd name="T70" fmla="*/ 0 w 751"/>
                <a:gd name="T71" fmla="*/ 68553403 h 10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1"/>
                <a:gd name="T109" fmla="*/ 0 h 1001"/>
                <a:gd name="T110" fmla="*/ 751 w 751"/>
                <a:gd name="T111" fmla="*/ 1001 h 10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1" h="1001">
                  <a:moveTo>
                    <a:pt x="0" y="750"/>
                  </a:moveTo>
                  <a:lnTo>
                    <a:pt x="0" y="750"/>
                  </a:lnTo>
                  <a:cubicBezTo>
                    <a:pt x="0" y="719"/>
                    <a:pt x="0" y="656"/>
                    <a:pt x="0" y="656"/>
                  </a:cubicBezTo>
                  <a:cubicBezTo>
                    <a:pt x="0" y="594"/>
                    <a:pt x="0" y="594"/>
                    <a:pt x="0" y="562"/>
                  </a:cubicBezTo>
                  <a:cubicBezTo>
                    <a:pt x="0" y="531"/>
                    <a:pt x="0" y="531"/>
                    <a:pt x="0" y="469"/>
                  </a:cubicBezTo>
                  <a:cubicBezTo>
                    <a:pt x="0" y="437"/>
                    <a:pt x="31" y="406"/>
                    <a:pt x="63" y="375"/>
                  </a:cubicBezTo>
                  <a:cubicBezTo>
                    <a:pt x="63" y="312"/>
                    <a:pt x="63" y="281"/>
                    <a:pt x="63" y="250"/>
                  </a:cubicBezTo>
                  <a:cubicBezTo>
                    <a:pt x="94" y="219"/>
                    <a:pt x="94" y="187"/>
                    <a:pt x="125" y="187"/>
                  </a:cubicBezTo>
                  <a:cubicBezTo>
                    <a:pt x="156" y="156"/>
                    <a:pt x="188" y="187"/>
                    <a:pt x="219" y="156"/>
                  </a:cubicBezTo>
                  <a:cubicBezTo>
                    <a:pt x="250" y="125"/>
                    <a:pt x="250" y="125"/>
                    <a:pt x="281" y="94"/>
                  </a:cubicBezTo>
                  <a:cubicBezTo>
                    <a:pt x="313" y="62"/>
                    <a:pt x="344" y="31"/>
                    <a:pt x="406" y="0"/>
                  </a:cubicBezTo>
                  <a:cubicBezTo>
                    <a:pt x="406" y="0"/>
                    <a:pt x="469" y="31"/>
                    <a:pt x="500" y="31"/>
                  </a:cubicBezTo>
                  <a:cubicBezTo>
                    <a:pt x="500" y="31"/>
                    <a:pt x="500" y="0"/>
                    <a:pt x="531" y="0"/>
                  </a:cubicBezTo>
                  <a:cubicBezTo>
                    <a:pt x="563" y="0"/>
                    <a:pt x="594" y="0"/>
                    <a:pt x="656" y="0"/>
                  </a:cubicBezTo>
                  <a:lnTo>
                    <a:pt x="656" y="31"/>
                  </a:lnTo>
                  <a:cubicBezTo>
                    <a:pt x="656" y="62"/>
                    <a:pt x="719" y="31"/>
                    <a:pt x="719" y="62"/>
                  </a:cubicBezTo>
                  <a:cubicBezTo>
                    <a:pt x="719" y="62"/>
                    <a:pt x="719" y="62"/>
                    <a:pt x="750" y="94"/>
                  </a:cubicBezTo>
                  <a:cubicBezTo>
                    <a:pt x="750" y="125"/>
                    <a:pt x="750" y="125"/>
                    <a:pt x="719" y="187"/>
                  </a:cubicBezTo>
                  <a:cubicBezTo>
                    <a:pt x="719" y="219"/>
                    <a:pt x="688" y="250"/>
                    <a:pt x="688" y="281"/>
                  </a:cubicBezTo>
                  <a:cubicBezTo>
                    <a:pt x="688" y="312"/>
                    <a:pt x="719" y="375"/>
                    <a:pt x="719" y="406"/>
                  </a:cubicBezTo>
                  <a:cubicBezTo>
                    <a:pt x="688" y="437"/>
                    <a:pt x="656" y="469"/>
                    <a:pt x="625" y="469"/>
                  </a:cubicBezTo>
                  <a:cubicBezTo>
                    <a:pt x="625" y="531"/>
                    <a:pt x="656" y="531"/>
                    <a:pt x="625" y="562"/>
                  </a:cubicBezTo>
                  <a:cubicBezTo>
                    <a:pt x="594" y="594"/>
                    <a:pt x="563" y="594"/>
                    <a:pt x="531" y="594"/>
                  </a:cubicBezTo>
                  <a:cubicBezTo>
                    <a:pt x="500" y="594"/>
                    <a:pt x="438" y="562"/>
                    <a:pt x="438" y="594"/>
                  </a:cubicBezTo>
                  <a:cubicBezTo>
                    <a:pt x="406" y="656"/>
                    <a:pt x="500" y="687"/>
                    <a:pt x="500" y="750"/>
                  </a:cubicBezTo>
                  <a:cubicBezTo>
                    <a:pt x="500" y="781"/>
                    <a:pt x="500" y="812"/>
                    <a:pt x="469" y="844"/>
                  </a:cubicBezTo>
                  <a:cubicBezTo>
                    <a:pt x="469" y="844"/>
                    <a:pt x="438" y="875"/>
                    <a:pt x="438" y="906"/>
                  </a:cubicBezTo>
                  <a:cubicBezTo>
                    <a:pt x="406" y="906"/>
                    <a:pt x="438" y="937"/>
                    <a:pt x="438" y="969"/>
                  </a:cubicBezTo>
                  <a:cubicBezTo>
                    <a:pt x="406" y="969"/>
                    <a:pt x="375" y="1000"/>
                    <a:pt x="344" y="969"/>
                  </a:cubicBezTo>
                  <a:cubicBezTo>
                    <a:pt x="344" y="906"/>
                    <a:pt x="406" y="875"/>
                    <a:pt x="375" y="844"/>
                  </a:cubicBezTo>
                  <a:cubicBezTo>
                    <a:pt x="375" y="844"/>
                    <a:pt x="344" y="812"/>
                    <a:pt x="313" y="812"/>
                  </a:cubicBezTo>
                  <a:cubicBezTo>
                    <a:pt x="281" y="781"/>
                    <a:pt x="281" y="844"/>
                    <a:pt x="250" y="812"/>
                  </a:cubicBezTo>
                  <a:cubicBezTo>
                    <a:pt x="219" y="812"/>
                    <a:pt x="250" y="781"/>
                    <a:pt x="219" y="781"/>
                  </a:cubicBezTo>
                  <a:cubicBezTo>
                    <a:pt x="219" y="750"/>
                    <a:pt x="188" y="719"/>
                    <a:pt x="156" y="719"/>
                  </a:cubicBezTo>
                  <a:cubicBezTo>
                    <a:pt x="125" y="719"/>
                    <a:pt x="94" y="719"/>
                    <a:pt x="63" y="719"/>
                  </a:cubicBezTo>
                  <a:cubicBezTo>
                    <a:pt x="31" y="719"/>
                    <a:pt x="0" y="750"/>
                    <a:pt x="0" y="75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0" name="Freeform 41">
              <a:extLst/>
            </p:cNvPr>
            <p:cNvSpPr>
              <a:spLocks noChangeArrowheads="1"/>
            </p:cNvSpPr>
            <p:nvPr/>
          </p:nvSpPr>
          <p:spPr bwMode="auto">
            <a:xfrm>
              <a:off x="2968923" y="3554046"/>
              <a:ext cx="248445" cy="330865"/>
            </a:xfrm>
            <a:custGeom>
              <a:avLst/>
              <a:gdLst>
                <a:gd name="T0" fmla="*/ 105921676 w 1220"/>
                <a:gd name="T1" fmla="*/ 54073578 h 1532"/>
                <a:gd name="T2" fmla="*/ 108853939 w 1220"/>
                <a:gd name="T3" fmla="*/ 68389704 h 1532"/>
                <a:gd name="T4" fmla="*/ 105921676 w 1220"/>
                <a:gd name="T5" fmla="*/ 96839866 h 1532"/>
                <a:gd name="T6" fmla="*/ 91627841 w 1220"/>
                <a:gd name="T7" fmla="*/ 111064796 h 1532"/>
                <a:gd name="T8" fmla="*/ 74493461 w 1220"/>
                <a:gd name="T9" fmla="*/ 116809486 h 1532"/>
                <a:gd name="T10" fmla="*/ 40132983 w 1220"/>
                <a:gd name="T11" fmla="*/ 133861465 h 1532"/>
                <a:gd name="T12" fmla="*/ 20066340 w 1220"/>
                <a:gd name="T13" fmla="*/ 136779407 h 1532"/>
                <a:gd name="T14" fmla="*/ 14293835 w 1220"/>
                <a:gd name="T15" fmla="*/ 133861465 h 1532"/>
                <a:gd name="T16" fmla="*/ 5772505 w 1220"/>
                <a:gd name="T17" fmla="*/ 125381224 h 1532"/>
                <a:gd name="T18" fmla="*/ 20066340 w 1220"/>
                <a:gd name="T19" fmla="*/ 113982739 h 1532"/>
                <a:gd name="T20" fmla="*/ 14293835 w 1220"/>
                <a:gd name="T21" fmla="*/ 108238049 h 1532"/>
                <a:gd name="T22" fmla="*/ 20066340 w 1220"/>
                <a:gd name="T23" fmla="*/ 99666613 h 1532"/>
                <a:gd name="T24" fmla="*/ 45813769 w 1220"/>
                <a:gd name="T25" fmla="*/ 94013119 h 1532"/>
                <a:gd name="T26" fmla="*/ 28679389 w 1220"/>
                <a:gd name="T27" fmla="*/ 94013119 h 1532"/>
                <a:gd name="T28" fmla="*/ 28679389 w 1220"/>
                <a:gd name="T29" fmla="*/ 88268430 h 1532"/>
                <a:gd name="T30" fmla="*/ 40132983 w 1220"/>
                <a:gd name="T31" fmla="*/ 76869945 h 1532"/>
                <a:gd name="T32" fmla="*/ 31519934 w 1220"/>
                <a:gd name="T33" fmla="*/ 65471761 h 1532"/>
                <a:gd name="T34" fmla="*/ 37201023 w 1220"/>
                <a:gd name="T35" fmla="*/ 74043198 h 1532"/>
                <a:gd name="T36" fmla="*/ 17226098 w 1220"/>
                <a:gd name="T37" fmla="*/ 68389704 h 1532"/>
                <a:gd name="T38" fmla="*/ 25747429 w 1220"/>
                <a:gd name="T39" fmla="*/ 56991520 h 1532"/>
                <a:gd name="T40" fmla="*/ 20066340 w 1220"/>
                <a:gd name="T41" fmla="*/ 51246529 h 1532"/>
                <a:gd name="T42" fmla="*/ 17226098 w 1220"/>
                <a:gd name="T43" fmla="*/ 37021599 h 1532"/>
                <a:gd name="T44" fmla="*/ 37201023 w 1220"/>
                <a:gd name="T45" fmla="*/ 37021599 h 1532"/>
                <a:gd name="T46" fmla="*/ 42973527 w 1220"/>
                <a:gd name="T47" fmla="*/ 37021599 h 1532"/>
                <a:gd name="T48" fmla="*/ 54426818 w 1220"/>
                <a:gd name="T49" fmla="*/ 34194852 h 1532"/>
                <a:gd name="T50" fmla="*/ 48654314 w 1220"/>
                <a:gd name="T51" fmla="*/ 25623416 h 1532"/>
                <a:gd name="T52" fmla="*/ 60107907 w 1220"/>
                <a:gd name="T53" fmla="*/ 14224930 h 1532"/>
                <a:gd name="T54" fmla="*/ 74493461 w 1220"/>
                <a:gd name="T55" fmla="*/ 5653494 h 1532"/>
                <a:gd name="T56" fmla="*/ 88787296 w 1220"/>
                <a:gd name="T57" fmla="*/ 5653494 h 1532"/>
                <a:gd name="T58" fmla="*/ 74493461 w 1220"/>
                <a:gd name="T59" fmla="*/ 19878726 h 1532"/>
                <a:gd name="T60" fmla="*/ 68720956 w 1220"/>
                <a:gd name="T61" fmla="*/ 25623416 h 1532"/>
                <a:gd name="T62" fmla="*/ 68720956 w 1220"/>
                <a:gd name="T63" fmla="*/ 42675093 h 1532"/>
                <a:gd name="T64" fmla="*/ 85946752 w 1220"/>
                <a:gd name="T65" fmla="*/ 39848346 h 1532"/>
                <a:gd name="T66" fmla="*/ 88787296 w 1220"/>
                <a:gd name="T67" fmla="*/ 34194852 h 1532"/>
                <a:gd name="T68" fmla="*/ 103081132 w 1220"/>
                <a:gd name="T69" fmla="*/ 48419782 h 15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20"/>
                <a:gd name="T106" fmla="*/ 0 h 1532"/>
                <a:gd name="T107" fmla="*/ 1220 w 1220"/>
                <a:gd name="T108" fmla="*/ 1532 h 15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20" h="1532">
                  <a:moveTo>
                    <a:pt x="1156" y="593"/>
                  </a:moveTo>
                  <a:lnTo>
                    <a:pt x="1156" y="593"/>
                  </a:lnTo>
                  <a:cubicBezTo>
                    <a:pt x="1156" y="625"/>
                    <a:pt x="1156" y="625"/>
                    <a:pt x="1156" y="687"/>
                  </a:cubicBezTo>
                  <a:cubicBezTo>
                    <a:pt x="1156" y="687"/>
                    <a:pt x="1188" y="718"/>
                    <a:pt x="1188" y="750"/>
                  </a:cubicBezTo>
                  <a:cubicBezTo>
                    <a:pt x="1219" y="812"/>
                    <a:pt x="1219" y="875"/>
                    <a:pt x="1219" y="968"/>
                  </a:cubicBezTo>
                  <a:cubicBezTo>
                    <a:pt x="1188" y="1000"/>
                    <a:pt x="1156" y="1031"/>
                    <a:pt x="1156" y="1062"/>
                  </a:cubicBezTo>
                  <a:cubicBezTo>
                    <a:pt x="1156" y="1125"/>
                    <a:pt x="1156" y="1187"/>
                    <a:pt x="1094" y="1218"/>
                  </a:cubicBezTo>
                  <a:cubicBezTo>
                    <a:pt x="1094" y="1250"/>
                    <a:pt x="1031" y="1218"/>
                    <a:pt x="1000" y="1218"/>
                  </a:cubicBezTo>
                  <a:cubicBezTo>
                    <a:pt x="938" y="1218"/>
                    <a:pt x="938" y="1250"/>
                    <a:pt x="906" y="1250"/>
                  </a:cubicBezTo>
                  <a:cubicBezTo>
                    <a:pt x="875" y="1250"/>
                    <a:pt x="844" y="1281"/>
                    <a:pt x="813" y="1281"/>
                  </a:cubicBezTo>
                  <a:cubicBezTo>
                    <a:pt x="750" y="1312"/>
                    <a:pt x="688" y="1343"/>
                    <a:pt x="625" y="1375"/>
                  </a:cubicBezTo>
                  <a:cubicBezTo>
                    <a:pt x="563" y="1406"/>
                    <a:pt x="531" y="1437"/>
                    <a:pt x="438" y="1468"/>
                  </a:cubicBezTo>
                  <a:cubicBezTo>
                    <a:pt x="406" y="1500"/>
                    <a:pt x="344" y="1468"/>
                    <a:pt x="313" y="1500"/>
                  </a:cubicBezTo>
                  <a:cubicBezTo>
                    <a:pt x="281" y="1500"/>
                    <a:pt x="219" y="1531"/>
                    <a:pt x="219" y="1500"/>
                  </a:cubicBezTo>
                  <a:cubicBezTo>
                    <a:pt x="188" y="1468"/>
                    <a:pt x="313" y="1437"/>
                    <a:pt x="281" y="1437"/>
                  </a:cubicBezTo>
                  <a:cubicBezTo>
                    <a:pt x="219" y="1406"/>
                    <a:pt x="156" y="1500"/>
                    <a:pt x="156" y="1468"/>
                  </a:cubicBezTo>
                  <a:cubicBezTo>
                    <a:pt x="125" y="1437"/>
                    <a:pt x="219" y="1406"/>
                    <a:pt x="219" y="1375"/>
                  </a:cubicBezTo>
                  <a:cubicBezTo>
                    <a:pt x="188" y="1343"/>
                    <a:pt x="94" y="1406"/>
                    <a:pt x="63" y="1375"/>
                  </a:cubicBezTo>
                  <a:cubicBezTo>
                    <a:pt x="31" y="1375"/>
                    <a:pt x="94" y="1312"/>
                    <a:pt x="94" y="1312"/>
                  </a:cubicBezTo>
                  <a:cubicBezTo>
                    <a:pt x="156" y="1281"/>
                    <a:pt x="250" y="1281"/>
                    <a:pt x="219" y="1250"/>
                  </a:cubicBezTo>
                  <a:cubicBezTo>
                    <a:pt x="156" y="1250"/>
                    <a:pt x="94" y="1312"/>
                    <a:pt x="31" y="1250"/>
                  </a:cubicBezTo>
                  <a:cubicBezTo>
                    <a:pt x="0" y="1250"/>
                    <a:pt x="94" y="1218"/>
                    <a:pt x="156" y="1187"/>
                  </a:cubicBezTo>
                  <a:cubicBezTo>
                    <a:pt x="156" y="1187"/>
                    <a:pt x="188" y="1218"/>
                    <a:pt x="219" y="1187"/>
                  </a:cubicBezTo>
                  <a:cubicBezTo>
                    <a:pt x="219" y="1156"/>
                    <a:pt x="219" y="1125"/>
                    <a:pt x="219" y="1093"/>
                  </a:cubicBezTo>
                  <a:cubicBezTo>
                    <a:pt x="281" y="1093"/>
                    <a:pt x="313" y="1093"/>
                    <a:pt x="375" y="1093"/>
                  </a:cubicBezTo>
                  <a:cubicBezTo>
                    <a:pt x="406" y="1062"/>
                    <a:pt x="438" y="1093"/>
                    <a:pt x="500" y="1031"/>
                  </a:cubicBezTo>
                  <a:cubicBezTo>
                    <a:pt x="500" y="1031"/>
                    <a:pt x="438" y="1031"/>
                    <a:pt x="406" y="1031"/>
                  </a:cubicBezTo>
                  <a:cubicBezTo>
                    <a:pt x="375" y="1031"/>
                    <a:pt x="375" y="1031"/>
                    <a:pt x="313" y="1031"/>
                  </a:cubicBezTo>
                  <a:cubicBezTo>
                    <a:pt x="313" y="1062"/>
                    <a:pt x="250" y="1093"/>
                    <a:pt x="250" y="1031"/>
                  </a:cubicBezTo>
                  <a:cubicBezTo>
                    <a:pt x="250" y="1031"/>
                    <a:pt x="313" y="1000"/>
                    <a:pt x="313" y="968"/>
                  </a:cubicBezTo>
                  <a:cubicBezTo>
                    <a:pt x="344" y="937"/>
                    <a:pt x="344" y="906"/>
                    <a:pt x="375" y="875"/>
                  </a:cubicBezTo>
                  <a:cubicBezTo>
                    <a:pt x="375" y="875"/>
                    <a:pt x="438" y="875"/>
                    <a:pt x="438" y="843"/>
                  </a:cubicBezTo>
                  <a:cubicBezTo>
                    <a:pt x="438" y="812"/>
                    <a:pt x="406" y="812"/>
                    <a:pt x="406" y="781"/>
                  </a:cubicBezTo>
                  <a:cubicBezTo>
                    <a:pt x="375" y="750"/>
                    <a:pt x="375" y="750"/>
                    <a:pt x="344" y="718"/>
                  </a:cubicBezTo>
                  <a:lnTo>
                    <a:pt x="313" y="750"/>
                  </a:lnTo>
                  <a:cubicBezTo>
                    <a:pt x="313" y="781"/>
                    <a:pt x="438" y="812"/>
                    <a:pt x="406" y="812"/>
                  </a:cubicBezTo>
                  <a:cubicBezTo>
                    <a:pt x="375" y="875"/>
                    <a:pt x="313" y="812"/>
                    <a:pt x="250" y="812"/>
                  </a:cubicBezTo>
                  <a:cubicBezTo>
                    <a:pt x="219" y="812"/>
                    <a:pt x="188" y="781"/>
                    <a:pt x="188" y="750"/>
                  </a:cubicBezTo>
                  <a:cubicBezTo>
                    <a:pt x="156" y="750"/>
                    <a:pt x="156" y="687"/>
                    <a:pt x="156" y="687"/>
                  </a:cubicBezTo>
                  <a:cubicBezTo>
                    <a:pt x="188" y="656"/>
                    <a:pt x="250" y="625"/>
                    <a:pt x="281" y="625"/>
                  </a:cubicBezTo>
                  <a:cubicBezTo>
                    <a:pt x="313" y="593"/>
                    <a:pt x="313" y="562"/>
                    <a:pt x="281" y="562"/>
                  </a:cubicBezTo>
                  <a:cubicBezTo>
                    <a:pt x="250" y="562"/>
                    <a:pt x="219" y="593"/>
                    <a:pt x="219" y="562"/>
                  </a:cubicBezTo>
                  <a:cubicBezTo>
                    <a:pt x="188" y="562"/>
                    <a:pt x="219" y="531"/>
                    <a:pt x="219" y="500"/>
                  </a:cubicBezTo>
                  <a:cubicBezTo>
                    <a:pt x="219" y="468"/>
                    <a:pt x="188" y="437"/>
                    <a:pt x="188" y="406"/>
                  </a:cubicBezTo>
                  <a:cubicBezTo>
                    <a:pt x="219" y="406"/>
                    <a:pt x="219" y="406"/>
                    <a:pt x="250" y="406"/>
                  </a:cubicBezTo>
                  <a:cubicBezTo>
                    <a:pt x="313" y="406"/>
                    <a:pt x="375" y="406"/>
                    <a:pt x="406" y="406"/>
                  </a:cubicBezTo>
                  <a:cubicBezTo>
                    <a:pt x="406" y="406"/>
                    <a:pt x="406" y="437"/>
                    <a:pt x="438" y="468"/>
                  </a:cubicBezTo>
                  <a:cubicBezTo>
                    <a:pt x="438" y="468"/>
                    <a:pt x="438" y="406"/>
                    <a:pt x="469" y="406"/>
                  </a:cubicBezTo>
                  <a:cubicBezTo>
                    <a:pt x="531" y="406"/>
                    <a:pt x="531" y="468"/>
                    <a:pt x="563" y="437"/>
                  </a:cubicBezTo>
                  <a:cubicBezTo>
                    <a:pt x="594" y="437"/>
                    <a:pt x="594" y="406"/>
                    <a:pt x="594" y="375"/>
                  </a:cubicBezTo>
                  <a:cubicBezTo>
                    <a:pt x="594" y="343"/>
                    <a:pt x="656" y="343"/>
                    <a:pt x="656" y="312"/>
                  </a:cubicBezTo>
                  <a:cubicBezTo>
                    <a:pt x="625" y="281"/>
                    <a:pt x="563" y="312"/>
                    <a:pt x="531" y="281"/>
                  </a:cubicBezTo>
                  <a:cubicBezTo>
                    <a:pt x="500" y="281"/>
                    <a:pt x="531" y="250"/>
                    <a:pt x="531" y="218"/>
                  </a:cubicBezTo>
                  <a:cubicBezTo>
                    <a:pt x="563" y="187"/>
                    <a:pt x="594" y="187"/>
                    <a:pt x="656" y="156"/>
                  </a:cubicBezTo>
                  <a:cubicBezTo>
                    <a:pt x="656" y="125"/>
                    <a:pt x="625" y="93"/>
                    <a:pt x="656" y="62"/>
                  </a:cubicBezTo>
                  <a:cubicBezTo>
                    <a:pt x="688" y="62"/>
                    <a:pt x="750" y="62"/>
                    <a:pt x="813" y="62"/>
                  </a:cubicBezTo>
                  <a:cubicBezTo>
                    <a:pt x="844" y="62"/>
                    <a:pt x="844" y="0"/>
                    <a:pt x="875" y="0"/>
                  </a:cubicBezTo>
                  <a:cubicBezTo>
                    <a:pt x="906" y="0"/>
                    <a:pt x="938" y="31"/>
                    <a:pt x="969" y="62"/>
                  </a:cubicBezTo>
                  <a:cubicBezTo>
                    <a:pt x="938" y="62"/>
                    <a:pt x="906" y="125"/>
                    <a:pt x="875" y="156"/>
                  </a:cubicBezTo>
                  <a:cubicBezTo>
                    <a:pt x="875" y="187"/>
                    <a:pt x="844" y="218"/>
                    <a:pt x="813" y="218"/>
                  </a:cubicBezTo>
                  <a:cubicBezTo>
                    <a:pt x="813" y="250"/>
                    <a:pt x="750" y="187"/>
                    <a:pt x="750" y="218"/>
                  </a:cubicBezTo>
                  <a:cubicBezTo>
                    <a:pt x="719" y="250"/>
                    <a:pt x="750" y="281"/>
                    <a:pt x="750" y="281"/>
                  </a:cubicBezTo>
                  <a:cubicBezTo>
                    <a:pt x="750" y="312"/>
                    <a:pt x="656" y="312"/>
                    <a:pt x="656" y="343"/>
                  </a:cubicBezTo>
                  <a:cubicBezTo>
                    <a:pt x="656" y="406"/>
                    <a:pt x="719" y="406"/>
                    <a:pt x="750" y="468"/>
                  </a:cubicBezTo>
                  <a:cubicBezTo>
                    <a:pt x="813" y="468"/>
                    <a:pt x="844" y="468"/>
                    <a:pt x="875" y="468"/>
                  </a:cubicBezTo>
                  <a:cubicBezTo>
                    <a:pt x="906" y="468"/>
                    <a:pt x="938" y="468"/>
                    <a:pt x="938" y="437"/>
                  </a:cubicBezTo>
                  <a:cubicBezTo>
                    <a:pt x="938" y="406"/>
                    <a:pt x="906" y="406"/>
                    <a:pt x="906" y="375"/>
                  </a:cubicBezTo>
                  <a:cubicBezTo>
                    <a:pt x="938" y="375"/>
                    <a:pt x="938" y="375"/>
                    <a:pt x="969" y="375"/>
                  </a:cubicBezTo>
                  <a:cubicBezTo>
                    <a:pt x="1031" y="406"/>
                    <a:pt x="1031" y="437"/>
                    <a:pt x="1031" y="468"/>
                  </a:cubicBezTo>
                  <a:cubicBezTo>
                    <a:pt x="1094" y="468"/>
                    <a:pt x="1094" y="500"/>
                    <a:pt x="1125" y="531"/>
                  </a:cubicBezTo>
                  <a:cubicBezTo>
                    <a:pt x="1156" y="531"/>
                    <a:pt x="1156" y="562"/>
                    <a:pt x="1156" y="59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1" name="Freeform 42">
              <a:extLst/>
            </p:cNvPr>
            <p:cNvSpPr>
              <a:spLocks noChangeArrowheads="1"/>
            </p:cNvSpPr>
            <p:nvPr/>
          </p:nvSpPr>
          <p:spPr bwMode="auto">
            <a:xfrm>
              <a:off x="3101666" y="3567394"/>
              <a:ext cx="133640" cy="115374"/>
            </a:xfrm>
            <a:custGeom>
              <a:avLst/>
              <a:gdLst>
                <a:gd name="T0" fmla="*/ 48486228 w 658"/>
                <a:gd name="T1" fmla="*/ 48823864 h 532"/>
                <a:gd name="T2" fmla="*/ 48486228 w 658"/>
                <a:gd name="T3" fmla="*/ 48823864 h 532"/>
                <a:gd name="T4" fmla="*/ 51311651 w 658"/>
                <a:gd name="T5" fmla="*/ 37330331 h 532"/>
                <a:gd name="T6" fmla="*/ 59878788 w 658"/>
                <a:gd name="T7" fmla="*/ 34479993 h 532"/>
                <a:gd name="T8" fmla="*/ 59878788 w 658"/>
                <a:gd name="T9" fmla="*/ 25837101 h 532"/>
                <a:gd name="T10" fmla="*/ 56962495 w 658"/>
                <a:gd name="T11" fmla="*/ 14343568 h 532"/>
                <a:gd name="T12" fmla="*/ 54137073 w 658"/>
                <a:gd name="T13" fmla="*/ 2850338 h 532"/>
                <a:gd name="T14" fmla="*/ 42744513 w 658"/>
                <a:gd name="T15" fmla="*/ 0 h 532"/>
                <a:gd name="T16" fmla="*/ 34177376 w 658"/>
                <a:gd name="T17" fmla="*/ 0 h 532"/>
                <a:gd name="T18" fmla="*/ 28526834 w 658"/>
                <a:gd name="T19" fmla="*/ 0 h 532"/>
                <a:gd name="T20" fmla="*/ 19959696 w 658"/>
                <a:gd name="T21" fmla="*/ 8642892 h 532"/>
                <a:gd name="T22" fmla="*/ 14308852 w 658"/>
                <a:gd name="T23" fmla="*/ 14343568 h 532"/>
                <a:gd name="T24" fmla="*/ 8567137 w 658"/>
                <a:gd name="T25" fmla="*/ 14343568 h 532"/>
                <a:gd name="T26" fmla="*/ 8567137 w 658"/>
                <a:gd name="T27" fmla="*/ 20136425 h 532"/>
                <a:gd name="T28" fmla="*/ 0 w 658"/>
                <a:gd name="T29" fmla="*/ 25837101 h 532"/>
                <a:gd name="T30" fmla="*/ 8567137 w 658"/>
                <a:gd name="T31" fmla="*/ 37330331 h 532"/>
                <a:gd name="T32" fmla="*/ 19959696 w 658"/>
                <a:gd name="T33" fmla="*/ 37330331 h 532"/>
                <a:gd name="T34" fmla="*/ 25701411 w 658"/>
                <a:gd name="T35" fmla="*/ 34479993 h 532"/>
                <a:gd name="T36" fmla="*/ 22784817 w 658"/>
                <a:gd name="T37" fmla="*/ 28779317 h 532"/>
                <a:gd name="T38" fmla="*/ 28526834 w 658"/>
                <a:gd name="T39" fmla="*/ 28779317 h 532"/>
                <a:gd name="T40" fmla="*/ 34177376 w 658"/>
                <a:gd name="T41" fmla="*/ 37330331 h 532"/>
                <a:gd name="T42" fmla="*/ 42744513 w 658"/>
                <a:gd name="T43" fmla="*/ 43123188 h 532"/>
                <a:gd name="T44" fmla="*/ 48486228 w 658"/>
                <a:gd name="T45" fmla="*/ 48823864 h 5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8"/>
                <a:gd name="T70" fmla="*/ 0 h 532"/>
                <a:gd name="T71" fmla="*/ 658 w 658"/>
                <a:gd name="T72" fmla="*/ 532 h 5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8" h="532">
                  <a:moveTo>
                    <a:pt x="532" y="531"/>
                  </a:moveTo>
                  <a:lnTo>
                    <a:pt x="532" y="531"/>
                  </a:lnTo>
                  <a:cubicBezTo>
                    <a:pt x="563" y="406"/>
                    <a:pt x="563" y="406"/>
                    <a:pt x="563" y="406"/>
                  </a:cubicBezTo>
                  <a:cubicBezTo>
                    <a:pt x="594" y="406"/>
                    <a:pt x="657" y="406"/>
                    <a:pt x="657" y="375"/>
                  </a:cubicBezTo>
                  <a:cubicBezTo>
                    <a:pt x="657" y="344"/>
                    <a:pt x="657" y="313"/>
                    <a:pt x="657" y="281"/>
                  </a:cubicBezTo>
                  <a:cubicBezTo>
                    <a:pt x="657" y="219"/>
                    <a:pt x="625" y="188"/>
                    <a:pt x="625" y="156"/>
                  </a:cubicBezTo>
                  <a:cubicBezTo>
                    <a:pt x="594" y="125"/>
                    <a:pt x="594" y="63"/>
                    <a:pt x="594" y="31"/>
                  </a:cubicBezTo>
                  <a:cubicBezTo>
                    <a:pt x="563" y="0"/>
                    <a:pt x="532" y="0"/>
                    <a:pt x="469" y="0"/>
                  </a:cubicBezTo>
                  <a:cubicBezTo>
                    <a:pt x="438" y="0"/>
                    <a:pt x="407" y="0"/>
                    <a:pt x="375" y="0"/>
                  </a:cubicBezTo>
                  <a:cubicBezTo>
                    <a:pt x="344" y="0"/>
                    <a:pt x="313" y="0"/>
                    <a:pt x="313" y="0"/>
                  </a:cubicBezTo>
                  <a:cubicBezTo>
                    <a:pt x="282" y="0"/>
                    <a:pt x="250" y="63"/>
                    <a:pt x="219" y="94"/>
                  </a:cubicBezTo>
                  <a:cubicBezTo>
                    <a:pt x="219" y="125"/>
                    <a:pt x="188" y="156"/>
                    <a:pt x="157" y="156"/>
                  </a:cubicBezTo>
                  <a:cubicBezTo>
                    <a:pt x="157" y="188"/>
                    <a:pt x="94" y="156"/>
                    <a:pt x="94" y="156"/>
                  </a:cubicBezTo>
                  <a:cubicBezTo>
                    <a:pt x="63" y="188"/>
                    <a:pt x="94" y="219"/>
                    <a:pt x="94" y="219"/>
                  </a:cubicBezTo>
                  <a:cubicBezTo>
                    <a:pt x="94" y="250"/>
                    <a:pt x="0" y="250"/>
                    <a:pt x="0" y="281"/>
                  </a:cubicBezTo>
                  <a:cubicBezTo>
                    <a:pt x="32" y="344"/>
                    <a:pt x="63" y="344"/>
                    <a:pt x="94" y="406"/>
                  </a:cubicBezTo>
                  <a:cubicBezTo>
                    <a:pt x="157" y="406"/>
                    <a:pt x="188" y="406"/>
                    <a:pt x="219" y="406"/>
                  </a:cubicBezTo>
                  <a:cubicBezTo>
                    <a:pt x="250" y="406"/>
                    <a:pt x="282" y="406"/>
                    <a:pt x="282" y="375"/>
                  </a:cubicBezTo>
                  <a:cubicBezTo>
                    <a:pt x="313" y="344"/>
                    <a:pt x="250" y="344"/>
                    <a:pt x="250" y="313"/>
                  </a:cubicBezTo>
                  <a:cubicBezTo>
                    <a:pt x="282" y="313"/>
                    <a:pt x="313" y="313"/>
                    <a:pt x="313" y="313"/>
                  </a:cubicBezTo>
                  <a:cubicBezTo>
                    <a:pt x="375" y="344"/>
                    <a:pt x="375" y="375"/>
                    <a:pt x="375" y="406"/>
                  </a:cubicBezTo>
                  <a:cubicBezTo>
                    <a:pt x="438" y="406"/>
                    <a:pt x="438" y="438"/>
                    <a:pt x="469" y="469"/>
                  </a:cubicBezTo>
                  <a:cubicBezTo>
                    <a:pt x="500" y="469"/>
                    <a:pt x="500" y="500"/>
                    <a:pt x="532" y="5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2" name="Freeform 43">
              <a:extLst/>
            </p:cNvPr>
            <p:cNvSpPr>
              <a:spLocks noChangeArrowheads="1"/>
            </p:cNvSpPr>
            <p:nvPr/>
          </p:nvSpPr>
          <p:spPr bwMode="auto">
            <a:xfrm>
              <a:off x="4125044" y="5249369"/>
              <a:ext cx="18835" cy="14303"/>
            </a:xfrm>
            <a:custGeom>
              <a:avLst/>
              <a:gdLst>
                <a:gd name="T0" fmla="*/ 2749961 w 94"/>
                <a:gd name="T1" fmla="*/ 0 h 64"/>
                <a:gd name="T2" fmla="*/ 2749961 w 94"/>
                <a:gd name="T3" fmla="*/ 0 h 64"/>
                <a:gd name="T4" fmla="*/ 8249882 w 94"/>
                <a:gd name="T5" fmla="*/ 3124375 h 64"/>
                <a:gd name="T6" fmla="*/ 2749961 w 94"/>
                <a:gd name="T7" fmla="*/ 6151260 h 64"/>
                <a:gd name="T8" fmla="*/ 0 w 94"/>
                <a:gd name="T9" fmla="*/ 3124375 h 64"/>
                <a:gd name="T10" fmla="*/ 2749961 w 94"/>
                <a:gd name="T11" fmla="*/ 0 h 64"/>
                <a:gd name="T12" fmla="*/ 0 60000 65536"/>
                <a:gd name="T13" fmla="*/ 0 60000 65536"/>
                <a:gd name="T14" fmla="*/ 0 60000 65536"/>
                <a:gd name="T15" fmla="*/ 0 60000 65536"/>
                <a:gd name="T16" fmla="*/ 0 60000 65536"/>
                <a:gd name="T17" fmla="*/ 0 60000 65536"/>
                <a:gd name="T18" fmla="*/ 0 w 94"/>
                <a:gd name="T19" fmla="*/ 0 h 64"/>
                <a:gd name="T20" fmla="*/ 94 w 9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94" h="64">
                  <a:moveTo>
                    <a:pt x="31" y="0"/>
                  </a:moveTo>
                  <a:lnTo>
                    <a:pt x="31" y="0"/>
                  </a:lnTo>
                  <a:cubicBezTo>
                    <a:pt x="62" y="0"/>
                    <a:pt x="93" y="0"/>
                    <a:pt x="93" y="32"/>
                  </a:cubicBezTo>
                  <a:cubicBezTo>
                    <a:pt x="93" y="63"/>
                    <a:pt x="62" y="63"/>
                    <a:pt x="31" y="63"/>
                  </a:cubicBezTo>
                  <a:cubicBezTo>
                    <a:pt x="31" y="63"/>
                    <a:pt x="0" y="63"/>
                    <a:pt x="0" y="32"/>
                  </a:cubicBezTo>
                  <a:cubicBezTo>
                    <a:pt x="0" y="0"/>
                    <a:pt x="31"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3" name="Freeform 44">
              <a:extLst/>
            </p:cNvPr>
            <p:cNvSpPr>
              <a:spLocks noChangeArrowheads="1"/>
            </p:cNvSpPr>
            <p:nvPr/>
          </p:nvSpPr>
          <p:spPr bwMode="auto">
            <a:xfrm>
              <a:off x="3025429" y="4498965"/>
              <a:ext cx="687035" cy="581635"/>
            </a:xfrm>
            <a:custGeom>
              <a:avLst/>
              <a:gdLst>
                <a:gd name="T0" fmla="*/ 48680053 w 3376"/>
                <a:gd name="T1" fmla="*/ 211629034 h 2688"/>
                <a:gd name="T2" fmla="*/ 48680053 w 3376"/>
                <a:gd name="T3" fmla="*/ 191582834 h 2688"/>
                <a:gd name="T4" fmla="*/ 48680053 w 3376"/>
                <a:gd name="T5" fmla="*/ 174465900 h 2688"/>
                <a:gd name="T6" fmla="*/ 57189866 w 3376"/>
                <a:gd name="T7" fmla="*/ 157257294 h 2688"/>
                <a:gd name="T8" fmla="*/ 51516556 w 3376"/>
                <a:gd name="T9" fmla="*/ 148744511 h 2688"/>
                <a:gd name="T10" fmla="*/ 57189866 w 3376"/>
                <a:gd name="T11" fmla="*/ 134373500 h 2688"/>
                <a:gd name="T12" fmla="*/ 57189866 w 3376"/>
                <a:gd name="T13" fmla="*/ 117256565 h 2688"/>
                <a:gd name="T14" fmla="*/ 60118026 w 3376"/>
                <a:gd name="T15" fmla="*/ 88605911 h 2688"/>
                <a:gd name="T16" fmla="*/ 77229309 w 3376"/>
                <a:gd name="T17" fmla="*/ 71488977 h 2688"/>
                <a:gd name="T18" fmla="*/ 68627839 w 3376"/>
                <a:gd name="T19" fmla="*/ 57209334 h 2688"/>
                <a:gd name="T20" fmla="*/ 48680053 w 3376"/>
                <a:gd name="T21" fmla="*/ 62884523 h 2688"/>
                <a:gd name="T22" fmla="*/ 28640610 w 3376"/>
                <a:gd name="T23" fmla="*/ 62884523 h 2688"/>
                <a:gd name="T24" fmla="*/ 28640610 w 3376"/>
                <a:gd name="T25" fmla="*/ 51442777 h 2688"/>
                <a:gd name="T26" fmla="*/ 17202637 w 3376"/>
                <a:gd name="T27" fmla="*/ 51442777 h 2688"/>
                <a:gd name="T28" fmla="*/ 17202637 w 3376"/>
                <a:gd name="T29" fmla="*/ 34325540 h 2688"/>
                <a:gd name="T30" fmla="*/ 8601470 w 3376"/>
                <a:gd name="T31" fmla="*/ 28558983 h 2688"/>
                <a:gd name="T32" fmla="*/ 17202637 w 3376"/>
                <a:gd name="T33" fmla="*/ 14279340 h 2688"/>
                <a:gd name="T34" fmla="*/ 28640610 w 3376"/>
                <a:gd name="T35" fmla="*/ 8512782 h 2688"/>
                <a:gd name="T36" fmla="*/ 45751893 w 3376"/>
                <a:gd name="T37" fmla="*/ 0 h 2688"/>
                <a:gd name="T38" fmla="*/ 82993972 w 3376"/>
                <a:gd name="T39" fmla="*/ 5675188 h 2688"/>
                <a:gd name="T40" fmla="*/ 111542926 w 3376"/>
                <a:gd name="T41" fmla="*/ 8512782 h 2688"/>
                <a:gd name="T42" fmla="*/ 143020342 w 3376"/>
                <a:gd name="T43" fmla="*/ 8512782 h 2688"/>
                <a:gd name="T44" fmla="*/ 160131625 w 3376"/>
                <a:gd name="T45" fmla="*/ 8512782 h 2688"/>
                <a:gd name="T46" fmla="*/ 183007571 w 3376"/>
                <a:gd name="T47" fmla="*/ 14279340 h 2688"/>
                <a:gd name="T48" fmla="*/ 200210208 w 3376"/>
                <a:gd name="T49" fmla="*/ 22883794 h 2688"/>
                <a:gd name="T50" fmla="*/ 223086154 w 3376"/>
                <a:gd name="T51" fmla="*/ 31396577 h 2688"/>
                <a:gd name="T52" fmla="*/ 245962101 w 3376"/>
                <a:gd name="T53" fmla="*/ 31396577 h 2688"/>
                <a:gd name="T54" fmla="*/ 263073384 w 3376"/>
                <a:gd name="T55" fmla="*/ 34325540 h 2688"/>
                <a:gd name="T56" fmla="*/ 283112524 w 3376"/>
                <a:gd name="T57" fmla="*/ 40000728 h 2688"/>
                <a:gd name="T58" fmla="*/ 303151967 w 3376"/>
                <a:gd name="T59" fmla="*/ 40000728 h 2688"/>
                <a:gd name="T60" fmla="*/ 305988470 w 3376"/>
                <a:gd name="T61" fmla="*/ 62884523 h 2688"/>
                <a:gd name="T62" fmla="*/ 283112524 w 3376"/>
                <a:gd name="T63" fmla="*/ 80093129 h 2688"/>
                <a:gd name="T64" fmla="*/ 245962101 w 3376"/>
                <a:gd name="T65" fmla="*/ 94372771 h 2688"/>
                <a:gd name="T66" fmla="*/ 237360631 w 3376"/>
                <a:gd name="T67" fmla="*/ 108652111 h 2688"/>
                <a:gd name="T68" fmla="*/ 223086154 w 3376"/>
                <a:gd name="T69" fmla="*/ 145815245 h 2688"/>
                <a:gd name="T70" fmla="*/ 234524127 w 3376"/>
                <a:gd name="T71" fmla="*/ 163023851 h 2688"/>
                <a:gd name="T72" fmla="*/ 211648181 w 3376"/>
                <a:gd name="T73" fmla="*/ 183070052 h 2688"/>
                <a:gd name="T74" fmla="*/ 211648181 w 3376"/>
                <a:gd name="T75" fmla="*/ 200187288 h 2688"/>
                <a:gd name="T76" fmla="*/ 185935731 w 3376"/>
                <a:gd name="T77" fmla="*/ 208791440 h 2688"/>
                <a:gd name="T78" fmla="*/ 174497758 w 3376"/>
                <a:gd name="T79" fmla="*/ 228837640 h 2688"/>
                <a:gd name="T80" fmla="*/ 163059785 w 3376"/>
                <a:gd name="T81" fmla="*/ 228837640 h 2688"/>
                <a:gd name="T82" fmla="*/ 128745865 w 3376"/>
                <a:gd name="T83" fmla="*/ 228837640 h 2688"/>
                <a:gd name="T84" fmla="*/ 102941759 w 3376"/>
                <a:gd name="T85" fmla="*/ 240279688 h 2688"/>
                <a:gd name="T86" fmla="*/ 82993972 w 3376"/>
                <a:gd name="T87" fmla="*/ 245954574 h 2688"/>
                <a:gd name="T88" fmla="*/ 71555999 w 3376"/>
                <a:gd name="T89" fmla="*/ 220233488 h 2688"/>
                <a:gd name="T90" fmla="*/ 48680053 w 3376"/>
                <a:gd name="T91" fmla="*/ 211629034 h 26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6"/>
                <a:gd name="T139" fmla="*/ 0 h 2688"/>
                <a:gd name="T140" fmla="*/ 3376 w 3376"/>
                <a:gd name="T141" fmla="*/ 2688 h 26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6" h="2688">
                  <a:moveTo>
                    <a:pt x="532" y="2312"/>
                  </a:moveTo>
                  <a:lnTo>
                    <a:pt x="532" y="2312"/>
                  </a:lnTo>
                  <a:cubicBezTo>
                    <a:pt x="500" y="2281"/>
                    <a:pt x="469" y="2250"/>
                    <a:pt x="469" y="2187"/>
                  </a:cubicBezTo>
                  <a:cubicBezTo>
                    <a:pt x="469" y="2156"/>
                    <a:pt x="532" y="2125"/>
                    <a:pt x="532" y="2093"/>
                  </a:cubicBezTo>
                  <a:cubicBezTo>
                    <a:pt x="563" y="2062"/>
                    <a:pt x="625" y="2062"/>
                    <a:pt x="625" y="2000"/>
                  </a:cubicBezTo>
                  <a:cubicBezTo>
                    <a:pt x="625" y="1968"/>
                    <a:pt x="563" y="1937"/>
                    <a:pt x="532" y="1906"/>
                  </a:cubicBezTo>
                  <a:cubicBezTo>
                    <a:pt x="532" y="1875"/>
                    <a:pt x="532" y="1843"/>
                    <a:pt x="532" y="1812"/>
                  </a:cubicBezTo>
                  <a:cubicBezTo>
                    <a:pt x="563" y="1812"/>
                    <a:pt x="625" y="1781"/>
                    <a:pt x="625" y="1718"/>
                  </a:cubicBezTo>
                  <a:cubicBezTo>
                    <a:pt x="657" y="1718"/>
                    <a:pt x="657" y="1687"/>
                    <a:pt x="625" y="1656"/>
                  </a:cubicBezTo>
                  <a:cubicBezTo>
                    <a:pt x="625" y="1656"/>
                    <a:pt x="594" y="1656"/>
                    <a:pt x="563" y="1625"/>
                  </a:cubicBezTo>
                  <a:cubicBezTo>
                    <a:pt x="532" y="1593"/>
                    <a:pt x="500" y="1531"/>
                    <a:pt x="532" y="1500"/>
                  </a:cubicBezTo>
                  <a:cubicBezTo>
                    <a:pt x="532" y="1468"/>
                    <a:pt x="594" y="1468"/>
                    <a:pt x="625" y="1468"/>
                  </a:cubicBezTo>
                  <a:cubicBezTo>
                    <a:pt x="657" y="1437"/>
                    <a:pt x="657" y="1375"/>
                    <a:pt x="657" y="1343"/>
                  </a:cubicBezTo>
                  <a:cubicBezTo>
                    <a:pt x="657" y="1312"/>
                    <a:pt x="625" y="1312"/>
                    <a:pt x="625" y="1281"/>
                  </a:cubicBezTo>
                  <a:cubicBezTo>
                    <a:pt x="625" y="1250"/>
                    <a:pt x="688" y="1250"/>
                    <a:pt x="688" y="1218"/>
                  </a:cubicBezTo>
                  <a:cubicBezTo>
                    <a:pt x="688" y="1125"/>
                    <a:pt x="625" y="1062"/>
                    <a:pt x="657" y="968"/>
                  </a:cubicBezTo>
                  <a:cubicBezTo>
                    <a:pt x="688" y="937"/>
                    <a:pt x="719" y="937"/>
                    <a:pt x="750" y="906"/>
                  </a:cubicBezTo>
                  <a:cubicBezTo>
                    <a:pt x="782" y="843"/>
                    <a:pt x="844" y="843"/>
                    <a:pt x="844" y="781"/>
                  </a:cubicBezTo>
                  <a:cubicBezTo>
                    <a:pt x="844" y="750"/>
                    <a:pt x="750" y="781"/>
                    <a:pt x="750" y="750"/>
                  </a:cubicBezTo>
                  <a:cubicBezTo>
                    <a:pt x="750" y="687"/>
                    <a:pt x="782" y="656"/>
                    <a:pt x="750" y="625"/>
                  </a:cubicBezTo>
                  <a:cubicBezTo>
                    <a:pt x="719" y="625"/>
                    <a:pt x="657" y="625"/>
                    <a:pt x="625" y="625"/>
                  </a:cubicBezTo>
                  <a:cubicBezTo>
                    <a:pt x="594" y="625"/>
                    <a:pt x="563" y="687"/>
                    <a:pt x="532" y="687"/>
                  </a:cubicBezTo>
                  <a:lnTo>
                    <a:pt x="469" y="687"/>
                  </a:lnTo>
                  <a:cubicBezTo>
                    <a:pt x="407" y="687"/>
                    <a:pt x="344" y="718"/>
                    <a:pt x="313" y="687"/>
                  </a:cubicBezTo>
                  <a:cubicBezTo>
                    <a:pt x="282" y="687"/>
                    <a:pt x="375" y="656"/>
                    <a:pt x="375" y="625"/>
                  </a:cubicBezTo>
                  <a:cubicBezTo>
                    <a:pt x="375" y="593"/>
                    <a:pt x="313" y="562"/>
                    <a:pt x="313" y="562"/>
                  </a:cubicBezTo>
                  <a:cubicBezTo>
                    <a:pt x="250" y="593"/>
                    <a:pt x="188" y="625"/>
                    <a:pt x="125" y="656"/>
                  </a:cubicBezTo>
                  <a:cubicBezTo>
                    <a:pt x="157" y="625"/>
                    <a:pt x="188" y="593"/>
                    <a:pt x="188" y="562"/>
                  </a:cubicBezTo>
                  <a:cubicBezTo>
                    <a:pt x="188" y="531"/>
                    <a:pt x="157" y="500"/>
                    <a:pt x="157" y="500"/>
                  </a:cubicBezTo>
                  <a:cubicBezTo>
                    <a:pt x="157" y="437"/>
                    <a:pt x="188" y="437"/>
                    <a:pt x="188" y="375"/>
                  </a:cubicBezTo>
                  <a:cubicBezTo>
                    <a:pt x="157" y="343"/>
                    <a:pt x="125" y="437"/>
                    <a:pt x="94" y="406"/>
                  </a:cubicBezTo>
                  <a:cubicBezTo>
                    <a:pt x="94" y="406"/>
                    <a:pt x="94" y="343"/>
                    <a:pt x="94" y="312"/>
                  </a:cubicBezTo>
                  <a:cubicBezTo>
                    <a:pt x="63" y="281"/>
                    <a:pt x="0" y="281"/>
                    <a:pt x="32" y="250"/>
                  </a:cubicBezTo>
                  <a:cubicBezTo>
                    <a:pt x="63" y="187"/>
                    <a:pt x="125" y="156"/>
                    <a:pt x="188" y="156"/>
                  </a:cubicBezTo>
                  <a:cubicBezTo>
                    <a:pt x="219" y="125"/>
                    <a:pt x="250" y="156"/>
                    <a:pt x="313" y="156"/>
                  </a:cubicBezTo>
                  <a:cubicBezTo>
                    <a:pt x="313" y="125"/>
                    <a:pt x="282" y="93"/>
                    <a:pt x="313" y="93"/>
                  </a:cubicBezTo>
                  <a:cubicBezTo>
                    <a:pt x="313" y="62"/>
                    <a:pt x="344" y="31"/>
                    <a:pt x="375" y="0"/>
                  </a:cubicBezTo>
                  <a:cubicBezTo>
                    <a:pt x="407" y="0"/>
                    <a:pt x="469" y="0"/>
                    <a:pt x="500" y="0"/>
                  </a:cubicBezTo>
                  <a:cubicBezTo>
                    <a:pt x="532" y="0"/>
                    <a:pt x="563" y="62"/>
                    <a:pt x="625" y="62"/>
                  </a:cubicBezTo>
                  <a:cubicBezTo>
                    <a:pt x="719" y="93"/>
                    <a:pt x="813" y="62"/>
                    <a:pt x="907" y="62"/>
                  </a:cubicBezTo>
                  <a:cubicBezTo>
                    <a:pt x="969" y="62"/>
                    <a:pt x="1000" y="31"/>
                    <a:pt x="1063" y="31"/>
                  </a:cubicBezTo>
                  <a:cubicBezTo>
                    <a:pt x="1125" y="31"/>
                    <a:pt x="1157" y="93"/>
                    <a:pt x="1219" y="93"/>
                  </a:cubicBezTo>
                  <a:cubicBezTo>
                    <a:pt x="1282" y="93"/>
                    <a:pt x="1375" y="93"/>
                    <a:pt x="1438" y="93"/>
                  </a:cubicBezTo>
                  <a:cubicBezTo>
                    <a:pt x="1500" y="93"/>
                    <a:pt x="1532" y="93"/>
                    <a:pt x="1563" y="93"/>
                  </a:cubicBezTo>
                  <a:cubicBezTo>
                    <a:pt x="1594" y="93"/>
                    <a:pt x="1657" y="156"/>
                    <a:pt x="1688" y="156"/>
                  </a:cubicBezTo>
                  <a:cubicBezTo>
                    <a:pt x="1719" y="156"/>
                    <a:pt x="1719" y="93"/>
                    <a:pt x="1750" y="93"/>
                  </a:cubicBezTo>
                  <a:cubicBezTo>
                    <a:pt x="1782" y="93"/>
                    <a:pt x="1813" y="156"/>
                    <a:pt x="1875" y="156"/>
                  </a:cubicBezTo>
                  <a:cubicBezTo>
                    <a:pt x="1938" y="156"/>
                    <a:pt x="1969" y="156"/>
                    <a:pt x="2000" y="156"/>
                  </a:cubicBezTo>
                  <a:cubicBezTo>
                    <a:pt x="2063" y="156"/>
                    <a:pt x="2094" y="156"/>
                    <a:pt x="2125" y="156"/>
                  </a:cubicBezTo>
                  <a:cubicBezTo>
                    <a:pt x="2157" y="187"/>
                    <a:pt x="2157" y="218"/>
                    <a:pt x="2188" y="250"/>
                  </a:cubicBezTo>
                  <a:cubicBezTo>
                    <a:pt x="2219" y="281"/>
                    <a:pt x="2250" y="281"/>
                    <a:pt x="2313" y="281"/>
                  </a:cubicBezTo>
                  <a:cubicBezTo>
                    <a:pt x="2344" y="281"/>
                    <a:pt x="2375" y="312"/>
                    <a:pt x="2438" y="343"/>
                  </a:cubicBezTo>
                  <a:cubicBezTo>
                    <a:pt x="2469" y="343"/>
                    <a:pt x="2532" y="343"/>
                    <a:pt x="2563" y="343"/>
                  </a:cubicBezTo>
                  <a:cubicBezTo>
                    <a:pt x="2594" y="343"/>
                    <a:pt x="2657" y="343"/>
                    <a:pt x="2688" y="343"/>
                  </a:cubicBezTo>
                  <a:lnTo>
                    <a:pt x="2688" y="281"/>
                  </a:lnTo>
                  <a:cubicBezTo>
                    <a:pt x="2750" y="312"/>
                    <a:pt x="2813" y="343"/>
                    <a:pt x="2875" y="375"/>
                  </a:cubicBezTo>
                  <a:cubicBezTo>
                    <a:pt x="2907" y="406"/>
                    <a:pt x="2938" y="437"/>
                    <a:pt x="2969" y="437"/>
                  </a:cubicBezTo>
                  <a:cubicBezTo>
                    <a:pt x="3032" y="437"/>
                    <a:pt x="3032" y="437"/>
                    <a:pt x="3094" y="437"/>
                  </a:cubicBezTo>
                  <a:cubicBezTo>
                    <a:pt x="3125" y="468"/>
                    <a:pt x="3188" y="468"/>
                    <a:pt x="3250" y="468"/>
                  </a:cubicBezTo>
                  <a:cubicBezTo>
                    <a:pt x="3282" y="468"/>
                    <a:pt x="3282" y="437"/>
                    <a:pt x="3313" y="437"/>
                  </a:cubicBezTo>
                  <a:cubicBezTo>
                    <a:pt x="3344" y="468"/>
                    <a:pt x="3344" y="500"/>
                    <a:pt x="3344" y="562"/>
                  </a:cubicBezTo>
                  <a:cubicBezTo>
                    <a:pt x="3375" y="593"/>
                    <a:pt x="3375" y="625"/>
                    <a:pt x="3344" y="687"/>
                  </a:cubicBezTo>
                  <a:cubicBezTo>
                    <a:pt x="3282" y="718"/>
                    <a:pt x="3188" y="750"/>
                    <a:pt x="3125" y="781"/>
                  </a:cubicBezTo>
                  <a:cubicBezTo>
                    <a:pt x="3125" y="812"/>
                    <a:pt x="3125" y="875"/>
                    <a:pt x="3094" y="875"/>
                  </a:cubicBezTo>
                  <a:cubicBezTo>
                    <a:pt x="2969" y="906"/>
                    <a:pt x="2844" y="906"/>
                    <a:pt x="2750" y="937"/>
                  </a:cubicBezTo>
                  <a:cubicBezTo>
                    <a:pt x="2719" y="968"/>
                    <a:pt x="2719" y="1031"/>
                    <a:pt x="2688" y="1031"/>
                  </a:cubicBezTo>
                  <a:cubicBezTo>
                    <a:pt x="2688" y="1062"/>
                    <a:pt x="2719" y="1093"/>
                    <a:pt x="2719" y="1125"/>
                  </a:cubicBezTo>
                  <a:cubicBezTo>
                    <a:pt x="2688" y="1156"/>
                    <a:pt x="2657" y="1156"/>
                    <a:pt x="2594" y="1187"/>
                  </a:cubicBezTo>
                  <a:cubicBezTo>
                    <a:pt x="2532" y="1281"/>
                    <a:pt x="2469" y="1375"/>
                    <a:pt x="2438" y="1468"/>
                  </a:cubicBezTo>
                  <a:cubicBezTo>
                    <a:pt x="2407" y="1531"/>
                    <a:pt x="2407" y="1562"/>
                    <a:pt x="2438" y="1593"/>
                  </a:cubicBezTo>
                  <a:cubicBezTo>
                    <a:pt x="2438" y="1625"/>
                    <a:pt x="2469" y="1656"/>
                    <a:pt x="2500" y="1718"/>
                  </a:cubicBezTo>
                  <a:cubicBezTo>
                    <a:pt x="2532" y="1718"/>
                    <a:pt x="2563" y="1750"/>
                    <a:pt x="2563" y="1781"/>
                  </a:cubicBezTo>
                  <a:cubicBezTo>
                    <a:pt x="2532" y="1812"/>
                    <a:pt x="2469" y="1843"/>
                    <a:pt x="2438" y="1875"/>
                  </a:cubicBezTo>
                  <a:cubicBezTo>
                    <a:pt x="2375" y="1906"/>
                    <a:pt x="2344" y="1937"/>
                    <a:pt x="2313" y="2000"/>
                  </a:cubicBezTo>
                  <a:cubicBezTo>
                    <a:pt x="2313" y="2031"/>
                    <a:pt x="2282" y="2062"/>
                    <a:pt x="2282" y="2156"/>
                  </a:cubicBezTo>
                  <a:cubicBezTo>
                    <a:pt x="2282" y="2156"/>
                    <a:pt x="2344" y="2156"/>
                    <a:pt x="2313" y="2187"/>
                  </a:cubicBezTo>
                  <a:cubicBezTo>
                    <a:pt x="2250" y="2218"/>
                    <a:pt x="2188" y="2187"/>
                    <a:pt x="2125" y="2218"/>
                  </a:cubicBezTo>
                  <a:cubicBezTo>
                    <a:pt x="2094" y="2218"/>
                    <a:pt x="2063" y="2250"/>
                    <a:pt x="2032" y="2281"/>
                  </a:cubicBezTo>
                  <a:cubicBezTo>
                    <a:pt x="2000" y="2343"/>
                    <a:pt x="2000" y="2406"/>
                    <a:pt x="1969" y="2437"/>
                  </a:cubicBezTo>
                  <a:cubicBezTo>
                    <a:pt x="1969" y="2468"/>
                    <a:pt x="1938" y="2500"/>
                    <a:pt x="1907" y="2500"/>
                  </a:cubicBezTo>
                  <a:cubicBezTo>
                    <a:pt x="1875" y="2500"/>
                    <a:pt x="1875" y="2437"/>
                    <a:pt x="1844" y="2437"/>
                  </a:cubicBezTo>
                  <a:cubicBezTo>
                    <a:pt x="1813" y="2437"/>
                    <a:pt x="1782" y="2500"/>
                    <a:pt x="1782" y="2500"/>
                  </a:cubicBezTo>
                  <a:cubicBezTo>
                    <a:pt x="1719" y="2500"/>
                    <a:pt x="1657" y="2500"/>
                    <a:pt x="1563" y="2500"/>
                  </a:cubicBezTo>
                  <a:cubicBezTo>
                    <a:pt x="1500" y="2500"/>
                    <a:pt x="1469" y="2468"/>
                    <a:pt x="1407" y="2500"/>
                  </a:cubicBezTo>
                  <a:cubicBezTo>
                    <a:pt x="1344" y="2500"/>
                    <a:pt x="1313" y="2500"/>
                    <a:pt x="1282" y="2531"/>
                  </a:cubicBezTo>
                  <a:cubicBezTo>
                    <a:pt x="1219" y="2562"/>
                    <a:pt x="1157" y="2562"/>
                    <a:pt x="1125" y="2625"/>
                  </a:cubicBezTo>
                  <a:cubicBezTo>
                    <a:pt x="1094" y="2625"/>
                    <a:pt x="1063" y="2687"/>
                    <a:pt x="1063" y="2687"/>
                  </a:cubicBezTo>
                  <a:cubicBezTo>
                    <a:pt x="1000" y="2687"/>
                    <a:pt x="938" y="2687"/>
                    <a:pt x="907" y="2687"/>
                  </a:cubicBezTo>
                  <a:cubicBezTo>
                    <a:pt x="844" y="2656"/>
                    <a:pt x="844" y="2593"/>
                    <a:pt x="813" y="2531"/>
                  </a:cubicBezTo>
                  <a:cubicBezTo>
                    <a:pt x="782" y="2500"/>
                    <a:pt x="813" y="2468"/>
                    <a:pt x="782" y="2406"/>
                  </a:cubicBezTo>
                  <a:cubicBezTo>
                    <a:pt x="750" y="2375"/>
                    <a:pt x="688" y="2343"/>
                    <a:pt x="657" y="2312"/>
                  </a:cubicBezTo>
                  <a:cubicBezTo>
                    <a:pt x="625" y="2312"/>
                    <a:pt x="563" y="2312"/>
                    <a:pt x="532" y="231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4" name="Freeform 45">
              <a:extLst/>
            </p:cNvPr>
            <p:cNvSpPr>
              <a:spLocks noChangeArrowheads="1"/>
            </p:cNvSpPr>
            <p:nvPr/>
          </p:nvSpPr>
          <p:spPr bwMode="auto">
            <a:xfrm>
              <a:off x="3235306" y="5080599"/>
              <a:ext cx="12557" cy="14302"/>
            </a:xfrm>
            <a:custGeom>
              <a:avLst/>
              <a:gdLst>
                <a:gd name="T0" fmla="*/ 0 w 63"/>
                <a:gd name="T1" fmla="*/ 3026421 h 64"/>
                <a:gd name="T2" fmla="*/ 0 w 63"/>
                <a:gd name="T3" fmla="*/ 3026421 h 64"/>
                <a:gd name="T4" fmla="*/ 2720942 w 63"/>
                <a:gd name="T5" fmla="*/ 0 h 64"/>
                <a:gd name="T6" fmla="*/ 5442181 w 63"/>
                <a:gd name="T7" fmla="*/ 0 h 64"/>
                <a:gd name="T8" fmla="*/ 5442181 w 63"/>
                <a:gd name="T9" fmla="*/ 3026421 h 64"/>
                <a:gd name="T10" fmla="*/ 2720942 w 63"/>
                <a:gd name="T11" fmla="*/ 6150640 h 64"/>
                <a:gd name="T12" fmla="*/ 0 w 63"/>
                <a:gd name="T13" fmla="*/ 3026421 h 64"/>
                <a:gd name="T14" fmla="*/ 0 60000 65536"/>
                <a:gd name="T15" fmla="*/ 0 60000 65536"/>
                <a:gd name="T16" fmla="*/ 0 60000 65536"/>
                <a:gd name="T17" fmla="*/ 0 60000 65536"/>
                <a:gd name="T18" fmla="*/ 0 60000 65536"/>
                <a:gd name="T19" fmla="*/ 0 60000 65536"/>
                <a:gd name="T20" fmla="*/ 0 60000 65536"/>
                <a:gd name="T21" fmla="*/ 0 w 63"/>
                <a:gd name="T22" fmla="*/ 0 h 64"/>
                <a:gd name="T23" fmla="*/ 63 w 63"/>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64">
                  <a:moveTo>
                    <a:pt x="0" y="31"/>
                  </a:moveTo>
                  <a:lnTo>
                    <a:pt x="0" y="31"/>
                  </a:lnTo>
                  <a:cubicBezTo>
                    <a:pt x="0" y="0"/>
                    <a:pt x="0" y="0"/>
                    <a:pt x="31" y="0"/>
                  </a:cubicBezTo>
                  <a:cubicBezTo>
                    <a:pt x="31" y="0"/>
                    <a:pt x="31" y="0"/>
                    <a:pt x="62" y="0"/>
                  </a:cubicBezTo>
                  <a:cubicBezTo>
                    <a:pt x="62" y="0"/>
                    <a:pt x="62" y="0"/>
                    <a:pt x="62" y="31"/>
                  </a:cubicBezTo>
                  <a:cubicBezTo>
                    <a:pt x="62" y="63"/>
                    <a:pt x="31" y="63"/>
                    <a:pt x="31" y="63"/>
                  </a:cubicBezTo>
                  <a:cubicBezTo>
                    <a:pt x="0" y="63"/>
                    <a:pt x="0" y="31"/>
                    <a:pt x="0"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5" name="Freeform 46">
              <a:extLst/>
            </p:cNvPr>
            <p:cNvSpPr>
              <a:spLocks noChangeArrowheads="1"/>
            </p:cNvSpPr>
            <p:nvPr/>
          </p:nvSpPr>
          <p:spPr bwMode="auto">
            <a:xfrm>
              <a:off x="3603937" y="4884178"/>
              <a:ext cx="26011" cy="13349"/>
            </a:xfrm>
            <a:custGeom>
              <a:avLst/>
              <a:gdLst>
                <a:gd name="T0" fmla="*/ 5932009 w 126"/>
                <a:gd name="T1" fmla="*/ 0 h 63"/>
                <a:gd name="T2" fmla="*/ 5932009 w 126"/>
                <a:gd name="T3" fmla="*/ 0 h 63"/>
                <a:gd name="T4" fmla="*/ 8850759 w 126"/>
                <a:gd name="T5" fmla="*/ 2720942 h 63"/>
                <a:gd name="T6" fmla="*/ 2918750 w 126"/>
                <a:gd name="T7" fmla="*/ 2720942 h 63"/>
                <a:gd name="T8" fmla="*/ 5932009 w 126"/>
                <a:gd name="T9" fmla="*/ 0 h 63"/>
                <a:gd name="T10" fmla="*/ 0 60000 65536"/>
                <a:gd name="T11" fmla="*/ 0 60000 65536"/>
                <a:gd name="T12" fmla="*/ 0 60000 65536"/>
                <a:gd name="T13" fmla="*/ 0 60000 65536"/>
                <a:gd name="T14" fmla="*/ 0 60000 65536"/>
                <a:gd name="T15" fmla="*/ 0 w 126"/>
                <a:gd name="T16" fmla="*/ 0 h 63"/>
                <a:gd name="T17" fmla="*/ 126 w 126"/>
                <a:gd name="T18" fmla="*/ 63 h 63"/>
              </a:gdLst>
              <a:ahLst/>
              <a:cxnLst>
                <a:cxn ang="T10">
                  <a:pos x="T0" y="T1"/>
                </a:cxn>
                <a:cxn ang="T11">
                  <a:pos x="T2" y="T3"/>
                </a:cxn>
                <a:cxn ang="T12">
                  <a:pos x="T4" y="T5"/>
                </a:cxn>
                <a:cxn ang="T13">
                  <a:pos x="T6" y="T7"/>
                </a:cxn>
                <a:cxn ang="T14">
                  <a:pos x="T8" y="T9"/>
                </a:cxn>
              </a:cxnLst>
              <a:rect l="T15" t="T16" r="T17" b="T18"/>
              <a:pathLst>
                <a:path w="126" h="63">
                  <a:moveTo>
                    <a:pt x="63" y="0"/>
                  </a:moveTo>
                  <a:lnTo>
                    <a:pt x="63" y="0"/>
                  </a:lnTo>
                  <a:cubicBezTo>
                    <a:pt x="94" y="0"/>
                    <a:pt x="125" y="31"/>
                    <a:pt x="94" y="31"/>
                  </a:cubicBezTo>
                  <a:cubicBezTo>
                    <a:pt x="94" y="62"/>
                    <a:pt x="31" y="62"/>
                    <a:pt x="31" y="31"/>
                  </a:cubicBezTo>
                  <a:cubicBezTo>
                    <a:pt x="0" y="31"/>
                    <a:pt x="31"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6" name="Freeform 47">
              <a:extLst/>
            </p:cNvPr>
            <p:cNvSpPr>
              <a:spLocks noChangeArrowheads="1"/>
            </p:cNvSpPr>
            <p:nvPr/>
          </p:nvSpPr>
          <p:spPr bwMode="auto">
            <a:xfrm>
              <a:off x="4646151" y="4877503"/>
              <a:ext cx="19732" cy="13349"/>
            </a:xfrm>
            <a:custGeom>
              <a:avLst/>
              <a:gdLst>
                <a:gd name="T0" fmla="*/ 2954920 w 95"/>
                <a:gd name="T1" fmla="*/ 0 h 63"/>
                <a:gd name="T2" fmla="*/ 2954920 w 95"/>
                <a:gd name="T3" fmla="*/ 0 h 63"/>
                <a:gd name="T4" fmla="*/ 8959852 w 95"/>
                <a:gd name="T5" fmla="*/ 2720942 h 63"/>
                <a:gd name="T6" fmla="*/ 2954920 w 95"/>
                <a:gd name="T7" fmla="*/ 2720942 h 63"/>
                <a:gd name="T8" fmla="*/ 2954920 w 95"/>
                <a:gd name="T9" fmla="*/ 0 h 63"/>
                <a:gd name="T10" fmla="*/ 0 60000 65536"/>
                <a:gd name="T11" fmla="*/ 0 60000 65536"/>
                <a:gd name="T12" fmla="*/ 0 60000 65536"/>
                <a:gd name="T13" fmla="*/ 0 60000 65536"/>
                <a:gd name="T14" fmla="*/ 0 60000 65536"/>
                <a:gd name="T15" fmla="*/ 0 w 95"/>
                <a:gd name="T16" fmla="*/ 0 h 63"/>
                <a:gd name="T17" fmla="*/ 95 w 95"/>
                <a:gd name="T18" fmla="*/ 63 h 63"/>
              </a:gdLst>
              <a:ahLst/>
              <a:cxnLst>
                <a:cxn ang="T10">
                  <a:pos x="T0" y="T1"/>
                </a:cxn>
                <a:cxn ang="T11">
                  <a:pos x="T2" y="T3"/>
                </a:cxn>
                <a:cxn ang="T12">
                  <a:pos x="T4" y="T5"/>
                </a:cxn>
                <a:cxn ang="T13">
                  <a:pos x="T6" y="T7"/>
                </a:cxn>
                <a:cxn ang="T14">
                  <a:pos x="T8" y="T9"/>
                </a:cxn>
              </a:cxnLst>
              <a:rect l="T15" t="T16" r="T17" b="T18"/>
              <a:pathLst>
                <a:path w="95" h="63">
                  <a:moveTo>
                    <a:pt x="31" y="0"/>
                  </a:moveTo>
                  <a:lnTo>
                    <a:pt x="31" y="0"/>
                  </a:lnTo>
                  <a:cubicBezTo>
                    <a:pt x="63" y="0"/>
                    <a:pt x="94" y="31"/>
                    <a:pt x="94" y="31"/>
                  </a:cubicBezTo>
                  <a:cubicBezTo>
                    <a:pt x="63" y="62"/>
                    <a:pt x="31" y="62"/>
                    <a:pt x="31" y="31"/>
                  </a:cubicBezTo>
                  <a:cubicBezTo>
                    <a:pt x="0" y="31"/>
                    <a:pt x="31"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7" name="Freeform 48">
              <a:extLst/>
            </p:cNvPr>
            <p:cNvSpPr>
              <a:spLocks noChangeArrowheads="1"/>
            </p:cNvSpPr>
            <p:nvPr/>
          </p:nvSpPr>
          <p:spPr bwMode="auto">
            <a:xfrm>
              <a:off x="4652429" y="4945202"/>
              <a:ext cx="19732" cy="20977"/>
            </a:xfrm>
            <a:custGeom>
              <a:avLst/>
              <a:gdLst>
                <a:gd name="T0" fmla="*/ 6004932 w 95"/>
                <a:gd name="T1" fmla="*/ 0 h 95"/>
                <a:gd name="T2" fmla="*/ 6004932 w 95"/>
                <a:gd name="T3" fmla="*/ 0 h 95"/>
                <a:gd name="T4" fmla="*/ 8959852 w 95"/>
                <a:gd name="T5" fmla="*/ 6004932 h 95"/>
                <a:gd name="T6" fmla="*/ 0 w 95"/>
                <a:gd name="T7" fmla="*/ 6004932 h 95"/>
                <a:gd name="T8" fmla="*/ 6004932 w 95"/>
                <a:gd name="T9" fmla="*/ 0 h 95"/>
                <a:gd name="T10" fmla="*/ 0 60000 65536"/>
                <a:gd name="T11" fmla="*/ 0 60000 65536"/>
                <a:gd name="T12" fmla="*/ 0 60000 65536"/>
                <a:gd name="T13" fmla="*/ 0 60000 65536"/>
                <a:gd name="T14" fmla="*/ 0 60000 65536"/>
                <a:gd name="T15" fmla="*/ 0 w 95"/>
                <a:gd name="T16" fmla="*/ 0 h 95"/>
                <a:gd name="T17" fmla="*/ 95 w 95"/>
                <a:gd name="T18" fmla="*/ 95 h 95"/>
              </a:gdLst>
              <a:ahLst/>
              <a:cxnLst>
                <a:cxn ang="T10">
                  <a:pos x="T0" y="T1"/>
                </a:cxn>
                <a:cxn ang="T11">
                  <a:pos x="T2" y="T3"/>
                </a:cxn>
                <a:cxn ang="T12">
                  <a:pos x="T4" y="T5"/>
                </a:cxn>
                <a:cxn ang="T13">
                  <a:pos x="T6" y="T7"/>
                </a:cxn>
                <a:cxn ang="T14">
                  <a:pos x="T8" y="T9"/>
                </a:cxn>
              </a:cxnLst>
              <a:rect l="T15" t="T16" r="T17" b="T18"/>
              <a:pathLst>
                <a:path w="95" h="95">
                  <a:moveTo>
                    <a:pt x="63" y="0"/>
                  </a:moveTo>
                  <a:lnTo>
                    <a:pt x="63" y="0"/>
                  </a:lnTo>
                  <a:cubicBezTo>
                    <a:pt x="63" y="0"/>
                    <a:pt x="94" y="31"/>
                    <a:pt x="94" y="63"/>
                  </a:cubicBezTo>
                  <a:cubicBezTo>
                    <a:pt x="63" y="94"/>
                    <a:pt x="32" y="94"/>
                    <a:pt x="0" y="63"/>
                  </a:cubicBezTo>
                  <a:cubicBezTo>
                    <a:pt x="0" y="31"/>
                    <a:pt x="32"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8" name="Freeform 49">
              <a:extLst/>
            </p:cNvPr>
            <p:cNvSpPr>
              <a:spLocks noChangeArrowheads="1"/>
            </p:cNvSpPr>
            <p:nvPr/>
          </p:nvSpPr>
          <p:spPr bwMode="auto">
            <a:xfrm>
              <a:off x="4862307" y="4728758"/>
              <a:ext cx="18835" cy="20977"/>
            </a:xfrm>
            <a:custGeom>
              <a:avLst/>
              <a:gdLst>
                <a:gd name="T0" fmla="*/ 2749961 w 94"/>
                <a:gd name="T1" fmla="*/ 0 h 95"/>
                <a:gd name="T2" fmla="*/ 2749961 w 94"/>
                <a:gd name="T3" fmla="*/ 0 h 95"/>
                <a:gd name="T4" fmla="*/ 5499921 w 94"/>
                <a:gd name="T5" fmla="*/ 6004932 h 95"/>
                <a:gd name="T6" fmla="*/ 0 w 94"/>
                <a:gd name="T7" fmla="*/ 6004932 h 95"/>
                <a:gd name="T8" fmla="*/ 2749961 w 94"/>
                <a:gd name="T9" fmla="*/ 0 h 95"/>
                <a:gd name="T10" fmla="*/ 0 60000 65536"/>
                <a:gd name="T11" fmla="*/ 0 60000 65536"/>
                <a:gd name="T12" fmla="*/ 0 60000 65536"/>
                <a:gd name="T13" fmla="*/ 0 60000 65536"/>
                <a:gd name="T14" fmla="*/ 0 60000 65536"/>
                <a:gd name="T15" fmla="*/ 0 w 94"/>
                <a:gd name="T16" fmla="*/ 0 h 95"/>
                <a:gd name="T17" fmla="*/ 94 w 94"/>
                <a:gd name="T18" fmla="*/ 95 h 95"/>
              </a:gdLst>
              <a:ahLst/>
              <a:cxnLst>
                <a:cxn ang="T10">
                  <a:pos x="T0" y="T1"/>
                </a:cxn>
                <a:cxn ang="T11">
                  <a:pos x="T2" y="T3"/>
                </a:cxn>
                <a:cxn ang="T12">
                  <a:pos x="T4" y="T5"/>
                </a:cxn>
                <a:cxn ang="T13">
                  <a:pos x="T6" y="T7"/>
                </a:cxn>
                <a:cxn ang="T14">
                  <a:pos x="T8" y="T9"/>
                </a:cxn>
              </a:cxnLst>
              <a:rect l="T15" t="T16" r="T17" b="T18"/>
              <a:pathLst>
                <a:path w="94" h="95">
                  <a:moveTo>
                    <a:pt x="31" y="0"/>
                  </a:moveTo>
                  <a:lnTo>
                    <a:pt x="31" y="0"/>
                  </a:lnTo>
                  <a:cubicBezTo>
                    <a:pt x="62" y="0"/>
                    <a:pt x="93" y="31"/>
                    <a:pt x="62" y="63"/>
                  </a:cubicBezTo>
                  <a:cubicBezTo>
                    <a:pt x="62" y="94"/>
                    <a:pt x="0" y="94"/>
                    <a:pt x="0" y="63"/>
                  </a:cubicBezTo>
                  <a:cubicBezTo>
                    <a:pt x="0" y="31"/>
                    <a:pt x="0"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9" name="Freeform 50">
              <a:extLst/>
            </p:cNvPr>
            <p:cNvSpPr>
              <a:spLocks noChangeArrowheads="1"/>
            </p:cNvSpPr>
            <p:nvPr/>
          </p:nvSpPr>
          <p:spPr bwMode="auto">
            <a:xfrm>
              <a:off x="4913431" y="4743060"/>
              <a:ext cx="18835" cy="13349"/>
            </a:xfrm>
            <a:custGeom>
              <a:avLst/>
              <a:gdLst>
                <a:gd name="T0" fmla="*/ 2749961 w 94"/>
                <a:gd name="T1" fmla="*/ 0 h 63"/>
                <a:gd name="T2" fmla="*/ 2749961 w 94"/>
                <a:gd name="T3" fmla="*/ 0 h 63"/>
                <a:gd name="T4" fmla="*/ 8249882 w 94"/>
                <a:gd name="T5" fmla="*/ 5442181 h 63"/>
                <a:gd name="T6" fmla="*/ 2749961 w 94"/>
                <a:gd name="T7" fmla="*/ 5442181 h 63"/>
                <a:gd name="T8" fmla="*/ 2749961 w 94"/>
                <a:gd name="T9" fmla="*/ 0 h 63"/>
                <a:gd name="T10" fmla="*/ 0 60000 65536"/>
                <a:gd name="T11" fmla="*/ 0 60000 65536"/>
                <a:gd name="T12" fmla="*/ 0 60000 65536"/>
                <a:gd name="T13" fmla="*/ 0 60000 65536"/>
                <a:gd name="T14" fmla="*/ 0 60000 65536"/>
                <a:gd name="T15" fmla="*/ 0 w 94"/>
                <a:gd name="T16" fmla="*/ 0 h 63"/>
                <a:gd name="T17" fmla="*/ 94 w 94"/>
                <a:gd name="T18" fmla="*/ 63 h 63"/>
              </a:gdLst>
              <a:ahLst/>
              <a:cxnLst>
                <a:cxn ang="T10">
                  <a:pos x="T0" y="T1"/>
                </a:cxn>
                <a:cxn ang="T11">
                  <a:pos x="T2" y="T3"/>
                </a:cxn>
                <a:cxn ang="T12">
                  <a:pos x="T4" y="T5"/>
                </a:cxn>
                <a:cxn ang="T13">
                  <a:pos x="T6" y="T7"/>
                </a:cxn>
                <a:cxn ang="T14">
                  <a:pos x="T8" y="T9"/>
                </a:cxn>
              </a:cxnLst>
              <a:rect l="T15" t="T16" r="T17" b="T18"/>
              <a:pathLst>
                <a:path w="94" h="63">
                  <a:moveTo>
                    <a:pt x="31" y="0"/>
                  </a:moveTo>
                  <a:lnTo>
                    <a:pt x="31" y="0"/>
                  </a:lnTo>
                  <a:cubicBezTo>
                    <a:pt x="62" y="0"/>
                    <a:pt x="93" y="31"/>
                    <a:pt x="93" y="62"/>
                  </a:cubicBezTo>
                  <a:cubicBezTo>
                    <a:pt x="62" y="62"/>
                    <a:pt x="31" y="62"/>
                    <a:pt x="31" y="62"/>
                  </a:cubicBezTo>
                  <a:cubicBezTo>
                    <a:pt x="0" y="62"/>
                    <a:pt x="31"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0" name="Freeform 51">
              <a:extLst/>
            </p:cNvPr>
            <p:cNvSpPr>
              <a:spLocks noChangeArrowheads="1"/>
            </p:cNvSpPr>
            <p:nvPr/>
          </p:nvSpPr>
          <p:spPr bwMode="auto">
            <a:xfrm>
              <a:off x="4894596" y="4789781"/>
              <a:ext cx="19732" cy="6675"/>
            </a:xfrm>
            <a:custGeom>
              <a:avLst/>
              <a:gdLst>
                <a:gd name="T0" fmla="*/ 2954920 w 95"/>
                <a:gd name="T1" fmla="*/ 0 h 33"/>
                <a:gd name="T2" fmla="*/ 2954920 w 95"/>
                <a:gd name="T3" fmla="*/ 0 h 33"/>
                <a:gd name="T4" fmla="*/ 8959852 w 95"/>
                <a:gd name="T5" fmla="*/ 2559505 h 33"/>
                <a:gd name="T6" fmla="*/ 2954920 w 95"/>
                <a:gd name="T7" fmla="*/ 2559505 h 33"/>
                <a:gd name="T8" fmla="*/ 2954920 w 95"/>
                <a:gd name="T9" fmla="*/ 0 h 33"/>
                <a:gd name="T10" fmla="*/ 0 60000 65536"/>
                <a:gd name="T11" fmla="*/ 0 60000 65536"/>
                <a:gd name="T12" fmla="*/ 0 60000 65536"/>
                <a:gd name="T13" fmla="*/ 0 60000 65536"/>
                <a:gd name="T14" fmla="*/ 0 60000 65536"/>
                <a:gd name="T15" fmla="*/ 0 w 95"/>
                <a:gd name="T16" fmla="*/ 0 h 33"/>
                <a:gd name="T17" fmla="*/ 95 w 95"/>
                <a:gd name="T18" fmla="*/ 33 h 33"/>
              </a:gdLst>
              <a:ahLst/>
              <a:cxnLst>
                <a:cxn ang="T10">
                  <a:pos x="T0" y="T1"/>
                </a:cxn>
                <a:cxn ang="T11">
                  <a:pos x="T2" y="T3"/>
                </a:cxn>
                <a:cxn ang="T12">
                  <a:pos x="T4" y="T5"/>
                </a:cxn>
                <a:cxn ang="T13">
                  <a:pos x="T6" y="T7"/>
                </a:cxn>
                <a:cxn ang="T14">
                  <a:pos x="T8" y="T9"/>
                </a:cxn>
              </a:cxnLst>
              <a:rect l="T15" t="T16" r="T17" b="T18"/>
              <a:pathLst>
                <a:path w="95" h="33">
                  <a:moveTo>
                    <a:pt x="31" y="0"/>
                  </a:moveTo>
                  <a:lnTo>
                    <a:pt x="31" y="0"/>
                  </a:lnTo>
                  <a:cubicBezTo>
                    <a:pt x="62" y="0"/>
                    <a:pt x="94" y="0"/>
                    <a:pt x="94" y="32"/>
                  </a:cubicBezTo>
                  <a:cubicBezTo>
                    <a:pt x="62" y="32"/>
                    <a:pt x="31" y="32"/>
                    <a:pt x="31" y="32"/>
                  </a:cubicBezTo>
                  <a:cubicBezTo>
                    <a:pt x="0" y="32"/>
                    <a:pt x="31"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 name="Freeform 52">
              <a:extLst/>
            </p:cNvPr>
            <p:cNvSpPr>
              <a:spLocks noChangeArrowheads="1"/>
            </p:cNvSpPr>
            <p:nvPr/>
          </p:nvSpPr>
          <p:spPr bwMode="auto">
            <a:xfrm>
              <a:off x="4862307" y="4864155"/>
              <a:ext cx="18835" cy="14303"/>
            </a:xfrm>
            <a:custGeom>
              <a:avLst/>
              <a:gdLst>
                <a:gd name="T0" fmla="*/ 2749961 w 94"/>
                <a:gd name="T1" fmla="*/ 0 h 64"/>
                <a:gd name="T2" fmla="*/ 2749961 w 94"/>
                <a:gd name="T3" fmla="*/ 0 h 64"/>
                <a:gd name="T4" fmla="*/ 5499921 w 94"/>
                <a:gd name="T5" fmla="*/ 6151260 h 64"/>
                <a:gd name="T6" fmla="*/ 0 w 94"/>
                <a:gd name="T7" fmla="*/ 6151260 h 64"/>
                <a:gd name="T8" fmla="*/ 2749961 w 94"/>
                <a:gd name="T9" fmla="*/ 0 h 64"/>
                <a:gd name="T10" fmla="*/ 0 60000 65536"/>
                <a:gd name="T11" fmla="*/ 0 60000 65536"/>
                <a:gd name="T12" fmla="*/ 0 60000 65536"/>
                <a:gd name="T13" fmla="*/ 0 60000 65536"/>
                <a:gd name="T14" fmla="*/ 0 60000 65536"/>
                <a:gd name="T15" fmla="*/ 0 w 94"/>
                <a:gd name="T16" fmla="*/ 0 h 64"/>
                <a:gd name="T17" fmla="*/ 94 w 94"/>
                <a:gd name="T18" fmla="*/ 64 h 64"/>
              </a:gdLst>
              <a:ahLst/>
              <a:cxnLst>
                <a:cxn ang="T10">
                  <a:pos x="T0" y="T1"/>
                </a:cxn>
                <a:cxn ang="T11">
                  <a:pos x="T2" y="T3"/>
                </a:cxn>
                <a:cxn ang="T12">
                  <a:pos x="T4" y="T5"/>
                </a:cxn>
                <a:cxn ang="T13">
                  <a:pos x="T6" y="T7"/>
                </a:cxn>
                <a:cxn ang="T14">
                  <a:pos x="T8" y="T9"/>
                </a:cxn>
              </a:cxnLst>
              <a:rect l="T15" t="T16" r="T17" b="T18"/>
              <a:pathLst>
                <a:path w="94" h="64">
                  <a:moveTo>
                    <a:pt x="31" y="0"/>
                  </a:moveTo>
                  <a:lnTo>
                    <a:pt x="31" y="0"/>
                  </a:lnTo>
                  <a:cubicBezTo>
                    <a:pt x="62" y="0"/>
                    <a:pt x="93" y="31"/>
                    <a:pt x="62" y="63"/>
                  </a:cubicBezTo>
                  <a:cubicBezTo>
                    <a:pt x="62" y="63"/>
                    <a:pt x="31" y="63"/>
                    <a:pt x="0" y="63"/>
                  </a:cubicBezTo>
                  <a:cubicBezTo>
                    <a:pt x="0" y="31"/>
                    <a:pt x="31"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2" name="Freeform 53">
              <a:extLst/>
            </p:cNvPr>
            <p:cNvSpPr>
              <a:spLocks noChangeArrowheads="1"/>
            </p:cNvSpPr>
            <p:nvPr/>
          </p:nvSpPr>
          <p:spPr bwMode="auto">
            <a:xfrm>
              <a:off x="4881142" y="4938528"/>
              <a:ext cx="19732" cy="20977"/>
            </a:xfrm>
            <a:custGeom>
              <a:avLst/>
              <a:gdLst>
                <a:gd name="T0" fmla="*/ 6004932 w 95"/>
                <a:gd name="T1" fmla="*/ 2954920 h 95"/>
                <a:gd name="T2" fmla="*/ 6004932 w 95"/>
                <a:gd name="T3" fmla="*/ 2954920 h 95"/>
                <a:gd name="T4" fmla="*/ 6004932 w 95"/>
                <a:gd name="T5" fmla="*/ 8959852 h 95"/>
                <a:gd name="T6" fmla="*/ 0 w 95"/>
                <a:gd name="T7" fmla="*/ 2954920 h 95"/>
                <a:gd name="T8" fmla="*/ 6004932 w 95"/>
                <a:gd name="T9" fmla="*/ 2954920 h 95"/>
                <a:gd name="T10" fmla="*/ 0 60000 65536"/>
                <a:gd name="T11" fmla="*/ 0 60000 65536"/>
                <a:gd name="T12" fmla="*/ 0 60000 65536"/>
                <a:gd name="T13" fmla="*/ 0 60000 65536"/>
                <a:gd name="T14" fmla="*/ 0 60000 65536"/>
                <a:gd name="T15" fmla="*/ 0 w 95"/>
                <a:gd name="T16" fmla="*/ 0 h 95"/>
                <a:gd name="T17" fmla="*/ 95 w 95"/>
                <a:gd name="T18" fmla="*/ 95 h 95"/>
              </a:gdLst>
              <a:ahLst/>
              <a:cxnLst>
                <a:cxn ang="T10">
                  <a:pos x="T0" y="T1"/>
                </a:cxn>
                <a:cxn ang="T11">
                  <a:pos x="T2" y="T3"/>
                </a:cxn>
                <a:cxn ang="T12">
                  <a:pos x="T4" y="T5"/>
                </a:cxn>
                <a:cxn ang="T13">
                  <a:pos x="T6" y="T7"/>
                </a:cxn>
                <a:cxn ang="T14">
                  <a:pos x="T8" y="T9"/>
                </a:cxn>
              </a:cxnLst>
              <a:rect l="T15" t="T16" r="T17" b="T18"/>
              <a:pathLst>
                <a:path w="95" h="95">
                  <a:moveTo>
                    <a:pt x="63" y="31"/>
                  </a:moveTo>
                  <a:lnTo>
                    <a:pt x="63" y="31"/>
                  </a:lnTo>
                  <a:cubicBezTo>
                    <a:pt x="63" y="31"/>
                    <a:pt x="94" y="62"/>
                    <a:pt x="63" y="94"/>
                  </a:cubicBezTo>
                  <a:lnTo>
                    <a:pt x="0" y="31"/>
                  </a:lnTo>
                  <a:cubicBezTo>
                    <a:pt x="0" y="0"/>
                    <a:pt x="0" y="0"/>
                    <a:pt x="63"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3" name="Freeform 54">
              <a:extLst/>
            </p:cNvPr>
            <p:cNvSpPr>
              <a:spLocks noChangeArrowheads="1"/>
            </p:cNvSpPr>
            <p:nvPr/>
          </p:nvSpPr>
          <p:spPr bwMode="auto">
            <a:xfrm>
              <a:off x="4862307" y="5026249"/>
              <a:ext cx="18835" cy="20977"/>
            </a:xfrm>
            <a:custGeom>
              <a:avLst/>
              <a:gdLst>
                <a:gd name="T0" fmla="*/ 2749961 w 94"/>
                <a:gd name="T1" fmla="*/ 2954920 h 95"/>
                <a:gd name="T2" fmla="*/ 2749961 w 94"/>
                <a:gd name="T3" fmla="*/ 2954920 h 95"/>
                <a:gd name="T4" fmla="*/ 8249882 w 94"/>
                <a:gd name="T5" fmla="*/ 0 h 95"/>
                <a:gd name="T6" fmla="*/ 2749961 w 94"/>
                <a:gd name="T7" fmla="*/ 8959852 h 95"/>
                <a:gd name="T8" fmla="*/ 2749961 w 94"/>
                <a:gd name="T9" fmla="*/ 2954920 h 95"/>
                <a:gd name="T10" fmla="*/ 0 60000 65536"/>
                <a:gd name="T11" fmla="*/ 0 60000 65536"/>
                <a:gd name="T12" fmla="*/ 0 60000 65536"/>
                <a:gd name="T13" fmla="*/ 0 60000 65536"/>
                <a:gd name="T14" fmla="*/ 0 60000 65536"/>
                <a:gd name="T15" fmla="*/ 0 w 94"/>
                <a:gd name="T16" fmla="*/ 0 h 95"/>
                <a:gd name="T17" fmla="*/ 94 w 94"/>
                <a:gd name="T18" fmla="*/ 95 h 95"/>
              </a:gdLst>
              <a:ahLst/>
              <a:cxnLst>
                <a:cxn ang="T10">
                  <a:pos x="T0" y="T1"/>
                </a:cxn>
                <a:cxn ang="T11">
                  <a:pos x="T2" y="T3"/>
                </a:cxn>
                <a:cxn ang="T12">
                  <a:pos x="T4" y="T5"/>
                </a:cxn>
                <a:cxn ang="T13">
                  <a:pos x="T6" y="T7"/>
                </a:cxn>
                <a:cxn ang="T14">
                  <a:pos x="T8" y="T9"/>
                </a:cxn>
              </a:cxnLst>
              <a:rect l="T15" t="T16" r="T17" b="T18"/>
              <a:pathLst>
                <a:path w="94" h="95">
                  <a:moveTo>
                    <a:pt x="31" y="31"/>
                  </a:moveTo>
                  <a:lnTo>
                    <a:pt x="31" y="31"/>
                  </a:lnTo>
                  <a:cubicBezTo>
                    <a:pt x="62" y="0"/>
                    <a:pt x="93" y="0"/>
                    <a:pt x="93" y="0"/>
                  </a:cubicBezTo>
                  <a:cubicBezTo>
                    <a:pt x="93" y="31"/>
                    <a:pt x="62" y="63"/>
                    <a:pt x="31" y="94"/>
                  </a:cubicBezTo>
                  <a:cubicBezTo>
                    <a:pt x="0" y="94"/>
                    <a:pt x="0" y="63"/>
                    <a:pt x="31"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4" name="Freeform 55">
              <a:extLst/>
            </p:cNvPr>
            <p:cNvSpPr>
              <a:spLocks noChangeArrowheads="1"/>
            </p:cNvSpPr>
            <p:nvPr/>
          </p:nvSpPr>
          <p:spPr bwMode="auto">
            <a:xfrm>
              <a:off x="4824637" y="4830782"/>
              <a:ext cx="19732" cy="20977"/>
            </a:xfrm>
            <a:custGeom>
              <a:avLst/>
              <a:gdLst>
                <a:gd name="T0" fmla="*/ 2954920 w 95"/>
                <a:gd name="T1" fmla="*/ 5909841 h 95"/>
                <a:gd name="T2" fmla="*/ 2954920 w 95"/>
                <a:gd name="T3" fmla="*/ 5909841 h 95"/>
                <a:gd name="T4" fmla="*/ 8959852 w 95"/>
                <a:gd name="T5" fmla="*/ 2954920 h 95"/>
                <a:gd name="T6" fmla="*/ 2954920 w 95"/>
                <a:gd name="T7" fmla="*/ 8959852 h 95"/>
                <a:gd name="T8" fmla="*/ 2954920 w 95"/>
                <a:gd name="T9" fmla="*/ 5909841 h 95"/>
                <a:gd name="T10" fmla="*/ 0 60000 65536"/>
                <a:gd name="T11" fmla="*/ 0 60000 65536"/>
                <a:gd name="T12" fmla="*/ 0 60000 65536"/>
                <a:gd name="T13" fmla="*/ 0 60000 65536"/>
                <a:gd name="T14" fmla="*/ 0 60000 65536"/>
                <a:gd name="T15" fmla="*/ 0 w 95"/>
                <a:gd name="T16" fmla="*/ 0 h 95"/>
                <a:gd name="T17" fmla="*/ 95 w 95"/>
                <a:gd name="T18" fmla="*/ 95 h 95"/>
              </a:gdLst>
              <a:ahLst/>
              <a:cxnLst>
                <a:cxn ang="T10">
                  <a:pos x="T0" y="T1"/>
                </a:cxn>
                <a:cxn ang="T11">
                  <a:pos x="T2" y="T3"/>
                </a:cxn>
                <a:cxn ang="T12">
                  <a:pos x="T4" y="T5"/>
                </a:cxn>
                <a:cxn ang="T13">
                  <a:pos x="T6" y="T7"/>
                </a:cxn>
                <a:cxn ang="T14">
                  <a:pos x="T8" y="T9"/>
                </a:cxn>
              </a:cxnLst>
              <a:rect l="T15" t="T16" r="T17" b="T18"/>
              <a:pathLst>
                <a:path w="95" h="95">
                  <a:moveTo>
                    <a:pt x="31" y="62"/>
                  </a:moveTo>
                  <a:lnTo>
                    <a:pt x="31" y="62"/>
                  </a:lnTo>
                  <a:cubicBezTo>
                    <a:pt x="63" y="31"/>
                    <a:pt x="94" y="0"/>
                    <a:pt x="94" y="31"/>
                  </a:cubicBezTo>
                  <a:cubicBezTo>
                    <a:pt x="94" y="62"/>
                    <a:pt x="63" y="62"/>
                    <a:pt x="31" y="94"/>
                  </a:cubicBezTo>
                  <a:cubicBezTo>
                    <a:pt x="0" y="94"/>
                    <a:pt x="0" y="62"/>
                    <a:pt x="31"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5" name="Freeform 56">
              <a:extLst/>
            </p:cNvPr>
            <p:cNvSpPr>
              <a:spLocks noChangeArrowheads="1"/>
            </p:cNvSpPr>
            <p:nvPr/>
          </p:nvSpPr>
          <p:spPr bwMode="auto">
            <a:xfrm>
              <a:off x="4812080" y="4844132"/>
              <a:ext cx="12557" cy="14302"/>
            </a:xfrm>
            <a:custGeom>
              <a:avLst/>
              <a:gdLst>
                <a:gd name="T0" fmla="*/ 2720942 w 63"/>
                <a:gd name="T1" fmla="*/ 3124219 h 64"/>
                <a:gd name="T2" fmla="*/ 2720942 w 63"/>
                <a:gd name="T3" fmla="*/ 3124219 h 64"/>
                <a:gd name="T4" fmla="*/ 5442181 w 63"/>
                <a:gd name="T5" fmla="*/ 6150640 h 64"/>
                <a:gd name="T6" fmla="*/ 0 w 63"/>
                <a:gd name="T7" fmla="*/ 3124219 h 64"/>
                <a:gd name="T8" fmla="*/ 2720942 w 63"/>
                <a:gd name="T9" fmla="*/ 3124219 h 64"/>
                <a:gd name="T10" fmla="*/ 0 60000 65536"/>
                <a:gd name="T11" fmla="*/ 0 60000 65536"/>
                <a:gd name="T12" fmla="*/ 0 60000 65536"/>
                <a:gd name="T13" fmla="*/ 0 60000 65536"/>
                <a:gd name="T14" fmla="*/ 0 60000 65536"/>
                <a:gd name="T15" fmla="*/ 0 w 63"/>
                <a:gd name="T16" fmla="*/ 0 h 64"/>
                <a:gd name="T17" fmla="*/ 63 w 63"/>
                <a:gd name="T18" fmla="*/ 64 h 64"/>
              </a:gdLst>
              <a:ahLst/>
              <a:cxnLst>
                <a:cxn ang="T10">
                  <a:pos x="T0" y="T1"/>
                </a:cxn>
                <a:cxn ang="T11">
                  <a:pos x="T2" y="T3"/>
                </a:cxn>
                <a:cxn ang="T12">
                  <a:pos x="T4" y="T5"/>
                </a:cxn>
                <a:cxn ang="T13">
                  <a:pos x="T6" y="T7"/>
                </a:cxn>
                <a:cxn ang="T14">
                  <a:pos x="T8" y="T9"/>
                </a:cxn>
              </a:cxnLst>
              <a:rect l="T15" t="T16" r="T17" b="T18"/>
              <a:pathLst>
                <a:path w="63" h="64">
                  <a:moveTo>
                    <a:pt x="31" y="32"/>
                  </a:moveTo>
                  <a:lnTo>
                    <a:pt x="31" y="32"/>
                  </a:lnTo>
                  <a:cubicBezTo>
                    <a:pt x="62" y="32"/>
                    <a:pt x="62" y="63"/>
                    <a:pt x="62" y="63"/>
                  </a:cubicBezTo>
                  <a:cubicBezTo>
                    <a:pt x="31" y="63"/>
                    <a:pt x="0" y="32"/>
                    <a:pt x="0" y="32"/>
                  </a:cubicBezTo>
                  <a:cubicBezTo>
                    <a:pt x="0" y="0"/>
                    <a:pt x="31" y="0"/>
                    <a:pt x="31" y="3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6" name="Freeform 57">
              <a:extLst/>
            </p:cNvPr>
            <p:cNvSpPr>
              <a:spLocks noChangeArrowheads="1"/>
            </p:cNvSpPr>
            <p:nvPr/>
          </p:nvSpPr>
          <p:spPr bwMode="auto">
            <a:xfrm>
              <a:off x="3356390" y="4209100"/>
              <a:ext cx="13454" cy="13349"/>
            </a:xfrm>
            <a:custGeom>
              <a:avLst/>
              <a:gdLst>
                <a:gd name="T0" fmla="*/ 3124375 w 64"/>
                <a:gd name="T1" fmla="*/ 2720942 h 63"/>
                <a:gd name="T2" fmla="*/ 3124375 w 64"/>
                <a:gd name="T3" fmla="*/ 2720942 h 63"/>
                <a:gd name="T4" fmla="*/ 3124375 w 64"/>
                <a:gd name="T5" fmla="*/ 5442181 h 63"/>
                <a:gd name="T6" fmla="*/ 0 w 64"/>
                <a:gd name="T7" fmla="*/ 2720942 h 63"/>
                <a:gd name="T8" fmla="*/ 0 w 64"/>
                <a:gd name="T9" fmla="*/ 0 h 63"/>
                <a:gd name="T10" fmla="*/ 3124375 w 64"/>
                <a:gd name="T11" fmla="*/ 2720942 h 63"/>
                <a:gd name="T12" fmla="*/ 0 60000 65536"/>
                <a:gd name="T13" fmla="*/ 0 60000 65536"/>
                <a:gd name="T14" fmla="*/ 0 60000 65536"/>
                <a:gd name="T15" fmla="*/ 0 60000 65536"/>
                <a:gd name="T16" fmla="*/ 0 60000 65536"/>
                <a:gd name="T17" fmla="*/ 0 60000 65536"/>
                <a:gd name="T18" fmla="*/ 0 w 64"/>
                <a:gd name="T19" fmla="*/ 0 h 63"/>
                <a:gd name="T20" fmla="*/ 64 w 6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4" h="63">
                  <a:moveTo>
                    <a:pt x="32" y="31"/>
                  </a:moveTo>
                  <a:lnTo>
                    <a:pt x="32" y="31"/>
                  </a:lnTo>
                  <a:cubicBezTo>
                    <a:pt x="32" y="31"/>
                    <a:pt x="63" y="62"/>
                    <a:pt x="32" y="62"/>
                  </a:cubicBezTo>
                  <a:cubicBezTo>
                    <a:pt x="0" y="62"/>
                    <a:pt x="0" y="62"/>
                    <a:pt x="0" y="31"/>
                  </a:cubicBezTo>
                  <a:lnTo>
                    <a:pt x="0" y="0"/>
                  </a:lnTo>
                  <a:lnTo>
                    <a:pt x="32" y="31"/>
                  </a:ln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 name="Freeform 58">
              <a:extLst/>
            </p:cNvPr>
            <p:cNvSpPr>
              <a:spLocks noChangeArrowheads="1"/>
            </p:cNvSpPr>
            <p:nvPr/>
          </p:nvSpPr>
          <p:spPr bwMode="auto">
            <a:xfrm>
              <a:off x="3400339" y="4235798"/>
              <a:ext cx="13453" cy="13349"/>
            </a:xfrm>
            <a:custGeom>
              <a:avLst/>
              <a:gdLst>
                <a:gd name="T0" fmla="*/ 6150640 w 64"/>
                <a:gd name="T1" fmla="*/ 2720942 h 63"/>
                <a:gd name="T2" fmla="*/ 6150640 w 64"/>
                <a:gd name="T3" fmla="*/ 2720942 h 63"/>
                <a:gd name="T4" fmla="*/ 6150640 w 64"/>
                <a:gd name="T5" fmla="*/ 5442181 h 63"/>
                <a:gd name="T6" fmla="*/ 3026421 w 64"/>
                <a:gd name="T7" fmla="*/ 5442181 h 63"/>
                <a:gd name="T8" fmla="*/ 3026421 w 64"/>
                <a:gd name="T9" fmla="*/ 2720942 h 63"/>
                <a:gd name="T10" fmla="*/ 6150640 w 64"/>
                <a:gd name="T11" fmla="*/ 2720942 h 63"/>
                <a:gd name="T12" fmla="*/ 0 60000 65536"/>
                <a:gd name="T13" fmla="*/ 0 60000 65536"/>
                <a:gd name="T14" fmla="*/ 0 60000 65536"/>
                <a:gd name="T15" fmla="*/ 0 60000 65536"/>
                <a:gd name="T16" fmla="*/ 0 60000 65536"/>
                <a:gd name="T17" fmla="*/ 0 60000 65536"/>
                <a:gd name="T18" fmla="*/ 0 w 64"/>
                <a:gd name="T19" fmla="*/ 0 h 63"/>
                <a:gd name="T20" fmla="*/ 64 w 6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4" h="63">
                  <a:moveTo>
                    <a:pt x="63" y="31"/>
                  </a:moveTo>
                  <a:lnTo>
                    <a:pt x="63" y="31"/>
                  </a:lnTo>
                  <a:cubicBezTo>
                    <a:pt x="63" y="62"/>
                    <a:pt x="63" y="62"/>
                    <a:pt x="63" y="62"/>
                  </a:cubicBezTo>
                  <a:lnTo>
                    <a:pt x="31" y="62"/>
                  </a:lnTo>
                  <a:cubicBezTo>
                    <a:pt x="31" y="62"/>
                    <a:pt x="0" y="31"/>
                    <a:pt x="31" y="31"/>
                  </a:cubicBezTo>
                  <a:cubicBezTo>
                    <a:pt x="31" y="0"/>
                    <a:pt x="63" y="31"/>
                    <a:pt x="63"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8" name="Freeform 59">
              <a:extLst/>
            </p:cNvPr>
            <p:cNvSpPr>
              <a:spLocks noChangeArrowheads="1"/>
            </p:cNvSpPr>
            <p:nvPr/>
          </p:nvSpPr>
          <p:spPr bwMode="auto">
            <a:xfrm>
              <a:off x="3451462" y="4310172"/>
              <a:ext cx="13454" cy="20023"/>
            </a:xfrm>
            <a:custGeom>
              <a:avLst/>
              <a:gdLst>
                <a:gd name="T0" fmla="*/ 3026885 w 64"/>
                <a:gd name="T1" fmla="*/ 5499921 h 94"/>
                <a:gd name="T2" fmla="*/ 3026885 w 64"/>
                <a:gd name="T3" fmla="*/ 5499921 h 94"/>
                <a:gd name="T4" fmla="*/ 6151260 w 64"/>
                <a:gd name="T5" fmla="*/ 8249882 h 94"/>
                <a:gd name="T6" fmla="*/ 0 w 64"/>
                <a:gd name="T7" fmla="*/ 8249882 h 94"/>
                <a:gd name="T8" fmla="*/ 0 w 64"/>
                <a:gd name="T9" fmla="*/ 2749961 h 94"/>
                <a:gd name="T10" fmla="*/ 3026885 w 64"/>
                <a:gd name="T11" fmla="*/ 5499921 h 94"/>
                <a:gd name="T12" fmla="*/ 0 60000 65536"/>
                <a:gd name="T13" fmla="*/ 0 60000 65536"/>
                <a:gd name="T14" fmla="*/ 0 60000 65536"/>
                <a:gd name="T15" fmla="*/ 0 60000 65536"/>
                <a:gd name="T16" fmla="*/ 0 60000 65536"/>
                <a:gd name="T17" fmla="*/ 0 60000 65536"/>
                <a:gd name="T18" fmla="*/ 0 w 64"/>
                <a:gd name="T19" fmla="*/ 0 h 94"/>
                <a:gd name="T20" fmla="*/ 64 w 64"/>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64" h="94">
                  <a:moveTo>
                    <a:pt x="31" y="62"/>
                  </a:moveTo>
                  <a:lnTo>
                    <a:pt x="31" y="62"/>
                  </a:lnTo>
                  <a:cubicBezTo>
                    <a:pt x="63" y="93"/>
                    <a:pt x="63" y="93"/>
                    <a:pt x="63" y="93"/>
                  </a:cubicBezTo>
                  <a:cubicBezTo>
                    <a:pt x="31" y="93"/>
                    <a:pt x="0" y="93"/>
                    <a:pt x="0" y="93"/>
                  </a:cubicBezTo>
                  <a:cubicBezTo>
                    <a:pt x="0" y="62"/>
                    <a:pt x="0" y="31"/>
                    <a:pt x="0" y="31"/>
                  </a:cubicBezTo>
                  <a:cubicBezTo>
                    <a:pt x="0" y="0"/>
                    <a:pt x="0" y="31"/>
                    <a:pt x="31"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9" name="Freeform 60">
              <a:extLst/>
            </p:cNvPr>
            <p:cNvSpPr>
              <a:spLocks noChangeArrowheads="1"/>
            </p:cNvSpPr>
            <p:nvPr/>
          </p:nvSpPr>
          <p:spPr bwMode="auto">
            <a:xfrm>
              <a:off x="4309809" y="4391219"/>
              <a:ext cx="12557" cy="13349"/>
            </a:xfrm>
            <a:custGeom>
              <a:avLst/>
              <a:gdLst>
                <a:gd name="T0" fmla="*/ 5442181 w 63"/>
                <a:gd name="T1" fmla="*/ 2720942 h 63"/>
                <a:gd name="T2" fmla="*/ 5442181 w 63"/>
                <a:gd name="T3" fmla="*/ 2720942 h 63"/>
                <a:gd name="T4" fmla="*/ 5442181 w 63"/>
                <a:gd name="T5" fmla="*/ 5442181 h 63"/>
                <a:gd name="T6" fmla="*/ 2720942 w 63"/>
                <a:gd name="T7" fmla="*/ 5442181 h 63"/>
                <a:gd name="T8" fmla="*/ 2720942 w 63"/>
                <a:gd name="T9" fmla="*/ 0 h 63"/>
                <a:gd name="T10" fmla="*/ 5442181 w 63"/>
                <a:gd name="T11" fmla="*/ 2720942 h 63"/>
                <a:gd name="T12" fmla="*/ 0 60000 65536"/>
                <a:gd name="T13" fmla="*/ 0 60000 65536"/>
                <a:gd name="T14" fmla="*/ 0 60000 65536"/>
                <a:gd name="T15" fmla="*/ 0 60000 65536"/>
                <a:gd name="T16" fmla="*/ 0 60000 65536"/>
                <a:gd name="T17" fmla="*/ 0 60000 65536"/>
                <a:gd name="T18" fmla="*/ 0 w 63"/>
                <a:gd name="T19" fmla="*/ 0 h 63"/>
                <a:gd name="T20" fmla="*/ 63 w 6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3" h="63">
                  <a:moveTo>
                    <a:pt x="62" y="31"/>
                  </a:moveTo>
                  <a:lnTo>
                    <a:pt x="62" y="31"/>
                  </a:lnTo>
                  <a:lnTo>
                    <a:pt x="62" y="62"/>
                  </a:lnTo>
                  <a:lnTo>
                    <a:pt x="31" y="62"/>
                  </a:lnTo>
                  <a:cubicBezTo>
                    <a:pt x="0" y="31"/>
                    <a:pt x="0" y="31"/>
                    <a:pt x="31" y="0"/>
                  </a:cubicBezTo>
                  <a:cubicBezTo>
                    <a:pt x="31" y="0"/>
                    <a:pt x="62" y="0"/>
                    <a:pt x="62"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0" name="Freeform 61">
              <a:extLst/>
            </p:cNvPr>
            <p:cNvSpPr>
              <a:spLocks noChangeArrowheads="1"/>
            </p:cNvSpPr>
            <p:nvPr/>
          </p:nvSpPr>
          <p:spPr bwMode="auto">
            <a:xfrm>
              <a:off x="3718742" y="3863934"/>
              <a:ext cx="26011" cy="20977"/>
            </a:xfrm>
            <a:custGeom>
              <a:avLst/>
              <a:gdLst>
                <a:gd name="T0" fmla="*/ 0 w 126"/>
                <a:gd name="T1" fmla="*/ 2954920 h 95"/>
                <a:gd name="T2" fmla="*/ 0 w 126"/>
                <a:gd name="T3" fmla="*/ 2954920 h 95"/>
                <a:gd name="T4" fmla="*/ 5837806 w 126"/>
                <a:gd name="T5" fmla="*/ 2954920 h 95"/>
                <a:gd name="T6" fmla="*/ 11769508 w 126"/>
                <a:gd name="T7" fmla="*/ 6004932 h 95"/>
                <a:gd name="T8" fmla="*/ 5837806 w 126"/>
                <a:gd name="T9" fmla="*/ 6004932 h 95"/>
                <a:gd name="T10" fmla="*/ 0 w 126"/>
                <a:gd name="T11" fmla="*/ 2954920 h 95"/>
                <a:gd name="T12" fmla="*/ 0 60000 65536"/>
                <a:gd name="T13" fmla="*/ 0 60000 65536"/>
                <a:gd name="T14" fmla="*/ 0 60000 65536"/>
                <a:gd name="T15" fmla="*/ 0 60000 65536"/>
                <a:gd name="T16" fmla="*/ 0 60000 65536"/>
                <a:gd name="T17" fmla="*/ 0 60000 65536"/>
                <a:gd name="T18" fmla="*/ 0 w 126"/>
                <a:gd name="T19" fmla="*/ 0 h 95"/>
                <a:gd name="T20" fmla="*/ 126 w 126"/>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26" h="95">
                  <a:moveTo>
                    <a:pt x="0" y="31"/>
                  </a:moveTo>
                  <a:lnTo>
                    <a:pt x="0" y="31"/>
                  </a:lnTo>
                  <a:cubicBezTo>
                    <a:pt x="31" y="0"/>
                    <a:pt x="62" y="31"/>
                    <a:pt x="62" y="31"/>
                  </a:cubicBezTo>
                  <a:cubicBezTo>
                    <a:pt x="93" y="31"/>
                    <a:pt x="125" y="63"/>
                    <a:pt x="125" y="63"/>
                  </a:cubicBezTo>
                  <a:cubicBezTo>
                    <a:pt x="125" y="94"/>
                    <a:pt x="93" y="63"/>
                    <a:pt x="62" y="63"/>
                  </a:cubicBezTo>
                  <a:cubicBezTo>
                    <a:pt x="62" y="63"/>
                    <a:pt x="0" y="63"/>
                    <a:pt x="0"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1" name="Freeform 62">
              <a:extLst/>
            </p:cNvPr>
            <p:cNvSpPr>
              <a:spLocks noChangeArrowheads="1"/>
            </p:cNvSpPr>
            <p:nvPr/>
          </p:nvSpPr>
          <p:spPr bwMode="auto">
            <a:xfrm>
              <a:off x="3776145" y="3729490"/>
              <a:ext cx="19732" cy="27652"/>
            </a:xfrm>
            <a:custGeom>
              <a:avLst/>
              <a:gdLst>
                <a:gd name="T0" fmla="*/ 0 w 95"/>
                <a:gd name="T1" fmla="*/ 11769508 h 126"/>
                <a:gd name="T2" fmla="*/ 0 w 95"/>
                <a:gd name="T3" fmla="*/ 11769508 h 126"/>
                <a:gd name="T4" fmla="*/ 2954920 w 95"/>
                <a:gd name="T5" fmla="*/ 5932009 h 126"/>
                <a:gd name="T6" fmla="*/ 8959852 w 95"/>
                <a:gd name="T7" fmla="*/ 2918750 h 126"/>
                <a:gd name="T8" fmla="*/ 5909841 w 95"/>
                <a:gd name="T9" fmla="*/ 8850759 h 126"/>
                <a:gd name="T10" fmla="*/ 0 w 95"/>
                <a:gd name="T11" fmla="*/ 11769508 h 126"/>
                <a:gd name="T12" fmla="*/ 0 60000 65536"/>
                <a:gd name="T13" fmla="*/ 0 60000 65536"/>
                <a:gd name="T14" fmla="*/ 0 60000 65536"/>
                <a:gd name="T15" fmla="*/ 0 60000 65536"/>
                <a:gd name="T16" fmla="*/ 0 60000 65536"/>
                <a:gd name="T17" fmla="*/ 0 60000 65536"/>
                <a:gd name="T18" fmla="*/ 0 w 95"/>
                <a:gd name="T19" fmla="*/ 0 h 126"/>
                <a:gd name="T20" fmla="*/ 95 w 95"/>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95" h="126">
                  <a:moveTo>
                    <a:pt x="0" y="125"/>
                  </a:moveTo>
                  <a:lnTo>
                    <a:pt x="0" y="125"/>
                  </a:lnTo>
                  <a:cubicBezTo>
                    <a:pt x="0" y="94"/>
                    <a:pt x="31" y="63"/>
                    <a:pt x="31" y="63"/>
                  </a:cubicBezTo>
                  <a:cubicBezTo>
                    <a:pt x="62" y="63"/>
                    <a:pt x="94" y="0"/>
                    <a:pt x="94" y="31"/>
                  </a:cubicBezTo>
                  <a:cubicBezTo>
                    <a:pt x="94" y="63"/>
                    <a:pt x="62" y="63"/>
                    <a:pt x="62" y="94"/>
                  </a:cubicBezTo>
                  <a:cubicBezTo>
                    <a:pt x="31" y="94"/>
                    <a:pt x="0" y="125"/>
                    <a:pt x="0" y="125"/>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2" name="Freeform 63">
              <a:extLst/>
            </p:cNvPr>
            <p:cNvSpPr>
              <a:spLocks noChangeArrowheads="1"/>
            </p:cNvSpPr>
            <p:nvPr/>
          </p:nvSpPr>
          <p:spPr bwMode="auto">
            <a:xfrm>
              <a:off x="3794980" y="3716141"/>
              <a:ext cx="12557" cy="13349"/>
            </a:xfrm>
            <a:custGeom>
              <a:avLst/>
              <a:gdLst>
                <a:gd name="T0" fmla="*/ 0 w 63"/>
                <a:gd name="T1" fmla="*/ 5442181 h 63"/>
                <a:gd name="T2" fmla="*/ 0 w 63"/>
                <a:gd name="T3" fmla="*/ 5442181 h 63"/>
                <a:gd name="T4" fmla="*/ 5442181 w 63"/>
                <a:gd name="T5" fmla="*/ 2720942 h 63"/>
                <a:gd name="T6" fmla="*/ 5442181 w 63"/>
                <a:gd name="T7" fmla="*/ 0 h 63"/>
                <a:gd name="T8" fmla="*/ 5442181 w 63"/>
                <a:gd name="T9" fmla="*/ 5442181 h 63"/>
                <a:gd name="T10" fmla="*/ 0 w 63"/>
                <a:gd name="T11" fmla="*/ 5442181 h 63"/>
                <a:gd name="T12" fmla="*/ 0 60000 65536"/>
                <a:gd name="T13" fmla="*/ 0 60000 65536"/>
                <a:gd name="T14" fmla="*/ 0 60000 65536"/>
                <a:gd name="T15" fmla="*/ 0 60000 65536"/>
                <a:gd name="T16" fmla="*/ 0 60000 65536"/>
                <a:gd name="T17" fmla="*/ 0 60000 65536"/>
                <a:gd name="T18" fmla="*/ 0 w 63"/>
                <a:gd name="T19" fmla="*/ 0 h 63"/>
                <a:gd name="T20" fmla="*/ 63 w 6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3" h="63">
                  <a:moveTo>
                    <a:pt x="0" y="62"/>
                  </a:moveTo>
                  <a:lnTo>
                    <a:pt x="0" y="62"/>
                  </a:lnTo>
                  <a:cubicBezTo>
                    <a:pt x="0" y="62"/>
                    <a:pt x="31" y="31"/>
                    <a:pt x="62" y="31"/>
                  </a:cubicBezTo>
                  <a:lnTo>
                    <a:pt x="62" y="0"/>
                  </a:lnTo>
                  <a:cubicBezTo>
                    <a:pt x="62" y="31"/>
                    <a:pt x="62" y="31"/>
                    <a:pt x="62" y="62"/>
                  </a:cubicBezTo>
                  <a:cubicBezTo>
                    <a:pt x="31" y="62"/>
                    <a:pt x="0" y="62"/>
                    <a:pt x="0"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3" name="Freeform 64">
              <a:extLst/>
            </p:cNvPr>
            <p:cNvSpPr>
              <a:spLocks noChangeArrowheads="1"/>
            </p:cNvSpPr>
            <p:nvPr/>
          </p:nvSpPr>
          <p:spPr bwMode="auto">
            <a:xfrm>
              <a:off x="3725021" y="3857259"/>
              <a:ext cx="19732" cy="13349"/>
            </a:xfrm>
            <a:custGeom>
              <a:avLst/>
              <a:gdLst>
                <a:gd name="T0" fmla="*/ 2954920 w 95"/>
                <a:gd name="T1" fmla="*/ 2720942 h 63"/>
                <a:gd name="T2" fmla="*/ 2954920 w 95"/>
                <a:gd name="T3" fmla="*/ 2720942 h 63"/>
                <a:gd name="T4" fmla="*/ 8959852 w 95"/>
                <a:gd name="T5" fmla="*/ 2720942 h 63"/>
                <a:gd name="T6" fmla="*/ 2954920 w 95"/>
                <a:gd name="T7" fmla="*/ 2720942 h 63"/>
                <a:gd name="T8" fmla="*/ 0 w 95"/>
                <a:gd name="T9" fmla="*/ 2720942 h 63"/>
                <a:gd name="T10" fmla="*/ 2954920 w 95"/>
                <a:gd name="T11" fmla="*/ 2720942 h 63"/>
                <a:gd name="T12" fmla="*/ 0 60000 65536"/>
                <a:gd name="T13" fmla="*/ 0 60000 65536"/>
                <a:gd name="T14" fmla="*/ 0 60000 65536"/>
                <a:gd name="T15" fmla="*/ 0 60000 65536"/>
                <a:gd name="T16" fmla="*/ 0 60000 65536"/>
                <a:gd name="T17" fmla="*/ 0 60000 65536"/>
                <a:gd name="T18" fmla="*/ 0 w 95"/>
                <a:gd name="T19" fmla="*/ 0 h 63"/>
                <a:gd name="T20" fmla="*/ 95 w 9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95" h="63">
                  <a:moveTo>
                    <a:pt x="31" y="31"/>
                  </a:moveTo>
                  <a:lnTo>
                    <a:pt x="31" y="31"/>
                  </a:lnTo>
                  <a:cubicBezTo>
                    <a:pt x="62" y="31"/>
                    <a:pt x="94" y="31"/>
                    <a:pt x="94" y="31"/>
                  </a:cubicBezTo>
                  <a:cubicBezTo>
                    <a:pt x="94" y="62"/>
                    <a:pt x="62" y="31"/>
                    <a:pt x="31" y="31"/>
                  </a:cubicBezTo>
                  <a:lnTo>
                    <a:pt x="0" y="31"/>
                  </a:lnTo>
                  <a:cubicBezTo>
                    <a:pt x="0" y="0"/>
                    <a:pt x="31" y="0"/>
                    <a:pt x="31"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4" name="Freeform 65">
              <a:extLst/>
            </p:cNvPr>
            <p:cNvSpPr>
              <a:spLocks noChangeArrowheads="1"/>
            </p:cNvSpPr>
            <p:nvPr/>
          </p:nvSpPr>
          <p:spPr bwMode="auto">
            <a:xfrm>
              <a:off x="3731299" y="3843910"/>
              <a:ext cx="19732" cy="14303"/>
            </a:xfrm>
            <a:custGeom>
              <a:avLst/>
              <a:gdLst>
                <a:gd name="T0" fmla="*/ 2954920 w 95"/>
                <a:gd name="T1" fmla="*/ 3124375 h 64"/>
                <a:gd name="T2" fmla="*/ 2954920 w 95"/>
                <a:gd name="T3" fmla="*/ 3124375 h 64"/>
                <a:gd name="T4" fmla="*/ 8959852 w 95"/>
                <a:gd name="T5" fmla="*/ 6151260 h 64"/>
                <a:gd name="T6" fmla="*/ 2954920 w 95"/>
                <a:gd name="T7" fmla="*/ 6151260 h 64"/>
                <a:gd name="T8" fmla="*/ 0 w 95"/>
                <a:gd name="T9" fmla="*/ 3124375 h 64"/>
                <a:gd name="T10" fmla="*/ 2954920 w 95"/>
                <a:gd name="T11" fmla="*/ 3124375 h 64"/>
                <a:gd name="T12" fmla="*/ 0 60000 65536"/>
                <a:gd name="T13" fmla="*/ 0 60000 65536"/>
                <a:gd name="T14" fmla="*/ 0 60000 65536"/>
                <a:gd name="T15" fmla="*/ 0 60000 65536"/>
                <a:gd name="T16" fmla="*/ 0 60000 65536"/>
                <a:gd name="T17" fmla="*/ 0 60000 65536"/>
                <a:gd name="T18" fmla="*/ 0 w 95"/>
                <a:gd name="T19" fmla="*/ 0 h 64"/>
                <a:gd name="T20" fmla="*/ 95 w 95"/>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95" h="64">
                  <a:moveTo>
                    <a:pt x="31" y="32"/>
                  </a:moveTo>
                  <a:lnTo>
                    <a:pt x="31" y="32"/>
                  </a:lnTo>
                  <a:cubicBezTo>
                    <a:pt x="63" y="32"/>
                    <a:pt x="94" y="32"/>
                    <a:pt x="94" y="63"/>
                  </a:cubicBezTo>
                  <a:cubicBezTo>
                    <a:pt x="94" y="63"/>
                    <a:pt x="63" y="63"/>
                    <a:pt x="31" y="63"/>
                  </a:cubicBezTo>
                  <a:cubicBezTo>
                    <a:pt x="0" y="32"/>
                    <a:pt x="0" y="32"/>
                    <a:pt x="0" y="32"/>
                  </a:cubicBezTo>
                  <a:cubicBezTo>
                    <a:pt x="0" y="0"/>
                    <a:pt x="31" y="32"/>
                    <a:pt x="31" y="3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5" name="Freeform 66">
              <a:extLst/>
            </p:cNvPr>
            <p:cNvSpPr>
              <a:spLocks noChangeArrowheads="1"/>
            </p:cNvSpPr>
            <p:nvPr/>
          </p:nvSpPr>
          <p:spPr bwMode="auto">
            <a:xfrm>
              <a:off x="3381503" y="4033656"/>
              <a:ext cx="13454" cy="14302"/>
            </a:xfrm>
            <a:custGeom>
              <a:avLst/>
              <a:gdLst>
                <a:gd name="T0" fmla="*/ 3124375 w 64"/>
                <a:gd name="T1" fmla="*/ 0 h 64"/>
                <a:gd name="T2" fmla="*/ 3124375 w 64"/>
                <a:gd name="T3" fmla="*/ 0 h 64"/>
                <a:gd name="T4" fmla="*/ 0 w 64"/>
                <a:gd name="T5" fmla="*/ 3124219 h 64"/>
                <a:gd name="T6" fmla="*/ 3124375 w 64"/>
                <a:gd name="T7" fmla="*/ 6150640 h 64"/>
                <a:gd name="T8" fmla="*/ 6151260 w 64"/>
                <a:gd name="T9" fmla="*/ 6150640 h 64"/>
                <a:gd name="T10" fmla="*/ 3124375 w 64"/>
                <a:gd name="T11" fmla="*/ 0 h 64"/>
                <a:gd name="T12" fmla="*/ 0 60000 65536"/>
                <a:gd name="T13" fmla="*/ 0 60000 65536"/>
                <a:gd name="T14" fmla="*/ 0 60000 65536"/>
                <a:gd name="T15" fmla="*/ 0 60000 65536"/>
                <a:gd name="T16" fmla="*/ 0 60000 65536"/>
                <a:gd name="T17" fmla="*/ 0 60000 65536"/>
                <a:gd name="T18" fmla="*/ 0 w 64"/>
                <a:gd name="T19" fmla="*/ 0 h 64"/>
                <a:gd name="T20" fmla="*/ 64 w 6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4" h="64">
                  <a:moveTo>
                    <a:pt x="32" y="0"/>
                  </a:moveTo>
                  <a:lnTo>
                    <a:pt x="32" y="0"/>
                  </a:lnTo>
                  <a:lnTo>
                    <a:pt x="0" y="32"/>
                  </a:lnTo>
                  <a:cubicBezTo>
                    <a:pt x="0" y="32"/>
                    <a:pt x="0" y="63"/>
                    <a:pt x="32" y="63"/>
                  </a:cubicBezTo>
                  <a:cubicBezTo>
                    <a:pt x="32" y="63"/>
                    <a:pt x="32" y="63"/>
                    <a:pt x="63" y="63"/>
                  </a:cubicBezTo>
                  <a:cubicBezTo>
                    <a:pt x="63" y="32"/>
                    <a:pt x="63" y="32"/>
                    <a:pt x="32"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6" name="Freeform 67">
              <a:extLst/>
            </p:cNvPr>
            <p:cNvSpPr>
              <a:spLocks noChangeArrowheads="1"/>
            </p:cNvSpPr>
            <p:nvPr/>
          </p:nvSpPr>
          <p:spPr bwMode="auto">
            <a:xfrm>
              <a:off x="3991404" y="4553313"/>
              <a:ext cx="57402" cy="128723"/>
            </a:xfrm>
            <a:custGeom>
              <a:avLst/>
              <a:gdLst>
                <a:gd name="T0" fmla="*/ 17089523 w 283"/>
                <a:gd name="T1" fmla="*/ 54442737 h 594"/>
                <a:gd name="T2" fmla="*/ 17089523 w 283"/>
                <a:gd name="T3" fmla="*/ 54442737 h 594"/>
                <a:gd name="T4" fmla="*/ 5726657 w 283"/>
                <a:gd name="T5" fmla="*/ 48750579 h 594"/>
                <a:gd name="T6" fmla="*/ 8544761 w 283"/>
                <a:gd name="T7" fmla="*/ 45904500 h 594"/>
                <a:gd name="T8" fmla="*/ 8544761 w 283"/>
                <a:gd name="T9" fmla="*/ 40120533 h 594"/>
                <a:gd name="T10" fmla="*/ 2908855 w 283"/>
                <a:gd name="T11" fmla="*/ 34428375 h 594"/>
                <a:gd name="T12" fmla="*/ 5726657 w 283"/>
                <a:gd name="T13" fmla="*/ 31490487 h 594"/>
                <a:gd name="T14" fmla="*/ 0 w 283"/>
                <a:gd name="T15" fmla="*/ 28644408 h 594"/>
                <a:gd name="T16" fmla="*/ 2908855 w 283"/>
                <a:gd name="T17" fmla="*/ 22952250 h 594"/>
                <a:gd name="T18" fmla="*/ 2908855 w 283"/>
                <a:gd name="T19" fmla="*/ 17168283 h 594"/>
                <a:gd name="T20" fmla="*/ 14271419 w 283"/>
                <a:gd name="T21" fmla="*/ 11476125 h 594"/>
                <a:gd name="T22" fmla="*/ 17089523 w 283"/>
                <a:gd name="T23" fmla="*/ 11476125 h 594"/>
                <a:gd name="T24" fmla="*/ 19907325 w 283"/>
                <a:gd name="T25" fmla="*/ 2846079 h 594"/>
                <a:gd name="T26" fmla="*/ 22725429 w 283"/>
                <a:gd name="T27" fmla="*/ 5692158 h 594"/>
                <a:gd name="T28" fmla="*/ 25634284 w 283"/>
                <a:gd name="T29" fmla="*/ 17168283 h 594"/>
                <a:gd name="T30" fmla="*/ 25634284 w 283"/>
                <a:gd name="T31" fmla="*/ 31490487 h 594"/>
                <a:gd name="T32" fmla="*/ 19907325 w 283"/>
                <a:gd name="T33" fmla="*/ 40120533 h 594"/>
                <a:gd name="T34" fmla="*/ 17089523 w 283"/>
                <a:gd name="T35" fmla="*/ 48750579 h 594"/>
                <a:gd name="T36" fmla="*/ 17089523 w 283"/>
                <a:gd name="T37" fmla="*/ 54442737 h 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3"/>
                <a:gd name="T58" fmla="*/ 0 h 594"/>
                <a:gd name="T59" fmla="*/ 283 w 283"/>
                <a:gd name="T60" fmla="*/ 594 h 5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3" h="594">
                  <a:moveTo>
                    <a:pt x="188" y="593"/>
                  </a:moveTo>
                  <a:lnTo>
                    <a:pt x="188" y="593"/>
                  </a:lnTo>
                  <a:cubicBezTo>
                    <a:pt x="157" y="562"/>
                    <a:pt x="94" y="562"/>
                    <a:pt x="63" y="531"/>
                  </a:cubicBezTo>
                  <a:cubicBezTo>
                    <a:pt x="63" y="500"/>
                    <a:pt x="94" y="500"/>
                    <a:pt x="94" y="500"/>
                  </a:cubicBezTo>
                  <a:cubicBezTo>
                    <a:pt x="94" y="468"/>
                    <a:pt x="94" y="437"/>
                    <a:pt x="94" y="437"/>
                  </a:cubicBezTo>
                  <a:cubicBezTo>
                    <a:pt x="94" y="406"/>
                    <a:pt x="32" y="406"/>
                    <a:pt x="32" y="375"/>
                  </a:cubicBezTo>
                  <a:lnTo>
                    <a:pt x="63" y="343"/>
                  </a:lnTo>
                  <a:cubicBezTo>
                    <a:pt x="63" y="312"/>
                    <a:pt x="32" y="312"/>
                    <a:pt x="0" y="312"/>
                  </a:cubicBezTo>
                  <a:cubicBezTo>
                    <a:pt x="0" y="312"/>
                    <a:pt x="32" y="281"/>
                    <a:pt x="32" y="250"/>
                  </a:cubicBezTo>
                  <a:cubicBezTo>
                    <a:pt x="63" y="250"/>
                    <a:pt x="32" y="187"/>
                    <a:pt x="32" y="187"/>
                  </a:cubicBezTo>
                  <a:cubicBezTo>
                    <a:pt x="63" y="125"/>
                    <a:pt x="125" y="125"/>
                    <a:pt x="157" y="125"/>
                  </a:cubicBezTo>
                  <a:lnTo>
                    <a:pt x="188" y="125"/>
                  </a:lnTo>
                  <a:cubicBezTo>
                    <a:pt x="219" y="93"/>
                    <a:pt x="188" y="62"/>
                    <a:pt x="219" y="31"/>
                  </a:cubicBezTo>
                  <a:cubicBezTo>
                    <a:pt x="219" y="0"/>
                    <a:pt x="219" y="31"/>
                    <a:pt x="250" y="62"/>
                  </a:cubicBezTo>
                  <a:cubicBezTo>
                    <a:pt x="250" y="93"/>
                    <a:pt x="250" y="125"/>
                    <a:pt x="282" y="187"/>
                  </a:cubicBezTo>
                  <a:cubicBezTo>
                    <a:pt x="282" y="250"/>
                    <a:pt x="282" y="281"/>
                    <a:pt x="282" y="343"/>
                  </a:cubicBezTo>
                  <a:cubicBezTo>
                    <a:pt x="250" y="375"/>
                    <a:pt x="219" y="406"/>
                    <a:pt x="219" y="437"/>
                  </a:cubicBezTo>
                  <a:cubicBezTo>
                    <a:pt x="219" y="468"/>
                    <a:pt x="219" y="500"/>
                    <a:pt x="188" y="531"/>
                  </a:cubicBezTo>
                  <a:cubicBezTo>
                    <a:pt x="188" y="562"/>
                    <a:pt x="219" y="593"/>
                    <a:pt x="188" y="59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7" name="Freeform 68">
              <a:extLst/>
            </p:cNvPr>
            <p:cNvSpPr>
              <a:spLocks noChangeArrowheads="1"/>
            </p:cNvSpPr>
            <p:nvPr/>
          </p:nvSpPr>
          <p:spPr bwMode="auto">
            <a:xfrm>
              <a:off x="3966290" y="4695386"/>
              <a:ext cx="102248" cy="183072"/>
            </a:xfrm>
            <a:custGeom>
              <a:avLst/>
              <a:gdLst>
                <a:gd name="T0" fmla="*/ 40308220 w 501"/>
                <a:gd name="T1" fmla="*/ 5689265 h 845"/>
                <a:gd name="T2" fmla="*/ 40308220 w 501"/>
                <a:gd name="T3" fmla="*/ 5689265 h 845"/>
                <a:gd name="T4" fmla="*/ 46014142 w 501"/>
                <a:gd name="T5" fmla="*/ 22941239 h 845"/>
                <a:gd name="T6" fmla="*/ 40308220 w 501"/>
                <a:gd name="T7" fmla="*/ 31567075 h 845"/>
                <a:gd name="T8" fmla="*/ 40308220 w 501"/>
                <a:gd name="T9" fmla="*/ 40101124 h 845"/>
                <a:gd name="T10" fmla="*/ 40308220 w 501"/>
                <a:gd name="T11" fmla="*/ 68823415 h 845"/>
                <a:gd name="T12" fmla="*/ 25951951 w 501"/>
                <a:gd name="T13" fmla="*/ 65978631 h 845"/>
                <a:gd name="T14" fmla="*/ 23006919 w 501"/>
                <a:gd name="T15" fmla="*/ 74512680 h 845"/>
                <a:gd name="T16" fmla="*/ 14448491 w 501"/>
                <a:gd name="T17" fmla="*/ 71668199 h 845"/>
                <a:gd name="T18" fmla="*/ 5797841 w 501"/>
                <a:gd name="T19" fmla="*/ 65978631 h 845"/>
                <a:gd name="T20" fmla="*/ 8650650 w 501"/>
                <a:gd name="T21" fmla="*/ 57352795 h 845"/>
                <a:gd name="T22" fmla="*/ 14448491 w 501"/>
                <a:gd name="T23" fmla="*/ 45882176 h 845"/>
                <a:gd name="T24" fmla="*/ 8650650 w 501"/>
                <a:gd name="T25" fmla="*/ 40101124 h 845"/>
                <a:gd name="T26" fmla="*/ 11503460 w 501"/>
                <a:gd name="T27" fmla="*/ 31567075 h 845"/>
                <a:gd name="T28" fmla="*/ 5797841 w 501"/>
                <a:gd name="T29" fmla="*/ 22941239 h 845"/>
                <a:gd name="T30" fmla="*/ 0 w 501"/>
                <a:gd name="T31" fmla="*/ 17159885 h 845"/>
                <a:gd name="T32" fmla="*/ 5797841 w 501"/>
                <a:gd name="T33" fmla="*/ 2844784 h 845"/>
                <a:gd name="T34" fmla="*/ 14448491 w 501"/>
                <a:gd name="T35" fmla="*/ 14315404 h 845"/>
                <a:gd name="T36" fmla="*/ 20154110 w 501"/>
                <a:gd name="T37" fmla="*/ 5689265 h 845"/>
                <a:gd name="T38" fmla="*/ 28804760 w 501"/>
                <a:gd name="T39" fmla="*/ 0 h 845"/>
                <a:gd name="T40" fmla="*/ 40308220 w 501"/>
                <a:gd name="T41" fmla="*/ 5689265 h 8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1"/>
                <a:gd name="T64" fmla="*/ 0 h 845"/>
                <a:gd name="T65" fmla="*/ 501 w 501"/>
                <a:gd name="T66" fmla="*/ 845 h 8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1" h="845">
                  <a:moveTo>
                    <a:pt x="438" y="62"/>
                  </a:moveTo>
                  <a:lnTo>
                    <a:pt x="438" y="62"/>
                  </a:lnTo>
                  <a:cubicBezTo>
                    <a:pt x="469" y="94"/>
                    <a:pt x="500" y="187"/>
                    <a:pt x="500" y="250"/>
                  </a:cubicBezTo>
                  <a:cubicBezTo>
                    <a:pt x="500" y="281"/>
                    <a:pt x="438" y="312"/>
                    <a:pt x="438" y="344"/>
                  </a:cubicBezTo>
                  <a:cubicBezTo>
                    <a:pt x="438" y="375"/>
                    <a:pt x="438" y="406"/>
                    <a:pt x="438" y="437"/>
                  </a:cubicBezTo>
                  <a:cubicBezTo>
                    <a:pt x="438" y="562"/>
                    <a:pt x="469" y="656"/>
                    <a:pt x="438" y="750"/>
                  </a:cubicBezTo>
                  <a:cubicBezTo>
                    <a:pt x="407" y="781"/>
                    <a:pt x="344" y="719"/>
                    <a:pt x="282" y="719"/>
                  </a:cubicBezTo>
                  <a:cubicBezTo>
                    <a:pt x="282" y="719"/>
                    <a:pt x="282" y="781"/>
                    <a:pt x="250" y="812"/>
                  </a:cubicBezTo>
                  <a:cubicBezTo>
                    <a:pt x="219" y="844"/>
                    <a:pt x="157" y="812"/>
                    <a:pt x="157" y="781"/>
                  </a:cubicBezTo>
                  <a:cubicBezTo>
                    <a:pt x="125" y="781"/>
                    <a:pt x="94" y="750"/>
                    <a:pt x="63" y="719"/>
                  </a:cubicBezTo>
                  <a:cubicBezTo>
                    <a:pt x="63" y="719"/>
                    <a:pt x="94" y="656"/>
                    <a:pt x="94" y="625"/>
                  </a:cubicBezTo>
                  <a:cubicBezTo>
                    <a:pt x="125" y="562"/>
                    <a:pt x="157" y="531"/>
                    <a:pt x="157" y="500"/>
                  </a:cubicBezTo>
                  <a:cubicBezTo>
                    <a:pt x="157" y="437"/>
                    <a:pt x="125" y="437"/>
                    <a:pt x="94" y="437"/>
                  </a:cubicBezTo>
                  <a:cubicBezTo>
                    <a:pt x="94" y="406"/>
                    <a:pt x="125" y="375"/>
                    <a:pt x="125" y="344"/>
                  </a:cubicBezTo>
                  <a:cubicBezTo>
                    <a:pt x="125" y="312"/>
                    <a:pt x="94" y="281"/>
                    <a:pt x="63" y="250"/>
                  </a:cubicBezTo>
                  <a:cubicBezTo>
                    <a:pt x="63" y="219"/>
                    <a:pt x="32" y="219"/>
                    <a:pt x="0" y="187"/>
                  </a:cubicBezTo>
                  <a:cubicBezTo>
                    <a:pt x="0" y="156"/>
                    <a:pt x="0" y="62"/>
                    <a:pt x="63" y="31"/>
                  </a:cubicBezTo>
                  <a:cubicBezTo>
                    <a:pt x="94" y="31"/>
                    <a:pt x="94" y="125"/>
                    <a:pt x="157" y="156"/>
                  </a:cubicBezTo>
                  <a:cubicBezTo>
                    <a:pt x="157" y="156"/>
                    <a:pt x="188" y="94"/>
                    <a:pt x="219" y="62"/>
                  </a:cubicBezTo>
                  <a:cubicBezTo>
                    <a:pt x="250" y="62"/>
                    <a:pt x="282" y="0"/>
                    <a:pt x="313" y="0"/>
                  </a:cubicBezTo>
                  <a:cubicBezTo>
                    <a:pt x="375" y="0"/>
                    <a:pt x="407" y="0"/>
                    <a:pt x="438"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8" name="Freeform 69">
              <a:extLst/>
            </p:cNvPr>
            <p:cNvSpPr>
              <a:spLocks noChangeArrowheads="1"/>
            </p:cNvSpPr>
            <p:nvPr/>
          </p:nvSpPr>
          <p:spPr bwMode="auto">
            <a:xfrm>
              <a:off x="4208457" y="4918504"/>
              <a:ext cx="171310" cy="128722"/>
            </a:xfrm>
            <a:custGeom>
              <a:avLst/>
              <a:gdLst>
                <a:gd name="T0" fmla="*/ 76735342 w 844"/>
                <a:gd name="T1" fmla="*/ 0 h 595"/>
                <a:gd name="T2" fmla="*/ 76735342 w 844"/>
                <a:gd name="T3" fmla="*/ 0 h 595"/>
                <a:gd name="T4" fmla="*/ 68178955 w 844"/>
                <a:gd name="T5" fmla="*/ 20038389 h 595"/>
                <a:gd name="T6" fmla="*/ 68178955 w 844"/>
                <a:gd name="T7" fmla="*/ 31475803 h 595"/>
                <a:gd name="T8" fmla="*/ 71000813 w 844"/>
                <a:gd name="T9" fmla="*/ 40076778 h 595"/>
                <a:gd name="T10" fmla="*/ 68178955 w 844"/>
                <a:gd name="T11" fmla="*/ 45749960 h 595"/>
                <a:gd name="T12" fmla="*/ 68178955 w 844"/>
                <a:gd name="T13" fmla="*/ 54350935 h 595"/>
                <a:gd name="T14" fmla="*/ 51156995 w 844"/>
                <a:gd name="T15" fmla="*/ 45749960 h 595"/>
                <a:gd name="T16" fmla="*/ 42691422 w 844"/>
                <a:gd name="T17" fmla="*/ 37148986 h 595"/>
                <a:gd name="T18" fmla="*/ 25578347 w 844"/>
                <a:gd name="T19" fmla="*/ 31475803 h 595"/>
                <a:gd name="T20" fmla="*/ 17021960 w 844"/>
                <a:gd name="T21" fmla="*/ 22874829 h 595"/>
                <a:gd name="T22" fmla="*/ 2821858 w 844"/>
                <a:gd name="T23" fmla="*/ 20038389 h 595"/>
                <a:gd name="T24" fmla="*/ 5643715 w 844"/>
                <a:gd name="T25" fmla="*/ 8600974 h 595"/>
                <a:gd name="T26" fmla="*/ 17021960 w 844"/>
                <a:gd name="T27" fmla="*/ 8600974 h 595"/>
                <a:gd name="T28" fmla="*/ 25578347 w 844"/>
                <a:gd name="T29" fmla="*/ 8600974 h 595"/>
                <a:gd name="T30" fmla="*/ 42691422 w 844"/>
                <a:gd name="T31" fmla="*/ 8600974 h 595"/>
                <a:gd name="T32" fmla="*/ 62535239 w 844"/>
                <a:gd name="T33" fmla="*/ 2836440 h 595"/>
                <a:gd name="T34" fmla="*/ 76735342 w 844"/>
                <a:gd name="T35" fmla="*/ 0 h 5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4"/>
                <a:gd name="T55" fmla="*/ 0 h 595"/>
                <a:gd name="T56" fmla="*/ 844 w 844"/>
                <a:gd name="T57" fmla="*/ 595 h 5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4" h="595">
                  <a:moveTo>
                    <a:pt x="843" y="0"/>
                  </a:moveTo>
                  <a:lnTo>
                    <a:pt x="843" y="0"/>
                  </a:lnTo>
                  <a:cubicBezTo>
                    <a:pt x="843" y="63"/>
                    <a:pt x="749" y="156"/>
                    <a:pt x="749" y="219"/>
                  </a:cubicBezTo>
                  <a:cubicBezTo>
                    <a:pt x="719" y="281"/>
                    <a:pt x="749" y="313"/>
                    <a:pt x="749" y="344"/>
                  </a:cubicBezTo>
                  <a:cubicBezTo>
                    <a:pt x="749" y="406"/>
                    <a:pt x="811" y="406"/>
                    <a:pt x="780" y="438"/>
                  </a:cubicBezTo>
                  <a:cubicBezTo>
                    <a:pt x="780" y="469"/>
                    <a:pt x="749" y="469"/>
                    <a:pt x="749" y="500"/>
                  </a:cubicBezTo>
                  <a:cubicBezTo>
                    <a:pt x="719" y="531"/>
                    <a:pt x="749" y="594"/>
                    <a:pt x="749" y="594"/>
                  </a:cubicBezTo>
                  <a:cubicBezTo>
                    <a:pt x="687" y="594"/>
                    <a:pt x="625" y="531"/>
                    <a:pt x="562" y="500"/>
                  </a:cubicBezTo>
                  <a:cubicBezTo>
                    <a:pt x="531" y="469"/>
                    <a:pt x="500" y="438"/>
                    <a:pt x="469" y="406"/>
                  </a:cubicBezTo>
                  <a:cubicBezTo>
                    <a:pt x="406" y="406"/>
                    <a:pt x="344" y="375"/>
                    <a:pt x="281" y="344"/>
                  </a:cubicBezTo>
                  <a:cubicBezTo>
                    <a:pt x="250" y="313"/>
                    <a:pt x="219" y="281"/>
                    <a:pt x="187" y="250"/>
                  </a:cubicBezTo>
                  <a:cubicBezTo>
                    <a:pt x="125" y="219"/>
                    <a:pt x="62" y="250"/>
                    <a:pt x="31" y="219"/>
                  </a:cubicBezTo>
                  <a:cubicBezTo>
                    <a:pt x="0" y="156"/>
                    <a:pt x="31" y="94"/>
                    <a:pt x="62" y="94"/>
                  </a:cubicBezTo>
                  <a:cubicBezTo>
                    <a:pt x="94" y="63"/>
                    <a:pt x="125" y="94"/>
                    <a:pt x="187" y="94"/>
                  </a:cubicBezTo>
                  <a:cubicBezTo>
                    <a:pt x="219" y="63"/>
                    <a:pt x="281" y="94"/>
                    <a:pt x="281" y="94"/>
                  </a:cubicBezTo>
                  <a:cubicBezTo>
                    <a:pt x="344" y="94"/>
                    <a:pt x="406" y="94"/>
                    <a:pt x="469" y="94"/>
                  </a:cubicBezTo>
                  <a:cubicBezTo>
                    <a:pt x="562" y="94"/>
                    <a:pt x="625" y="63"/>
                    <a:pt x="687" y="31"/>
                  </a:cubicBezTo>
                  <a:cubicBezTo>
                    <a:pt x="749" y="31"/>
                    <a:pt x="811" y="0"/>
                    <a:pt x="84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9" name="Freeform 70">
              <a:extLst/>
            </p:cNvPr>
            <p:cNvSpPr>
              <a:spLocks noChangeArrowheads="1"/>
            </p:cNvSpPr>
            <p:nvPr/>
          </p:nvSpPr>
          <p:spPr bwMode="auto">
            <a:xfrm>
              <a:off x="3960013" y="3357625"/>
              <a:ext cx="121083" cy="87722"/>
            </a:xfrm>
            <a:custGeom>
              <a:avLst/>
              <a:gdLst>
                <a:gd name="T0" fmla="*/ 51514192 w 595"/>
                <a:gd name="T1" fmla="*/ 2906327 h 407"/>
                <a:gd name="T2" fmla="*/ 51514192 w 595"/>
                <a:gd name="T3" fmla="*/ 2906327 h 407"/>
                <a:gd name="T4" fmla="*/ 48586400 w 595"/>
                <a:gd name="T5" fmla="*/ 2906327 h 407"/>
                <a:gd name="T6" fmla="*/ 37148986 w 595"/>
                <a:gd name="T7" fmla="*/ 8536959 h 407"/>
                <a:gd name="T8" fmla="*/ 28639363 w 595"/>
                <a:gd name="T9" fmla="*/ 19889235 h 407"/>
                <a:gd name="T10" fmla="*/ 8600974 w 595"/>
                <a:gd name="T11" fmla="*/ 22704551 h 407"/>
                <a:gd name="T12" fmla="*/ 0 w 595"/>
                <a:gd name="T13" fmla="*/ 36872444 h 407"/>
                <a:gd name="T14" fmla="*/ 5764534 w 595"/>
                <a:gd name="T15" fmla="*/ 34056827 h 407"/>
                <a:gd name="T16" fmla="*/ 11437414 w 595"/>
                <a:gd name="T17" fmla="*/ 28426195 h 407"/>
                <a:gd name="T18" fmla="*/ 17201949 w 595"/>
                <a:gd name="T19" fmla="*/ 25610878 h 407"/>
                <a:gd name="T20" fmla="*/ 37148986 w 595"/>
                <a:gd name="T21" fmla="*/ 22704551 h 407"/>
                <a:gd name="T22" fmla="*/ 42913218 w 595"/>
                <a:gd name="T23" fmla="*/ 22704551 h 407"/>
                <a:gd name="T24" fmla="*/ 48586400 w 595"/>
                <a:gd name="T25" fmla="*/ 28426195 h 407"/>
                <a:gd name="T26" fmla="*/ 54350935 w 595"/>
                <a:gd name="T27" fmla="*/ 17073919 h 407"/>
                <a:gd name="T28" fmla="*/ 51514192 w 595"/>
                <a:gd name="T29" fmla="*/ 8536959 h 407"/>
                <a:gd name="T30" fmla="*/ 51514192 w 595"/>
                <a:gd name="T31" fmla="*/ 2906327 h 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5"/>
                <a:gd name="T49" fmla="*/ 0 h 407"/>
                <a:gd name="T50" fmla="*/ 595 w 595"/>
                <a:gd name="T51" fmla="*/ 407 h 4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5" h="407">
                  <a:moveTo>
                    <a:pt x="563" y="32"/>
                  </a:moveTo>
                  <a:lnTo>
                    <a:pt x="563" y="32"/>
                  </a:lnTo>
                  <a:cubicBezTo>
                    <a:pt x="563" y="0"/>
                    <a:pt x="531" y="32"/>
                    <a:pt x="531" y="32"/>
                  </a:cubicBezTo>
                  <a:cubicBezTo>
                    <a:pt x="469" y="32"/>
                    <a:pt x="469" y="32"/>
                    <a:pt x="406" y="94"/>
                  </a:cubicBezTo>
                  <a:cubicBezTo>
                    <a:pt x="375" y="94"/>
                    <a:pt x="344" y="188"/>
                    <a:pt x="313" y="219"/>
                  </a:cubicBezTo>
                  <a:cubicBezTo>
                    <a:pt x="250" y="250"/>
                    <a:pt x="156" y="219"/>
                    <a:pt x="94" y="250"/>
                  </a:cubicBezTo>
                  <a:cubicBezTo>
                    <a:pt x="63" y="282"/>
                    <a:pt x="0" y="313"/>
                    <a:pt x="0" y="406"/>
                  </a:cubicBezTo>
                  <a:cubicBezTo>
                    <a:pt x="0" y="406"/>
                    <a:pt x="31" y="406"/>
                    <a:pt x="63" y="375"/>
                  </a:cubicBezTo>
                  <a:cubicBezTo>
                    <a:pt x="94" y="375"/>
                    <a:pt x="94" y="313"/>
                    <a:pt x="125" y="313"/>
                  </a:cubicBezTo>
                  <a:cubicBezTo>
                    <a:pt x="156" y="282"/>
                    <a:pt x="156" y="282"/>
                    <a:pt x="188" y="282"/>
                  </a:cubicBezTo>
                  <a:cubicBezTo>
                    <a:pt x="250" y="250"/>
                    <a:pt x="313" y="250"/>
                    <a:pt x="406" y="250"/>
                  </a:cubicBezTo>
                  <a:cubicBezTo>
                    <a:pt x="438" y="250"/>
                    <a:pt x="438" y="250"/>
                    <a:pt x="469" y="250"/>
                  </a:cubicBezTo>
                  <a:cubicBezTo>
                    <a:pt x="469" y="282"/>
                    <a:pt x="500" y="313"/>
                    <a:pt x="531" y="313"/>
                  </a:cubicBezTo>
                  <a:cubicBezTo>
                    <a:pt x="563" y="250"/>
                    <a:pt x="563" y="219"/>
                    <a:pt x="594" y="188"/>
                  </a:cubicBezTo>
                  <a:cubicBezTo>
                    <a:pt x="594" y="157"/>
                    <a:pt x="563" y="94"/>
                    <a:pt x="563" y="94"/>
                  </a:cubicBezTo>
                  <a:cubicBezTo>
                    <a:pt x="563" y="63"/>
                    <a:pt x="563" y="32"/>
                    <a:pt x="563" y="3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0" name="Freeform 71">
              <a:extLst/>
            </p:cNvPr>
            <p:cNvSpPr>
              <a:spLocks noChangeArrowheads="1"/>
            </p:cNvSpPr>
            <p:nvPr/>
          </p:nvSpPr>
          <p:spPr bwMode="auto">
            <a:xfrm>
              <a:off x="3953734" y="3418649"/>
              <a:ext cx="152475" cy="189747"/>
            </a:xfrm>
            <a:custGeom>
              <a:avLst/>
              <a:gdLst>
                <a:gd name="T0" fmla="*/ 28415781 w 751"/>
                <a:gd name="T1" fmla="*/ 80259002 h 876"/>
                <a:gd name="T2" fmla="*/ 28415781 w 751"/>
                <a:gd name="T3" fmla="*/ 80259002 h 876"/>
                <a:gd name="T4" fmla="*/ 39800140 w 751"/>
                <a:gd name="T5" fmla="*/ 77323979 h 876"/>
                <a:gd name="T6" fmla="*/ 34153682 w 751"/>
                <a:gd name="T7" fmla="*/ 71636860 h 876"/>
                <a:gd name="T8" fmla="*/ 36976911 w 751"/>
                <a:gd name="T9" fmla="*/ 68793604 h 876"/>
                <a:gd name="T10" fmla="*/ 34153682 w 751"/>
                <a:gd name="T11" fmla="*/ 57327902 h 876"/>
                <a:gd name="T12" fmla="*/ 39800140 w 751"/>
                <a:gd name="T13" fmla="*/ 57327902 h 876"/>
                <a:gd name="T14" fmla="*/ 39800140 w 751"/>
                <a:gd name="T15" fmla="*/ 51549319 h 876"/>
                <a:gd name="T16" fmla="*/ 45538041 w 751"/>
                <a:gd name="T17" fmla="*/ 45862200 h 876"/>
                <a:gd name="T18" fmla="*/ 51184802 w 751"/>
                <a:gd name="T19" fmla="*/ 34396802 h 876"/>
                <a:gd name="T20" fmla="*/ 59745932 w 751"/>
                <a:gd name="T21" fmla="*/ 31461476 h 876"/>
                <a:gd name="T22" fmla="*/ 68307062 w 751"/>
                <a:gd name="T23" fmla="*/ 22931100 h 876"/>
                <a:gd name="T24" fmla="*/ 54099171 w 751"/>
                <a:gd name="T25" fmla="*/ 19996077 h 876"/>
                <a:gd name="T26" fmla="*/ 48361572 w 751"/>
                <a:gd name="T27" fmla="*/ 14308958 h 876"/>
                <a:gd name="T28" fmla="*/ 48361572 w 751"/>
                <a:gd name="T29" fmla="*/ 2843559 h 876"/>
                <a:gd name="T30" fmla="*/ 39800140 w 751"/>
                <a:gd name="T31" fmla="*/ 0 h 876"/>
                <a:gd name="T32" fmla="*/ 28415781 w 751"/>
                <a:gd name="T33" fmla="*/ 2843559 h 876"/>
                <a:gd name="T34" fmla="*/ 25592552 w 751"/>
                <a:gd name="T35" fmla="*/ 5686816 h 876"/>
                <a:gd name="T36" fmla="*/ 25592552 w 751"/>
                <a:gd name="T37" fmla="*/ 17152517 h 876"/>
                <a:gd name="T38" fmla="*/ 19945791 w 751"/>
                <a:gd name="T39" fmla="*/ 17152517 h 876"/>
                <a:gd name="T40" fmla="*/ 19945791 w 751"/>
                <a:gd name="T41" fmla="*/ 11373935 h 876"/>
                <a:gd name="T42" fmla="*/ 17031120 w 751"/>
                <a:gd name="T43" fmla="*/ 11373935 h 876"/>
                <a:gd name="T44" fmla="*/ 14207891 w 751"/>
                <a:gd name="T45" fmla="*/ 17152517 h 876"/>
                <a:gd name="T46" fmla="*/ 14207891 w 751"/>
                <a:gd name="T47" fmla="*/ 17152517 h 876"/>
                <a:gd name="T48" fmla="*/ 14207891 w 751"/>
                <a:gd name="T49" fmla="*/ 22931100 h 876"/>
                <a:gd name="T50" fmla="*/ 11384661 w 751"/>
                <a:gd name="T51" fmla="*/ 17152517 h 876"/>
                <a:gd name="T52" fmla="*/ 0 w 751"/>
                <a:gd name="T53" fmla="*/ 14308958 h 876"/>
                <a:gd name="T54" fmla="*/ 2823229 w 751"/>
                <a:gd name="T55" fmla="*/ 22931100 h 876"/>
                <a:gd name="T56" fmla="*/ 0 w 751"/>
                <a:gd name="T57" fmla="*/ 28618219 h 876"/>
                <a:gd name="T58" fmla="*/ 2823229 w 751"/>
                <a:gd name="T59" fmla="*/ 34396802 h 876"/>
                <a:gd name="T60" fmla="*/ 0 w 751"/>
                <a:gd name="T61" fmla="*/ 45862200 h 876"/>
                <a:gd name="T62" fmla="*/ 0 w 751"/>
                <a:gd name="T63" fmla="*/ 54392576 h 876"/>
                <a:gd name="T64" fmla="*/ 5646761 w 751"/>
                <a:gd name="T65" fmla="*/ 54392576 h 876"/>
                <a:gd name="T66" fmla="*/ 11384661 w 751"/>
                <a:gd name="T67" fmla="*/ 60171461 h 876"/>
                <a:gd name="T68" fmla="*/ 14207891 w 751"/>
                <a:gd name="T69" fmla="*/ 65858277 h 876"/>
                <a:gd name="T70" fmla="*/ 14207891 w 751"/>
                <a:gd name="T71" fmla="*/ 77323979 h 876"/>
                <a:gd name="T72" fmla="*/ 22769021 w 751"/>
                <a:gd name="T73" fmla="*/ 77323979 h 876"/>
                <a:gd name="T74" fmla="*/ 28415781 w 751"/>
                <a:gd name="T75" fmla="*/ 80259002 h 8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1"/>
                <a:gd name="T115" fmla="*/ 0 h 876"/>
                <a:gd name="T116" fmla="*/ 751 w 751"/>
                <a:gd name="T117" fmla="*/ 876 h 8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1" h="876">
                  <a:moveTo>
                    <a:pt x="312" y="875"/>
                  </a:moveTo>
                  <a:lnTo>
                    <a:pt x="312" y="875"/>
                  </a:lnTo>
                  <a:cubicBezTo>
                    <a:pt x="375" y="875"/>
                    <a:pt x="406" y="875"/>
                    <a:pt x="437" y="843"/>
                  </a:cubicBezTo>
                  <a:cubicBezTo>
                    <a:pt x="437" y="843"/>
                    <a:pt x="375" y="812"/>
                    <a:pt x="375" y="781"/>
                  </a:cubicBezTo>
                  <a:cubicBezTo>
                    <a:pt x="375" y="781"/>
                    <a:pt x="406" y="781"/>
                    <a:pt x="406" y="750"/>
                  </a:cubicBezTo>
                  <a:cubicBezTo>
                    <a:pt x="406" y="718"/>
                    <a:pt x="375" y="656"/>
                    <a:pt x="375" y="625"/>
                  </a:cubicBezTo>
                  <a:cubicBezTo>
                    <a:pt x="375" y="593"/>
                    <a:pt x="437" y="656"/>
                    <a:pt x="437" y="625"/>
                  </a:cubicBezTo>
                  <a:cubicBezTo>
                    <a:pt x="437" y="593"/>
                    <a:pt x="406" y="593"/>
                    <a:pt x="437" y="562"/>
                  </a:cubicBezTo>
                  <a:cubicBezTo>
                    <a:pt x="437" y="531"/>
                    <a:pt x="469" y="531"/>
                    <a:pt x="500" y="500"/>
                  </a:cubicBezTo>
                  <a:cubicBezTo>
                    <a:pt x="531" y="437"/>
                    <a:pt x="531" y="406"/>
                    <a:pt x="562" y="375"/>
                  </a:cubicBezTo>
                  <a:cubicBezTo>
                    <a:pt x="594" y="312"/>
                    <a:pt x="625" y="375"/>
                    <a:pt x="656" y="343"/>
                  </a:cubicBezTo>
                  <a:cubicBezTo>
                    <a:pt x="687" y="312"/>
                    <a:pt x="750" y="281"/>
                    <a:pt x="750" y="250"/>
                  </a:cubicBezTo>
                  <a:cubicBezTo>
                    <a:pt x="719" y="187"/>
                    <a:pt x="625" y="250"/>
                    <a:pt x="594" y="218"/>
                  </a:cubicBezTo>
                  <a:cubicBezTo>
                    <a:pt x="594" y="187"/>
                    <a:pt x="562" y="187"/>
                    <a:pt x="531" y="156"/>
                  </a:cubicBezTo>
                  <a:cubicBezTo>
                    <a:pt x="531" y="124"/>
                    <a:pt x="594" y="62"/>
                    <a:pt x="531" y="31"/>
                  </a:cubicBezTo>
                  <a:cubicBezTo>
                    <a:pt x="500" y="31"/>
                    <a:pt x="469" y="0"/>
                    <a:pt x="437" y="0"/>
                  </a:cubicBezTo>
                  <a:cubicBezTo>
                    <a:pt x="406" y="0"/>
                    <a:pt x="375" y="31"/>
                    <a:pt x="312" y="31"/>
                  </a:cubicBezTo>
                  <a:cubicBezTo>
                    <a:pt x="281" y="31"/>
                    <a:pt x="281" y="62"/>
                    <a:pt x="281" y="62"/>
                  </a:cubicBezTo>
                  <a:cubicBezTo>
                    <a:pt x="281" y="124"/>
                    <a:pt x="312" y="156"/>
                    <a:pt x="281" y="187"/>
                  </a:cubicBezTo>
                  <a:cubicBezTo>
                    <a:pt x="281" y="218"/>
                    <a:pt x="250" y="218"/>
                    <a:pt x="219" y="187"/>
                  </a:cubicBezTo>
                  <a:cubicBezTo>
                    <a:pt x="219" y="187"/>
                    <a:pt x="250" y="124"/>
                    <a:pt x="219" y="124"/>
                  </a:cubicBezTo>
                  <a:cubicBezTo>
                    <a:pt x="219" y="124"/>
                    <a:pt x="219" y="124"/>
                    <a:pt x="187" y="124"/>
                  </a:cubicBezTo>
                  <a:cubicBezTo>
                    <a:pt x="156" y="156"/>
                    <a:pt x="156" y="156"/>
                    <a:pt x="156" y="187"/>
                  </a:cubicBezTo>
                  <a:cubicBezTo>
                    <a:pt x="156" y="187"/>
                    <a:pt x="187" y="218"/>
                    <a:pt x="156" y="250"/>
                  </a:cubicBezTo>
                  <a:cubicBezTo>
                    <a:pt x="125" y="250"/>
                    <a:pt x="125" y="218"/>
                    <a:pt x="125" y="187"/>
                  </a:cubicBezTo>
                  <a:cubicBezTo>
                    <a:pt x="62" y="187"/>
                    <a:pt x="62" y="187"/>
                    <a:pt x="0" y="156"/>
                  </a:cubicBezTo>
                  <a:cubicBezTo>
                    <a:pt x="0" y="187"/>
                    <a:pt x="31" y="250"/>
                    <a:pt x="31" y="250"/>
                  </a:cubicBezTo>
                  <a:cubicBezTo>
                    <a:pt x="31" y="281"/>
                    <a:pt x="0" y="312"/>
                    <a:pt x="0" y="312"/>
                  </a:cubicBezTo>
                  <a:cubicBezTo>
                    <a:pt x="0" y="343"/>
                    <a:pt x="31" y="343"/>
                    <a:pt x="31" y="375"/>
                  </a:cubicBezTo>
                  <a:cubicBezTo>
                    <a:pt x="31" y="406"/>
                    <a:pt x="31" y="437"/>
                    <a:pt x="0" y="500"/>
                  </a:cubicBezTo>
                  <a:cubicBezTo>
                    <a:pt x="0" y="531"/>
                    <a:pt x="0" y="562"/>
                    <a:pt x="0" y="593"/>
                  </a:cubicBezTo>
                  <a:cubicBezTo>
                    <a:pt x="0" y="593"/>
                    <a:pt x="31" y="593"/>
                    <a:pt x="62" y="593"/>
                  </a:cubicBezTo>
                  <a:cubicBezTo>
                    <a:pt x="62" y="593"/>
                    <a:pt x="94" y="625"/>
                    <a:pt x="125" y="656"/>
                  </a:cubicBezTo>
                  <a:cubicBezTo>
                    <a:pt x="125" y="656"/>
                    <a:pt x="125" y="718"/>
                    <a:pt x="156" y="718"/>
                  </a:cubicBezTo>
                  <a:cubicBezTo>
                    <a:pt x="156" y="781"/>
                    <a:pt x="156" y="812"/>
                    <a:pt x="156" y="843"/>
                  </a:cubicBezTo>
                  <a:cubicBezTo>
                    <a:pt x="187" y="843"/>
                    <a:pt x="219" y="843"/>
                    <a:pt x="250" y="843"/>
                  </a:cubicBezTo>
                  <a:cubicBezTo>
                    <a:pt x="281" y="843"/>
                    <a:pt x="281" y="875"/>
                    <a:pt x="312" y="875"/>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1" name="Freeform 72">
              <a:extLst/>
            </p:cNvPr>
            <p:cNvSpPr>
              <a:spLocks noChangeArrowheads="1"/>
            </p:cNvSpPr>
            <p:nvPr/>
          </p:nvSpPr>
          <p:spPr bwMode="auto">
            <a:xfrm>
              <a:off x="3451462" y="3931631"/>
              <a:ext cx="19732" cy="13349"/>
            </a:xfrm>
            <a:custGeom>
              <a:avLst/>
              <a:gdLst>
                <a:gd name="T0" fmla="*/ 6004932 w 95"/>
                <a:gd name="T1" fmla="*/ 2720942 h 63"/>
                <a:gd name="T2" fmla="*/ 6004932 w 95"/>
                <a:gd name="T3" fmla="*/ 2720942 h 63"/>
                <a:gd name="T4" fmla="*/ 2954920 w 95"/>
                <a:gd name="T5" fmla="*/ 0 h 63"/>
                <a:gd name="T6" fmla="*/ 0 w 95"/>
                <a:gd name="T7" fmla="*/ 2720942 h 63"/>
                <a:gd name="T8" fmla="*/ 2954920 w 95"/>
                <a:gd name="T9" fmla="*/ 5442181 h 63"/>
                <a:gd name="T10" fmla="*/ 6004932 w 95"/>
                <a:gd name="T11" fmla="*/ 2720942 h 63"/>
                <a:gd name="T12" fmla="*/ 0 60000 65536"/>
                <a:gd name="T13" fmla="*/ 0 60000 65536"/>
                <a:gd name="T14" fmla="*/ 0 60000 65536"/>
                <a:gd name="T15" fmla="*/ 0 60000 65536"/>
                <a:gd name="T16" fmla="*/ 0 60000 65536"/>
                <a:gd name="T17" fmla="*/ 0 60000 65536"/>
                <a:gd name="T18" fmla="*/ 0 w 95"/>
                <a:gd name="T19" fmla="*/ 0 h 63"/>
                <a:gd name="T20" fmla="*/ 95 w 9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95" h="63">
                  <a:moveTo>
                    <a:pt x="63" y="31"/>
                  </a:moveTo>
                  <a:lnTo>
                    <a:pt x="63" y="31"/>
                  </a:lnTo>
                  <a:cubicBezTo>
                    <a:pt x="94" y="31"/>
                    <a:pt x="63" y="0"/>
                    <a:pt x="31" y="0"/>
                  </a:cubicBezTo>
                  <a:cubicBezTo>
                    <a:pt x="0" y="0"/>
                    <a:pt x="0" y="31"/>
                    <a:pt x="0" y="31"/>
                  </a:cubicBezTo>
                  <a:cubicBezTo>
                    <a:pt x="0" y="31"/>
                    <a:pt x="0" y="62"/>
                    <a:pt x="31" y="62"/>
                  </a:cubicBezTo>
                  <a:cubicBezTo>
                    <a:pt x="63" y="62"/>
                    <a:pt x="63" y="62"/>
                    <a:pt x="63"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2" name="Freeform 73">
              <a:extLst/>
            </p:cNvPr>
            <p:cNvSpPr>
              <a:spLocks noChangeArrowheads="1"/>
            </p:cNvSpPr>
            <p:nvPr/>
          </p:nvSpPr>
          <p:spPr bwMode="auto">
            <a:xfrm>
              <a:off x="3280152" y="3635094"/>
              <a:ext cx="26010" cy="27651"/>
            </a:xfrm>
            <a:custGeom>
              <a:avLst/>
              <a:gdLst>
                <a:gd name="T0" fmla="*/ 8850223 w 126"/>
                <a:gd name="T1" fmla="*/ 2918674 h 126"/>
                <a:gd name="T2" fmla="*/ 8850223 w 126"/>
                <a:gd name="T3" fmla="*/ 2918674 h 126"/>
                <a:gd name="T4" fmla="*/ 5931549 w 126"/>
                <a:gd name="T5" fmla="*/ 2918674 h 126"/>
                <a:gd name="T6" fmla="*/ 0 w 126"/>
                <a:gd name="T7" fmla="*/ 8756022 h 126"/>
                <a:gd name="T8" fmla="*/ 5931549 w 126"/>
                <a:gd name="T9" fmla="*/ 8756022 h 126"/>
                <a:gd name="T10" fmla="*/ 8850223 w 126"/>
                <a:gd name="T11" fmla="*/ 2918674 h 126"/>
                <a:gd name="T12" fmla="*/ 0 60000 65536"/>
                <a:gd name="T13" fmla="*/ 0 60000 65536"/>
                <a:gd name="T14" fmla="*/ 0 60000 65536"/>
                <a:gd name="T15" fmla="*/ 0 60000 65536"/>
                <a:gd name="T16" fmla="*/ 0 60000 65536"/>
                <a:gd name="T17" fmla="*/ 0 60000 65536"/>
                <a:gd name="T18" fmla="*/ 0 w 126"/>
                <a:gd name="T19" fmla="*/ 0 h 126"/>
                <a:gd name="T20" fmla="*/ 126 w 12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6" h="126">
                  <a:moveTo>
                    <a:pt x="94" y="31"/>
                  </a:moveTo>
                  <a:lnTo>
                    <a:pt x="94" y="31"/>
                  </a:lnTo>
                  <a:cubicBezTo>
                    <a:pt x="94" y="0"/>
                    <a:pt x="63" y="0"/>
                    <a:pt x="63" y="31"/>
                  </a:cubicBezTo>
                  <a:cubicBezTo>
                    <a:pt x="32" y="31"/>
                    <a:pt x="0" y="62"/>
                    <a:pt x="0" y="93"/>
                  </a:cubicBezTo>
                  <a:cubicBezTo>
                    <a:pt x="0" y="125"/>
                    <a:pt x="63" y="93"/>
                    <a:pt x="63" y="93"/>
                  </a:cubicBezTo>
                  <a:cubicBezTo>
                    <a:pt x="94" y="62"/>
                    <a:pt x="125" y="31"/>
                    <a:pt x="94"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3" name="Freeform 74">
              <a:extLst/>
            </p:cNvPr>
            <p:cNvSpPr>
              <a:spLocks noChangeArrowheads="1"/>
            </p:cNvSpPr>
            <p:nvPr/>
          </p:nvSpPr>
          <p:spPr bwMode="auto">
            <a:xfrm>
              <a:off x="3247863" y="3519720"/>
              <a:ext cx="13453" cy="20977"/>
            </a:xfrm>
            <a:custGeom>
              <a:avLst/>
              <a:gdLst>
                <a:gd name="T0" fmla="*/ 6150640 w 64"/>
                <a:gd name="T1" fmla="*/ 8959852 h 95"/>
                <a:gd name="T2" fmla="*/ 6150640 w 64"/>
                <a:gd name="T3" fmla="*/ 8959852 h 95"/>
                <a:gd name="T4" fmla="*/ 6150640 w 64"/>
                <a:gd name="T5" fmla="*/ 6004932 h 95"/>
                <a:gd name="T6" fmla="*/ 3026421 w 64"/>
                <a:gd name="T7" fmla="*/ 0 h 95"/>
                <a:gd name="T8" fmla="*/ 0 w 64"/>
                <a:gd name="T9" fmla="*/ 6004932 h 95"/>
                <a:gd name="T10" fmla="*/ 6150640 w 64"/>
                <a:gd name="T11" fmla="*/ 8959852 h 95"/>
                <a:gd name="T12" fmla="*/ 0 60000 65536"/>
                <a:gd name="T13" fmla="*/ 0 60000 65536"/>
                <a:gd name="T14" fmla="*/ 0 60000 65536"/>
                <a:gd name="T15" fmla="*/ 0 60000 65536"/>
                <a:gd name="T16" fmla="*/ 0 60000 65536"/>
                <a:gd name="T17" fmla="*/ 0 60000 65536"/>
                <a:gd name="T18" fmla="*/ 0 w 64"/>
                <a:gd name="T19" fmla="*/ 0 h 95"/>
                <a:gd name="T20" fmla="*/ 64 w 6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64" h="95">
                  <a:moveTo>
                    <a:pt x="63" y="94"/>
                  </a:moveTo>
                  <a:lnTo>
                    <a:pt x="63" y="94"/>
                  </a:lnTo>
                  <a:cubicBezTo>
                    <a:pt x="63" y="94"/>
                    <a:pt x="63" y="94"/>
                    <a:pt x="63" y="63"/>
                  </a:cubicBezTo>
                  <a:cubicBezTo>
                    <a:pt x="63" y="32"/>
                    <a:pt x="63" y="0"/>
                    <a:pt x="31" y="0"/>
                  </a:cubicBezTo>
                  <a:cubicBezTo>
                    <a:pt x="0" y="0"/>
                    <a:pt x="0" y="32"/>
                    <a:pt x="0" y="63"/>
                  </a:cubicBezTo>
                  <a:cubicBezTo>
                    <a:pt x="31" y="94"/>
                    <a:pt x="31" y="94"/>
                    <a:pt x="63" y="94"/>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4" name="Freeform 75">
              <a:extLst/>
            </p:cNvPr>
            <p:cNvSpPr>
              <a:spLocks noChangeArrowheads="1"/>
            </p:cNvSpPr>
            <p:nvPr/>
          </p:nvSpPr>
          <p:spPr bwMode="auto">
            <a:xfrm>
              <a:off x="3235306" y="3614116"/>
              <a:ext cx="6278" cy="13349"/>
            </a:xfrm>
            <a:custGeom>
              <a:avLst/>
              <a:gdLst>
                <a:gd name="T0" fmla="*/ 2636290 w 32"/>
                <a:gd name="T1" fmla="*/ 5442181 h 63"/>
                <a:gd name="T2" fmla="*/ 2636290 w 32"/>
                <a:gd name="T3" fmla="*/ 5442181 h 63"/>
                <a:gd name="T4" fmla="*/ 2636290 w 32"/>
                <a:gd name="T5" fmla="*/ 2720942 h 63"/>
                <a:gd name="T6" fmla="*/ 0 w 32"/>
                <a:gd name="T7" fmla="*/ 0 h 63"/>
                <a:gd name="T8" fmla="*/ 0 w 32"/>
                <a:gd name="T9" fmla="*/ 2720942 h 63"/>
                <a:gd name="T10" fmla="*/ 2636290 w 32"/>
                <a:gd name="T11" fmla="*/ 5442181 h 63"/>
                <a:gd name="T12" fmla="*/ 0 60000 65536"/>
                <a:gd name="T13" fmla="*/ 0 60000 65536"/>
                <a:gd name="T14" fmla="*/ 0 60000 65536"/>
                <a:gd name="T15" fmla="*/ 0 60000 65536"/>
                <a:gd name="T16" fmla="*/ 0 60000 65536"/>
                <a:gd name="T17" fmla="*/ 0 60000 65536"/>
                <a:gd name="T18" fmla="*/ 0 w 32"/>
                <a:gd name="T19" fmla="*/ 0 h 63"/>
                <a:gd name="T20" fmla="*/ 32 w 3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2" h="63">
                  <a:moveTo>
                    <a:pt x="31" y="62"/>
                  </a:moveTo>
                  <a:lnTo>
                    <a:pt x="31" y="62"/>
                  </a:lnTo>
                  <a:cubicBezTo>
                    <a:pt x="31" y="62"/>
                    <a:pt x="31" y="62"/>
                    <a:pt x="31" y="31"/>
                  </a:cubicBezTo>
                  <a:cubicBezTo>
                    <a:pt x="31" y="0"/>
                    <a:pt x="0" y="0"/>
                    <a:pt x="0" y="0"/>
                  </a:cubicBezTo>
                  <a:lnTo>
                    <a:pt x="0" y="31"/>
                  </a:lnTo>
                  <a:cubicBezTo>
                    <a:pt x="0" y="62"/>
                    <a:pt x="0" y="62"/>
                    <a:pt x="31"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5" name="Freeform 76">
              <a:extLst/>
            </p:cNvPr>
            <p:cNvSpPr>
              <a:spLocks noChangeArrowheads="1"/>
            </p:cNvSpPr>
            <p:nvPr/>
          </p:nvSpPr>
          <p:spPr bwMode="auto">
            <a:xfrm>
              <a:off x="3286430" y="3722815"/>
              <a:ext cx="18835" cy="6674"/>
            </a:xfrm>
            <a:custGeom>
              <a:avLst/>
              <a:gdLst>
                <a:gd name="T0" fmla="*/ 8249882 w 94"/>
                <a:gd name="T1" fmla="*/ 0 h 32"/>
                <a:gd name="T2" fmla="*/ 8249882 w 94"/>
                <a:gd name="T3" fmla="*/ 0 h 32"/>
                <a:gd name="T4" fmla="*/ 5499921 w 94"/>
                <a:gd name="T5" fmla="*/ 0 h 32"/>
                <a:gd name="T6" fmla="*/ 0 w 94"/>
                <a:gd name="T7" fmla="*/ 0 h 32"/>
                <a:gd name="T8" fmla="*/ 2749961 w 94"/>
                <a:gd name="T9" fmla="*/ 2636290 h 32"/>
                <a:gd name="T10" fmla="*/ 8249882 w 94"/>
                <a:gd name="T11" fmla="*/ 0 h 32"/>
                <a:gd name="T12" fmla="*/ 0 60000 65536"/>
                <a:gd name="T13" fmla="*/ 0 60000 65536"/>
                <a:gd name="T14" fmla="*/ 0 60000 65536"/>
                <a:gd name="T15" fmla="*/ 0 60000 65536"/>
                <a:gd name="T16" fmla="*/ 0 60000 65536"/>
                <a:gd name="T17" fmla="*/ 0 60000 65536"/>
                <a:gd name="T18" fmla="*/ 0 w 94"/>
                <a:gd name="T19" fmla="*/ 0 h 32"/>
                <a:gd name="T20" fmla="*/ 94 w 9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94" h="32">
                  <a:moveTo>
                    <a:pt x="93" y="0"/>
                  </a:moveTo>
                  <a:lnTo>
                    <a:pt x="93" y="0"/>
                  </a:lnTo>
                  <a:cubicBezTo>
                    <a:pt x="93" y="0"/>
                    <a:pt x="93" y="0"/>
                    <a:pt x="62" y="0"/>
                  </a:cubicBezTo>
                  <a:cubicBezTo>
                    <a:pt x="31" y="0"/>
                    <a:pt x="31" y="0"/>
                    <a:pt x="0" y="0"/>
                  </a:cubicBezTo>
                  <a:cubicBezTo>
                    <a:pt x="0" y="31"/>
                    <a:pt x="31" y="31"/>
                    <a:pt x="31" y="31"/>
                  </a:cubicBezTo>
                  <a:cubicBezTo>
                    <a:pt x="62" y="31"/>
                    <a:pt x="93" y="31"/>
                    <a:pt x="9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6" name="Freeform 77">
              <a:extLst/>
            </p:cNvPr>
            <p:cNvSpPr>
              <a:spLocks noChangeArrowheads="1"/>
            </p:cNvSpPr>
            <p:nvPr/>
          </p:nvSpPr>
          <p:spPr bwMode="auto">
            <a:xfrm>
              <a:off x="4093652" y="3398626"/>
              <a:ext cx="13454" cy="6674"/>
            </a:xfrm>
            <a:custGeom>
              <a:avLst/>
              <a:gdLst>
                <a:gd name="T0" fmla="*/ 6151260 w 64"/>
                <a:gd name="T1" fmla="*/ 0 h 32"/>
                <a:gd name="T2" fmla="*/ 6151260 w 64"/>
                <a:gd name="T3" fmla="*/ 0 h 32"/>
                <a:gd name="T4" fmla="*/ 0 w 64"/>
                <a:gd name="T5" fmla="*/ 0 h 32"/>
                <a:gd name="T6" fmla="*/ 0 w 64"/>
                <a:gd name="T7" fmla="*/ 2636290 h 32"/>
                <a:gd name="T8" fmla="*/ 3124375 w 64"/>
                <a:gd name="T9" fmla="*/ 2636290 h 32"/>
                <a:gd name="T10" fmla="*/ 6151260 w 64"/>
                <a:gd name="T11" fmla="*/ 0 h 32"/>
                <a:gd name="T12" fmla="*/ 0 60000 65536"/>
                <a:gd name="T13" fmla="*/ 0 60000 65536"/>
                <a:gd name="T14" fmla="*/ 0 60000 65536"/>
                <a:gd name="T15" fmla="*/ 0 60000 65536"/>
                <a:gd name="T16" fmla="*/ 0 60000 65536"/>
                <a:gd name="T17" fmla="*/ 0 60000 65536"/>
                <a:gd name="T18" fmla="*/ 0 w 64"/>
                <a:gd name="T19" fmla="*/ 0 h 32"/>
                <a:gd name="T20" fmla="*/ 64 w 6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4" h="32">
                  <a:moveTo>
                    <a:pt x="63" y="0"/>
                  </a:moveTo>
                  <a:lnTo>
                    <a:pt x="63" y="0"/>
                  </a:lnTo>
                  <a:cubicBezTo>
                    <a:pt x="63" y="0"/>
                    <a:pt x="32" y="0"/>
                    <a:pt x="0" y="0"/>
                  </a:cubicBezTo>
                  <a:lnTo>
                    <a:pt x="0" y="31"/>
                  </a:lnTo>
                  <a:lnTo>
                    <a:pt x="32" y="31"/>
                  </a:lnTo>
                  <a:cubicBezTo>
                    <a:pt x="63" y="31"/>
                    <a:pt x="63"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7" name="Freeform 78">
              <a:extLst/>
            </p:cNvPr>
            <p:cNvSpPr>
              <a:spLocks noChangeArrowheads="1"/>
            </p:cNvSpPr>
            <p:nvPr/>
          </p:nvSpPr>
          <p:spPr bwMode="auto">
            <a:xfrm>
              <a:off x="4042528" y="3587419"/>
              <a:ext cx="13453" cy="20977"/>
            </a:xfrm>
            <a:custGeom>
              <a:avLst/>
              <a:gdLst>
                <a:gd name="T0" fmla="*/ 6150640 w 64"/>
                <a:gd name="T1" fmla="*/ 8959852 h 95"/>
                <a:gd name="T2" fmla="*/ 6150640 w 64"/>
                <a:gd name="T3" fmla="*/ 8959852 h 95"/>
                <a:gd name="T4" fmla="*/ 3124219 w 64"/>
                <a:gd name="T5" fmla="*/ 2954920 h 95"/>
                <a:gd name="T6" fmla="*/ 0 w 64"/>
                <a:gd name="T7" fmla="*/ 2954920 h 95"/>
                <a:gd name="T8" fmla="*/ 0 w 64"/>
                <a:gd name="T9" fmla="*/ 5909841 h 95"/>
                <a:gd name="T10" fmla="*/ 6150640 w 64"/>
                <a:gd name="T11" fmla="*/ 8959852 h 95"/>
                <a:gd name="T12" fmla="*/ 0 60000 65536"/>
                <a:gd name="T13" fmla="*/ 0 60000 65536"/>
                <a:gd name="T14" fmla="*/ 0 60000 65536"/>
                <a:gd name="T15" fmla="*/ 0 60000 65536"/>
                <a:gd name="T16" fmla="*/ 0 60000 65536"/>
                <a:gd name="T17" fmla="*/ 0 60000 65536"/>
                <a:gd name="T18" fmla="*/ 0 w 64"/>
                <a:gd name="T19" fmla="*/ 0 h 95"/>
                <a:gd name="T20" fmla="*/ 64 w 6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64" h="95">
                  <a:moveTo>
                    <a:pt x="63" y="94"/>
                  </a:moveTo>
                  <a:lnTo>
                    <a:pt x="63" y="94"/>
                  </a:lnTo>
                  <a:cubicBezTo>
                    <a:pt x="63" y="62"/>
                    <a:pt x="63" y="31"/>
                    <a:pt x="32" y="31"/>
                  </a:cubicBezTo>
                  <a:cubicBezTo>
                    <a:pt x="32" y="31"/>
                    <a:pt x="0" y="0"/>
                    <a:pt x="0" y="31"/>
                  </a:cubicBezTo>
                  <a:cubicBezTo>
                    <a:pt x="0" y="62"/>
                    <a:pt x="0" y="62"/>
                    <a:pt x="0" y="62"/>
                  </a:cubicBezTo>
                  <a:cubicBezTo>
                    <a:pt x="32" y="94"/>
                    <a:pt x="63" y="94"/>
                    <a:pt x="63" y="94"/>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8" name="Freeform 79">
              <a:extLst/>
            </p:cNvPr>
            <p:cNvSpPr>
              <a:spLocks noChangeArrowheads="1"/>
            </p:cNvSpPr>
            <p:nvPr/>
          </p:nvSpPr>
          <p:spPr bwMode="auto">
            <a:xfrm>
              <a:off x="4068538" y="3594093"/>
              <a:ext cx="13454" cy="20977"/>
            </a:xfrm>
            <a:custGeom>
              <a:avLst/>
              <a:gdLst>
                <a:gd name="T0" fmla="*/ 6151260 w 64"/>
                <a:gd name="T1" fmla="*/ 6004932 h 95"/>
                <a:gd name="T2" fmla="*/ 6151260 w 64"/>
                <a:gd name="T3" fmla="*/ 6004932 h 95"/>
                <a:gd name="T4" fmla="*/ 3124375 w 64"/>
                <a:gd name="T5" fmla="*/ 2954920 h 95"/>
                <a:gd name="T6" fmla="*/ 0 w 64"/>
                <a:gd name="T7" fmla="*/ 0 h 95"/>
                <a:gd name="T8" fmla="*/ 0 w 64"/>
                <a:gd name="T9" fmla="*/ 6004932 h 95"/>
                <a:gd name="T10" fmla="*/ 6151260 w 64"/>
                <a:gd name="T11" fmla="*/ 6004932 h 95"/>
                <a:gd name="T12" fmla="*/ 0 60000 65536"/>
                <a:gd name="T13" fmla="*/ 0 60000 65536"/>
                <a:gd name="T14" fmla="*/ 0 60000 65536"/>
                <a:gd name="T15" fmla="*/ 0 60000 65536"/>
                <a:gd name="T16" fmla="*/ 0 60000 65536"/>
                <a:gd name="T17" fmla="*/ 0 60000 65536"/>
                <a:gd name="T18" fmla="*/ 0 w 64"/>
                <a:gd name="T19" fmla="*/ 0 h 95"/>
                <a:gd name="T20" fmla="*/ 64 w 6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64" h="95">
                  <a:moveTo>
                    <a:pt x="63" y="63"/>
                  </a:moveTo>
                  <a:lnTo>
                    <a:pt x="63" y="63"/>
                  </a:lnTo>
                  <a:cubicBezTo>
                    <a:pt x="63" y="63"/>
                    <a:pt x="63" y="31"/>
                    <a:pt x="32" y="31"/>
                  </a:cubicBezTo>
                  <a:cubicBezTo>
                    <a:pt x="32" y="0"/>
                    <a:pt x="0" y="0"/>
                    <a:pt x="0" y="0"/>
                  </a:cubicBezTo>
                  <a:cubicBezTo>
                    <a:pt x="0" y="31"/>
                    <a:pt x="0" y="31"/>
                    <a:pt x="0" y="63"/>
                  </a:cubicBezTo>
                  <a:cubicBezTo>
                    <a:pt x="0" y="63"/>
                    <a:pt x="32" y="94"/>
                    <a:pt x="63" y="6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9" name="Freeform 80">
              <a:extLst/>
            </p:cNvPr>
            <p:cNvSpPr>
              <a:spLocks noChangeArrowheads="1"/>
            </p:cNvSpPr>
            <p:nvPr/>
          </p:nvSpPr>
          <p:spPr bwMode="auto">
            <a:xfrm>
              <a:off x="3966290" y="3587419"/>
              <a:ext cx="897" cy="20977"/>
            </a:xfrm>
            <a:custGeom>
              <a:avLst/>
              <a:gdLst>
                <a:gd name="T0" fmla="*/ 0 w 1"/>
                <a:gd name="T1" fmla="*/ 8959852 h 95"/>
                <a:gd name="T2" fmla="*/ 0 w 1"/>
                <a:gd name="T3" fmla="*/ 8959852 h 95"/>
                <a:gd name="T4" fmla="*/ 0 w 1"/>
                <a:gd name="T5" fmla="*/ 5909841 h 95"/>
                <a:gd name="T6" fmla="*/ 0 w 1"/>
                <a:gd name="T7" fmla="*/ 0 h 95"/>
                <a:gd name="T8" fmla="*/ 0 w 1"/>
                <a:gd name="T9" fmla="*/ 5909841 h 95"/>
                <a:gd name="T10" fmla="*/ 0 w 1"/>
                <a:gd name="T11" fmla="*/ 8959852 h 95"/>
                <a:gd name="T12" fmla="*/ 0 60000 65536"/>
                <a:gd name="T13" fmla="*/ 0 60000 65536"/>
                <a:gd name="T14" fmla="*/ 0 60000 65536"/>
                <a:gd name="T15" fmla="*/ 0 60000 65536"/>
                <a:gd name="T16" fmla="*/ 0 60000 65536"/>
                <a:gd name="T17" fmla="*/ 0 60000 65536"/>
                <a:gd name="T18" fmla="*/ 0 w 1"/>
                <a:gd name="T19" fmla="*/ 0 h 95"/>
                <a:gd name="T20" fmla="*/ 1 w 1"/>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 h="95">
                  <a:moveTo>
                    <a:pt x="0" y="94"/>
                  </a:moveTo>
                  <a:lnTo>
                    <a:pt x="0" y="94"/>
                  </a:lnTo>
                  <a:lnTo>
                    <a:pt x="0" y="62"/>
                  </a:lnTo>
                  <a:cubicBezTo>
                    <a:pt x="0" y="62"/>
                    <a:pt x="0" y="31"/>
                    <a:pt x="0" y="0"/>
                  </a:cubicBezTo>
                  <a:cubicBezTo>
                    <a:pt x="0" y="0"/>
                    <a:pt x="0" y="31"/>
                    <a:pt x="0" y="62"/>
                  </a:cubicBezTo>
                  <a:lnTo>
                    <a:pt x="0" y="94"/>
                  </a:ln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0" name="Freeform 81">
              <a:extLst/>
            </p:cNvPr>
            <p:cNvSpPr>
              <a:spLocks noChangeArrowheads="1"/>
            </p:cNvSpPr>
            <p:nvPr/>
          </p:nvSpPr>
          <p:spPr bwMode="auto">
            <a:xfrm>
              <a:off x="3966290" y="3560721"/>
              <a:ext cx="6279" cy="6674"/>
            </a:xfrm>
            <a:custGeom>
              <a:avLst/>
              <a:gdLst>
                <a:gd name="T0" fmla="*/ 2559505 w 33"/>
                <a:gd name="T1" fmla="*/ 2636290 h 32"/>
                <a:gd name="T2" fmla="*/ 2559505 w 33"/>
                <a:gd name="T3" fmla="*/ 2636290 h 32"/>
                <a:gd name="T4" fmla="*/ 2559505 w 33"/>
                <a:gd name="T5" fmla="*/ 0 h 32"/>
                <a:gd name="T6" fmla="*/ 0 w 33"/>
                <a:gd name="T7" fmla="*/ 0 h 32"/>
                <a:gd name="T8" fmla="*/ 0 w 33"/>
                <a:gd name="T9" fmla="*/ 0 h 32"/>
                <a:gd name="T10" fmla="*/ 2559505 w 33"/>
                <a:gd name="T11" fmla="*/ 2636290 h 32"/>
                <a:gd name="T12" fmla="*/ 0 60000 65536"/>
                <a:gd name="T13" fmla="*/ 0 60000 65536"/>
                <a:gd name="T14" fmla="*/ 0 60000 65536"/>
                <a:gd name="T15" fmla="*/ 0 60000 65536"/>
                <a:gd name="T16" fmla="*/ 0 60000 65536"/>
                <a:gd name="T17" fmla="*/ 0 60000 65536"/>
                <a:gd name="T18" fmla="*/ 0 w 33"/>
                <a:gd name="T19" fmla="*/ 0 h 32"/>
                <a:gd name="T20" fmla="*/ 33 w 3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3" h="32">
                  <a:moveTo>
                    <a:pt x="32" y="31"/>
                  </a:moveTo>
                  <a:lnTo>
                    <a:pt x="32" y="31"/>
                  </a:lnTo>
                  <a:cubicBezTo>
                    <a:pt x="32" y="0"/>
                    <a:pt x="32" y="0"/>
                    <a:pt x="32" y="0"/>
                  </a:cubicBezTo>
                  <a:cubicBezTo>
                    <a:pt x="0" y="0"/>
                    <a:pt x="0" y="0"/>
                    <a:pt x="0" y="0"/>
                  </a:cubicBezTo>
                  <a:cubicBezTo>
                    <a:pt x="0" y="31"/>
                    <a:pt x="32" y="31"/>
                    <a:pt x="32"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1" name="Freeform 82">
              <a:extLst/>
            </p:cNvPr>
            <p:cNvSpPr>
              <a:spLocks noChangeArrowheads="1"/>
            </p:cNvSpPr>
            <p:nvPr/>
          </p:nvSpPr>
          <p:spPr bwMode="auto">
            <a:xfrm>
              <a:off x="3966290" y="3614116"/>
              <a:ext cx="13454" cy="6674"/>
            </a:xfrm>
            <a:custGeom>
              <a:avLst/>
              <a:gdLst>
                <a:gd name="T0" fmla="*/ 6151260 w 64"/>
                <a:gd name="T1" fmla="*/ 2636290 h 32"/>
                <a:gd name="T2" fmla="*/ 6151260 w 64"/>
                <a:gd name="T3" fmla="*/ 2636290 h 32"/>
                <a:gd name="T4" fmla="*/ 6151260 w 64"/>
                <a:gd name="T5" fmla="*/ 0 h 32"/>
                <a:gd name="T6" fmla="*/ 3124375 w 64"/>
                <a:gd name="T7" fmla="*/ 0 h 32"/>
                <a:gd name="T8" fmla="*/ 3124375 w 64"/>
                <a:gd name="T9" fmla="*/ 0 h 32"/>
                <a:gd name="T10" fmla="*/ 6151260 w 64"/>
                <a:gd name="T11" fmla="*/ 2636290 h 32"/>
                <a:gd name="T12" fmla="*/ 0 60000 65536"/>
                <a:gd name="T13" fmla="*/ 0 60000 65536"/>
                <a:gd name="T14" fmla="*/ 0 60000 65536"/>
                <a:gd name="T15" fmla="*/ 0 60000 65536"/>
                <a:gd name="T16" fmla="*/ 0 60000 65536"/>
                <a:gd name="T17" fmla="*/ 0 60000 65536"/>
                <a:gd name="T18" fmla="*/ 0 w 64"/>
                <a:gd name="T19" fmla="*/ 0 h 32"/>
                <a:gd name="T20" fmla="*/ 64 w 6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4" h="32">
                  <a:moveTo>
                    <a:pt x="63" y="31"/>
                  </a:moveTo>
                  <a:lnTo>
                    <a:pt x="63" y="31"/>
                  </a:lnTo>
                  <a:cubicBezTo>
                    <a:pt x="63" y="0"/>
                    <a:pt x="63" y="0"/>
                    <a:pt x="63" y="0"/>
                  </a:cubicBezTo>
                  <a:lnTo>
                    <a:pt x="32" y="0"/>
                  </a:lnTo>
                  <a:cubicBezTo>
                    <a:pt x="0" y="0"/>
                    <a:pt x="32" y="0"/>
                    <a:pt x="32" y="0"/>
                  </a:cubicBezTo>
                  <a:cubicBezTo>
                    <a:pt x="32" y="0"/>
                    <a:pt x="32" y="31"/>
                    <a:pt x="63"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2" name="Freeform 83">
              <a:extLst/>
            </p:cNvPr>
            <p:cNvSpPr>
              <a:spLocks noChangeArrowheads="1"/>
            </p:cNvSpPr>
            <p:nvPr/>
          </p:nvSpPr>
          <p:spPr bwMode="auto">
            <a:xfrm>
              <a:off x="3972569" y="3627466"/>
              <a:ext cx="12557" cy="6674"/>
            </a:xfrm>
            <a:custGeom>
              <a:avLst/>
              <a:gdLst>
                <a:gd name="T0" fmla="*/ 5442181 w 63"/>
                <a:gd name="T1" fmla="*/ 2558948 h 33"/>
                <a:gd name="T2" fmla="*/ 5442181 w 63"/>
                <a:gd name="T3" fmla="*/ 2558948 h 33"/>
                <a:gd name="T4" fmla="*/ 5442181 w 63"/>
                <a:gd name="T5" fmla="*/ 0 h 33"/>
                <a:gd name="T6" fmla="*/ 0 w 63"/>
                <a:gd name="T7" fmla="*/ 2558948 h 33"/>
                <a:gd name="T8" fmla="*/ 5442181 w 63"/>
                <a:gd name="T9" fmla="*/ 2558948 h 33"/>
                <a:gd name="T10" fmla="*/ 0 60000 65536"/>
                <a:gd name="T11" fmla="*/ 0 60000 65536"/>
                <a:gd name="T12" fmla="*/ 0 60000 65536"/>
                <a:gd name="T13" fmla="*/ 0 60000 65536"/>
                <a:gd name="T14" fmla="*/ 0 60000 65536"/>
                <a:gd name="T15" fmla="*/ 0 w 63"/>
                <a:gd name="T16" fmla="*/ 0 h 33"/>
                <a:gd name="T17" fmla="*/ 63 w 63"/>
                <a:gd name="T18" fmla="*/ 33 h 33"/>
              </a:gdLst>
              <a:ahLst/>
              <a:cxnLst>
                <a:cxn ang="T10">
                  <a:pos x="T0" y="T1"/>
                </a:cxn>
                <a:cxn ang="T11">
                  <a:pos x="T2" y="T3"/>
                </a:cxn>
                <a:cxn ang="T12">
                  <a:pos x="T4" y="T5"/>
                </a:cxn>
                <a:cxn ang="T13">
                  <a:pos x="T6" y="T7"/>
                </a:cxn>
                <a:cxn ang="T14">
                  <a:pos x="T8" y="T9"/>
                </a:cxn>
              </a:cxnLst>
              <a:rect l="T15" t="T16" r="T17" b="T18"/>
              <a:pathLst>
                <a:path w="63" h="33">
                  <a:moveTo>
                    <a:pt x="62" y="32"/>
                  </a:moveTo>
                  <a:lnTo>
                    <a:pt x="62" y="32"/>
                  </a:lnTo>
                  <a:cubicBezTo>
                    <a:pt x="62" y="0"/>
                    <a:pt x="62" y="0"/>
                    <a:pt x="62" y="0"/>
                  </a:cubicBezTo>
                  <a:cubicBezTo>
                    <a:pt x="31" y="0"/>
                    <a:pt x="31" y="0"/>
                    <a:pt x="0" y="32"/>
                  </a:cubicBezTo>
                  <a:cubicBezTo>
                    <a:pt x="0" y="32"/>
                    <a:pt x="31" y="32"/>
                    <a:pt x="62" y="3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3" name="Freeform 84">
              <a:extLst/>
            </p:cNvPr>
            <p:cNvSpPr>
              <a:spLocks noChangeArrowheads="1"/>
            </p:cNvSpPr>
            <p:nvPr/>
          </p:nvSpPr>
          <p:spPr bwMode="auto">
            <a:xfrm>
              <a:off x="4169890" y="3594093"/>
              <a:ext cx="13453" cy="14303"/>
            </a:xfrm>
            <a:custGeom>
              <a:avLst/>
              <a:gdLst>
                <a:gd name="T0" fmla="*/ 6150640 w 64"/>
                <a:gd name="T1" fmla="*/ 3026885 h 64"/>
                <a:gd name="T2" fmla="*/ 6150640 w 64"/>
                <a:gd name="T3" fmla="*/ 3026885 h 64"/>
                <a:gd name="T4" fmla="*/ 3124219 w 64"/>
                <a:gd name="T5" fmla="*/ 0 h 64"/>
                <a:gd name="T6" fmla="*/ 0 w 64"/>
                <a:gd name="T7" fmla="*/ 3026885 h 64"/>
                <a:gd name="T8" fmla="*/ 3124219 w 64"/>
                <a:gd name="T9" fmla="*/ 6151260 h 64"/>
                <a:gd name="T10" fmla="*/ 6150640 w 64"/>
                <a:gd name="T11" fmla="*/ 3026885 h 64"/>
                <a:gd name="T12" fmla="*/ 0 60000 65536"/>
                <a:gd name="T13" fmla="*/ 0 60000 65536"/>
                <a:gd name="T14" fmla="*/ 0 60000 65536"/>
                <a:gd name="T15" fmla="*/ 0 60000 65536"/>
                <a:gd name="T16" fmla="*/ 0 60000 65536"/>
                <a:gd name="T17" fmla="*/ 0 60000 65536"/>
                <a:gd name="T18" fmla="*/ 0 w 64"/>
                <a:gd name="T19" fmla="*/ 0 h 64"/>
                <a:gd name="T20" fmla="*/ 64 w 6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4" h="64">
                  <a:moveTo>
                    <a:pt x="63" y="31"/>
                  </a:moveTo>
                  <a:lnTo>
                    <a:pt x="63" y="31"/>
                  </a:lnTo>
                  <a:cubicBezTo>
                    <a:pt x="63" y="0"/>
                    <a:pt x="32" y="0"/>
                    <a:pt x="32" y="0"/>
                  </a:cubicBezTo>
                  <a:cubicBezTo>
                    <a:pt x="32" y="0"/>
                    <a:pt x="32" y="31"/>
                    <a:pt x="0" y="31"/>
                  </a:cubicBezTo>
                  <a:cubicBezTo>
                    <a:pt x="0" y="63"/>
                    <a:pt x="32" y="63"/>
                    <a:pt x="32" y="63"/>
                  </a:cubicBezTo>
                  <a:cubicBezTo>
                    <a:pt x="63" y="31"/>
                    <a:pt x="63" y="31"/>
                    <a:pt x="63"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4" name="Freeform 85">
              <a:extLst/>
            </p:cNvPr>
            <p:cNvSpPr>
              <a:spLocks noChangeArrowheads="1"/>
            </p:cNvSpPr>
            <p:nvPr/>
          </p:nvSpPr>
          <p:spPr bwMode="auto">
            <a:xfrm>
              <a:off x="4081095" y="3513046"/>
              <a:ext cx="6279" cy="14302"/>
            </a:xfrm>
            <a:custGeom>
              <a:avLst/>
              <a:gdLst>
                <a:gd name="T0" fmla="*/ 2636864 w 32"/>
                <a:gd name="T1" fmla="*/ 0 h 64"/>
                <a:gd name="T2" fmla="*/ 2636864 w 32"/>
                <a:gd name="T3" fmla="*/ 0 h 64"/>
                <a:gd name="T4" fmla="*/ 2636864 w 32"/>
                <a:gd name="T5" fmla="*/ 3026421 h 64"/>
                <a:gd name="T6" fmla="*/ 2636864 w 32"/>
                <a:gd name="T7" fmla="*/ 6150640 h 64"/>
                <a:gd name="T8" fmla="*/ 0 w 32"/>
                <a:gd name="T9" fmla="*/ 3026421 h 64"/>
                <a:gd name="T10" fmla="*/ 2636864 w 32"/>
                <a:gd name="T11" fmla="*/ 0 h 64"/>
                <a:gd name="T12" fmla="*/ 0 60000 65536"/>
                <a:gd name="T13" fmla="*/ 0 60000 65536"/>
                <a:gd name="T14" fmla="*/ 0 60000 65536"/>
                <a:gd name="T15" fmla="*/ 0 60000 65536"/>
                <a:gd name="T16" fmla="*/ 0 60000 65536"/>
                <a:gd name="T17" fmla="*/ 0 60000 65536"/>
                <a:gd name="T18" fmla="*/ 0 w 32"/>
                <a:gd name="T19" fmla="*/ 0 h 64"/>
                <a:gd name="T20" fmla="*/ 32 w 3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32" h="64">
                  <a:moveTo>
                    <a:pt x="31" y="0"/>
                  </a:moveTo>
                  <a:lnTo>
                    <a:pt x="31" y="0"/>
                  </a:lnTo>
                  <a:cubicBezTo>
                    <a:pt x="31" y="0"/>
                    <a:pt x="31" y="0"/>
                    <a:pt x="31" y="31"/>
                  </a:cubicBezTo>
                  <a:cubicBezTo>
                    <a:pt x="31" y="63"/>
                    <a:pt x="31" y="63"/>
                    <a:pt x="31" y="63"/>
                  </a:cubicBezTo>
                  <a:cubicBezTo>
                    <a:pt x="0" y="63"/>
                    <a:pt x="0" y="63"/>
                    <a:pt x="0" y="31"/>
                  </a:cubicBezTo>
                  <a:cubicBezTo>
                    <a:pt x="0" y="0"/>
                    <a:pt x="0"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5" name="Freeform 86">
              <a:extLst/>
            </p:cNvPr>
            <p:cNvSpPr>
              <a:spLocks noChangeArrowheads="1"/>
            </p:cNvSpPr>
            <p:nvPr/>
          </p:nvSpPr>
          <p:spPr bwMode="auto">
            <a:xfrm>
              <a:off x="4309809" y="3574069"/>
              <a:ext cx="12557" cy="20977"/>
            </a:xfrm>
            <a:custGeom>
              <a:avLst/>
              <a:gdLst>
                <a:gd name="T0" fmla="*/ 0 w 63"/>
                <a:gd name="T1" fmla="*/ 3050320 h 95"/>
                <a:gd name="T2" fmla="*/ 0 w 63"/>
                <a:gd name="T3" fmla="*/ 3050320 h 95"/>
                <a:gd name="T4" fmla="*/ 0 w 63"/>
                <a:gd name="T5" fmla="*/ 6004932 h 95"/>
                <a:gd name="T6" fmla="*/ 5442181 w 63"/>
                <a:gd name="T7" fmla="*/ 8959852 h 95"/>
                <a:gd name="T8" fmla="*/ 5442181 w 63"/>
                <a:gd name="T9" fmla="*/ 3050320 h 95"/>
                <a:gd name="T10" fmla="*/ 0 w 63"/>
                <a:gd name="T11" fmla="*/ 3050320 h 95"/>
                <a:gd name="T12" fmla="*/ 0 60000 65536"/>
                <a:gd name="T13" fmla="*/ 0 60000 65536"/>
                <a:gd name="T14" fmla="*/ 0 60000 65536"/>
                <a:gd name="T15" fmla="*/ 0 60000 65536"/>
                <a:gd name="T16" fmla="*/ 0 60000 65536"/>
                <a:gd name="T17" fmla="*/ 0 60000 65536"/>
                <a:gd name="T18" fmla="*/ 0 w 63"/>
                <a:gd name="T19" fmla="*/ 0 h 95"/>
                <a:gd name="T20" fmla="*/ 63 w 63"/>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63" h="95">
                  <a:moveTo>
                    <a:pt x="0" y="32"/>
                  </a:moveTo>
                  <a:lnTo>
                    <a:pt x="0" y="32"/>
                  </a:lnTo>
                  <a:cubicBezTo>
                    <a:pt x="0" y="32"/>
                    <a:pt x="0" y="32"/>
                    <a:pt x="0" y="63"/>
                  </a:cubicBezTo>
                  <a:cubicBezTo>
                    <a:pt x="0" y="94"/>
                    <a:pt x="31" y="94"/>
                    <a:pt x="62" y="94"/>
                  </a:cubicBezTo>
                  <a:cubicBezTo>
                    <a:pt x="62" y="94"/>
                    <a:pt x="62" y="63"/>
                    <a:pt x="62" y="32"/>
                  </a:cubicBezTo>
                  <a:cubicBezTo>
                    <a:pt x="31" y="32"/>
                    <a:pt x="0" y="0"/>
                    <a:pt x="0" y="3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6" name="Freeform 87">
              <a:extLst/>
            </p:cNvPr>
            <p:cNvSpPr>
              <a:spLocks noChangeArrowheads="1"/>
            </p:cNvSpPr>
            <p:nvPr/>
          </p:nvSpPr>
          <p:spPr bwMode="auto">
            <a:xfrm>
              <a:off x="3978847" y="3431998"/>
              <a:ext cx="12557" cy="20977"/>
            </a:xfrm>
            <a:custGeom>
              <a:avLst/>
              <a:gdLst>
                <a:gd name="T0" fmla="*/ 2720942 w 63"/>
                <a:gd name="T1" fmla="*/ 0 h 95"/>
                <a:gd name="T2" fmla="*/ 2720942 w 63"/>
                <a:gd name="T3" fmla="*/ 0 h 95"/>
                <a:gd name="T4" fmla="*/ 0 w 63"/>
                <a:gd name="T5" fmla="*/ 2954920 h 95"/>
                <a:gd name="T6" fmla="*/ 0 w 63"/>
                <a:gd name="T7" fmla="*/ 5909841 h 95"/>
                <a:gd name="T8" fmla="*/ 2720942 w 63"/>
                <a:gd name="T9" fmla="*/ 2954920 h 95"/>
                <a:gd name="T10" fmla="*/ 2720942 w 63"/>
                <a:gd name="T11" fmla="*/ 0 h 95"/>
                <a:gd name="T12" fmla="*/ 0 60000 65536"/>
                <a:gd name="T13" fmla="*/ 0 60000 65536"/>
                <a:gd name="T14" fmla="*/ 0 60000 65536"/>
                <a:gd name="T15" fmla="*/ 0 60000 65536"/>
                <a:gd name="T16" fmla="*/ 0 60000 65536"/>
                <a:gd name="T17" fmla="*/ 0 60000 65536"/>
                <a:gd name="T18" fmla="*/ 0 w 63"/>
                <a:gd name="T19" fmla="*/ 0 h 95"/>
                <a:gd name="T20" fmla="*/ 63 w 63"/>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63" h="95">
                  <a:moveTo>
                    <a:pt x="31" y="0"/>
                  </a:moveTo>
                  <a:lnTo>
                    <a:pt x="31" y="0"/>
                  </a:lnTo>
                  <a:cubicBezTo>
                    <a:pt x="0" y="31"/>
                    <a:pt x="0" y="31"/>
                    <a:pt x="0" y="31"/>
                  </a:cubicBezTo>
                  <a:lnTo>
                    <a:pt x="0" y="62"/>
                  </a:lnTo>
                  <a:cubicBezTo>
                    <a:pt x="0" y="94"/>
                    <a:pt x="31" y="62"/>
                    <a:pt x="31" y="31"/>
                  </a:cubicBezTo>
                  <a:cubicBezTo>
                    <a:pt x="31" y="31"/>
                    <a:pt x="62" y="31"/>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7" name="Freeform 88">
              <a:extLst/>
            </p:cNvPr>
            <p:cNvSpPr>
              <a:spLocks noChangeArrowheads="1"/>
            </p:cNvSpPr>
            <p:nvPr/>
          </p:nvSpPr>
          <p:spPr bwMode="auto">
            <a:xfrm>
              <a:off x="4042528" y="3539743"/>
              <a:ext cx="51124" cy="54349"/>
            </a:xfrm>
            <a:custGeom>
              <a:avLst/>
              <a:gdLst>
                <a:gd name="T0" fmla="*/ 11457838 w 251"/>
                <a:gd name="T1" fmla="*/ 0 h 251"/>
                <a:gd name="T2" fmla="*/ 11457838 w 251"/>
                <a:gd name="T3" fmla="*/ 0 h 251"/>
                <a:gd name="T4" fmla="*/ 17232321 w 251"/>
                <a:gd name="T5" fmla="*/ 5774786 h 251"/>
                <a:gd name="T6" fmla="*/ 22915372 w 251"/>
                <a:gd name="T7" fmla="*/ 14299212 h 251"/>
                <a:gd name="T8" fmla="*/ 17232321 w 251"/>
                <a:gd name="T9" fmla="*/ 22915372 h 251"/>
                <a:gd name="T10" fmla="*/ 5774786 w 251"/>
                <a:gd name="T11" fmla="*/ 17232321 h 251"/>
                <a:gd name="T12" fmla="*/ 0 w 251"/>
                <a:gd name="T13" fmla="*/ 11457838 h 251"/>
                <a:gd name="T14" fmla="*/ 5774786 w 251"/>
                <a:gd name="T15" fmla="*/ 2841374 h 251"/>
                <a:gd name="T16" fmla="*/ 11457838 w 251"/>
                <a:gd name="T17" fmla="*/ 0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
                <a:gd name="T28" fmla="*/ 0 h 251"/>
                <a:gd name="T29" fmla="*/ 251 w 251"/>
                <a:gd name="T30" fmla="*/ 251 h 2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 h="251">
                  <a:moveTo>
                    <a:pt x="125" y="0"/>
                  </a:moveTo>
                  <a:lnTo>
                    <a:pt x="125" y="0"/>
                  </a:lnTo>
                  <a:cubicBezTo>
                    <a:pt x="157" y="0"/>
                    <a:pt x="188" y="31"/>
                    <a:pt x="188" y="63"/>
                  </a:cubicBezTo>
                  <a:cubicBezTo>
                    <a:pt x="219" y="63"/>
                    <a:pt x="250" y="125"/>
                    <a:pt x="250" y="156"/>
                  </a:cubicBezTo>
                  <a:cubicBezTo>
                    <a:pt x="250" y="219"/>
                    <a:pt x="219" y="219"/>
                    <a:pt x="188" y="250"/>
                  </a:cubicBezTo>
                  <a:cubicBezTo>
                    <a:pt x="157" y="250"/>
                    <a:pt x="125" y="219"/>
                    <a:pt x="63" y="188"/>
                  </a:cubicBezTo>
                  <a:cubicBezTo>
                    <a:pt x="63" y="156"/>
                    <a:pt x="32" y="156"/>
                    <a:pt x="0" y="125"/>
                  </a:cubicBezTo>
                  <a:cubicBezTo>
                    <a:pt x="0" y="63"/>
                    <a:pt x="32" y="63"/>
                    <a:pt x="63" y="31"/>
                  </a:cubicBezTo>
                  <a:cubicBezTo>
                    <a:pt x="63" y="0"/>
                    <a:pt x="94" y="0"/>
                    <a:pt x="125"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8" name="Freeform 89">
              <a:extLst/>
            </p:cNvPr>
            <p:cNvSpPr>
              <a:spLocks noChangeArrowheads="1"/>
            </p:cNvSpPr>
            <p:nvPr/>
          </p:nvSpPr>
          <p:spPr bwMode="auto">
            <a:xfrm>
              <a:off x="4099931" y="3499696"/>
              <a:ext cx="88794" cy="108699"/>
            </a:xfrm>
            <a:custGeom>
              <a:avLst/>
              <a:gdLst>
                <a:gd name="T0" fmla="*/ 22700989 w 438"/>
                <a:gd name="T1" fmla="*/ 5705619 h 501"/>
                <a:gd name="T2" fmla="*/ 22700989 w 438"/>
                <a:gd name="T3" fmla="*/ 5705619 h 501"/>
                <a:gd name="T4" fmla="*/ 34051785 w 438"/>
                <a:gd name="T5" fmla="*/ 0 h 501"/>
                <a:gd name="T6" fmla="*/ 39681681 w 438"/>
                <a:gd name="T7" fmla="*/ 5705619 h 501"/>
                <a:gd name="T8" fmla="*/ 36866583 w 438"/>
                <a:gd name="T9" fmla="*/ 20062191 h 501"/>
                <a:gd name="T10" fmla="*/ 31145984 w 438"/>
                <a:gd name="T11" fmla="*/ 25860032 h 501"/>
                <a:gd name="T12" fmla="*/ 36866583 w 438"/>
                <a:gd name="T13" fmla="*/ 31565651 h 501"/>
                <a:gd name="T14" fmla="*/ 31145984 w 438"/>
                <a:gd name="T15" fmla="*/ 31565651 h 501"/>
                <a:gd name="T16" fmla="*/ 31145984 w 438"/>
                <a:gd name="T17" fmla="*/ 43069111 h 501"/>
                <a:gd name="T18" fmla="*/ 19795489 w 438"/>
                <a:gd name="T19" fmla="*/ 37363492 h 501"/>
                <a:gd name="T20" fmla="*/ 14165593 w 438"/>
                <a:gd name="T21" fmla="*/ 34510379 h 501"/>
                <a:gd name="T22" fmla="*/ 5629896 w 438"/>
                <a:gd name="T23" fmla="*/ 28712842 h 501"/>
                <a:gd name="T24" fmla="*/ 5629896 w 438"/>
                <a:gd name="T25" fmla="*/ 20062191 h 501"/>
                <a:gd name="T26" fmla="*/ 2814797 w 438"/>
                <a:gd name="T27" fmla="*/ 14356269 h 501"/>
                <a:gd name="T28" fmla="*/ 11350495 w 438"/>
                <a:gd name="T29" fmla="*/ 14356269 h 501"/>
                <a:gd name="T30" fmla="*/ 14165593 w 438"/>
                <a:gd name="T31" fmla="*/ 5705619 h 501"/>
                <a:gd name="T32" fmla="*/ 19795489 w 438"/>
                <a:gd name="T33" fmla="*/ 11503460 h 501"/>
                <a:gd name="T34" fmla="*/ 19795489 w 438"/>
                <a:gd name="T35" fmla="*/ 14356269 h 501"/>
                <a:gd name="T36" fmla="*/ 28330885 w 438"/>
                <a:gd name="T37" fmla="*/ 17209382 h 501"/>
                <a:gd name="T38" fmla="*/ 28330885 w 438"/>
                <a:gd name="T39" fmla="*/ 8558732 h 501"/>
                <a:gd name="T40" fmla="*/ 22700989 w 438"/>
                <a:gd name="T41" fmla="*/ 5705619 h 5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8"/>
                <a:gd name="T64" fmla="*/ 0 h 501"/>
                <a:gd name="T65" fmla="*/ 438 w 438"/>
                <a:gd name="T66" fmla="*/ 501 h 5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8" h="501">
                  <a:moveTo>
                    <a:pt x="250" y="62"/>
                  </a:moveTo>
                  <a:lnTo>
                    <a:pt x="250" y="62"/>
                  </a:lnTo>
                  <a:cubicBezTo>
                    <a:pt x="281" y="0"/>
                    <a:pt x="343" y="0"/>
                    <a:pt x="375" y="0"/>
                  </a:cubicBezTo>
                  <a:cubicBezTo>
                    <a:pt x="406" y="0"/>
                    <a:pt x="437" y="31"/>
                    <a:pt x="437" y="62"/>
                  </a:cubicBezTo>
                  <a:cubicBezTo>
                    <a:pt x="437" y="125"/>
                    <a:pt x="406" y="156"/>
                    <a:pt x="406" y="218"/>
                  </a:cubicBezTo>
                  <a:cubicBezTo>
                    <a:pt x="406" y="250"/>
                    <a:pt x="343" y="250"/>
                    <a:pt x="343" y="281"/>
                  </a:cubicBezTo>
                  <a:cubicBezTo>
                    <a:pt x="343" y="281"/>
                    <a:pt x="406" y="312"/>
                    <a:pt x="406" y="343"/>
                  </a:cubicBezTo>
                  <a:cubicBezTo>
                    <a:pt x="406" y="375"/>
                    <a:pt x="343" y="343"/>
                    <a:pt x="343" y="343"/>
                  </a:cubicBezTo>
                  <a:cubicBezTo>
                    <a:pt x="312" y="406"/>
                    <a:pt x="343" y="468"/>
                    <a:pt x="343" y="468"/>
                  </a:cubicBezTo>
                  <a:cubicBezTo>
                    <a:pt x="281" y="500"/>
                    <a:pt x="250" y="437"/>
                    <a:pt x="218" y="406"/>
                  </a:cubicBezTo>
                  <a:cubicBezTo>
                    <a:pt x="187" y="406"/>
                    <a:pt x="187" y="375"/>
                    <a:pt x="156" y="375"/>
                  </a:cubicBezTo>
                  <a:cubicBezTo>
                    <a:pt x="125" y="343"/>
                    <a:pt x="93" y="343"/>
                    <a:pt x="62" y="312"/>
                  </a:cubicBezTo>
                  <a:cubicBezTo>
                    <a:pt x="31" y="281"/>
                    <a:pt x="62" y="250"/>
                    <a:pt x="62" y="218"/>
                  </a:cubicBezTo>
                  <a:cubicBezTo>
                    <a:pt x="62" y="218"/>
                    <a:pt x="0" y="187"/>
                    <a:pt x="31" y="156"/>
                  </a:cubicBezTo>
                  <a:cubicBezTo>
                    <a:pt x="31" y="125"/>
                    <a:pt x="93" y="156"/>
                    <a:pt x="125" y="156"/>
                  </a:cubicBezTo>
                  <a:cubicBezTo>
                    <a:pt x="156" y="156"/>
                    <a:pt x="125" y="62"/>
                    <a:pt x="156" y="62"/>
                  </a:cubicBezTo>
                  <a:cubicBezTo>
                    <a:pt x="187" y="62"/>
                    <a:pt x="187" y="93"/>
                    <a:pt x="218" y="125"/>
                  </a:cubicBezTo>
                  <a:cubicBezTo>
                    <a:pt x="218" y="156"/>
                    <a:pt x="218" y="156"/>
                    <a:pt x="218" y="156"/>
                  </a:cubicBezTo>
                  <a:cubicBezTo>
                    <a:pt x="250" y="187"/>
                    <a:pt x="281" y="218"/>
                    <a:pt x="312" y="187"/>
                  </a:cubicBezTo>
                  <a:cubicBezTo>
                    <a:pt x="343" y="156"/>
                    <a:pt x="312" y="125"/>
                    <a:pt x="312" y="93"/>
                  </a:cubicBezTo>
                  <a:cubicBezTo>
                    <a:pt x="312" y="62"/>
                    <a:pt x="250" y="62"/>
                    <a:pt x="250"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9" name="Freeform 90">
              <a:extLst/>
            </p:cNvPr>
            <p:cNvSpPr>
              <a:spLocks noChangeArrowheads="1"/>
            </p:cNvSpPr>
            <p:nvPr/>
          </p:nvSpPr>
          <p:spPr bwMode="auto">
            <a:xfrm>
              <a:off x="4144776" y="3607442"/>
              <a:ext cx="19732" cy="20023"/>
            </a:xfrm>
            <a:custGeom>
              <a:avLst/>
              <a:gdLst>
                <a:gd name="T0" fmla="*/ 8959852 w 95"/>
                <a:gd name="T1" fmla="*/ 0 h 94"/>
                <a:gd name="T2" fmla="*/ 8959852 w 95"/>
                <a:gd name="T3" fmla="*/ 0 h 94"/>
                <a:gd name="T4" fmla="*/ 3050320 w 95"/>
                <a:gd name="T5" fmla="*/ 0 h 94"/>
                <a:gd name="T6" fmla="*/ 3050320 w 95"/>
                <a:gd name="T7" fmla="*/ 2749961 h 94"/>
                <a:gd name="T8" fmla="*/ 6004932 w 95"/>
                <a:gd name="T9" fmla="*/ 8249882 h 94"/>
                <a:gd name="T10" fmla="*/ 8959852 w 95"/>
                <a:gd name="T11" fmla="*/ 0 h 94"/>
                <a:gd name="T12" fmla="*/ 0 60000 65536"/>
                <a:gd name="T13" fmla="*/ 0 60000 65536"/>
                <a:gd name="T14" fmla="*/ 0 60000 65536"/>
                <a:gd name="T15" fmla="*/ 0 60000 65536"/>
                <a:gd name="T16" fmla="*/ 0 60000 65536"/>
                <a:gd name="T17" fmla="*/ 0 60000 65536"/>
                <a:gd name="T18" fmla="*/ 0 w 95"/>
                <a:gd name="T19" fmla="*/ 0 h 94"/>
                <a:gd name="T20" fmla="*/ 95 w 95"/>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95" h="94">
                  <a:moveTo>
                    <a:pt x="94" y="0"/>
                  </a:moveTo>
                  <a:lnTo>
                    <a:pt x="94" y="0"/>
                  </a:lnTo>
                  <a:lnTo>
                    <a:pt x="32" y="0"/>
                  </a:lnTo>
                  <a:cubicBezTo>
                    <a:pt x="0" y="0"/>
                    <a:pt x="32" y="31"/>
                    <a:pt x="32" y="31"/>
                  </a:cubicBezTo>
                  <a:cubicBezTo>
                    <a:pt x="32" y="62"/>
                    <a:pt x="32" y="93"/>
                    <a:pt x="63" y="93"/>
                  </a:cubicBezTo>
                  <a:cubicBezTo>
                    <a:pt x="94" y="93"/>
                    <a:pt x="94" y="31"/>
                    <a:pt x="94"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0" name="Freeform 91">
              <a:extLst/>
            </p:cNvPr>
            <p:cNvSpPr>
              <a:spLocks noChangeArrowheads="1"/>
            </p:cNvSpPr>
            <p:nvPr/>
          </p:nvSpPr>
          <p:spPr bwMode="auto">
            <a:xfrm>
              <a:off x="4106209" y="3594093"/>
              <a:ext cx="38568" cy="34326"/>
            </a:xfrm>
            <a:custGeom>
              <a:avLst/>
              <a:gdLst>
                <a:gd name="T0" fmla="*/ 5765123 w 188"/>
                <a:gd name="T1" fmla="*/ 0 h 157"/>
                <a:gd name="T2" fmla="*/ 5765123 w 188"/>
                <a:gd name="T3" fmla="*/ 0 h 157"/>
                <a:gd name="T4" fmla="*/ 14505814 w 188"/>
                <a:gd name="T5" fmla="*/ 8784614 h 157"/>
                <a:gd name="T6" fmla="*/ 17388375 w 188"/>
                <a:gd name="T7" fmla="*/ 14578558 h 157"/>
                <a:gd name="T8" fmla="*/ 5765123 w 188"/>
                <a:gd name="T9" fmla="*/ 11681738 h 157"/>
                <a:gd name="T10" fmla="*/ 0 w 188"/>
                <a:gd name="T11" fmla="*/ 8784614 h 157"/>
                <a:gd name="T12" fmla="*/ 0 w 188"/>
                <a:gd name="T13" fmla="*/ 2897125 h 157"/>
                <a:gd name="T14" fmla="*/ 5765123 w 188"/>
                <a:gd name="T15" fmla="*/ 0 h 157"/>
                <a:gd name="T16" fmla="*/ 0 60000 65536"/>
                <a:gd name="T17" fmla="*/ 0 60000 65536"/>
                <a:gd name="T18" fmla="*/ 0 60000 65536"/>
                <a:gd name="T19" fmla="*/ 0 60000 65536"/>
                <a:gd name="T20" fmla="*/ 0 60000 65536"/>
                <a:gd name="T21" fmla="*/ 0 60000 65536"/>
                <a:gd name="T22" fmla="*/ 0 60000 65536"/>
                <a:gd name="T23" fmla="*/ 0 60000 65536"/>
                <a:gd name="T24" fmla="*/ 0 w 188"/>
                <a:gd name="T25" fmla="*/ 0 h 157"/>
                <a:gd name="T26" fmla="*/ 188 w 188"/>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8" h="157">
                  <a:moveTo>
                    <a:pt x="62" y="0"/>
                  </a:moveTo>
                  <a:lnTo>
                    <a:pt x="62" y="0"/>
                  </a:lnTo>
                  <a:cubicBezTo>
                    <a:pt x="94" y="0"/>
                    <a:pt x="125" y="63"/>
                    <a:pt x="156" y="94"/>
                  </a:cubicBezTo>
                  <a:cubicBezTo>
                    <a:pt x="187" y="94"/>
                    <a:pt x="187" y="125"/>
                    <a:pt x="187" y="156"/>
                  </a:cubicBezTo>
                  <a:cubicBezTo>
                    <a:pt x="156" y="156"/>
                    <a:pt x="125" y="125"/>
                    <a:pt x="62" y="125"/>
                  </a:cubicBezTo>
                  <a:cubicBezTo>
                    <a:pt x="62" y="94"/>
                    <a:pt x="31" y="94"/>
                    <a:pt x="0" y="94"/>
                  </a:cubicBezTo>
                  <a:cubicBezTo>
                    <a:pt x="0" y="63"/>
                    <a:pt x="0" y="63"/>
                    <a:pt x="0" y="31"/>
                  </a:cubicBezTo>
                  <a:cubicBezTo>
                    <a:pt x="31" y="31"/>
                    <a:pt x="31" y="0"/>
                    <a:pt x="62"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1" name="Freeform 92">
              <a:extLst/>
            </p:cNvPr>
            <p:cNvSpPr>
              <a:spLocks noChangeArrowheads="1"/>
            </p:cNvSpPr>
            <p:nvPr/>
          </p:nvSpPr>
          <p:spPr bwMode="auto">
            <a:xfrm>
              <a:off x="4087374" y="3587419"/>
              <a:ext cx="13453" cy="34326"/>
            </a:xfrm>
            <a:custGeom>
              <a:avLst/>
              <a:gdLst>
                <a:gd name="T0" fmla="*/ 6150640 w 64"/>
                <a:gd name="T1" fmla="*/ 0 h 157"/>
                <a:gd name="T2" fmla="*/ 6150640 w 64"/>
                <a:gd name="T3" fmla="*/ 0 h 157"/>
                <a:gd name="T4" fmla="*/ 0 w 64"/>
                <a:gd name="T5" fmla="*/ 14578558 h 157"/>
                <a:gd name="T6" fmla="*/ 0 w 64"/>
                <a:gd name="T7" fmla="*/ 5793944 h 157"/>
                <a:gd name="T8" fmla="*/ 6150640 w 64"/>
                <a:gd name="T9" fmla="*/ 0 h 157"/>
                <a:gd name="T10" fmla="*/ 0 60000 65536"/>
                <a:gd name="T11" fmla="*/ 0 60000 65536"/>
                <a:gd name="T12" fmla="*/ 0 60000 65536"/>
                <a:gd name="T13" fmla="*/ 0 60000 65536"/>
                <a:gd name="T14" fmla="*/ 0 60000 65536"/>
                <a:gd name="T15" fmla="*/ 0 w 64"/>
                <a:gd name="T16" fmla="*/ 0 h 157"/>
                <a:gd name="T17" fmla="*/ 64 w 64"/>
                <a:gd name="T18" fmla="*/ 157 h 157"/>
              </a:gdLst>
              <a:ahLst/>
              <a:cxnLst>
                <a:cxn ang="T10">
                  <a:pos x="T0" y="T1"/>
                </a:cxn>
                <a:cxn ang="T11">
                  <a:pos x="T2" y="T3"/>
                </a:cxn>
                <a:cxn ang="T12">
                  <a:pos x="T4" y="T5"/>
                </a:cxn>
                <a:cxn ang="T13">
                  <a:pos x="T6" y="T7"/>
                </a:cxn>
                <a:cxn ang="T14">
                  <a:pos x="T8" y="T9"/>
                </a:cxn>
              </a:cxnLst>
              <a:rect l="T15" t="T16" r="T17" b="T18"/>
              <a:pathLst>
                <a:path w="64" h="157">
                  <a:moveTo>
                    <a:pt x="63" y="0"/>
                  </a:moveTo>
                  <a:lnTo>
                    <a:pt x="63" y="0"/>
                  </a:lnTo>
                  <a:cubicBezTo>
                    <a:pt x="63" y="62"/>
                    <a:pt x="63" y="125"/>
                    <a:pt x="0" y="156"/>
                  </a:cubicBezTo>
                  <a:cubicBezTo>
                    <a:pt x="0" y="125"/>
                    <a:pt x="0" y="94"/>
                    <a:pt x="0" y="62"/>
                  </a:cubicBezTo>
                  <a:cubicBezTo>
                    <a:pt x="31" y="62"/>
                    <a:pt x="63"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2" name="Freeform 93">
              <a:extLst/>
            </p:cNvPr>
            <p:cNvSpPr>
              <a:spLocks noChangeArrowheads="1"/>
            </p:cNvSpPr>
            <p:nvPr/>
          </p:nvSpPr>
          <p:spPr bwMode="auto">
            <a:xfrm>
              <a:off x="4221014" y="3620791"/>
              <a:ext cx="26011" cy="41001"/>
            </a:xfrm>
            <a:custGeom>
              <a:avLst/>
              <a:gdLst>
                <a:gd name="T0" fmla="*/ 5932009 w 126"/>
                <a:gd name="T1" fmla="*/ 0 h 189"/>
                <a:gd name="T2" fmla="*/ 5932009 w 126"/>
                <a:gd name="T3" fmla="*/ 0 h 189"/>
                <a:gd name="T4" fmla="*/ 11769508 w 126"/>
                <a:gd name="T5" fmla="*/ 5796194 h 189"/>
                <a:gd name="T6" fmla="*/ 8850759 w 126"/>
                <a:gd name="T7" fmla="*/ 14352626 h 189"/>
                <a:gd name="T8" fmla="*/ 0 w 126"/>
                <a:gd name="T9" fmla="*/ 8648338 h 189"/>
                <a:gd name="T10" fmla="*/ 0 w 126"/>
                <a:gd name="T11" fmla="*/ 2852144 h 189"/>
                <a:gd name="T12" fmla="*/ 5932009 w 126"/>
                <a:gd name="T13" fmla="*/ 0 h 189"/>
                <a:gd name="T14" fmla="*/ 0 60000 65536"/>
                <a:gd name="T15" fmla="*/ 0 60000 65536"/>
                <a:gd name="T16" fmla="*/ 0 60000 65536"/>
                <a:gd name="T17" fmla="*/ 0 60000 65536"/>
                <a:gd name="T18" fmla="*/ 0 60000 65536"/>
                <a:gd name="T19" fmla="*/ 0 60000 65536"/>
                <a:gd name="T20" fmla="*/ 0 60000 65536"/>
                <a:gd name="T21" fmla="*/ 0 w 126"/>
                <a:gd name="T22" fmla="*/ 0 h 189"/>
                <a:gd name="T23" fmla="*/ 126 w 126"/>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189">
                  <a:moveTo>
                    <a:pt x="63" y="0"/>
                  </a:moveTo>
                  <a:lnTo>
                    <a:pt x="63" y="0"/>
                  </a:lnTo>
                  <a:cubicBezTo>
                    <a:pt x="63" y="0"/>
                    <a:pt x="125" y="0"/>
                    <a:pt x="125" y="63"/>
                  </a:cubicBezTo>
                  <a:cubicBezTo>
                    <a:pt x="125" y="94"/>
                    <a:pt x="125" y="156"/>
                    <a:pt x="94" y="156"/>
                  </a:cubicBezTo>
                  <a:cubicBezTo>
                    <a:pt x="63" y="188"/>
                    <a:pt x="32" y="125"/>
                    <a:pt x="0" y="94"/>
                  </a:cubicBezTo>
                  <a:cubicBezTo>
                    <a:pt x="0" y="94"/>
                    <a:pt x="0" y="63"/>
                    <a:pt x="0" y="31"/>
                  </a:cubicBezTo>
                  <a:cubicBezTo>
                    <a:pt x="0" y="0"/>
                    <a:pt x="32"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3" name="Freeform 94">
              <a:extLst/>
            </p:cNvPr>
            <p:cNvSpPr>
              <a:spLocks noChangeArrowheads="1"/>
            </p:cNvSpPr>
            <p:nvPr/>
          </p:nvSpPr>
          <p:spPr bwMode="auto">
            <a:xfrm>
              <a:off x="3222750" y="3276578"/>
              <a:ext cx="400920" cy="730381"/>
            </a:xfrm>
            <a:custGeom>
              <a:avLst/>
              <a:gdLst>
                <a:gd name="T0" fmla="*/ 160142490 w 1970"/>
                <a:gd name="T1" fmla="*/ 260236577 h 3376"/>
                <a:gd name="T2" fmla="*/ 145866925 w 1970"/>
                <a:gd name="T3" fmla="*/ 277439214 h 3376"/>
                <a:gd name="T4" fmla="*/ 105785473 w 1970"/>
                <a:gd name="T5" fmla="*/ 274511357 h 3376"/>
                <a:gd name="T6" fmla="*/ 68632582 w 1970"/>
                <a:gd name="T7" fmla="*/ 277439214 h 3376"/>
                <a:gd name="T8" fmla="*/ 34316291 w 1970"/>
                <a:gd name="T9" fmla="*/ 294550497 h 3376"/>
                <a:gd name="T10" fmla="*/ 5765161 w 1970"/>
                <a:gd name="T11" fmla="*/ 303151967 h 3376"/>
                <a:gd name="T12" fmla="*/ 25714228 w 1970"/>
                <a:gd name="T13" fmla="*/ 280276020 h 3376"/>
                <a:gd name="T14" fmla="*/ 60030519 w 1970"/>
                <a:gd name="T15" fmla="*/ 263073384 h 3376"/>
                <a:gd name="T16" fmla="*/ 77234343 w 1970"/>
                <a:gd name="T17" fmla="*/ 245962101 h 3376"/>
                <a:gd name="T18" fmla="*/ 40081452 w 1970"/>
                <a:gd name="T19" fmla="*/ 251635410 h 3376"/>
                <a:gd name="T20" fmla="*/ 14275565 w 1970"/>
                <a:gd name="T21" fmla="*/ 237360631 h 3376"/>
                <a:gd name="T22" fmla="*/ 40081452 w 1970"/>
                <a:gd name="T23" fmla="*/ 203046711 h 3376"/>
                <a:gd name="T24" fmla="*/ 51520115 w 1970"/>
                <a:gd name="T25" fmla="*/ 188772235 h 3376"/>
                <a:gd name="T26" fmla="*/ 65795680 w 1970"/>
                <a:gd name="T27" fmla="*/ 180170765 h 3376"/>
                <a:gd name="T28" fmla="*/ 74397441 w 1970"/>
                <a:gd name="T29" fmla="*/ 160131625 h 3376"/>
                <a:gd name="T30" fmla="*/ 57193617 w 1970"/>
                <a:gd name="T31" fmla="*/ 137255678 h 3376"/>
                <a:gd name="T32" fmla="*/ 42918052 w 1970"/>
                <a:gd name="T33" fmla="*/ 137255678 h 3376"/>
                <a:gd name="T34" fmla="*/ 22877628 w 1970"/>
                <a:gd name="T35" fmla="*/ 122980899 h 3376"/>
                <a:gd name="T36" fmla="*/ 22877628 w 1970"/>
                <a:gd name="T37" fmla="*/ 105869919 h 3376"/>
                <a:gd name="T38" fmla="*/ 14275565 w 1970"/>
                <a:gd name="T39" fmla="*/ 91503786 h 3376"/>
                <a:gd name="T40" fmla="*/ 8602063 w 1970"/>
                <a:gd name="T41" fmla="*/ 82993972 h 3376"/>
                <a:gd name="T42" fmla="*/ 5765161 w 1970"/>
                <a:gd name="T43" fmla="*/ 74392503 h 3376"/>
                <a:gd name="T44" fmla="*/ 0 w 1970"/>
                <a:gd name="T45" fmla="*/ 60118026 h 3376"/>
                <a:gd name="T46" fmla="*/ 11438663 w 1970"/>
                <a:gd name="T47" fmla="*/ 54353362 h 3376"/>
                <a:gd name="T48" fmla="*/ 2836902 w 1970"/>
                <a:gd name="T49" fmla="*/ 42915389 h 3376"/>
                <a:gd name="T50" fmla="*/ 20040726 w 1970"/>
                <a:gd name="T51" fmla="*/ 25804106 h 3376"/>
                <a:gd name="T52" fmla="*/ 14275565 w 1970"/>
                <a:gd name="T53" fmla="*/ 11437973 h 3376"/>
                <a:gd name="T54" fmla="*/ 31479389 w 1970"/>
                <a:gd name="T55" fmla="*/ 2928160 h 3376"/>
                <a:gd name="T56" fmla="*/ 65795680 w 1970"/>
                <a:gd name="T57" fmla="*/ 0 h 3376"/>
                <a:gd name="T58" fmla="*/ 40081452 w 1970"/>
                <a:gd name="T59" fmla="*/ 25804106 h 3376"/>
                <a:gd name="T60" fmla="*/ 37152891 w 1970"/>
                <a:gd name="T61" fmla="*/ 40078583 h 3376"/>
                <a:gd name="T62" fmla="*/ 65795680 w 1970"/>
                <a:gd name="T63" fmla="*/ 34313920 h 3376"/>
                <a:gd name="T64" fmla="*/ 97275069 w 1970"/>
                <a:gd name="T65" fmla="*/ 37242079 h 3376"/>
                <a:gd name="T66" fmla="*/ 80071245 w 1970"/>
                <a:gd name="T67" fmla="*/ 74392503 h 3376"/>
                <a:gd name="T68" fmla="*/ 65795680 w 1970"/>
                <a:gd name="T69" fmla="*/ 88666979 h 3376"/>
                <a:gd name="T70" fmla="*/ 77234343 w 1970"/>
                <a:gd name="T71" fmla="*/ 91503786 h 3376"/>
                <a:gd name="T72" fmla="*/ 102948571 w 1970"/>
                <a:gd name="T73" fmla="*/ 125817705 h 3376"/>
                <a:gd name="T74" fmla="*/ 137264862 w 1970"/>
                <a:gd name="T75" fmla="*/ 174497758 h 3376"/>
                <a:gd name="T76" fmla="*/ 137264862 w 1970"/>
                <a:gd name="T77" fmla="*/ 183007571 h 3376"/>
                <a:gd name="T78" fmla="*/ 143030023 w 1970"/>
                <a:gd name="T79" fmla="*/ 208811677 h 3376"/>
                <a:gd name="T80" fmla="*/ 177346314 w 1970"/>
                <a:gd name="T81" fmla="*/ 208811677 h 3376"/>
                <a:gd name="T82" fmla="*/ 165907651 w 1970"/>
                <a:gd name="T83" fmla="*/ 237360631 h 3376"/>
                <a:gd name="T84" fmla="*/ 160142490 w 1970"/>
                <a:gd name="T85" fmla="*/ 248798604 h 3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70"/>
                <a:gd name="T130" fmla="*/ 0 h 3376"/>
                <a:gd name="T131" fmla="*/ 1970 w 1970"/>
                <a:gd name="T132" fmla="*/ 3376 h 3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70" h="3376">
                  <a:moveTo>
                    <a:pt x="1656" y="2782"/>
                  </a:moveTo>
                  <a:lnTo>
                    <a:pt x="1656" y="2782"/>
                  </a:lnTo>
                  <a:cubicBezTo>
                    <a:pt x="1688" y="2813"/>
                    <a:pt x="1719" y="2844"/>
                    <a:pt x="1750" y="2844"/>
                  </a:cubicBezTo>
                  <a:cubicBezTo>
                    <a:pt x="1813" y="2844"/>
                    <a:pt x="1906" y="2782"/>
                    <a:pt x="1906" y="2844"/>
                  </a:cubicBezTo>
                  <a:cubicBezTo>
                    <a:pt x="1906" y="2875"/>
                    <a:pt x="1813" y="2907"/>
                    <a:pt x="1781" y="2938"/>
                  </a:cubicBezTo>
                  <a:cubicBezTo>
                    <a:pt x="1719" y="2969"/>
                    <a:pt x="1656" y="3032"/>
                    <a:pt x="1594" y="3032"/>
                  </a:cubicBezTo>
                  <a:cubicBezTo>
                    <a:pt x="1531" y="3032"/>
                    <a:pt x="1469" y="3000"/>
                    <a:pt x="1438" y="3000"/>
                  </a:cubicBezTo>
                  <a:cubicBezTo>
                    <a:pt x="1375" y="3000"/>
                    <a:pt x="1344" y="3032"/>
                    <a:pt x="1313" y="3032"/>
                  </a:cubicBezTo>
                  <a:cubicBezTo>
                    <a:pt x="1250" y="3032"/>
                    <a:pt x="1219" y="3000"/>
                    <a:pt x="1156" y="3000"/>
                  </a:cubicBezTo>
                  <a:cubicBezTo>
                    <a:pt x="1094" y="3000"/>
                    <a:pt x="1063" y="3032"/>
                    <a:pt x="1000" y="3032"/>
                  </a:cubicBezTo>
                  <a:cubicBezTo>
                    <a:pt x="938" y="3032"/>
                    <a:pt x="938" y="3094"/>
                    <a:pt x="875" y="3094"/>
                  </a:cubicBezTo>
                  <a:cubicBezTo>
                    <a:pt x="813" y="3094"/>
                    <a:pt x="813" y="3032"/>
                    <a:pt x="750" y="3032"/>
                  </a:cubicBezTo>
                  <a:cubicBezTo>
                    <a:pt x="719" y="3032"/>
                    <a:pt x="656" y="3063"/>
                    <a:pt x="625" y="3094"/>
                  </a:cubicBezTo>
                  <a:cubicBezTo>
                    <a:pt x="594" y="3125"/>
                    <a:pt x="594" y="3219"/>
                    <a:pt x="563" y="3250"/>
                  </a:cubicBezTo>
                  <a:cubicBezTo>
                    <a:pt x="500" y="3250"/>
                    <a:pt x="438" y="3219"/>
                    <a:pt x="375" y="3219"/>
                  </a:cubicBezTo>
                  <a:cubicBezTo>
                    <a:pt x="344" y="3219"/>
                    <a:pt x="281" y="3250"/>
                    <a:pt x="219" y="3250"/>
                  </a:cubicBezTo>
                  <a:cubicBezTo>
                    <a:pt x="219" y="3282"/>
                    <a:pt x="188" y="3344"/>
                    <a:pt x="156" y="3344"/>
                  </a:cubicBezTo>
                  <a:cubicBezTo>
                    <a:pt x="125" y="3375"/>
                    <a:pt x="94" y="3313"/>
                    <a:pt x="63" y="3313"/>
                  </a:cubicBezTo>
                  <a:cubicBezTo>
                    <a:pt x="31" y="3313"/>
                    <a:pt x="0" y="3344"/>
                    <a:pt x="0" y="3313"/>
                  </a:cubicBezTo>
                  <a:cubicBezTo>
                    <a:pt x="31" y="3282"/>
                    <a:pt x="94" y="3250"/>
                    <a:pt x="156" y="3219"/>
                  </a:cubicBezTo>
                  <a:cubicBezTo>
                    <a:pt x="219" y="3188"/>
                    <a:pt x="250" y="3094"/>
                    <a:pt x="281" y="3063"/>
                  </a:cubicBezTo>
                  <a:cubicBezTo>
                    <a:pt x="313" y="3032"/>
                    <a:pt x="313" y="2969"/>
                    <a:pt x="344" y="2938"/>
                  </a:cubicBezTo>
                  <a:cubicBezTo>
                    <a:pt x="375" y="2907"/>
                    <a:pt x="375" y="2938"/>
                    <a:pt x="406" y="2875"/>
                  </a:cubicBezTo>
                  <a:cubicBezTo>
                    <a:pt x="500" y="2844"/>
                    <a:pt x="563" y="2875"/>
                    <a:pt x="656" y="2875"/>
                  </a:cubicBezTo>
                  <a:cubicBezTo>
                    <a:pt x="656" y="2875"/>
                    <a:pt x="688" y="2875"/>
                    <a:pt x="719" y="2844"/>
                  </a:cubicBezTo>
                  <a:cubicBezTo>
                    <a:pt x="781" y="2813"/>
                    <a:pt x="844" y="2782"/>
                    <a:pt x="875" y="2688"/>
                  </a:cubicBezTo>
                  <a:cubicBezTo>
                    <a:pt x="875" y="2688"/>
                    <a:pt x="875" y="2688"/>
                    <a:pt x="844" y="2688"/>
                  </a:cubicBezTo>
                  <a:cubicBezTo>
                    <a:pt x="781" y="2719"/>
                    <a:pt x="719" y="2813"/>
                    <a:pt x="656" y="2813"/>
                  </a:cubicBezTo>
                  <a:cubicBezTo>
                    <a:pt x="594" y="2813"/>
                    <a:pt x="563" y="2719"/>
                    <a:pt x="500" y="2688"/>
                  </a:cubicBezTo>
                  <a:cubicBezTo>
                    <a:pt x="469" y="2688"/>
                    <a:pt x="438" y="2782"/>
                    <a:pt x="438" y="2750"/>
                  </a:cubicBezTo>
                  <a:cubicBezTo>
                    <a:pt x="375" y="2750"/>
                    <a:pt x="406" y="2688"/>
                    <a:pt x="375" y="2688"/>
                  </a:cubicBezTo>
                  <a:cubicBezTo>
                    <a:pt x="313" y="2657"/>
                    <a:pt x="281" y="2750"/>
                    <a:pt x="219" y="2719"/>
                  </a:cubicBezTo>
                  <a:cubicBezTo>
                    <a:pt x="188" y="2625"/>
                    <a:pt x="94" y="2625"/>
                    <a:pt x="156" y="2594"/>
                  </a:cubicBezTo>
                  <a:cubicBezTo>
                    <a:pt x="156" y="2532"/>
                    <a:pt x="281" y="2563"/>
                    <a:pt x="344" y="2500"/>
                  </a:cubicBezTo>
                  <a:cubicBezTo>
                    <a:pt x="375" y="2500"/>
                    <a:pt x="438" y="2438"/>
                    <a:pt x="469" y="2375"/>
                  </a:cubicBezTo>
                  <a:cubicBezTo>
                    <a:pt x="500" y="2344"/>
                    <a:pt x="500" y="2250"/>
                    <a:pt x="438" y="2219"/>
                  </a:cubicBezTo>
                  <a:cubicBezTo>
                    <a:pt x="438" y="2219"/>
                    <a:pt x="313" y="2282"/>
                    <a:pt x="313" y="2250"/>
                  </a:cubicBezTo>
                  <a:cubicBezTo>
                    <a:pt x="313" y="2188"/>
                    <a:pt x="406" y="2157"/>
                    <a:pt x="438" y="2125"/>
                  </a:cubicBezTo>
                  <a:cubicBezTo>
                    <a:pt x="469" y="2094"/>
                    <a:pt x="500" y="2094"/>
                    <a:pt x="563" y="2063"/>
                  </a:cubicBezTo>
                  <a:cubicBezTo>
                    <a:pt x="594" y="2063"/>
                    <a:pt x="625" y="2063"/>
                    <a:pt x="656" y="2063"/>
                  </a:cubicBezTo>
                  <a:cubicBezTo>
                    <a:pt x="688" y="2094"/>
                    <a:pt x="719" y="2094"/>
                    <a:pt x="719" y="2094"/>
                  </a:cubicBezTo>
                  <a:cubicBezTo>
                    <a:pt x="750" y="2032"/>
                    <a:pt x="719" y="2000"/>
                    <a:pt x="719" y="1969"/>
                  </a:cubicBezTo>
                  <a:cubicBezTo>
                    <a:pt x="719" y="1938"/>
                    <a:pt x="781" y="1938"/>
                    <a:pt x="781" y="1875"/>
                  </a:cubicBezTo>
                  <a:cubicBezTo>
                    <a:pt x="781" y="1875"/>
                    <a:pt x="719" y="1875"/>
                    <a:pt x="719" y="1844"/>
                  </a:cubicBezTo>
                  <a:cubicBezTo>
                    <a:pt x="719" y="1813"/>
                    <a:pt x="813" y="1782"/>
                    <a:pt x="813" y="1750"/>
                  </a:cubicBezTo>
                  <a:cubicBezTo>
                    <a:pt x="813" y="1719"/>
                    <a:pt x="719" y="1750"/>
                    <a:pt x="719" y="1750"/>
                  </a:cubicBezTo>
                  <a:cubicBezTo>
                    <a:pt x="656" y="1719"/>
                    <a:pt x="625" y="1657"/>
                    <a:pt x="594" y="1594"/>
                  </a:cubicBezTo>
                  <a:cubicBezTo>
                    <a:pt x="594" y="1563"/>
                    <a:pt x="594" y="1532"/>
                    <a:pt x="625" y="1500"/>
                  </a:cubicBezTo>
                  <a:cubicBezTo>
                    <a:pt x="656" y="1469"/>
                    <a:pt x="688" y="1469"/>
                    <a:pt x="688" y="1438"/>
                  </a:cubicBezTo>
                  <a:cubicBezTo>
                    <a:pt x="656" y="1407"/>
                    <a:pt x="625" y="1438"/>
                    <a:pt x="594" y="1438"/>
                  </a:cubicBezTo>
                  <a:cubicBezTo>
                    <a:pt x="563" y="1469"/>
                    <a:pt x="531" y="1500"/>
                    <a:pt x="469" y="1500"/>
                  </a:cubicBezTo>
                  <a:cubicBezTo>
                    <a:pt x="438" y="1532"/>
                    <a:pt x="375" y="1500"/>
                    <a:pt x="344" y="1469"/>
                  </a:cubicBezTo>
                  <a:cubicBezTo>
                    <a:pt x="313" y="1469"/>
                    <a:pt x="281" y="1469"/>
                    <a:pt x="250" y="1469"/>
                  </a:cubicBezTo>
                  <a:cubicBezTo>
                    <a:pt x="219" y="1407"/>
                    <a:pt x="250" y="1407"/>
                    <a:pt x="250" y="1344"/>
                  </a:cubicBezTo>
                  <a:cubicBezTo>
                    <a:pt x="250" y="1344"/>
                    <a:pt x="281" y="1313"/>
                    <a:pt x="281" y="1282"/>
                  </a:cubicBezTo>
                  <a:cubicBezTo>
                    <a:pt x="281" y="1250"/>
                    <a:pt x="313" y="1219"/>
                    <a:pt x="313" y="1188"/>
                  </a:cubicBezTo>
                  <a:cubicBezTo>
                    <a:pt x="281" y="1157"/>
                    <a:pt x="250" y="1188"/>
                    <a:pt x="250" y="1157"/>
                  </a:cubicBezTo>
                  <a:cubicBezTo>
                    <a:pt x="219" y="1157"/>
                    <a:pt x="281" y="1094"/>
                    <a:pt x="250" y="1063"/>
                  </a:cubicBezTo>
                  <a:cubicBezTo>
                    <a:pt x="250" y="1063"/>
                    <a:pt x="219" y="1063"/>
                    <a:pt x="188" y="1063"/>
                  </a:cubicBezTo>
                  <a:cubicBezTo>
                    <a:pt x="156" y="1063"/>
                    <a:pt x="156" y="1000"/>
                    <a:pt x="156" y="1000"/>
                  </a:cubicBezTo>
                  <a:cubicBezTo>
                    <a:pt x="125" y="1032"/>
                    <a:pt x="156" y="1063"/>
                    <a:pt x="125" y="1094"/>
                  </a:cubicBezTo>
                  <a:cubicBezTo>
                    <a:pt x="94" y="1125"/>
                    <a:pt x="63" y="1063"/>
                    <a:pt x="63" y="1063"/>
                  </a:cubicBezTo>
                  <a:cubicBezTo>
                    <a:pt x="63" y="1000"/>
                    <a:pt x="63" y="938"/>
                    <a:pt x="94" y="907"/>
                  </a:cubicBezTo>
                  <a:cubicBezTo>
                    <a:pt x="94" y="875"/>
                    <a:pt x="125" y="875"/>
                    <a:pt x="156" y="875"/>
                  </a:cubicBezTo>
                  <a:cubicBezTo>
                    <a:pt x="156" y="844"/>
                    <a:pt x="188" y="781"/>
                    <a:pt x="156" y="781"/>
                  </a:cubicBezTo>
                  <a:cubicBezTo>
                    <a:pt x="125" y="750"/>
                    <a:pt x="94" y="813"/>
                    <a:pt x="63" y="813"/>
                  </a:cubicBezTo>
                  <a:cubicBezTo>
                    <a:pt x="63" y="813"/>
                    <a:pt x="0" y="813"/>
                    <a:pt x="0" y="781"/>
                  </a:cubicBezTo>
                  <a:cubicBezTo>
                    <a:pt x="31" y="750"/>
                    <a:pt x="31" y="750"/>
                    <a:pt x="31" y="750"/>
                  </a:cubicBezTo>
                  <a:cubicBezTo>
                    <a:pt x="31" y="719"/>
                    <a:pt x="0" y="688"/>
                    <a:pt x="0" y="657"/>
                  </a:cubicBezTo>
                  <a:cubicBezTo>
                    <a:pt x="31" y="657"/>
                    <a:pt x="63" y="657"/>
                    <a:pt x="94" y="657"/>
                  </a:cubicBezTo>
                  <a:cubicBezTo>
                    <a:pt x="94" y="625"/>
                    <a:pt x="63" y="625"/>
                    <a:pt x="63" y="594"/>
                  </a:cubicBezTo>
                  <a:cubicBezTo>
                    <a:pt x="63" y="594"/>
                    <a:pt x="94" y="594"/>
                    <a:pt x="125" y="594"/>
                  </a:cubicBezTo>
                  <a:cubicBezTo>
                    <a:pt x="125" y="563"/>
                    <a:pt x="63" y="563"/>
                    <a:pt x="63" y="532"/>
                  </a:cubicBezTo>
                  <a:cubicBezTo>
                    <a:pt x="63" y="532"/>
                    <a:pt x="156" y="532"/>
                    <a:pt x="125" y="500"/>
                  </a:cubicBezTo>
                  <a:cubicBezTo>
                    <a:pt x="94" y="469"/>
                    <a:pt x="31" y="469"/>
                    <a:pt x="31" y="469"/>
                  </a:cubicBezTo>
                  <a:cubicBezTo>
                    <a:pt x="0" y="438"/>
                    <a:pt x="63" y="407"/>
                    <a:pt x="63" y="375"/>
                  </a:cubicBezTo>
                  <a:cubicBezTo>
                    <a:pt x="63" y="344"/>
                    <a:pt x="31" y="344"/>
                    <a:pt x="63" y="313"/>
                  </a:cubicBezTo>
                  <a:cubicBezTo>
                    <a:pt x="94" y="282"/>
                    <a:pt x="156" y="313"/>
                    <a:pt x="219" y="282"/>
                  </a:cubicBezTo>
                  <a:cubicBezTo>
                    <a:pt x="219" y="250"/>
                    <a:pt x="156" y="250"/>
                    <a:pt x="156" y="219"/>
                  </a:cubicBezTo>
                  <a:cubicBezTo>
                    <a:pt x="156" y="188"/>
                    <a:pt x="156" y="188"/>
                    <a:pt x="156" y="188"/>
                  </a:cubicBezTo>
                  <a:cubicBezTo>
                    <a:pt x="156" y="157"/>
                    <a:pt x="156" y="157"/>
                    <a:pt x="156" y="125"/>
                  </a:cubicBezTo>
                  <a:cubicBezTo>
                    <a:pt x="188" y="125"/>
                    <a:pt x="219" y="157"/>
                    <a:pt x="250" y="125"/>
                  </a:cubicBezTo>
                  <a:cubicBezTo>
                    <a:pt x="281" y="94"/>
                    <a:pt x="219" y="63"/>
                    <a:pt x="219" y="0"/>
                  </a:cubicBezTo>
                  <a:cubicBezTo>
                    <a:pt x="250" y="0"/>
                    <a:pt x="281" y="0"/>
                    <a:pt x="344" y="32"/>
                  </a:cubicBezTo>
                  <a:cubicBezTo>
                    <a:pt x="375" y="32"/>
                    <a:pt x="375" y="63"/>
                    <a:pt x="406" y="63"/>
                  </a:cubicBezTo>
                  <a:cubicBezTo>
                    <a:pt x="469" y="32"/>
                    <a:pt x="531" y="0"/>
                    <a:pt x="625" y="0"/>
                  </a:cubicBezTo>
                  <a:cubicBezTo>
                    <a:pt x="656" y="0"/>
                    <a:pt x="688" y="0"/>
                    <a:pt x="719" y="0"/>
                  </a:cubicBezTo>
                  <a:cubicBezTo>
                    <a:pt x="750" y="0"/>
                    <a:pt x="719" y="63"/>
                    <a:pt x="719" y="63"/>
                  </a:cubicBezTo>
                  <a:cubicBezTo>
                    <a:pt x="719" y="94"/>
                    <a:pt x="656" y="125"/>
                    <a:pt x="625" y="157"/>
                  </a:cubicBezTo>
                  <a:cubicBezTo>
                    <a:pt x="563" y="219"/>
                    <a:pt x="500" y="250"/>
                    <a:pt x="438" y="282"/>
                  </a:cubicBezTo>
                  <a:cubicBezTo>
                    <a:pt x="406" y="313"/>
                    <a:pt x="438" y="344"/>
                    <a:pt x="438" y="344"/>
                  </a:cubicBezTo>
                  <a:cubicBezTo>
                    <a:pt x="469" y="344"/>
                    <a:pt x="531" y="313"/>
                    <a:pt x="531" y="344"/>
                  </a:cubicBezTo>
                  <a:cubicBezTo>
                    <a:pt x="500" y="375"/>
                    <a:pt x="438" y="407"/>
                    <a:pt x="406" y="438"/>
                  </a:cubicBezTo>
                  <a:cubicBezTo>
                    <a:pt x="406" y="469"/>
                    <a:pt x="406" y="500"/>
                    <a:pt x="438" y="469"/>
                  </a:cubicBezTo>
                  <a:cubicBezTo>
                    <a:pt x="500" y="469"/>
                    <a:pt x="500" y="407"/>
                    <a:pt x="594" y="407"/>
                  </a:cubicBezTo>
                  <a:cubicBezTo>
                    <a:pt x="625" y="375"/>
                    <a:pt x="688" y="407"/>
                    <a:pt x="719" y="375"/>
                  </a:cubicBezTo>
                  <a:cubicBezTo>
                    <a:pt x="781" y="375"/>
                    <a:pt x="813" y="407"/>
                    <a:pt x="875" y="375"/>
                  </a:cubicBezTo>
                  <a:cubicBezTo>
                    <a:pt x="938" y="375"/>
                    <a:pt x="969" y="375"/>
                    <a:pt x="1031" y="375"/>
                  </a:cubicBezTo>
                  <a:lnTo>
                    <a:pt x="1063" y="407"/>
                  </a:lnTo>
                  <a:cubicBezTo>
                    <a:pt x="1063" y="469"/>
                    <a:pt x="1063" y="500"/>
                    <a:pt x="1031" y="532"/>
                  </a:cubicBezTo>
                  <a:cubicBezTo>
                    <a:pt x="1031" y="563"/>
                    <a:pt x="1000" y="594"/>
                    <a:pt x="969" y="657"/>
                  </a:cubicBezTo>
                  <a:cubicBezTo>
                    <a:pt x="938" y="688"/>
                    <a:pt x="906" y="750"/>
                    <a:pt x="875" y="813"/>
                  </a:cubicBezTo>
                  <a:cubicBezTo>
                    <a:pt x="844" y="844"/>
                    <a:pt x="813" y="813"/>
                    <a:pt x="781" y="875"/>
                  </a:cubicBezTo>
                  <a:cubicBezTo>
                    <a:pt x="781" y="875"/>
                    <a:pt x="844" y="938"/>
                    <a:pt x="813" y="969"/>
                  </a:cubicBezTo>
                  <a:cubicBezTo>
                    <a:pt x="813" y="1000"/>
                    <a:pt x="750" y="938"/>
                    <a:pt x="719" y="969"/>
                  </a:cubicBezTo>
                  <a:cubicBezTo>
                    <a:pt x="719" y="1000"/>
                    <a:pt x="656" y="1000"/>
                    <a:pt x="656" y="1063"/>
                  </a:cubicBezTo>
                  <a:cubicBezTo>
                    <a:pt x="656" y="1063"/>
                    <a:pt x="719" y="1063"/>
                    <a:pt x="750" y="1032"/>
                  </a:cubicBezTo>
                  <a:cubicBezTo>
                    <a:pt x="781" y="1032"/>
                    <a:pt x="813" y="1000"/>
                    <a:pt x="844" y="1000"/>
                  </a:cubicBezTo>
                  <a:cubicBezTo>
                    <a:pt x="875" y="1032"/>
                    <a:pt x="938" y="1063"/>
                    <a:pt x="1000" y="1094"/>
                  </a:cubicBezTo>
                  <a:cubicBezTo>
                    <a:pt x="1031" y="1157"/>
                    <a:pt x="1094" y="1188"/>
                    <a:pt x="1094" y="1250"/>
                  </a:cubicBezTo>
                  <a:cubicBezTo>
                    <a:pt x="1125" y="1282"/>
                    <a:pt x="1094" y="1344"/>
                    <a:pt x="1125" y="1375"/>
                  </a:cubicBezTo>
                  <a:cubicBezTo>
                    <a:pt x="1156" y="1438"/>
                    <a:pt x="1156" y="1500"/>
                    <a:pt x="1219" y="1563"/>
                  </a:cubicBezTo>
                  <a:cubicBezTo>
                    <a:pt x="1250" y="1625"/>
                    <a:pt x="1313" y="1625"/>
                    <a:pt x="1375" y="1688"/>
                  </a:cubicBezTo>
                  <a:cubicBezTo>
                    <a:pt x="1438" y="1750"/>
                    <a:pt x="1469" y="1813"/>
                    <a:pt x="1500" y="1907"/>
                  </a:cubicBezTo>
                  <a:cubicBezTo>
                    <a:pt x="1500" y="1938"/>
                    <a:pt x="1531" y="1969"/>
                    <a:pt x="1531" y="1969"/>
                  </a:cubicBezTo>
                  <a:cubicBezTo>
                    <a:pt x="1531" y="2000"/>
                    <a:pt x="1469" y="1938"/>
                    <a:pt x="1469" y="1969"/>
                  </a:cubicBezTo>
                  <a:cubicBezTo>
                    <a:pt x="1438" y="1969"/>
                    <a:pt x="1469" y="1969"/>
                    <a:pt x="1500" y="2000"/>
                  </a:cubicBezTo>
                  <a:cubicBezTo>
                    <a:pt x="1531" y="2032"/>
                    <a:pt x="1594" y="2094"/>
                    <a:pt x="1625" y="2125"/>
                  </a:cubicBezTo>
                  <a:cubicBezTo>
                    <a:pt x="1625" y="2157"/>
                    <a:pt x="1563" y="2188"/>
                    <a:pt x="1531" y="2219"/>
                  </a:cubicBezTo>
                  <a:cubicBezTo>
                    <a:pt x="1531" y="2219"/>
                    <a:pt x="1531" y="2282"/>
                    <a:pt x="1563" y="2282"/>
                  </a:cubicBezTo>
                  <a:cubicBezTo>
                    <a:pt x="1594" y="2282"/>
                    <a:pt x="1594" y="2282"/>
                    <a:pt x="1625" y="2282"/>
                  </a:cubicBezTo>
                  <a:cubicBezTo>
                    <a:pt x="1688" y="2250"/>
                    <a:pt x="1688" y="2219"/>
                    <a:pt x="1688" y="2219"/>
                  </a:cubicBezTo>
                  <a:cubicBezTo>
                    <a:pt x="1781" y="2219"/>
                    <a:pt x="1875" y="2219"/>
                    <a:pt x="1938" y="2282"/>
                  </a:cubicBezTo>
                  <a:cubicBezTo>
                    <a:pt x="1969" y="2282"/>
                    <a:pt x="1969" y="2375"/>
                    <a:pt x="1969" y="2407"/>
                  </a:cubicBezTo>
                  <a:cubicBezTo>
                    <a:pt x="1938" y="2438"/>
                    <a:pt x="1938" y="2500"/>
                    <a:pt x="1906" y="2563"/>
                  </a:cubicBezTo>
                  <a:cubicBezTo>
                    <a:pt x="1875" y="2563"/>
                    <a:pt x="1813" y="2563"/>
                    <a:pt x="1813" y="2594"/>
                  </a:cubicBezTo>
                  <a:cubicBezTo>
                    <a:pt x="1781" y="2625"/>
                    <a:pt x="1844" y="2657"/>
                    <a:pt x="1813" y="2657"/>
                  </a:cubicBezTo>
                  <a:cubicBezTo>
                    <a:pt x="1781" y="2688"/>
                    <a:pt x="1750" y="2625"/>
                    <a:pt x="1688" y="2657"/>
                  </a:cubicBezTo>
                  <a:cubicBezTo>
                    <a:pt x="1688" y="2688"/>
                    <a:pt x="1750" y="2688"/>
                    <a:pt x="1750" y="2719"/>
                  </a:cubicBezTo>
                  <a:cubicBezTo>
                    <a:pt x="1750" y="2750"/>
                    <a:pt x="1688" y="2750"/>
                    <a:pt x="1688" y="2782"/>
                  </a:cubicBezTo>
                  <a:cubicBezTo>
                    <a:pt x="1688" y="2782"/>
                    <a:pt x="1625" y="2782"/>
                    <a:pt x="1656" y="278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4" name="Freeform 95">
              <a:extLst/>
            </p:cNvPr>
            <p:cNvSpPr>
              <a:spLocks noChangeArrowheads="1"/>
            </p:cNvSpPr>
            <p:nvPr/>
          </p:nvSpPr>
          <p:spPr bwMode="auto">
            <a:xfrm>
              <a:off x="3229028" y="3526395"/>
              <a:ext cx="19732" cy="34326"/>
            </a:xfrm>
            <a:custGeom>
              <a:avLst/>
              <a:gdLst>
                <a:gd name="T0" fmla="*/ 0 w 95"/>
                <a:gd name="T1" fmla="*/ 11681738 h 157"/>
                <a:gd name="T2" fmla="*/ 0 w 95"/>
                <a:gd name="T3" fmla="*/ 11681738 h 157"/>
                <a:gd name="T4" fmla="*/ 3050320 w 95"/>
                <a:gd name="T5" fmla="*/ 0 h 157"/>
                <a:gd name="T6" fmla="*/ 6004932 w 95"/>
                <a:gd name="T7" fmla="*/ 0 h 157"/>
                <a:gd name="T8" fmla="*/ 6004932 w 95"/>
                <a:gd name="T9" fmla="*/ 11681738 h 157"/>
                <a:gd name="T10" fmla="*/ 0 w 95"/>
                <a:gd name="T11" fmla="*/ 11681738 h 157"/>
                <a:gd name="T12" fmla="*/ 0 60000 65536"/>
                <a:gd name="T13" fmla="*/ 0 60000 65536"/>
                <a:gd name="T14" fmla="*/ 0 60000 65536"/>
                <a:gd name="T15" fmla="*/ 0 60000 65536"/>
                <a:gd name="T16" fmla="*/ 0 60000 65536"/>
                <a:gd name="T17" fmla="*/ 0 60000 65536"/>
                <a:gd name="T18" fmla="*/ 0 w 95"/>
                <a:gd name="T19" fmla="*/ 0 h 157"/>
                <a:gd name="T20" fmla="*/ 95 w 9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95" h="157">
                  <a:moveTo>
                    <a:pt x="0" y="125"/>
                  </a:moveTo>
                  <a:lnTo>
                    <a:pt x="0" y="125"/>
                  </a:lnTo>
                  <a:cubicBezTo>
                    <a:pt x="0" y="62"/>
                    <a:pt x="0" y="62"/>
                    <a:pt x="32" y="0"/>
                  </a:cubicBezTo>
                  <a:cubicBezTo>
                    <a:pt x="63" y="0"/>
                    <a:pt x="63" y="0"/>
                    <a:pt x="63" y="0"/>
                  </a:cubicBezTo>
                  <a:cubicBezTo>
                    <a:pt x="63" y="62"/>
                    <a:pt x="94" y="93"/>
                    <a:pt x="63" y="125"/>
                  </a:cubicBezTo>
                  <a:cubicBezTo>
                    <a:pt x="32" y="156"/>
                    <a:pt x="0" y="156"/>
                    <a:pt x="0" y="125"/>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5" name="Freeform 96">
              <a:extLst/>
            </p:cNvPr>
            <p:cNvSpPr>
              <a:spLocks noChangeArrowheads="1"/>
            </p:cNvSpPr>
            <p:nvPr/>
          </p:nvSpPr>
          <p:spPr bwMode="auto">
            <a:xfrm>
              <a:off x="3159068" y="3283252"/>
              <a:ext cx="51124" cy="74373"/>
            </a:xfrm>
            <a:custGeom>
              <a:avLst/>
              <a:gdLst>
                <a:gd name="T0" fmla="*/ 22915372 w 251"/>
                <a:gd name="T1" fmla="*/ 2832793 h 344"/>
                <a:gd name="T2" fmla="*/ 22915372 w 251"/>
                <a:gd name="T3" fmla="*/ 2832793 h 344"/>
                <a:gd name="T4" fmla="*/ 17140889 w 251"/>
                <a:gd name="T5" fmla="*/ 22845235 h 344"/>
                <a:gd name="T6" fmla="*/ 2841374 w 251"/>
                <a:gd name="T7" fmla="*/ 28511124 h 344"/>
                <a:gd name="T8" fmla="*/ 5683051 w 251"/>
                <a:gd name="T9" fmla="*/ 22845235 h 344"/>
                <a:gd name="T10" fmla="*/ 2841374 w 251"/>
                <a:gd name="T11" fmla="*/ 11422768 h 344"/>
                <a:gd name="T12" fmla="*/ 8524425 w 251"/>
                <a:gd name="T13" fmla="*/ 11422768 h 344"/>
                <a:gd name="T14" fmla="*/ 14299212 w 251"/>
                <a:gd name="T15" fmla="*/ 5665587 h 344"/>
                <a:gd name="T16" fmla="*/ 22915372 w 251"/>
                <a:gd name="T17" fmla="*/ 2832793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
                <a:gd name="T28" fmla="*/ 0 h 344"/>
                <a:gd name="T29" fmla="*/ 251 w 251"/>
                <a:gd name="T30" fmla="*/ 344 h 3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 h="344">
                  <a:moveTo>
                    <a:pt x="250" y="31"/>
                  </a:moveTo>
                  <a:lnTo>
                    <a:pt x="250" y="31"/>
                  </a:lnTo>
                  <a:cubicBezTo>
                    <a:pt x="250" y="125"/>
                    <a:pt x="250" y="187"/>
                    <a:pt x="187" y="250"/>
                  </a:cubicBezTo>
                  <a:cubicBezTo>
                    <a:pt x="156" y="218"/>
                    <a:pt x="62" y="281"/>
                    <a:pt x="31" y="312"/>
                  </a:cubicBezTo>
                  <a:cubicBezTo>
                    <a:pt x="0" y="343"/>
                    <a:pt x="62" y="250"/>
                    <a:pt x="62" y="250"/>
                  </a:cubicBezTo>
                  <a:cubicBezTo>
                    <a:pt x="62" y="187"/>
                    <a:pt x="0" y="156"/>
                    <a:pt x="31" y="125"/>
                  </a:cubicBezTo>
                  <a:cubicBezTo>
                    <a:pt x="31" y="125"/>
                    <a:pt x="62" y="156"/>
                    <a:pt x="93" y="125"/>
                  </a:cubicBezTo>
                  <a:cubicBezTo>
                    <a:pt x="156" y="125"/>
                    <a:pt x="156" y="62"/>
                    <a:pt x="156" y="62"/>
                  </a:cubicBezTo>
                  <a:cubicBezTo>
                    <a:pt x="187" y="62"/>
                    <a:pt x="250" y="0"/>
                    <a:pt x="250"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6" name="Freeform 97">
              <a:extLst/>
            </p:cNvPr>
            <p:cNvSpPr>
              <a:spLocks noChangeArrowheads="1"/>
            </p:cNvSpPr>
            <p:nvPr/>
          </p:nvSpPr>
          <p:spPr bwMode="auto">
            <a:xfrm>
              <a:off x="3171625" y="3357625"/>
              <a:ext cx="63681" cy="47675"/>
            </a:xfrm>
            <a:custGeom>
              <a:avLst/>
              <a:gdLst>
                <a:gd name="T0" fmla="*/ 17084684 w 314"/>
                <a:gd name="T1" fmla="*/ 0 h 220"/>
                <a:gd name="T2" fmla="*/ 17084684 w 314"/>
                <a:gd name="T3" fmla="*/ 0 h 220"/>
                <a:gd name="T4" fmla="*/ 19901785 w 314"/>
                <a:gd name="T5" fmla="*/ 11476125 h 220"/>
                <a:gd name="T6" fmla="*/ 25535987 w 314"/>
                <a:gd name="T7" fmla="*/ 14414013 h 220"/>
                <a:gd name="T8" fmla="*/ 17084684 w 314"/>
                <a:gd name="T9" fmla="*/ 17260092 h 220"/>
                <a:gd name="T10" fmla="*/ 8542342 w 314"/>
                <a:gd name="T11" fmla="*/ 11476125 h 220"/>
                <a:gd name="T12" fmla="*/ 2817101 w 314"/>
                <a:gd name="T13" fmla="*/ 5783967 h 220"/>
                <a:gd name="T14" fmla="*/ 14176544 w 314"/>
                <a:gd name="T15" fmla="*/ 5783967 h 220"/>
                <a:gd name="T16" fmla="*/ 17084684 w 314"/>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220"/>
                <a:gd name="T29" fmla="*/ 314 w 314"/>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220">
                  <a:moveTo>
                    <a:pt x="188" y="0"/>
                  </a:moveTo>
                  <a:lnTo>
                    <a:pt x="188" y="0"/>
                  </a:lnTo>
                  <a:cubicBezTo>
                    <a:pt x="219" y="32"/>
                    <a:pt x="188" y="94"/>
                    <a:pt x="219" y="125"/>
                  </a:cubicBezTo>
                  <a:cubicBezTo>
                    <a:pt x="250" y="157"/>
                    <a:pt x="313" y="157"/>
                    <a:pt x="281" y="157"/>
                  </a:cubicBezTo>
                  <a:cubicBezTo>
                    <a:pt x="281" y="219"/>
                    <a:pt x="219" y="219"/>
                    <a:pt x="188" y="188"/>
                  </a:cubicBezTo>
                  <a:cubicBezTo>
                    <a:pt x="156" y="188"/>
                    <a:pt x="125" y="157"/>
                    <a:pt x="94" y="125"/>
                  </a:cubicBezTo>
                  <a:cubicBezTo>
                    <a:pt x="94" y="94"/>
                    <a:pt x="0" y="94"/>
                    <a:pt x="31" y="63"/>
                  </a:cubicBezTo>
                  <a:cubicBezTo>
                    <a:pt x="63" y="32"/>
                    <a:pt x="125" y="94"/>
                    <a:pt x="156" y="63"/>
                  </a:cubicBezTo>
                  <a:cubicBezTo>
                    <a:pt x="188" y="63"/>
                    <a:pt x="188" y="0"/>
                    <a:pt x="188"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7" name="Freeform 98">
              <a:extLst/>
            </p:cNvPr>
            <p:cNvSpPr>
              <a:spLocks noChangeArrowheads="1"/>
            </p:cNvSpPr>
            <p:nvPr/>
          </p:nvSpPr>
          <p:spPr bwMode="auto">
            <a:xfrm>
              <a:off x="3191357" y="3506371"/>
              <a:ext cx="32289" cy="27652"/>
            </a:xfrm>
            <a:custGeom>
              <a:avLst/>
              <a:gdLst>
                <a:gd name="T0" fmla="*/ 0 w 157"/>
                <a:gd name="T1" fmla="*/ 8850759 h 126"/>
                <a:gd name="T2" fmla="*/ 0 w 157"/>
                <a:gd name="T3" fmla="*/ 8850759 h 126"/>
                <a:gd name="T4" fmla="*/ 8784614 w 157"/>
                <a:gd name="T5" fmla="*/ 0 h 126"/>
                <a:gd name="T6" fmla="*/ 14578558 w 157"/>
                <a:gd name="T7" fmla="*/ 11769508 h 126"/>
                <a:gd name="T8" fmla="*/ 8784614 w 157"/>
                <a:gd name="T9" fmla="*/ 11769508 h 126"/>
                <a:gd name="T10" fmla="*/ 5793944 w 157"/>
                <a:gd name="T11" fmla="*/ 11769508 h 126"/>
                <a:gd name="T12" fmla="*/ 0 w 157"/>
                <a:gd name="T13" fmla="*/ 8850759 h 126"/>
                <a:gd name="T14" fmla="*/ 0 60000 65536"/>
                <a:gd name="T15" fmla="*/ 0 60000 65536"/>
                <a:gd name="T16" fmla="*/ 0 60000 65536"/>
                <a:gd name="T17" fmla="*/ 0 60000 65536"/>
                <a:gd name="T18" fmla="*/ 0 60000 65536"/>
                <a:gd name="T19" fmla="*/ 0 60000 65536"/>
                <a:gd name="T20" fmla="*/ 0 60000 65536"/>
                <a:gd name="T21" fmla="*/ 0 w 157"/>
                <a:gd name="T22" fmla="*/ 0 h 126"/>
                <a:gd name="T23" fmla="*/ 157 w 157"/>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126">
                  <a:moveTo>
                    <a:pt x="0" y="94"/>
                  </a:moveTo>
                  <a:lnTo>
                    <a:pt x="0" y="94"/>
                  </a:lnTo>
                  <a:cubicBezTo>
                    <a:pt x="31" y="31"/>
                    <a:pt x="31" y="0"/>
                    <a:pt x="94" y="0"/>
                  </a:cubicBezTo>
                  <a:cubicBezTo>
                    <a:pt x="125" y="0"/>
                    <a:pt x="156" y="62"/>
                    <a:pt x="156" y="125"/>
                  </a:cubicBezTo>
                  <a:cubicBezTo>
                    <a:pt x="156" y="125"/>
                    <a:pt x="125" y="125"/>
                    <a:pt x="94" y="125"/>
                  </a:cubicBezTo>
                  <a:cubicBezTo>
                    <a:pt x="94" y="125"/>
                    <a:pt x="94" y="125"/>
                    <a:pt x="62" y="125"/>
                  </a:cubicBezTo>
                  <a:cubicBezTo>
                    <a:pt x="31" y="94"/>
                    <a:pt x="0" y="125"/>
                    <a:pt x="0" y="94"/>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8" name="Freeform 99">
              <a:extLst/>
            </p:cNvPr>
            <p:cNvSpPr>
              <a:spLocks noChangeArrowheads="1"/>
            </p:cNvSpPr>
            <p:nvPr/>
          </p:nvSpPr>
          <p:spPr bwMode="auto">
            <a:xfrm>
              <a:off x="3197636" y="3411974"/>
              <a:ext cx="13453" cy="14302"/>
            </a:xfrm>
            <a:custGeom>
              <a:avLst/>
              <a:gdLst>
                <a:gd name="T0" fmla="*/ 3026421 w 64"/>
                <a:gd name="T1" fmla="*/ 0 h 64"/>
                <a:gd name="T2" fmla="*/ 3026421 w 64"/>
                <a:gd name="T3" fmla="*/ 0 h 64"/>
                <a:gd name="T4" fmla="*/ 6150640 w 64"/>
                <a:gd name="T5" fmla="*/ 3124219 h 64"/>
                <a:gd name="T6" fmla="*/ 3026421 w 64"/>
                <a:gd name="T7" fmla="*/ 6150640 h 64"/>
                <a:gd name="T8" fmla="*/ 0 w 64"/>
                <a:gd name="T9" fmla="*/ 3124219 h 64"/>
                <a:gd name="T10" fmla="*/ 3026421 w 64"/>
                <a:gd name="T11" fmla="*/ 0 h 64"/>
                <a:gd name="T12" fmla="*/ 0 60000 65536"/>
                <a:gd name="T13" fmla="*/ 0 60000 65536"/>
                <a:gd name="T14" fmla="*/ 0 60000 65536"/>
                <a:gd name="T15" fmla="*/ 0 60000 65536"/>
                <a:gd name="T16" fmla="*/ 0 60000 65536"/>
                <a:gd name="T17" fmla="*/ 0 60000 65536"/>
                <a:gd name="T18" fmla="*/ 0 w 64"/>
                <a:gd name="T19" fmla="*/ 0 h 64"/>
                <a:gd name="T20" fmla="*/ 64 w 6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4" h="64">
                  <a:moveTo>
                    <a:pt x="31" y="0"/>
                  </a:moveTo>
                  <a:lnTo>
                    <a:pt x="31" y="0"/>
                  </a:lnTo>
                  <a:cubicBezTo>
                    <a:pt x="63" y="0"/>
                    <a:pt x="63" y="32"/>
                    <a:pt x="63" y="32"/>
                  </a:cubicBezTo>
                  <a:cubicBezTo>
                    <a:pt x="63" y="32"/>
                    <a:pt x="63" y="63"/>
                    <a:pt x="31" y="63"/>
                  </a:cubicBezTo>
                  <a:cubicBezTo>
                    <a:pt x="0" y="32"/>
                    <a:pt x="0" y="32"/>
                    <a:pt x="0" y="32"/>
                  </a:cubicBezTo>
                  <a:cubicBezTo>
                    <a:pt x="0" y="0"/>
                    <a:pt x="0"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9" name="Freeform 100">
              <a:extLst/>
            </p:cNvPr>
            <p:cNvSpPr>
              <a:spLocks noChangeArrowheads="1"/>
            </p:cNvSpPr>
            <p:nvPr/>
          </p:nvSpPr>
          <p:spPr bwMode="auto">
            <a:xfrm>
              <a:off x="3146512" y="3357625"/>
              <a:ext cx="6279" cy="6675"/>
            </a:xfrm>
            <a:custGeom>
              <a:avLst/>
              <a:gdLst>
                <a:gd name="T0" fmla="*/ 0 w 32"/>
                <a:gd name="T1" fmla="*/ 0 h 33"/>
                <a:gd name="T2" fmla="*/ 0 w 32"/>
                <a:gd name="T3" fmla="*/ 0 h 33"/>
                <a:gd name="T4" fmla="*/ 2636864 w 32"/>
                <a:gd name="T5" fmla="*/ 2559505 h 33"/>
                <a:gd name="T6" fmla="*/ 0 w 32"/>
                <a:gd name="T7" fmla="*/ 2559505 h 33"/>
                <a:gd name="T8" fmla="*/ 0 w 32"/>
                <a:gd name="T9" fmla="*/ 2559505 h 33"/>
                <a:gd name="T10" fmla="*/ 0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0" y="0"/>
                  </a:moveTo>
                  <a:lnTo>
                    <a:pt x="0" y="0"/>
                  </a:lnTo>
                  <a:cubicBezTo>
                    <a:pt x="31" y="0"/>
                    <a:pt x="31" y="0"/>
                    <a:pt x="31" y="32"/>
                  </a:cubicBezTo>
                  <a:cubicBezTo>
                    <a:pt x="31" y="32"/>
                    <a:pt x="31" y="32"/>
                    <a:pt x="0" y="32"/>
                  </a:cubicBezTo>
                  <a:cubicBezTo>
                    <a:pt x="0" y="0"/>
                    <a:pt x="0" y="0"/>
                    <a:pt x="0"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0" name="Freeform 101">
              <a:extLst/>
            </p:cNvPr>
            <p:cNvSpPr>
              <a:spLocks noChangeArrowheads="1"/>
            </p:cNvSpPr>
            <p:nvPr/>
          </p:nvSpPr>
          <p:spPr bwMode="auto">
            <a:xfrm>
              <a:off x="3146512" y="3370974"/>
              <a:ext cx="6279" cy="13349"/>
            </a:xfrm>
            <a:custGeom>
              <a:avLst/>
              <a:gdLst>
                <a:gd name="T0" fmla="*/ 0 w 32"/>
                <a:gd name="T1" fmla="*/ 0 h 63"/>
                <a:gd name="T2" fmla="*/ 0 w 32"/>
                <a:gd name="T3" fmla="*/ 0 h 63"/>
                <a:gd name="T4" fmla="*/ 2636864 w 32"/>
                <a:gd name="T5" fmla="*/ 2720942 h 63"/>
                <a:gd name="T6" fmla="*/ 2636864 w 32"/>
                <a:gd name="T7" fmla="*/ 5442181 h 63"/>
                <a:gd name="T8" fmla="*/ 0 w 32"/>
                <a:gd name="T9" fmla="*/ 2720942 h 63"/>
                <a:gd name="T10" fmla="*/ 0 w 32"/>
                <a:gd name="T11" fmla="*/ 0 h 63"/>
                <a:gd name="T12" fmla="*/ 0 60000 65536"/>
                <a:gd name="T13" fmla="*/ 0 60000 65536"/>
                <a:gd name="T14" fmla="*/ 0 60000 65536"/>
                <a:gd name="T15" fmla="*/ 0 60000 65536"/>
                <a:gd name="T16" fmla="*/ 0 60000 65536"/>
                <a:gd name="T17" fmla="*/ 0 60000 65536"/>
                <a:gd name="T18" fmla="*/ 0 w 32"/>
                <a:gd name="T19" fmla="*/ 0 h 63"/>
                <a:gd name="T20" fmla="*/ 32 w 3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2" h="63">
                  <a:moveTo>
                    <a:pt x="0" y="0"/>
                  </a:moveTo>
                  <a:lnTo>
                    <a:pt x="0" y="0"/>
                  </a:lnTo>
                  <a:cubicBezTo>
                    <a:pt x="31" y="0"/>
                    <a:pt x="31" y="31"/>
                    <a:pt x="31" y="31"/>
                  </a:cubicBezTo>
                  <a:cubicBezTo>
                    <a:pt x="31" y="62"/>
                    <a:pt x="31" y="62"/>
                    <a:pt x="31" y="62"/>
                  </a:cubicBezTo>
                  <a:cubicBezTo>
                    <a:pt x="0" y="62"/>
                    <a:pt x="0" y="31"/>
                    <a:pt x="0" y="31"/>
                  </a:cubicBezTo>
                  <a:cubicBezTo>
                    <a:pt x="0" y="0"/>
                    <a:pt x="0" y="0"/>
                    <a:pt x="0"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1" name="Freeform 102">
              <a:extLst/>
            </p:cNvPr>
            <p:cNvSpPr>
              <a:spLocks noChangeArrowheads="1"/>
            </p:cNvSpPr>
            <p:nvPr/>
          </p:nvSpPr>
          <p:spPr bwMode="auto">
            <a:xfrm>
              <a:off x="3146512" y="3391951"/>
              <a:ext cx="6279" cy="6675"/>
            </a:xfrm>
            <a:custGeom>
              <a:avLst/>
              <a:gdLst>
                <a:gd name="T0" fmla="*/ 0 w 32"/>
                <a:gd name="T1" fmla="*/ 0 h 32"/>
                <a:gd name="T2" fmla="*/ 0 w 32"/>
                <a:gd name="T3" fmla="*/ 0 h 32"/>
                <a:gd name="T4" fmla="*/ 2636864 w 32"/>
                <a:gd name="T5" fmla="*/ 2636864 h 32"/>
                <a:gd name="T6" fmla="*/ 0 w 32"/>
                <a:gd name="T7" fmla="*/ 2636864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0"/>
                  </a:lnTo>
                  <a:cubicBezTo>
                    <a:pt x="31" y="0"/>
                    <a:pt x="31" y="0"/>
                    <a:pt x="31" y="31"/>
                  </a:cubicBezTo>
                  <a:cubicBezTo>
                    <a:pt x="31" y="31"/>
                    <a:pt x="31" y="31"/>
                    <a:pt x="0" y="31"/>
                  </a:cubicBezTo>
                  <a:cubicBezTo>
                    <a:pt x="0" y="31"/>
                    <a:pt x="0" y="31"/>
                    <a:pt x="0"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2" name="Freeform 103">
              <a:extLst/>
            </p:cNvPr>
            <p:cNvSpPr>
              <a:spLocks noChangeArrowheads="1"/>
            </p:cNvSpPr>
            <p:nvPr/>
          </p:nvSpPr>
          <p:spPr bwMode="auto">
            <a:xfrm>
              <a:off x="3140234" y="3398626"/>
              <a:ext cx="12557" cy="6674"/>
            </a:xfrm>
            <a:custGeom>
              <a:avLst/>
              <a:gdLst>
                <a:gd name="T0" fmla="*/ 2720942 w 63"/>
                <a:gd name="T1" fmla="*/ 2636290 h 32"/>
                <a:gd name="T2" fmla="*/ 2720942 w 63"/>
                <a:gd name="T3" fmla="*/ 2636290 h 32"/>
                <a:gd name="T4" fmla="*/ 5442181 w 63"/>
                <a:gd name="T5" fmla="*/ 2636290 h 32"/>
                <a:gd name="T6" fmla="*/ 2720942 w 63"/>
                <a:gd name="T7" fmla="*/ 2636290 h 32"/>
                <a:gd name="T8" fmla="*/ 0 w 63"/>
                <a:gd name="T9" fmla="*/ 2636290 h 32"/>
                <a:gd name="T10" fmla="*/ 2720942 w 63"/>
                <a:gd name="T11" fmla="*/ 2636290 h 32"/>
                <a:gd name="T12" fmla="*/ 0 60000 65536"/>
                <a:gd name="T13" fmla="*/ 0 60000 65536"/>
                <a:gd name="T14" fmla="*/ 0 60000 65536"/>
                <a:gd name="T15" fmla="*/ 0 60000 65536"/>
                <a:gd name="T16" fmla="*/ 0 60000 65536"/>
                <a:gd name="T17" fmla="*/ 0 60000 65536"/>
                <a:gd name="T18" fmla="*/ 0 w 63"/>
                <a:gd name="T19" fmla="*/ 0 h 32"/>
                <a:gd name="T20" fmla="*/ 63 w 6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3" h="32">
                  <a:moveTo>
                    <a:pt x="31" y="31"/>
                  </a:moveTo>
                  <a:lnTo>
                    <a:pt x="31" y="31"/>
                  </a:lnTo>
                  <a:lnTo>
                    <a:pt x="62" y="31"/>
                  </a:lnTo>
                  <a:cubicBezTo>
                    <a:pt x="31" y="31"/>
                    <a:pt x="31" y="31"/>
                    <a:pt x="31" y="31"/>
                  </a:cubicBezTo>
                  <a:cubicBezTo>
                    <a:pt x="0" y="31"/>
                    <a:pt x="0" y="31"/>
                    <a:pt x="0" y="31"/>
                  </a:cubicBezTo>
                  <a:cubicBezTo>
                    <a:pt x="0" y="31"/>
                    <a:pt x="0" y="0"/>
                    <a:pt x="31"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3" name="Freeform 104">
              <a:extLst/>
            </p:cNvPr>
            <p:cNvSpPr>
              <a:spLocks noChangeArrowheads="1"/>
            </p:cNvSpPr>
            <p:nvPr/>
          </p:nvSpPr>
          <p:spPr bwMode="auto">
            <a:xfrm>
              <a:off x="3140234" y="3418649"/>
              <a:ext cx="6278" cy="6675"/>
            </a:xfrm>
            <a:custGeom>
              <a:avLst/>
              <a:gdLst>
                <a:gd name="T0" fmla="*/ 0 w 32"/>
                <a:gd name="T1" fmla="*/ 0 h 32"/>
                <a:gd name="T2" fmla="*/ 0 w 32"/>
                <a:gd name="T3" fmla="*/ 0 h 32"/>
                <a:gd name="T4" fmla="*/ 2636290 w 32"/>
                <a:gd name="T5" fmla="*/ 0 h 32"/>
                <a:gd name="T6" fmla="*/ 0 w 32"/>
                <a:gd name="T7" fmla="*/ 2636864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0"/>
                  </a:lnTo>
                  <a:cubicBezTo>
                    <a:pt x="31" y="0"/>
                    <a:pt x="31" y="0"/>
                    <a:pt x="31" y="0"/>
                  </a:cubicBezTo>
                  <a:cubicBezTo>
                    <a:pt x="31" y="0"/>
                    <a:pt x="31" y="31"/>
                    <a:pt x="0" y="31"/>
                  </a:cubicBezTo>
                  <a:lnTo>
                    <a:pt x="0" y="0"/>
                  </a:ln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4" name="Freeform 105">
              <a:extLst/>
            </p:cNvPr>
            <p:cNvSpPr>
              <a:spLocks noChangeArrowheads="1"/>
            </p:cNvSpPr>
            <p:nvPr/>
          </p:nvSpPr>
          <p:spPr bwMode="auto">
            <a:xfrm>
              <a:off x="3197636" y="3452021"/>
              <a:ext cx="38567" cy="27651"/>
            </a:xfrm>
            <a:custGeom>
              <a:avLst/>
              <a:gdLst>
                <a:gd name="T0" fmla="*/ 5796093 w 189"/>
                <a:gd name="T1" fmla="*/ 0 h 126"/>
                <a:gd name="T2" fmla="*/ 5796093 w 189"/>
                <a:gd name="T3" fmla="*/ 0 h 126"/>
                <a:gd name="T4" fmla="*/ 17296375 w 189"/>
                <a:gd name="T5" fmla="*/ 5837348 h 126"/>
                <a:gd name="T6" fmla="*/ 11500282 w 189"/>
                <a:gd name="T7" fmla="*/ 11768897 h 126"/>
                <a:gd name="T8" fmla="*/ 0 w 189"/>
                <a:gd name="T9" fmla="*/ 11768897 h 126"/>
                <a:gd name="T10" fmla="*/ 5796093 w 189"/>
                <a:gd name="T11" fmla="*/ 5837348 h 126"/>
                <a:gd name="T12" fmla="*/ 5796093 w 189"/>
                <a:gd name="T13" fmla="*/ 0 h 126"/>
                <a:gd name="T14" fmla="*/ 0 60000 65536"/>
                <a:gd name="T15" fmla="*/ 0 60000 65536"/>
                <a:gd name="T16" fmla="*/ 0 60000 65536"/>
                <a:gd name="T17" fmla="*/ 0 60000 65536"/>
                <a:gd name="T18" fmla="*/ 0 60000 65536"/>
                <a:gd name="T19" fmla="*/ 0 60000 65536"/>
                <a:gd name="T20" fmla="*/ 0 60000 65536"/>
                <a:gd name="T21" fmla="*/ 0 w 189"/>
                <a:gd name="T22" fmla="*/ 0 h 126"/>
                <a:gd name="T23" fmla="*/ 189 w 189"/>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126">
                  <a:moveTo>
                    <a:pt x="63" y="0"/>
                  </a:moveTo>
                  <a:lnTo>
                    <a:pt x="63" y="0"/>
                  </a:lnTo>
                  <a:cubicBezTo>
                    <a:pt x="125" y="0"/>
                    <a:pt x="156" y="31"/>
                    <a:pt x="188" y="62"/>
                  </a:cubicBezTo>
                  <a:cubicBezTo>
                    <a:pt x="188" y="62"/>
                    <a:pt x="156" y="125"/>
                    <a:pt x="125" y="125"/>
                  </a:cubicBezTo>
                  <a:cubicBezTo>
                    <a:pt x="94" y="125"/>
                    <a:pt x="63" y="125"/>
                    <a:pt x="0" y="125"/>
                  </a:cubicBezTo>
                  <a:cubicBezTo>
                    <a:pt x="0" y="94"/>
                    <a:pt x="63" y="62"/>
                    <a:pt x="63" y="62"/>
                  </a:cubicBezTo>
                  <a:cubicBezTo>
                    <a:pt x="63" y="31"/>
                    <a:pt x="31"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5" name="Freeform 106">
              <a:extLst/>
            </p:cNvPr>
            <p:cNvSpPr>
              <a:spLocks noChangeArrowheads="1"/>
            </p:cNvSpPr>
            <p:nvPr/>
          </p:nvSpPr>
          <p:spPr bwMode="auto">
            <a:xfrm>
              <a:off x="3165347" y="3445347"/>
              <a:ext cx="32289" cy="27652"/>
            </a:xfrm>
            <a:custGeom>
              <a:avLst/>
              <a:gdLst>
                <a:gd name="T0" fmla="*/ 14578558 w 157"/>
                <a:gd name="T1" fmla="*/ 0 h 127"/>
                <a:gd name="T2" fmla="*/ 14578558 w 157"/>
                <a:gd name="T3" fmla="*/ 0 h 127"/>
                <a:gd name="T4" fmla="*/ 2897125 w 157"/>
                <a:gd name="T5" fmla="*/ 11677748 h 127"/>
                <a:gd name="T6" fmla="*/ 2897125 w 157"/>
                <a:gd name="T7" fmla="*/ 5838722 h 127"/>
                <a:gd name="T8" fmla="*/ 14578558 w 157"/>
                <a:gd name="T9" fmla="*/ 0 h 127"/>
                <a:gd name="T10" fmla="*/ 0 60000 65536"/>
                <a:gd name="T11" fmla="*/ 0 60000 65536"/>
                <a:gd name="T12" fmla="*/ 0 60000 65536"/>
                <a:gd name="T13" fmla="*/ 0 60000 65536"/>
                <a:gd name="T14" fmla="*/ 0 60000 65536"/>
                <a:gd name="T15" fmla="*/ 0 w 157"/>
                <a:gd name="T16" fmla="*/ 0 h 127"/>
                <a:gd name="T17" fmla="*/ 157 w 157"/>
                <a:gd name="T18" fmla="*/ 127 h 127"/>
              </a:gdLst>
              <a:ahLst/>
              <a:cxnLst>
                <a:cxn ang="T10">
                  <a:pos x="T0" y="T1"/>
                </a:cxn>
                <a:cxn ang="T11">
                  <a:pos x="T2" y="T3"/>
                </a:cxn>
                <a:cxn ang="T12">
                  <a:pos x="T4" y="T5"/>
                </a:cxn>
                <a:cxn ang="T13">
                  <a:pos x="T6" y="T7"/>
                </a:cxn>
                <a:cxn ang="T14">
                  <a:pos x="T8" y="T9"/>
                </a:cxn>
              </a:cxnLst>
              <a:rect l="T15" t="T16" r="T17" b="T18"/>
              <a:pathLst>
                <a:path w="157" h="127">
                  <a:moveTo>
                    <a:pt x="156" y="0"/>
                  </a:moveTo>
                  <a:lnTo>
                    <a:pt x="156" y="0"/>
                  </a:lnTo>
                  <a:cubicBezTo>
                    <a:pt x="156" y="63"/>
                    <a:pt x="62" y="94"/>
                    <a:pt x="31" y="126"/>
                  </a:cubicBezTo>
                  <a:cubicBezTo>
                    <a:pt x="0" y="126"/>
                    <a:pt x="0" y="63"/>
                    <a:pt x="31" y="63"/>
                  </a:cubicBezTo>
                  <a:cubicBezTo>
                    <a:pt x="62" y="32"/>
                    <a:pt x="156" y="0"/>
                    <a:pt x="156"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6" name="Freeform 107">
              <a:extLst/>
            </p:cNvPr>
            <p:cNvSpPr>
              <a:spLocks noChangeArrowheads="1"/>
            </p:cNvSpPr>
            <p:nvPr/>
          </p:nvSpPr>
          <p:spPr bwMode="auto">
            <a:xfrm>
              <a:off x="3801259" y="3154530"/>
              <a:ext cx="12557" cy="20977"/>
            </a:xfrm>
            <a:custGeom>
              <a:avLst/>
              <a:gdLst>
                <a:gd name="T0" fmla="*/ 2720942 w 63"/>
                <a:gd name="T1" fmla="*/ 0 h 95"/>
                <a:gd name="T2" fmla="*/ 2720942 w 63"/>
                <a:gd name="T3" fmla="*/ 0 h 95"/>
                <a:gd name="T4" fmla="*/ 5442181 w 63"/>
                <a:gd name="T5" fmla="*/ 5909841 h 95"/>
                <a:gd name="T6" fmla="*/ 2720942 w 63"/>
                <a:gd name="T7" fmla="*/ 8959852 h 95"/>
                <a:gd name="T8" fmla="*/ 0 w 63"/>
                <a:gd name="T9" fmla="*/ 2954920 h 95"/>
                <a:gd name="T10" fmla="*/ 2720942 w 63"/>
                <a:gd name="T11" fmla="*/ 0 h 95"/>
                <a:gd name="T12" fmla="*/ 0 60000 65536"/>
                <a:gd name="T13" fmla="*/ 0 60000 65536"/>
                <a:gd name="T14" fmla="*/ 0 60000 65536"/>
                <a:gd name="T15" fmla="*/ 0 60000 65536"/>
                <a:gd name="T16" fmla="*/ 0 60000 65536"/>
                <a:gd name="T17" fmla="*/ 0 60000 65536"/>
                <a:gd name="T18" fmla="*/ 0 w 63"/>
                <a:gd name="T19" fmla="*/ 0 h 95"/>
                <a:gd name="T20" fmla="*/ 63 w 63"/>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63" h="95">
                  <a:moveTo>
                    <a:pt x="31" y="0"/>
                  </a:moveTo>
                  <a:lnTo>
                    <a:pt x="31" y="0"/>
                  </a:lnTo>
                  <a:cubicBezTo>
                    <a:pt x="62" y="0"/>
                    <a:pt x="62" y="31"/>
                    <a:pt x="62" y="62"/>
                  </a:cubicBezTo>
                  <a:cubicBezTo>
                    <a:pt x="62" y="94"/>
                    <a:pt x="62" y="94"/>
                    <a:pt x="31" y="94"/>
                  </a:cubicBezTo>
                  <a:cubicBezTo>
                    <a:pt x="0" y="94"/>
                    <a:pt x="0" y="62"/>
                    <a:pt x="0" y="31"/>
                  </a:cubicBezTo>
                  <a:cubicBezTo>
                    <a:pt x="0" y="0"/>
                    <a:pt x="0"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7" name="Freeform 108">
              <a:extLst/>
            </p:cNvPr>
            <p:cNvSpPr>
              <a:spLocks noChangeArrowheads="1"/>
            </p:cNvSpPr>
            <p:nvPr/>
          </p:nvSpPr>
          <p:spPr bwMode="auto">
            <a:xfrm>
              <a:off x="3826372" y="3222228"/>
              <a:ext cx="19732" cy="14303"/>
            </a:xfrm>
            <a:custGeom>
              <a:avLst/>
              <a:gdLst>
                <a:gd name="T0" fmla="*/ 5909841 w 95"/>
                <a:gd name="T1" fmla="*/ 6151260 h 64"/>
                <a:gd name="T2" fmla="*/ 5909841 w 95"/>
                <a:gd name="T3" fmla="*/ 6151260 h 64"/>
                <a:gd name="T4" fmla="*/ 2954920 w 95"/>
                <a:gd name="T5" fmla="*/ 6151260 h 64"/>
                <a:gd name="T6" fmla="*/ 0 w 95"/>
                <a:gd name="T7" fmla="*/ 6151260 h 64"/>
                <a:gd name="T8" fmla="*/ 5909841 w 95"/>
                <a:gd name="T9" fmla="*/ 0 h 64"/>
                <a:gd name="T10" fmla="*/ 5909841 w 95"/>
                <a:gd name="T11" fmla="*/ 6151260 h 64"/>
                <a:gd name="T12" fmla="*/ 0 60000 65536"/>
                <a:gd name="T13" fmla="*/ 0 60000 65536"/>
                <a:gd name="T14" fmla="*/ 0 60000 65536"/>
                <a:gd name="T15" fmla="*/ 0 60000 65536"/>
                <a:gd name="T16" fmla="*/ 0 60000 65536"/>
                <a:gd name="T17" fmla="*/ 0 60000 65536"/>
                <a:gd name="T18" fmla="*/ 0 w 95"/>
                <a:gd name="T19" fmla="*/ 0 h 64"/>
                <a:gd name="T20" fmla="*/ 95 w 95"/>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95" h="64">
                  <a:moveTo>
                    <a:pt x="62" y="63"/>
                  </a:moveTo>
                  <a:lnTo>
                    <a:pt x="62" y="63"/>
                  </a:lnTo>
                  <a:cubicBezTo>
                    <a:pt x="62" y="63"/>
                    <a:pt x="62" y="63"/>
                    <a:pt x="31" y="63"/>
                  </a:cubicBezTo>
                  <a:cubicBezTo>
                    <a:pt x="0" y="63"/>
                    <a:pt x="0" y="63"/>
                    <a:pt x="0" y="63"/>
                  </a:cubicBezTo>
                  <a:cubicBezTo>
                    <a:pt x="0" y="32"/>
                    <a:pt x="31" y="0"/>
                    <a:pt x="62" y="0"/>
                  </a:cubicBezTo>
                  <a:cubicBezTo>
                    <a:pt x="62" y="0"/>
                    <a:pt x="94" y="32"/>
                    <a:pt x="62" y="6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8" name="Freeform 109">
              <a:extLst/>
            </p:cNvPr>
            <p:cNvSpPr>
              <a:spLocks noChangeArrowheads="1"/>
            </p:cNvSpPr>
            <p:nvPr/>
          </p:nvSpPr>
          <p:spPr bwMode="auto">
            <a:xfrm>
              <a:off x="3807537" y="2945713"/>
              <a:ext cx="26010" cy="14303"/>
            </a:xfrm>
            <a:custGeom>
              <a:avLst/>
              <a:gdLst>
                <a:gd name="T0" fmla="*/ 11768897 w 126"/>
                <a:gd name="T1" fmla="*/ 6151260 h 64"/>
                <a:gd name="T2" fmla="*/ 11768897 w 126"/>
                <a:gd name="T3" fmla="*/ 6151260 h 64"/>
                <a:gd name="T4" fmla="*/ 5931549 w 126"/>
                <a:gd name="T5" fmla="*/ 6151260 h 64"/>
                <a:gd name="T6" fmla="*/ 2918674 w 126"/>
                <a:gd name="T7" fmla="*/ 3026885 h 64"/>
                <a:gd name="T8" fmla="*/ 5931549 w 126"/>
                <a:gd name="T9" fmla="*/ 0 h 64"/>
                <a:gd name="T10" fmla="*/ 11768897 w 126"/>
                <a:gd name="T11" fmla="*/ 6151260 h 64"/>
                <a:gd name="T12" fmla="*/ 0 60000 65536"/>
                <a:gd name="T13" fmla="*/ 0 60000 65536"/>
                <a:gd name="T14" fmla="*/ 0 60000 65536"/>
                <a:gd name="T15" fmla="*/ 0 60000 65536"/>
                <a:gd name="T16" fmla="*/ 0 60000 65536"/>
                <a:gd name="T17" fmla="*/ 0 60000 65536"/>
                <a:gd name="T18" fmla="*/ 0 w 126"/>
                <a:gd name="T19" fmla="*/ 0 h 64"/>
                <a:gd name="T20" fmla="*/ 126 w 126"/>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26" h="64">
                  <a:moveTo>
                    <a:pt x="125" y="63"/>
                  </a:moveTo>
                  <a:lnTo>
                    <a:pt x="125" y="63"/>
                  </a:lnTo>
                  <a:cubicBezTo>
                    <a:pt x="63" y="63"/>
                    <a:pt x="63" y="63"/>
                    <a:pt x="63" y="63"/>
                  </a:cubicBezTo>
                  <a:cubicBezTo>
                    <a:pt x="63" y="63"/>
                    <a:pt x="0" y="63"/>
                    <a:pt x="31" y="31"/>
                  </a:cubicBezTo>
                  <a:lnTo>
                    <a:pt x="63" y="0"/>
                  </a:lnTo>
                  <a:cubicBezTo>
                    <a:pt x="94" y="0"/>
                    <a:pt x="125" y="31"/>
                    <a:pt x="125" y="6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9" name="Freeform 110">
              <a:extLst/>
            </p:cNvPr>
            <p:cNvSpPr>
              <a:spLocks noChangeArrowheads="1"/>
            </p:cNvSpPr>
            <p:nvPr/>
          </p:nvSpPr>
          <p:spPr bwMode="auto">
            <a:xfrm>
              <a:off x="3902610" y="2878015"/>
              <a:ext cx="19732" cy="6674"/>
            </a:xfrm>
            <a:custGeom>
              <a:avLst/>
              <a:gdLst>
                <a:gd name="T0" fmla="*/ 8959852 w 95"/>
                <a:gd name="T1" fmla="*/ 2558948 h 33"/>
                <a:gd name="T2" fmla="*/ 8959852 w 95"/>
                <a:gd name="T3" fmla="*/ 2558948 h 33"/>
                <a:gd name="T4" fmla="*/ 5909841 w 95"/>
                <a:gd name="T5" fmla="*/ 2558948 h 33"/>
                <a:gd name="T6" fmla="*/ 0 w 95"/>
                <a:gd name="T7" fmla="*/ 2558948 h 33"/>
                <a:gd name="T8" fmla="*/ 5909841 w 95"/>
                <a:gd name="T9" fmla="*/ 0 h 33"/>
                <a:gd name="T10" fmla="*/ 8959852 w 95"/>
                <a:gd name="T11" fmla="*/ 2558948 h 33"/>
                <a:gd name="T12" fmla="*/ 0 60000 65536"/>
                <a:gd name="T13" fmla="*/ 0 60000 65536"/>
                <a:gd name="T14" fmla="*/ 0 60000 65536"/>
                <a:gd name="T15" fmla="*/ 0 60000 65536"/>
                <a:gd name="T16" fmla="*/ 0 60000 65536"/>
                <a:gd name="T17" fmla="*/ 0 60000 65536"/>
                <a:gd name="T18" fmla="*/ 0 w 95"/>
                <a:gd name="T19" fmla="*/ 0 h 33"/>
                <a:gd name="T20" fmla="*/ 95 w 9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95" h="33">
                  <a:moveTo>
                    <a:pt x="94" y="32"/>
                  </a:moveTo>
                  <a:lnTo>
                    <a:pt x="94" y="32"/>
                  </a:lnTo>
                  <a:cubicBezTo>
                    <a:pt x="94" y="32"/>
                    <a:pt x="94" y="32"/>
                    <a:pt x="62" y="32"/>
                  </a:cubicBezTo>
                  <a:cubicBezTo>
                    <a:pt x="31" y="32"/>
                    <a:pt x="0" y="32"/>
                    <a:pt x="0" y="32"/>
                  </a:cubicBezTo>
                  <a:cubicBezTo>
                    <a:pt x="0" y="0"/>
                    <a:pt x="31" y="0"/>
                    <a:pt x="62" y="0"/>
                  </a:cubicBezTo>
                  <a:cubicBezTo>
                    <a:pt x="94" y="0"/>
                    <a:pt x="94" y="32"/>
                    <a:pt x="94" y="3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0" name="Freeform 111">
              <a:extLst/>
            </p:cNvPr>
            <p:cNvSpPr>
              <a:spLocks noChangeArrowheads="1"/>
            </p:cNvSpPr>
            <p:nvPr/>
          </p:nvSpPr>
          <p:spPr bwMode="auto">
            <a:xfrm>
              <a:off x="3922342" y="2851317"/>
              <a:ext cx="26010" cy="13349"/>
            </a:xfrm>
            <a:custGeom>
              <a:avLst/>
              <a:gdLst>
                <a:gd name="T0" fmla="*/ 11768897 w 126"/>
                <a:gd name="T1" fmla="*/ 2720942 h 63"/>
                <a:gd name="T2" fmla="*/ 11768897 w 126"/>
                <a:gd name="T3" fmla="*/ 2720942 h 63"/>
                <a:gd name="T4" fmla="*/ 5837348 w 126"/>
                <a:gd name="T5" fmla="*/ 5442181 h 63"/>
                <a:gd name="T6" fmla="*/ 0 w 126"/>
                <a:gd name="T7" fmla="*/ 2720942 h 63"/>
                <a:gd name="T8" fmla="*/ 8756022 w 126"/>
                <a:gd name="T9" fmla="*/ 0 h 63"/>
                <a:gd name="T10" fmla="*/ 11768897 w 126"/>
                <a:gd name="T11" fmla="*/ 2720942 h 63"/>
                <a:gd name="T12" fmla="*/ 0 60000 65536"/>
                <a:gd name="T13" fmla="*/ 0 60000 65536"/>
                <a:gd name="T14" fmla="*/ 0 60000 65536"/>
                <a:gd name="T15" fmla="*/ 0 60000 65536"/>
                <a:gd name="T16" fmla="*/ 0 60000 65536"/>
                <a:gd name="T17" fmla="*/ 0 60000 65536"/>
                <a:gd name="T18" fmla="*/ 0 w 126"/>
                <a:gd name="T19" fmla="*/ 0 h 63"/>
                <a:gd name="T20" fmla="*/ 126 w 12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26" h="63">
                  <a:moveTo>
                    <a:pt x="125" y="31"/>
                  </a:moveTo>
                  <a:lnTo>
                    <a:pt x="125" y="31"/>
                  </a:lnTo>
                  <a:cubicBezTo>
                    <a:pt x="93" y="31"/>
                    <a:pt x="93" y="62"/>
                    <a:pt x="62" y="62"/>
                  </a:cubicBezTo>
                  <a:cubicBezTo>
                    <a:pt x="31" y="31"/>
                    <a:pt x="0" y="31"/>
                    <a:pt x="0" y="31"/>
                  </a:cubicBezTo>
                  <a:cubicBezTo>
                    <a:pt x="31" y="31"/>
                    <a:pt x="62" y="0"/>
                    <a:pt x="93" y="0"/>
                  </a:cubicBezTo>
                  <a:lnTo>
                    <a:pt x="125" y="31"/>
                  </a:ln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1" name="Freeform 112">
              <a:extLst/>
            </p:cNvPr>
            <p:cNvSpPr>
              <a:spLocks noChangeArrowheads="1"/>
            </p:cNvSpPr>
            <p:nvPr/>
          </p:nvSpPr>
          <p:spPr bwMode="auto">
            <a:xfrm>
              <a:off x="4112487" y="2641547"/>
              <a:ext cx="19732" cy="6674"/>
            </a:xfrm>
            <a:custGeom>
              <a:avLst/>
              <a:gdLst>
                <a:gd name="T0" fmla="*/ 8959852 w 95"/>
                <a:gd name="T1" fmla="*/ 2636290 h 32"/>
                <a:gd name="T2" fmla="*/ 8959852 w 95"/>
                <a:gd name="T3" fmla="*/ 2636290 h 32"/>
                <a:gd name="T4" fmla="*/ 6004932 w 95"/>
                <a:gd name="T5" fmla="*/ 2636290 h 32"/>
                <a:gd name="T6" fmla="*/ 0 w 95"/>
                <a:gd name="T7" fmla="*/ 2636290 h 32"/>
                <a:gd name="T8" fmla="*/ 6004932 w 95"/>
                <a:gd name="T9" fmla="*/ 0 h 32"/>
                <a:gd name="T10" fmla="*/ 8959852 w 95"/>
                <a:gd name="T11" fmla="*/ 2636290 h 32"/>
                <a:gd name="T12" fmla="*/ 0 60000 65536"/>
                <a:gd name="T13" fmla="*/ 0 60000 65536"/>
                <a:gd name="T14" fmla="*/ 0 60000 65536"/>
                <a:gd name="T15" fmla="*/ 0 60000 65536"/>
                <a:gd name="T16" fmla="*/ 0 60000 65536"/>
                <a:gd name="T17" fmla="*/ 0 60000 65536"/>
                <a:gd name="T18" fmla="*/ 0 w 95"/>
                <a:gd name="T19" fmla="*/ 0 h 32"/>
                <a:gd name="T20" fmla="*/ 95 w 9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95" h="32">
                  <a:moveTo>
                    <a:pt x="94" y="31"/>
                  </a:moveTo>
                  <a:lnTo>
                    <a:pt x="94" y="31"/>
                  </a:lnTo>
                  <a:lnTo>
                    <a:pt x="63" y="31"/>
                  </a:lnTo>
                  <a:cubicBezTo>
                    <a:pt x="31" y="31"/>
                    <a:pt x="0" y="31"/>
                    <a:pt x="0" y="31"/>
                  </a:cubicBezTo>
                  <a:cubicBezTo>
                    <a:pt x="0" y="0"/>
                    <a:pt x="31" y="0"/>
                    <a:pt x="63" y="0"/>
                  </a:cubicBezTo>
                  <a:cubicBezTo>
                    <a:pt x="94" y="0"/>
                    <a:pt x="94" y="0"/>
                    <a:pt x="94"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2" name="Freeform 113">
              <a:extLst/>
            </p:cNvPr>
            <p:cNvSpPr>
              <a:spLocks noChangeArrowheads="1"/>
            </p:cNvSpPr>
            <p:nvPr/>
          </p:nvSpPr>
          <p:spPr bwMode="auto">
            <a:xfrm>
              <a:off x="4290973" y="2398404"/>
              <a:ext cx="19732" cy="13349"/>
            </a:xfrm>
            <a:custGeom>
              <a:avLst/>
              <a:gdLst>
                <a:gd name="T0" fmla="*/ 8959852 w 95"/>
                <a:gd name="T1" fmla="*/ 2720942 h 63"/>
                <a:gd name="T2" fmla="*/ 8959852 w 95"/>
                <a:gd name="T3" fmla="*/ 2720942 h 63"/>
                <a:gd name="T4" fmla="*/ 2954920 w 95"/>
                <a:gd name="T5" fmla="*/ 5442181 h 63"/>
                <a:gd name="T6" fmla="*/ 0 w 95"/>
                <a:gd name="T7" fmla="*/ 2720942 h 63"/>
                <a:gd name="T8" fmla="*/ 6004932 w 95"/>
                <a:gd name="T9" fmla="*/ 0 h 63"/>
                <a:gd name="T10" fmla="*/ 8959852 w 95"/>
                <a:gd name="T11" fmla="*/ 2720942 h 63"/>
                <a:gd name="T12" fmla="*/ 0 60000 65536"/>
                <a:gd name="T13" fmla="*/ 0 60000 65536"/>
                <a:gd name="T14" fmla="*/ 0 60000 65536"/>
                <a:gd name="T15" fmla="*/ 0 60000 65536"/>
                <a:gd name="T16" fmla="*/ 0 60000 65536"/>
                <a:gd name="T17" fmla="*/ 0 60000 65536"/>
                <a:gd name="T18" fmla="*/ 0 w 95"/>
                <a:gd name="T19" fmla="*/ 0 h 63"/>
                <a:gd name="T20" fmla="*/ 95 w 9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95" h="63">
                  <a:moveTo>
                    <a:pt x="94" y="31"/>
                  </a:moveTo>
                  <a:lnTo>
                    <a:pt x="94" y="31"/>
                  </a:lnTo>
                  <a:cubicBezTo>
                    <a:pt x="94" y="62"/>
                    <a:pt x="63" y="62"/>
                    <a:pt x="31" y="62"/>
                  </a:cubicBezTo>
                  <a:cubicBezTo>
                    <a:pt x="0" y="62"/>
                    <a:pt x="0" y="31"/>
                    <a:pt x="0" y="31"/>
                  </a:cubicBezTo>
                  <a:cubicBezTo>
                    <a:pt x="0" y="0"/>
                    <a:pt x="31" y="0"/>
                    <a:pt x="63" y="0"/>
                  </a:cubicBezTo>
                  <a:cubicBezTo>
                    <a:pt x="94" y="0"/>
                    <a:pt x="94" y="0"/>
                    <a:pt x="94"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3" name="Freeform 114">
              <a:extLst/>
            </p:cNvPr>
            <p:cNvSpPr>
              <a:spLocks noChangeArrowheads="1"/>
            </p:cNvSpPr>
            <p:nvPr/>
          </p:nvSpPr>
          <p:spPr bwMode="auto">
            <a:xfrm>
              <a:off x="4442552" y="2201983"/>
              <a:ext cx="19732" cy="13349"/>
            </a:xfrm>
            <a:custGeom>
              <a:avLst/>
              <a:gdLst>
                <a:gd name="T0" fmla="*/ 8959852 w 95"/>
                <a:gd name="T1" fmla="*/ 5442181 h 63"/>
                <a:gd name="T2" fmla="*/ 8959852 w 95"/>
                <a:gd name="T3" fmla="*/ 5442181 h 63"/>
                <a:gd name="T4" fmla="*/ 6004932 w 95"/>
                <a:gd name="T5" fmla="*/ 5442181 h 63"/>
                <a:gd name="T6" fmla="*/ 0 w 95"/>
                <a:gd name="T7" fmla="*/ 5442181 h 63"/>
                <a:gd name="T8" fmla="*/ 6004932 w 95"/>
                <a:gd name="T9" fmla="*/ 0 h 63"/>
                <a:gd name="T10" fmla="*/ 8959852 w 95"/>
                <a:gd name="T11" fmla="*/ 5442181 h 63"/>
                <a:gd name="T12" fmla="*/ 0 60000 65536"/>
                <a:gd name="T13" fmla="*/ 0 60000 65536"/>
                <a:gd name="T14" fmla="*/ 0 60000 65536"/>
                <a:gd name="T15" fmla="*/ 0 60000 65536"/>
                <a:gd name="T16" fmla="*/ 0 60000 65536"/>
                <a:gd name="T17" fmla="*/ 0 60000 65536"/>
                <a:gd name="T18" fmla="*/ 0 w 95"/>
                <a:gd name="T19" fmla="*/ 0 h 63"/>
                <a:gd name="T20" fmla="*/ 95 w 9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95" h="63">
                  <a:moveTo>
                    <a:pt x="94" y="62"/>
                  </a:moveTo>
                  <a:lnTo>
                    <a:pt x="94" y="62"/>
                  </a:lnTo>
                  <a:lnTo>
                    <a:pt x="63" y="62"/>
                  </a:lnTo>
                  <a:cubicBezTo>
                    <a:pt x="31" y="62"/>
                    <a:pt x="0" y="62"/>
                    <a:pt x="0" y="62"/>
                  </a:cubicBezTo>
                  <a:cubicBezTo>
                    <a:pt x="31" y="31"/>
                    <a:pt x="63" y="0"/>
                    <a:pt x="63" y="0"/>
                  </a:cubicBezTo>
                  <a:cubicBezTo>
                    <a:pt x="63" y="0"/>
                    <a:pt x="94" y="31"/>
                    <a:pt x="94"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4" name="Freeform 115">
              <a:extLst/>
            </p:cNvPr>
            <p:cNvSpPr>
              <a:spLocks noChangeArrowheads="1"/>
            </p:cNvSpPr>
            <p:nvPr/>
          </p:nvSpPr>
          <p:spPr bwMode="auto">
            <a:xfrm>
              <a:off x="4462284" y="2188634"/>
              <a:ext cx="12557" cy="14303"/>
            </a:xfrm>
            <a:custGeom>
              <a:avLst/>
              <a:gdLst>
                <a:gd name="T0" fmla="*/ 5442181 w 63"/>
                <a:gd name="T1" fmla="*/ 3026885 h 64"/>
                <a:gd name="T2" fmla="*/ 5442181 w 63"/>
                <a:gd name="T3" fmla="*/ 3026885 h 64"/>
                <a:gd name="T4" fmla="*/ 2720942 w 63"/>
                <a:gd name="T5" fmla="*/ 6151260 h 64"/>
                <a:gd name="T6" fmla="*/ 0 w 63"/>
                <a:gd name="T7" fmla="*/ 3026885 h 64"/>
                <a:gd name="T8" fmla="*/ 5442181 w 63"/>
                <a:gd name="T9" fmla="*/ 0 h 64"/>
                <a:gd name="T10" fmla="*/ 5442181 w 63"/>
                <a:gd name="T11" fmla="*/ 3026885 h 64"/>
                <a:gd name="T12" fmla="*/ 0 60000 65536"/>
                <a:gd name="T13" fmla="*/ 0 60000 65536"/>
                <a:gd name="T14" fmla="*/ 0 60000 65536"/>
                <a:gd name="T15" fmla="*/ 0 60000 65536"/>
                <a:gd name="T16" fmla="*/ 0 60000 65536"/>
                <a:gd name="T17" fmla="*/ 0 60000 65536"/>
                <a:gd name="T18" fmla="*/ 0 w 63"/>
                <a:gd name="T19" fmla="*/ 0 h 64"/>
                <a:gd name="T20" fmla="*/ 63 w 6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3" h="64">
                  <a:moveTo>
                    <a:pt x="62" y="31"/>
                  </a:moveTo>
                  <a:lnTo>
                    <a:pt x="62" y="31"/>
                  </a:lnTo>
                  <a:cubicBezTo>
                    <a:pt x="62" y="31"/>
                    <a:pt x="62" y="63"/>
                    <a:pt x="31" y="63"/>
                  </a:cubicBezTo>
                  <a:cubicBezTo>
                    <a:pt x="0" y="31"/>
                    <a:pt x="0" y="31"/>
                    <a:pt x="0" y="31"/>
                  </a:cubicBezTo>
                  <a:cubicBezTo>
                    <a:pt x="0" y="31"/>
                    <a:pt x="31" y="0"/>
                    <a:pt x="62" y="0"/>
                  </a:cubicBezTo>
                  <a:lnTo>
                    <a:pt x="62" y="31"/>
                  </a:ln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5" name="Freeform 116">
              <a:extLst/>
            </p:cNvPr>
            <p:cNvSpPr>
              <a:spLocks noChangeArrowheads="1"/>
            </p:cNvSpPr>
            <p:nvPr/>
          </p:nvSpPr>
          <p:spPr bwMode="auto">
            <a:xfrm>
              <a:off x="4499954" y="2222007"/>
              <a:ext cx="13453" cy="14302"/>
            </a:xfrm>
            <a:custGeom>
              <a:avLst/>
              <a:gdLst>
                <a:gd name="T0" fmla="*/ 6150640 w 64"/>
                <a:gd name="T1" fmla="*/ 0 h 64"/>
                <a:gd name="T2" fmla="*/ 6150640 w 64"/>
                <a:gd name="T3" fmla="*/ 0 h 64"/>
                <a:gd name="T4" fmla="*/ 3124219 w 64"/>
                <a:gd name="T5" fmla="*/ 3124219 h 64"/>
                <a:gd name="T6" fmla="*/ 0 w 64"/>
                <a:gd name="T7" fmla="*/ 6150640 h 64"/>
                <a:gd name="T8" fmla="*/ 0 w 64"/>
                <a:gd name="T9" fmla="*/ 0 h 64"/>
                <a:gd name="T10" fmla="*/ 6150640 w 64"/>
                <a:gd name="T11" fmla="*/ 0 h 64"/>
                <a:gd name="T12" fmla="*/ 0 60000 65536"/>
                <a:gd name="T13" fmla="*/ 0 60000 65536"/>
                <a:gd name="T14" fmla="*/ 0 60000 65536"/>
                <a:gd name="T15" fmla="*/ 0 60000 65536"/>
                <a:gd name="T16" fmla="*/ 0 60000 65536"/>
                <a:gd name="T17" fmla="*/ 0 60000 65536"/>
                <a:gd name="T18" fmla="*/ 0 w 64"/>
                <a:gd name="T19" fmla="*/ 0 h 64"/>
                <a:gd name="T20" fmla="*/ 64 w 6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4" h="64">
                  <a:moveTo>
                    <a:pt x="63" y="0"/>
                  </a:moveTo>
                  <a:lnTo>
                    <a:pt x="63" y="0"/>
                  </a:lnTo>
                  <a:lnTo>
                    <a:pt x="32" y="32"/>
                  </a:lnTo>
                  <a:cubicBezTo>
                    <a:pt x="0" y="63"/>
                    <a:pt x="0" y="63"/>
                    <a:pt x="0" y="63"/>
                  </a:cubicBezTo>
                  <a:cubicBezTo>
                    <a:pt x="0" y="32"/>
                    <a:pt x="0" y="0"/>
                    <a:pt x="0" y="0"/>
                  </a:cubicBezTo>
                  <a:cubicBezTo>
                    <a:pt x="0" y="0"/>
                    <a:pt x="32"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6" name="Freeform 117">
              <a:extLst/>
            </p:cNvPr>
            <p:cNvSpPr>
              <a:spLocks noChangeArrowheads="1"/>
            </p:cNvSpPr>
            <p:nvPr/>
          </p:nvSpPr>
          <p:spPr bwMode="auto">
            <a:xfrm>
              <a:off x="4538521" y="2188634"/>
              <a:ext cx="12557" cy="14303"/>
            </a:xfrm>
            <a:custGeom>
              <a:avLst/>
              <a:gdLst>
                <a:gd name="T0" fmla="*/ 5442181 w 63"/>
                <a:gd name="T1" fmla="*/ 0 h 64"/>
                <a:gd name="T2" fmla="*/ 5442181 w 63"/>
                <a:gd name="T3" fmla="*/ 0 h 64"/>
                <a:gd name="T4" fmla="*/ 2720942 w 63"/>
                <a:gd name="T5" fmla="*/ 3026885 h 64"/>
                <a:gd name="T6" fmla="*/ 0 w 63"/>
                <a:gd name="T7" fmla="*/ 6151260 h 64"/>
                <a:gd name="T8" fmla="*/ 2720942 w 63"/>
                <a:gd name="T9" fmla="*/ 0 h 64"/>
                <a:gd name="T10" fmla="*/ 5442181 w 63"/>
                <a:gd name="T11" fmla="*/ 0 h 64"/>
                <a:gd name="T12" fmla="*/ 0 60000 65536"/>
                <a:gd name="T13" fmla="*/ 0 60000 65536"/>
                <a:gd name="T14" fmla="*/ 0 60000 65536"/>
                <a:gd name="T15" fmla="*/ 0 60000 65536"/>
                <a:gd name="T16" fmla="*/ 0 60000 65536"/>
                <a:gd name="T17" fmla="*/ 0 60000 65536"/>
                <a:gd name="T18" fmla="*/ 0 w 63"/>
                <a:gd name="T19" fmla="*/ 0 h 64"/>
                <a:gd name="T20" fmla="*/ 63 w 6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3" h="64">
                  <a:moveTo>
                    <a:pt x="62" y="0"/>
                  </a:moveTo>
                  <a:lnTo>
                    <a:pt x="62" y="0"/>
                  </a:lnTo>
                  <a:cubicBezTo>
                    <a:pt x="62" y="31"/>
                    <a:pt x="31" y="31"/>
                    <a:pt x="31" y="31"/>
                  </a:cubicBezTo>
                  <a:cubicBezTo>
                    <a:pt x="31" y="63"/>
                    <a:pt x="0" y="63"/>
                    <a:pt x="0" y="63"/>
                  </a:cubicBezTo>
                  <a:cubicBezTo>
                    <a:pt x="0" y="31"/>
                    <a:pt x="0" y="31"/>
                    <a:pt x="31" y="0"/>
                  </a:cubicBezTo>
                  <a:cubicBezTo>
                    <a:pt x="31" y="0"/>
                    <a:pt x="31" y="0"/>
                    <a:pt x="62"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7" name="Freeform 118">
              <a:extLst/>
            </p:cNvPr>
            <p:cNvSpPr>
              <a:spLocks noChangeArrowheads="1"/>
            </p:cNvSpPr>
            <p:nvPr/>
          </p:nvSpPr>
          <p:spPr bwMode="auto">
            <a:xfrm>
              <a:off x="4633594" y="2181960"/>
              <a:ext cx="12557" cy="6674"/>
            </a:xfrm>
            <a:custGeom>
              <a:avLst/>
              <a:gdLst>
                <a:gd name="T0" fmla="*/ 5442181 w 63"/>
                <a:gd name="T1" fmla="*/ 2636290 h 32"/>
                <a:gd name="T2" fmla="*/ 5442181 w 63"/>
                <a:gd name="T3" fmla="*/ 2636290 h 32"/>
                <a:gd name="T4" fmla="*/ 2720942 w 63"/>
                <a:gd name="T5" fmla="*/ 2636290 h 32"/>
                <a:gd name="T6" fmla="*/ 0 w 63"/>
                <a:gd name="T7" fmla="*/ 0 h 32"/>
                <a:gd name="T8" fmla="*/ 5442181 w 63"/>
                <a:gd name="T9" fmla="*/ 0 h 32"/>
                <a:gd name="T10" fmla="*/ 5442181 w 63"/>
                <a:gd name="T11" fmla="*/ 2636290 h 32"/>
                <a:gd name="T12" fmla="*/ 0 60000 65536"/>
                <a:gd name="T13" fmla="*/ 0 60000 65536"/>
                <a:gd name="T14" fmla="*/ 0 60000 65536"/>
                <a:gd name="T15" fmla="*/ 0 60000 65536"/>
                <a:gd name="T16" fmla="*/ 0 60000 65536"/>
                <a:gd name="T17" fmla="*/ 0 60000 65536"/>
                <a:gd name="T18" fmla="*/ 0 w 63"/>
                <a:gd name="T19" fmla="*/ 0 h 32"/>
                <a:gd name="T20" fmla="*/ 63 w 6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3" h="32">
                  <a:moveTo>
                    <a:pt x="62" y="31"/>
                  </a:moveTo>
                  <a:lnTo>
                    <a:pt x="62" y="31"/>
                  </a:lnTo>
                  <a:cubicBezTo>
                    <a:pt x="62" y="31"/>
                    <a:pt x="62" y="31"/>
                    <a:pt x="31" y="31"/>
                  </a:cubicBezTo>
                  <a:lnTo>
                    <a:pt x="0" y="0"/>
                  </a:lnTo>
                  <a:cubicBezTo>
                    <a:pt x="31" y="0"/>
                    <a:pt x="31" y="0"/>
                    <a:pt x="62" y="0"/>
                  </a:cubicBezTo>
                  <a:cubicBezTo>
                    <a:pt x="62" y="0"/>
                    <a:pt x="62" y="0"/>
                    <a:pt x="62"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8" name="Freeform 119">
              <a:extLst/>
            </p:cNvPr>
            <p:cNvSpPr>
              <a:spLocks noChangeArrowheads="1"/>
            </p:cNvSpPr>
            <p:nvPr/>
          </p:nvSpPr>
          <p:spPr bwMode="auto">
            <a:xfrm>
              <a:off x="4703553" y="2114261"/>
              <a:ext cx="13454" cy="14303"/>
            </a:xfrm>
            <a:custGeom>
              <a:avLst/>
              <a:gdLst>
                <a:gd name="T0" fmla="*/ 6151260 w 64"/>
                <a:gd name="T1" fmla="*/ 6151260 h 64"/>
                <a:gd name="T2" fmla="*/ 6151260 w 64"/>
                <a:gd name="T3" fmla="*/ 6151260 h 64"/>
                <a:gd name="T4" fmla="*/ 3124375 w 64"/>
                <a:gd name="T5" fmla="*/ 6151260 h 64"/>
                <a:gd name="T6" fmla="*/ 0 w 64"/>
                <a:gd name="T7" fmla="*/ 3124375 h 64"/>
                <a:gd name="T8" fmla="*/ 3124375 w 64"/>
                <a:gd name="T9" fmla="*/ 0 h 64"/>
                <a:gd name="T10" fmla="*/ 6151260 w 64"/>
                <a:gd name="T11" fmla="*/ 6151260 h 64"/>
                <a:gd name="T12" fmla="*/ 0 60000 65536"/>
                <a:gd name="T13" fmla="*/ 0 60000 65536"/>
                <a:gd name="T14" fmla="*/ 0 60000 65536"/>
                <a:gd name="T15" fmla="*/ 0 60000 65536"/>
                <a:gd name="T16" fmla="*/ 0 60000 65536"/>
                <a:gd name="T17" fmla="*/ 0 60000 65536"/>
                <a:gd name="T18" fmla="*/ 0 w 64"/>
                <a:gd name="T19" fmla="*/ 0 h 64"/>
                <a:gd name="T20" fmla="*/ 64 w 6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4" h="64">
                  <a:moveTo>
                    <a:pt x="63" y="63"/>
                  </a:moveTo>
                  <a:lnTo>
                    <a:pt x="63" y="63"/>
                  </a:lnTo>
                  <a:cubicBezTo>
                    <a:pt x="32" y="63"/>
                    <a:pt x="32" y="63"/>
                    <a:pt x="32" y="63"/>
                  </a:cubicBezTo>
                  <a:cubicBezTo>
                    <a:pt x="0" y="63"/>
                    <a:pt x="0" y="32"/>
                    <a:pt x="0" y="32"/>
                  </a:cubicBezTo>
                  <a:cubicBezTo>
                    <a:pt x="0" y="0"/>
                    <a:pt x="32" y="0"/>
                    <a:pt x="32" y="0"/>
                  </a:cubicBezTo>
                  <a:cubicBezTo>
                    <a:pt x="32" y="0"/>
                    <a:pt x="63" y="32"/>
                    <a:pt x="63" y="6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9" name="Freeform 120">
              <a:extLst/>
            </p:cNvPr>
            <p:cNvSpPr>
              <a:spLocks noChangeArrowheads="1"/>
            </p:cNvSpPr>
            <p:nvPr/>
          </p:nvSpPr>
          <p:spPr bwMode="auto">
            <a:xfrm>
              <a:off x="4709832" y="2134285"/>
              <a:ext cx="18835" cy="6674"/>
            </a:xfrm>
            <a:custGeom>
              <a:avLst/>
              <a:gdLst>
                <a:gd name="T0" fmla="*/ 8249882 w 94"/>
                <a:gd name="T1" fmla="*/ 0 h 32"/>
                <a:gd name="T2" fmla="*/ 8249882 w 94"/>
                <a:gd name="T3" fmla="*/ 0 h 32"/>
                <a:gd name="T4" fmla="*/ 5499921 w 94"/>
                <a:gd name="T5" fmla="*/ 2636290 h 32"/>
                <a:gd name="T6" fmla="*/ 0 w 94"/>
                <a:gd name="T7" fmla="*/ 0 h 32"/>
                <a:gd name="T8" fmla="*/ 8249882 w 94"/>
                <a:gd name="T9" fmla="*/ 0 h 32"/>
                <a:gd name="T10" fmla="*/ 0 60000 65536"/>
                <a:gd name="T11" fmla="*/ 0 60000 65536"/>
                <a:gd name="T12" fmla="*/ 0 60000 65536"/>
                <a:gd name="T13" fmla="*/ 0 60000 65536"/>
                <a:gd name="T14" fmla="*/ 0 60000 65536"/>
                <a:gd name="T15" fmla="*/ 0 w 94"/>
                <a:gd name="T16" fmla="*/ 0 h 32"/>
                <a:gd name="T17" fmla="*/ 94 w 94"/>
                <a:gd name="T18" fmla="*/ 32 h 32"/>
              </a:gdLst>
              <a:ahLst/>
              <a:cxnLst>
                <a:cxn ang="T10">
                  <a:pos x="T0" y="T1"/>
                </a:cxn>
                <a:cxn ang="T11">
                  <a:pos x="T2" y="T3"/>
                </a:cxn>
                <a:cxn ang="T12">
                  <a:pos x="T4" y="T5"/>
                </a:cxn>
                <a:cxn ang="T13">
                  <a:pos x="T6" y="T7"/>
                </a:cxn>
                <a:cxn ang="T14">
                  <a:pos x="T8" y="T9"/>
                </a:cxn>
              </a:cxnLst>
              <a:rect l="T15" t="T16" r="T17" b="T18"/>
              <a:pathLst>
                <a:path w="94" h="32">
                  <a:moveTo>
                    <a:pt x="93" y="0"/>
                  </a:moveTo>
                  <a:lnTo>
                    <a:pt x="93" y="0"/>
                  </a:lnTo>
                  <a:cubicBezTo>
                    <a:pt x="93" y="31"/>
                    <a:pt x="62" y="31"/>
                    <a:pt x="62" y="31"/>
                  </a:cubicBezTo>
                  <a:cubicBezTo>
                    <a:pt x="31" y="31"/>
                    <a:pt x="0" y="0"/>
                    <a:pt x="0" y="0"/>
                  </a:cubicBezTo>
                  <a:cubicBezTo>
                    <a:pt x="31" y="0"/>
                    <a:pt x="62" y="0"/>
                    <a:pt x="9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0" name="Freeform 121">
              <a:extLst/>
            </p:cNvPr>
            <p:cNvSpPr>
              <a:spLocks noChangeArrowheads="1"/>
            </p:cNvSpPr>
            <p:nvPr/>
          </p:nvSpPr>
          <p:spPr bwMode="auto">
            <a:xfrm>
              <a:off x="4773513" y="2100912"/>
              <a:ext cx="26011" cy="20977"/>
            </a:xfrm>
            <a:custGeom>
              <a:avLst/>
              <a:gdLst>
                <a:gd name="T0" fmla="*/ 11769508 w 126"/>
                <a:gd name="T1" fmla="*/ 5909841 h 95"/>
                <a:gd name="T2" fmla="*/ 11769508 w 126"/>
                <a:gd name="T3" fmla="*/ 5909841 h 95"/>
                <a:gd name="T4" fmla="*/ 5932009 w 126"/>
                <a:gd name="T5" fmla="*/ 8959852 h 95"/>
                <a:gd name="T6" fmla="*/ 0 w 126"/>
                <a:gd name="T7" fmla="*/ 2954920 h 95"/>
                <a:gd name="T8" fmla="*/ 5932009 w 126"/>
                <a:gd name="T9" fmla="*/ 0 h 95"/>
                <a:gd name="T10" fmla="*/ 11769508 w 126"/>
                <a:gd name="T11" fmla="*/ 5909841 h 95"/>
                <a:gd name="T12" fmla="*/ 0 60000 65536"/>
                <a:gd name="T13" fmla="*/ 0 60000 65536"/>
                <a:gd name="T14" fmla="*/ 0 60000 65536"/>
                <a:gd name="T15" fmla="*/ 0 60000 65536"/>
                <a:gd name="T16" fmla="*/ 0 60000 65536"/>
                <a:gd name="T17" fmla="*/ 0 60000 65536"/>
                <a:gd name="T18" fmla="*/ 0 w 126"/>
                <a:gd name="T19" fmla="*/ 0 h 95"/>
                <a:gd name="T20" fmla="*/ 126 w 126"/>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26" h="95">
                  <a:moveTo>
                    <a:pt x="125" y="62"/>
                  </a:moveTo>
                  <a:lnTo>
                    <a:pt x="125" y="62"/>
                  </a:lnTo>
                  <a:cubicBezTo>
                    <a:pt x="125" y="94"/>
                    <a:pt x="63" y="94"/>
                    <a:pt x="63" y="94"/>
                  </a:cubicBezTo>
                  <a:cubicBezTo>
                    <a:pt x="31" y="62"/>
                    <a:pt x="0" y="62"/>
                    <a:pt x="0" y="31"/>
                  </a:cubicBezTo>
                  <a:lnTo>
                    <a:pt x="63" y="0"/>
                  </a:lnTo>
                  <a:cubicBezTo>
                    <a:pt x="94" y="31"/>
                    <a:pt x="125" y="31"/>
                    <a:pt x="125"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1" name="Freeform 122">
              <a:extLst/>
            </p:cNvPr>
            <p:cNvSpPr>
              <a:spLocks noChangeArrowheads="1"/>
            </p:cNvSpPr>
            <p:nvPr/>
          </p:nvSpPr>
          <p:spPr bwMode="auto">
            <a:xfrm>
              <a:off x="4138498" y="2648221"/>
              <a:ext cx="19732" cy="41001"/>
            </a:xfrm>
            <a:custGeom>
              <a:avLst/>
              <a:gdLst>
                <a:gd name="T0" fmla="*/ 8959852 w 95"/>
                <a:gd name="T1" fmla="*/ 2852144 h 189"/>
                <a:gd name="T2" fmla="*/ 8959852 w 95"/>
                <a:gd name="T3" fmla="*/ 2852144 h 189"/>
                <a:gd name="T4" fmla="*/ 8959852 w 95"/>
                <a:gd name="T5" fmla="*/ 14352626 h 189"/>
                <a:gd name="T6" fmla="*/ 0 w 95"/>
                <a:gd name="T7" fmla="*/ 14352626 h 189"/>
                <a:gd name="T8" fmla="*/ 0 w 95"/>
                <a:gd name="T9" fmla="*/ 5796194 h 189"/>
                <a:gd name="T10" fmla="*/ 8959852 w 95"/>
                <a:gd name="T11" fmla="*/ 2852144 h 189"/>
                <a:gd name="T12" fmla="*/ 0 60000 65536"/>
                <a:gd name="T13" fmla="*/ 0 60000 65536"/>
                <a:gd name="T14" fmla="*/ 0 60000 65536"/>
                <a:gd name="T15" fmla="*/ 0 60000 65536"/>
                <a:gd name="T16" fmla="*/ 0 60000 65536"/>
                <a:gd name="T17" fmla="*/ 0 60000 65536"/>
                <a:gd name="T18" fmla="*/ 0 w 95"/>
                <a:gd name="T19" fmla="*/ 0 h 189"/>
                <a:gd name="T20" fmla="*/ 95 w 95"/>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95" h="189">
                  <a:moveTo>
                    <a:pt x="94" y="31"/>
                  </a:moveTo>
                  <a:lnTo>
                    <a:pt x="94" y="31"/>
                  </a:lnTo>
                  <a:cubicBezTo>
                    <a:pt x="94" y="63"/>
                    <a:pt x="94" y="94"/>
                    <a:pt x="94" y="156"/>
                  </a:cubicBezTo>
                  <a:cubicBezTo>
                    <a:pt x="63" y="156"/>
                    <a:pt x="0" y="188"/>
                    <a:pt x="0" y="156"/>
                  </a:cubicBezTo>
                  <a:lnTo>
                    <a:pt x="0" y="63"/>
                  </a:lnTo>
                  <a:cubicBezTo>
                    <a:pt x="31" y="0"/>
                    <a:pt x="94" y="0"/>
                    <a:pt x="94"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2" name="Freeform 123">
              <a:extLst/>
            </p:cNvPr>
            <p:cNvSpPr>
              <a:spLocks noChangeArrowheads="1"/>
            </p:cNvSpPr>
            <p:nvPr/>
          </p:nvSpPr>
          <p:spPr bwMode="auto">
            <a:xfrm>
              <a:off x="3928620" y="2871340"/>
              <a:ext cx="26011" cy="34326"/>
            </a:xfrm>
            <a:custGeom>
              <a:avLst/>
              <a:gdLst>
                <a:gd name="T0" fmla="*/ 0 w 126"/>
                <a:gd name="T1" fmla="*/ 2860563 h 158"/>
                <a:gd name="T2" fmla="*/ 0 w 126"/>
                <a:gd name="T3" fmla="*/ 2860563 h 158"/>
                <a:gd name="T4" fmla="*/ 8850759 w 126"/>
                <a:gd name="T5" fmla="*/ 8673729 h 158"/>
                <a:gd name="T6" fmla="*/ 11769508 w 126"/>
                <a:gd name="T7" fmla="*/ 14486896 h 158"/>
                <a:gd name="T8" fmla="*/ 5837806 w 126"/>
                <a:gd name="T9" fmla="*/ 8673729 h 158"/>
                <a:gd name="T10" fmla="*/ 0 w 126"/>
                <a:gd name="T11" fmla="*/ 2860563 h 158"/>
                <a:gd name="T12" fmla="*/ 0 60000 65536"/>
                <a:gd name="T13" fmla="*/ 0 60000 65536"/>
                <a:gd name="T14" fmla="*/ 0 60000 65536"/>
                <a:gd name="T15" fmla="*/ 0 60000 65536"/>
                <a:gd name="T16" fmla="*/ 0 60000 65536"/>
                <a:gd name="T17" fmla="*/ 0 60000 65536"/>
                <a:gd name="T18" fmla="*/ 0 w 126"/>
                <a:gd name="T19" fmla="*/ 0 h 158"/>
                <a:gd name="T20" fmla="*/ 126 w 126"/>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26" h="158">
                  <a:moveTo>
                    <a:pt x="0" y="31"/>
                  </a:moveTo>
                  <a:lnTo>
                    <a:pt x="0" y="31"/>
                  </a:lnTo>
                  <a:cubicBezTo>
                    <a:pt x="62" y="0"/>
                    <a:pt x="62" y="63"/>
                    <a:pt x="94" y="94"/>
                  </a:cubicBezTo>
                  <a:cubicBezTo>
                    <a:pt x="125" y="125"/>
                    <a:pt x="125" y="125"/>
                    <a:pt x="125" y="157"/>
                  </a:cubicBezTo>
                  <a:cubicBezTo>
                    <a:pt x="94" y="157"/>
                    <a:pt x="62" y="125"/>
                    <a:pt x="62" y="94"/>
                  </a:cubicBezTo>
                  <a:cubicBezTo>
                    <a:pt x="31" y="63"/>
                    <a:pt x="0" y="31"/>
                    <a:pt x="0"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3" name="Freeform 124">
              <a:extLst/>
            </p:cNvPr>
            <p:cNvSpPr>
              <a:spLocks noChangeArrowheads="1"/>
            </p:cNvSpPr>
            <p:nvPr/>
          </p:nvSpPr>
          <p:spPr bwMode="auto">
            <a:xfrm>
              <a:off x="3953734" y="2810316"/>
              <a:ext cx="26011" cy="14303"/>
            </a:xfrm>
            <a:custGeom>
              <a:avLst/>
              <a:gdLst>
                <a:gd name="T0" fmla="*/ 0 w 126"/>
                <a:gd name="T1" fmla="*/ 3026885 h 64"/>
                <a:gd name="T2" fmla="*/ 0 w 126"/>
                <a:gd name="T3" fmla="*/ 3026885 h 64"/>
                <a:gd name="T4" fmla="*/ 5837806 w 126"/>
                <a:gd name="T5" fmla="*/ 0 h 64"/>
                <a:gd name="T6" fmla="*/ 11769508 w 126"/>
                <a:gd name="T7" fmla="*/ 0 h 64"/>
                <a:gd name="T8" fmla="*/ 5837806 w 126"/>
                <a:gd name="T9" fmla="*/ 3026885 h 64"/>
                <a:gd name="T10" fmla="*/ 0 w 126"/>
                <a:gd name="T11" fmla="*/ 3026885 h 64"/>
                <a:gd name="T12" fmla="*/ 0 60000 65536"/>
                <a:gd name="T13" fmla="*/ 0 60000 65536"/>
                <a:gd name="T14" fmla="*/ 0 60000 65536"/>
                <a:gd name="T15" fmla="*/ 0 60000 65536"/>
                <a:gd name="T16" fmla="*/ 0 60000 65536"/>
                <a:gd name="T17" fmla="*/ 0 60000 65536"/>
                <a:gd name="T18" fmla="*/ 0 w 126"/>
                <a:gd name="T19" fmla="*/ 0 h 64"/>
                <a:gd name="T20" fmla="*/ 126 w 126"/>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26" h="64">
                  <a:moveTo>
                    <a:pt x="0" y="31"/>
                  </a:moveTo>
                  <a:lnTo>
                    <a:pt x="0" y="31"/>
                  </a:lnTo>
                  <a:cubicBezTo>
                    <a:pt x="0" y="0"/>
                    <a:pt x="62" y="0"/>
                    <a:pt x="62" y="0"/>
                  </a:cubicBezTo>
                  <a:cubicBezTo>
                    <a:pt x="94" y="0"/>
                    <a:pt x="125" y="0"/>
                    <a:pt x="125" y="0"/>
                  </a:cubicBezTo>
                  <a:cubicBezTo>
                    <a:pt x="125" y="31"/>
                    <a:pt x="94" y="31"/>
                    <a:pt x="62" y="31"/>
                  </a:cubicBezTo>
                  <a:cubicBezTo>
                    <a:pt x="62" y="63"/>
                    <a:pt x="0" y="63"/>
                    <a:pt x="0"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4" name="Freeform 125">
              <a:extLst/>
            </p:cNvPr>
            <p:cNvSpPr>
              <a:spLocks noChangeArrowheads="1"/>
            </p:cNvSpPr>
            <p:nvPr/>
          </p:nvSpPr>
          <p:spPr bwMode="auto">
            <a:xfrm>
              <a:off x="4151054" y="2593871"/>
              <a:ext cx="18835" cy="27651"/>
            </a:xfrm>
            <a:custGeom>
              <a:avLst/>
              <a:gdLst>
                <a:gd name="T0" fmla="*/ 2749961 w 94"/>
                <a:gd name="T1" fmla="*/ 8850223 h 126"/>
                <a:gd name="T2" fmla="*/ 2749961 w 94"/>
                <a:gd name="T3" fmla="*/ 8850223 h 126"/>
                <a:gd name="T4" fmla="*/ 2749961 w 94"/>
                <a:gd name="T5" fmla="*/ 2918674 h 126"/>
                <a:gd name="T6" fmla="*/ 8249882 w 94"/>
                <a:gd name="T7" fmla="*/ 0 h 126"/>
                <a:gd name="T8" fmla="*/ 5499921 w 94"/>
                <a:gd name="T9" fmla="*/ 5931549 h 126"/>
                <a:gd name="T10" fmla="*/ 2749961 w 94"/>
                <a:gd name="T11" fmla="*/ 8850223 h 126"/>
                <a:gd name="T12" fmla="*/ 0 60000 65536"/>
                <a:gd name="T13" fmla="*/ 0 60000 65536"/>
                <a:gd name="T14" fmla="*/ 0 60000 65536"/>
                <a:gd name="T15" fmla="*/ 0 60000 65536"/>
                <a:gd name="T16" fmla="*/ 0 60000 65536"/>
                <a:gd name="T17" fmla="*/ 0 60000 65536"/>
                <a:gd name="T18" fmla="*/ 0 w 94"/>
                <a:gd name="T19" fmla="*/ 0 h 126"/>
                <a:gd name="T20" fmla="*/ 94 w 94"/>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94" h="126">
                  <a:moveTo>
                    <a:pt x="31" y="94"/>
                  </a:moveTo>
                  <a:lnTo>
                    <a:pt x="31" y="94"/>
                  </a:lnTo>
                  <a:cubicBezTo>
                    <a:pt x="0" y="63"/>
                    <a:pt x="31" y="63"/>
                    <a:pt x="31" y="31"/>
                  </a:cubicBezTo>
                  <a:cubicBezTo>
                    <a:pt x="31" y="0"/>
                    <a:pt x="62" y="0"/>
                    <a:pt x="93" y="0"/>
                  </a:cubicBezTo>
                  <a:cubicBezTo>
                    <a:pt x="93" y="31"/>
                    <a:pt x="62" y="63"/>
                    <a:pt x="62" y="63"/>
                  </a:cubicBezTo>
                  <a:cubicBezTo>
                    <a:pt x="31" y="63"/>
                    <a:pt x="31" y="125"/>
                    <a:pt x="31" y="94"/>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5" name="Freeform 126">
              <a:extLst/>
            </p:cNvPr>
            <p:cNvSpPr>
              <a:spLocks noChangeArrowheads="1"/>
            </p:cNvSpPr>
            <p:nvPr/>
          </p:nvSpPr>
          <p:spPr bwMode="auto">
            <a:xfrm>
              <a:off x="4487397" y="2195309"/>
              <a:ext cx="26010" cy="20977"/>
            </a:xfrm>
            <a:custGeom>
              <a:avLst/>
              <a:gdLst>
                <a:gd name="T0" fmla="*/ 2918674 w 126"/>
                <a:gd name="T1" fmla="*/ 3050320 h 95"/>
                <a:gd name="T2" fmla="*/ 2918674 w 126"/>
                <a:gd name="T3" fmla="*/ 3050320 h 95"/>
                <a:gd name="T4" fmla="*/ 8850223 w 126"/>
                <a:gd name="T5" fmla="*/ 3050320 h 95"/>
                <a:gd name="T6" fmla="*/ 11768897 w 126"/>
                <a:gd name="T7" fmla="*/ 8959852 h 95"/>
                <a:gd name="T8" fmla="*/ 5837348 w 126"/>
                <a:gd name="T9" fmla="*/ 6004932 h 95"/>
                <a:gd name="T10" fmla="*/ 2918674 w 126"/>
                <a:gd name="T11" fmla="*/ 3050320 h 95"/>
                <a:gd name="T12" fmla="*/ 0 60000 65536"/>
                <a:gd name="T13" fmla="*/ 0 60000 65536"/>
                <a:gd name="T14" fmla="*/ 0 60000 65536"/>
                <a:gd name="T15" fmla="*/ 0 60000 65536"/>
                <a:gd name="T16" fmla="*/ 0 60000 65536"/>
                <a:gd name="T17" fmla="*/ 0 60000 65536"/>
                <a:gd name="T18" fmla="*/ 0 w 126"/>
                <a:gd name="T19" fmla="*/ 0 h 95"/>
                <a:gd name="T20" fmla="*/ 126 w 126"/>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26" h="95">
                  <a:moveTo>
                    <a:pt x="31" y="32"/>
                  </a:moveTo>
                  <a:lnTo>
                    <a:pt x="31" y="32"/>
                  </a:lnTo>
                  <a:cubicBezTo>
                    <a:pt x="62" y="0"/>
                    <a:pt x="62" y="32"/>
                    <a:pt x="94" y="32"/>
                  </a:cubicBezTo>
                  <a:cubicBezTo>
                    <a:pt x="125" y="63"/>
                    <a:pt x="125" y="94"/>
                    <a:pt x="125" y="94"/>
                  </a:cubicBezTo>
                  <a:cubicBezTo>
                    <a:pt x="94" y="94"/>
                    <a:pt x="62" y="94"/>
                    <a:pt x="62" y="63"/>
                  </a:cubicBezTo>
                  <a:cubicBezTo>
                    <a:pt x="62" y="63"/>
                    <a:pt x="0" y="32"/>
                    <a:pt x="31" y="3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6" name="Freeform 127">
              <a:extLst/>
            </p:cNvPr>
            <p:cNvSpPr>
              <a:spLocks noChangeArrowheads="1"/>
            </p:cNvSpPr>
            <p:nvPr/>
          </p:nvSpPr>
          <p:spPr bwMode="auto">
            <a:xfrm>
              <a:off x="3953734" y="2823665"/>
              <a:ext cx="26011" cy="20023"/>
            </a:xfrm>
            <a:custGeom>
              <a:avLst/>
              <a:gdLst>
                <a:gd name="T0" fmla="*/ 0 w 126"/>
                <a:gd name="T1" fmla="*/ 8249882 h 94"/>
                <a:gd name="T2" fmla="*/ 0 w 126"/>
                <a:gd name="T3" fmla="*/ 8249882 h 94"/>
                <a:gd name="T4" fmla="*/ 5837806 w 126"/>
                <a:gd name="T5" fmla="*/ 0 h 94"/>
                <a:gd name="T6" fmla="*/ 11769508 w 126"/>
                <a:gd name="T7" fmla="*/ 0 h 94"/>
                <a:gd name="T8" fmla="*/ 5837806 w 126"/>
                <a:gd name="T9" fmla="*/ 8249882 h 94"/>
                <a:gd name="T10" fmla="*/ 0 w 126"/>
                <a:gd name="T11" fmla="*/ 8249882 h 94"/>
                <a:gd name="T12" fmla="*/ 0 60000 65536"/>
                <a:gd name="T13" fmla="*/ 0 60000 65536"/>
                <a:gd name="T14" fmla="*/ 0 60000 65536"/>
                <a:gd name="T15" fmla="*/ 0 60000 65536"/>
                <a:gd name="T16" fmla="*/ 0 60000 65536"/>
                <a:gd name="T17" fmla="*/ 0 60000 65536"/>
                <a:gd name="T18" fmla="*/ 0 w 126"/>
                <a:gd name="T19" fmla="*/ 0 h 94"/>
                <a:gd name="T20" fmla="*/ 126 w 12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126" h="94">
                  <a:moveTo>
                    <a:pt x="0" y="93"/>
                  </a:moveTo>
                  <a:lnTo>
                    <a:pt x="0" y="93"/>
                  </a:lnTo>
                  <a:cubicBezTo>
                    <a:pt x="0" y="62"/>
                    <a:pt x="31" y="31"/>
                    <a:pt x="62" y="0"/>
                  </a:cubicBezTo>
                  <a:lnTo>
                    <a:pt x="125" y="0"/>
                  </a:lnTo>
                  <a:cubicBezTo>
                    <a:pt x="125" y="31"/>
                    <a:pt x="94" y="62"/>
                    <a:pt x="62" y="93"/>
                  </a:cubicBezTo>
                  <a:lnTo>
                    <a:pt x="0" y="93"/>
                  </a:ln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7" name="Freeform 128">
              <a:extLst/>
            </p:cNvPr>
            <p:cNvSpPr>
              <a:spLocks noChangeArrowheads="1"/>
            </p:cNvSpPr>
            <p:nvPr/>
          </p:nvSpPr>
          <p:spPr bwMode="auto">
            <a:xfrm>
              <a:off x="4423716" y="2236309"/>
              <a:ext cx="38568" cy="27652"/>
            </a:xfrm>
            <a:custGeom>
              <a:avLst/>
              <a:gdLst>
                <a:gd name="T0" fmla="*/ 14444836 w 189"/>
                <a:gd name="T1" fmla="*/ 0 h 126"/>
                <a:gd name="T2" fmla="*/ 14444836 w 189"/>
                <a:gd name="T3" fmla="*/ 0 h 126"/>
                <a:gd name="T4" fmla="*/ 8648338 w 189"/>
                <a:gd name="T5" fmla="*/ 0 h 126"/>
                <a:gd name="T6" fmla="*/ 2944051 w 189"/>
                <a:gd name="T7" fmla="*/ 8850759 h 126"/>
                <a:gd name="T8" fmla="*/ 14444836 w 189"/>
                <a:gd name="T9" fmla="*/ 5837806 h 126"/>
                <a:gd name="T10" fmla="*/ 14444836 w 189"/>
                <a:gd name="T11" fmla="*/ 0 h 126"/>
                <a:gd name="T12" fmla="*/ 0 60000 65536"/>
                <a:gd name="T13" fmla="*/ 0 60000 65536"/>
                <a:gd name="T14" fmla="*/ 0 60000 65536"/>
                <a:gd name="T15" fmla="*/ 0 60000 65536"/>
                <a:gd name="T16" fmla="*/ 0 60000 65536"/>
                <a:gd name="T17" fmla="*/ 0 60000 65536"/>
                <a:gd name="T18" fmla="*/ 0 w 189"/>
                <a:gd name="T19" fmla="*/ 0 h 126"/>
                <a:gd name="T20" fmla="*/ 189 w 189"/>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89" h="126">
                  <a:moveTo>
                    <a:pt x="157" y="0"/>
                  </a:moveTo>
                  <a:lnTo>
                    <a:pt x="157" y="0"/>
                  </a:lnTo>
                  <a:cubicBezTo>
                    <a:pt x="125" y="0"/>
                    <a:pt x="94" y="0"/>
                    <a:pt x="94" y="0"/>
                  </a:cubicBezTo>
                  <a:cubicBezTo>
                    <a:pt x="63" y="31"/>
                    <a:pt x="0" y="94"/>
                    <a:pt x="32" y="94"/>
                  </a:cubicBezTo>
                  <a:cubicBezTo>
                    <a:pt x="94" y="125"/>
                    <a:pt x="94" y="94"/>
                    <a:pt x="157" y="62"/>
                  </a:cubicBezTo>
                  <a:cubicBezTo>
                    <a:pt x="157" y="31"/>
                    <a:pt x="188" y="0"/>
                    <a:pt x="157"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8" name="Freeform 129">
              <a:extLst/>
            </p:cNvPr>
            <p:cNvSpPr>
              <a:spLocks noChangeArrowheads="1"/>
            </p:cNvSpPr>
            <p:nvPr/>
          </p:nvSpPr>
          <p:spPr bwMode="auto">
            <a:xfrm>
              <a:off x="4462284" y="2215332"/>
              <a:ext cx="26010" cy="27652"/>
            </a:xfrm>
            <a:custGeom>
              <a:avLst/>
              <a:gdLst>
                <a:gd name="T0" fmla="*/ 11768897 w 126"/>
                <a:gd name="T1" fmla="*/ 0 h 126"/>
                <a:gd name="T2" fmla="*/ 11768897 w 126"/>
                <a:gd name="T3" fmla="*/ 0 h 126"/>
                <a:gd name="T4" fmla="*/ 5837348 w 126"/>
                <a:gd name="T5" fmla="*/ 2918750 h 126"/>
                <a:gd name="T6" fmla="*/ 0 w 126"/>
                <a:gd name="T7" fmla="*/ 11769508 h 126"/>
                <a:gd name="T8" fmla="*/ 11768897 w 126"/>
                <a:gd name="T9" fmla="*/ 5932009 h 126"/>
                <a:gd name="T10" fmla="*/ 11768897 w 126"/>
                <a:gd name="T11" fmla="*/ 0 h 126"/>
                <a:gd name="T12" fmla="*/ 0 60000 65536"/>
                <a:gd name="T13" fmla="*/ 0 60000 65536"/>
                <a:gd name="T14" fmla="*/ 0 60000 65536"/>
                <a:gd name="T15" fmla="*/ 0 60000 65536"/>
                <a:gd name="T16" fmla="*/ 0 60000 65536"/>
                <a:gd name="T17" fmla="*/ 0 60000 65536"/>
                <a:gd name="T18" fmla="*/ 0 w 126"/>
                <a:gd name="T19" fmla="*/ 0 h 126"/>
                <a:gd name="T20" fmla="*/ 126 w 12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6" h="126">
                  <a:moveTo>
                    <a:pt x="125" y="0"/>
                  </a:moveTo>
                  <a:lnTo>
                    <a:pt x="125" y="0"/>
                  </a:lnTo>
                  <a:cubicBezTo>
                    <a:pt x="94" y="0"/>
                    <a:pt x="62" y="0"/>
                    <a:pt x="62" y="31"/>
                  </a:cubicBezTo>
                  <a:cubicBezTo>
                    <a:pt x="31" y="63"/>
                    <a:pt x="0" y="94"/>
                    <a:pt x="0" y="125"/>
                  </a:cubicBezTo>
                  <a:cubicBezTo>
                    <a:pt x="31" y="125"/>
                    <a:pt x="62" y="94"/>
                    <a:pt x="125" y="63"/>
                  </a:cubicBezTo>
                  <a:cubicBezTo>
                    <a:pt x="125" y="63"/>
                    <a:pt x="125" y="31"/>
                    <a:pt x="125"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9" name="Freeform 130">
              <a:extLst/>
            </p:cNvPr>
            <p:cNvSpPr>
              <a:spLocks noChangeArrowheads="1"/>
            </p:cNvSpPr>
            <p:nvPr/>
          </p:nvSpPr>
          <p:spPr bwMode="auto">
            <a:xfrm>
              <a:off x="4246128" y="2296380"/>
              <a:ext cx="38568" cy="61024"/>
            </a:xfrm>
            <a:custGeom>
              <a:avLst/>
              <a:gdLst>
                <a:gd name="T0" fmla="*/ 14444836 w 189"/>
                <a:gd name="T1" fmla="*/ 5767539 h 282"/>
                <a:gd name="T2" fmla="*/ 14444836 w 189"/>
                <a:gd name="T3" fmla="*/ 5767539 h 282"/>
                <a:gd name="T4" fmla="*/ 17296980 w 189"/>
                <a:gd name="T5" fmla="*/ 20048719 h 282"/>
                <a:gd name="T6" fmla="*/ 8648338 w 189"/>
                <a:gd name="T7" fmla="*/ 25724581 h 282"/>
                <a:gd name="T8" fmla="*/ 8648338 w 189"/>
                <a:gd name="T9" fmla="*/ 20048719 h 282"/>
                <a:gd name="T10" fmla="*/ 0 w 189"/>
                <a:gd name="T11" fmla="*/ 20048719 h 282"/>
                <a:gd name="T12" fmla="*/ 2944051 w 189"/>
                <a:gd name="T13" fmla="*/ 11443401 h 282"/>
                <a:gd name="T14" fmla="*/ 8648338 w 189"/>
                <a:gd name="T15" fmla="*/ 11443401 h 282"/>
                <a:gd name="T16" fmla="*/ 14444836 w 189"/>
                <a:gd name="T17" fmla="*/ 5767539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282"/>
                <a:gd name="T29" fmla="*/ 189 w 189"/>
                <a:gd name="T30" fmla="*/ 282 h 2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282">
                  <a:moveTo>
                    <a:pt x="157" y="63"/>
                  </a:moveTo>
                  <a:lnTo>
                    <a:pt x="157" y="63"/>
                  </a:lnTo>
                  <a:cubicBezTo>
                    <a:pt x="188" y="94"/>
                    <a:pt x="188" y="156"/>
                    <a:pt x="188" y="219"/>
                  </a:cubicBezTo>
                  <a:cubicBezTo>
                    <a:pt x="157" y="250"/>
                    <a:pt x="125" y="281"/>
                    <a:pt x="94" y="281"/>
                  </a:cubicBezTo>
                  <a:cubicBezTo>
                    <a:pt x="63" y="281"/>
                    <a:pt x="94" y="219"/>
                    <a:pt x="94" y="219"/>
                  </a:cubicBezTo>
                  <a:cubicBezTo>
                    <a:pt x="63" y="219"/>
                    <a:pt x="0" y="219"/>
                    <a:pt x="0" y="219"/>
                  </a:cubicBezTo>
                  <a:cubicBezTo>
                    <a:pt x="0" y="188"/>
                    <a:pt x="0" y="125"/>
                    <a:pt x="32" y="125"/>
                  </a:cubicBezTo>
                  <a:lnTo>
                    <a:pt x="94" y="125"/>
                  </a:lnTo>
                  <a:cubicBezTo>
                    <a:pt x="125" y="125"/>
                    <a:pt x="125" y="0"/>
                    <a:pt x="157" y="63"/>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0" name="Freeform 131">
              <a:extLst/>
            </p:cNvPr>
            <p:cNvSpPr>
              <a:spLocks noChangeArrowheads="1"/>
            </p:cNvSpPr>
            <p:nvPr/>
          </p:nvSpPr>
          <p:spPr bwMode="auto">
            <a:xfrm>
              <a:off x="4366314" y="2256333"/>
              <a:ext cx="44846" cy="61024"/>
            </a:xfrm>
            <a:custGeom>
              <a:avLst/>
              <a:gdLst>
                <a:gd name="T0" fmla="*/ 20106171 w 220"/>
                <a:gd name="T1" fmla="*/ 2838082 h 282"/>
                <a:gd name="T2" fmla="*/ 20106171 w 220"/>
                <a:gd name="T3" fmla="*/ 2838082 h 282"/>
                <a:gd name="T4" fmla="*/ 17260092 w 220"/>
                <a:gd name="T5" fmla="*/ 17119262 h 282"/>
                <a:gd name="T6" fmla="*/ 11476125 w 220"/>
                <a:gd name="T7" fmla="*/ 19957344 h 282"/>
                <a:gd name="T8" fmla="*/ 5783967 w 220"/>
                <a:gd name="T9" fmla="*/ 17119262 h 282"/>
                <a:gd name="T10" fmla="*/ 2846079 w 220"/>
                <a:gd name="T11" fmla="*/ 25724581 h 282"/>
                <a:gd name="T12" fmla="*/ 2846079 w 220"/>
                <a:gd name="T13" fmla="*/ 17119262 h 282"/>
                <a:gd name="T14" fmla="*/ 2846079 w 220"/>
                <a:gd name="T15" fmla="*/ 5675861 h 282"/>
                <a:gd name="T16" fmla="*/ 14322204 w 220"/>
                <a:gd name="T17" fmla="*/ 2838082 h 282"/>
                <a:gd name="T18" fmla="*/ 20106171 w 220"/>
                <a:gd name="T19" fmla="*/ 283808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82"/>
                <a:gd name="T32" fmla="*/ 220 w 220"/>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82">
                  <a:moveTo>
                    <a:pt x="219" y="31"/>
                  </a:moveTo>
                  <a:lnTo>
                    <a:pt x="219" y="31"/>
                  </a:lnTo>
                  <a:cubicBezTo>
                    <a:pt x="219" y="93"/>
                    <a:pt x="219" y="156"/>
                    <a:pt x="188" y="187"/>
                  </a:cubicBezTo>
                  <a:cubicBezTo>
                    <a:pt x="188" y="218"/>
                    <a:pt x="156" y="218"/>
                    <a:pt x="125" y="218"/>
                  </a:cubicBezTo>
                  <a:cubicBezTo>
                    <a:pt x="94" y="218"/>
                    <a:pt x="94" y="187"/>
                    <a:pt x="63" y="187"/>
                  </a:cubicBezTo>
                  <a:cubicBezTo>
                    <a:pt x="31" y="218"/>
                    <a:pt x="63" y="281"/>
                    <a:pt x="31" y="281"/>
                  </a:cubicBezTo>
                  <a:cubicBezTo>
                    <a:pt x="0" y="250"/>
                    <a:pt x="31" y="218"/>
                    <a:pt x="31" y="187"/>
                  </a:cubicBezTo>
                  <a:cubicBezTo>
                    <a:pt x="31" y="156"/>
                    <a:pt x="0" y="93"/>
                    <a:pt x="31" y="62"/>
                  </a:cubicBezTo>
                  <a:cubicBezTo>
                    <a:pt x="63" y="31"/>
                    <a:pt x="125" y="31"/>
                    <a:pt x="156" y="31"/>
                  </a:cubicBezTo>
                  <a:cubicBezTo>
                    <a:pt x="188" y="0"/>
                    <a:pt x="219" y="0"/>
                    <a:pt x="219"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1" name="Freeform 132">
              <a:extLst/>
            </p:cNvPr>
            <p:cNvSpPr>
              <a:spLocks noChangeArrowheads="1"/>
            </p:cNvSpPr>
            <p:nvPr/>
          </p:nvSpPr>
          <p:spPr bwMode="auto">
            <a:xfrm>
              <a:off x="4614759" y="2134285"/>
              <a:ext cx="69959" cy="41000"/>
            </a:xfrm>
            <a:custGeom>
              <a:avLst/>
              <a:gdLst>
                <a:gd name="T0" fmla="*/ 28345894 w 345"/>
                <a:gd name="T1" fmla="*/ 0 h 189"/>
                <a:gd name="T2" fmla="*/ 28345894 w 345"/>
                <a:gd name="T3" fmla="*/ 0 h 189"/>
                <a:gd name="T4" fmla="*/ 16989391 w 345"/>
                <a:gd name="T5" fmla="*/ 14352376 h 189"/>
                <a:gd name="T6" fmla="*/ 0 w 345"/>
                <a:gd name="T7" fmla="*/ 14352376 h 189"/>
                <a:gd name="T8" fmla="*/ 11356503 w 345"/>
                <a:gd name="T9" fmla="*/ 5704188 h 189"/>
                <a:gd name="T10" fmla="*/ 22713006 w 345"/>
                <a:gd name="T11" fmla="*/ 2852094 h 189"/>
                <a:gd name="T12" fmla="*/ 28345894 w 345"/>
                <a:gd name="T13" fmla="*/ 0 h 189"/>
                <a:gd name="T14" fmla="*/ 0 60000 65536"/>
                <a:gd name="T15" fmla="*/ 0 60000 65536"/>
                <a:gd name="T16" fmla="*/ 0 60000 65536"/>
                <a:gd name="T17" fmla="*/ 0 60000 65536"/>
                <a:gd name="T18" fmla="*/ 0 60000 65536"/>
                <a:gd name="T19" fmla="*/ 0 60000 65536"/>
                <a:gd name="T20" fmla="*/ 0 60000 65536"/>
                <a:gd name="T21" fmla="*/ 0 w 345"/>
                <a:gd name="T22" fmla="*/ 0 h 189"/>
                <a:gd name="T23" fmla="*/ 345 w 345"/>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5" h="189">
                  <a:moveTo>
                    <a:pt x="312" y="0"/>
                  </a:moveTo>
                  <a:lnTo>
                    <a:pt x="312" y="0"/>
                  </a:lnTo>
                  <a:cubicBezTo>
                    <a:pt x="312" y="94"/>
                    <a:pt x="250" y="125"/>
                    <a:pt x="187" y="156"/>
                  </a:cubicBezTo>
                  <a:cubicBezTo>
                    <a:pt x="125" y="156"/>
                    <a:pt x="62" y="188"/>
                    <a:pt x="0" y="156"/>
                  </a:cubicBezTo>
                  <a:cubicBezTo>
                    <a:pt x="0" y="125"/>
                    <a:pt x="62" y="94"/>
                    <a:pt x="125" y="62"/>
                  </a:cubicBezTo>
                  <a:cubicBezTo>
                    <a:pt x="125" y="31"/>
                    <a:pt x="187" y="31"/>
                    <a:pt x="250" y="31"/>
                  </a:cubicBezTo>
                  <a:cubicBezTo>
                    <a:pt x="250" y="31"/>
                    <a:pt x="344" y="0"/>
                    <a:pt x="312"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2" name="Freeform 133">
              <a:extLst/>
            </p:cNvPr>
            <p:cNvSpPr>
              <a:spLocks noChangeArrowheads="1"/>
            </p:cNvSpPr>
            <p:nvPr/>
          </p:nvSpPr>
          <p:spPr bwMode="auto">
            <a:xfrm>
              <a:off x="4652429" y="2155261"/>
              <a:ext cx="38567" cy="41000"/>
            </a:xfrm>
            <a:custGeom>
              <a:avLst/>
              <a:gdLst>
                <a:gd name="T0" fmla="*/ 5796093 w 189"/>
                <a:gd name="T1" fmla="*/ 5765023 h 188"/>
                <a:gd name="T2" fmla="*/ 5796093 w 189"/>
                <a:gd name="T3" fmla="*/ 5765023 h 188"/>
                <a:gd name="T4" fmla="*/ 0 w 189"/>
                <a:gd name="T5" fmla="*/ 8740538 h 188"/>
                <a:gd name="T6" fmla="*/ 5796093 w 189"/>
                <a:gd name="T7" fmla="*/ 17387767 h 188"/>
                <a:gd name="T8" fmla="*/ 14444281 w 189"/>
                <a:gd name="T9" fmla="*/ 5765023 h 188"/>
                <a:gd name="T10" fmla="*/ 14444281 w 189"/>
                <a:gd name="T11" fmla="*/ 0 h 188"/>
                <a:gd name="T12" fmla="*/ 5796093 w 189"/>
                <a:gd name="T13" fmla="*/ 5765023 h 188"/>
                <a:gd name="T14" fmla="*/ 0 60000 65536"/>
                <a:gd name="T15" fmla="*/ 0 60000 65536"/>
                <a:gd name="T16" fmla="*/ 0 60000 65536"/>
                <a:gd name="T17" fmla="*/ 0 60000 65536"/>
                <a:gd name="T18" fmla="*/ 0 60000 65536"/>
                <a:gd name="T19" fmla="*/ 0 60000 65536"/>
                <a:gd name="T20" fmla="*/ 0 60000 65536"/>
                <a:gd name="T21" fmla="*/ 0 w 189"/>
                <a:gd name="T22" fmla="*/ 0 h 188"/>
                <a:gd name="T23" fmla="*/ 189 w 189"/>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188">
                  <a:moveTo>
                    <a:pt x="63" y="62"/>
                  </a:moveTo>
                  <a:lnTo>
                    <a:pt x="63" y="62"/>
                  </a:lnTo>
                  <a:cubicBezTo>
                    <a:pt x="63" y="62"/>
                    <a:pt x="0" y="62"/>
                    <a:pt x="0" y="94"/>
                  </a:cubicBezTo>
                  <a:cubicBezTo>
                    <a:pt x="0" y="125"/>
                    <a:pt x="32" y="187"/>
                    <a:pt x="63" y="187"/>
                  </a:cubicBezTo>
                  <a:cubicBezTo>
                    <a:pt x="94" y="187"/>
                    <a:pt x="125" y="125"/>
                    <a:pt x="157" y="62"/>
                  </a:cubicBezTo>
                  <a:cubicBezTo>
                    <a:pt x="188" y="62"/>
                    <a:pt x="188" y="31"/>
                    <a:pt x="157" y="0"/>
                  </a:cubicBezTo>
                  <a:cubicBezTo>
                    <a:pt x="125" y="0"/>
                    <a:pt x="94" y="62"/>
                    <a:pt x="63"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3" name="Freeform 134">
              <a:extLst/>
            </p:cNvPr>
            <p:cNvSpPr>
              <a:spLocks noChangeArrowheads="1"/>
            </p:cNvSpPr>
            <p:nvPr/>
          </p:nvSpPr>
          <p:spPr bwMode="auto">
            <a:xfrm>
              <a:off x="4297252" y="4384545"/>
              <a:ext cx="13453" cy="61024"/>
            </a:xfrm>
            <a:custGeom>
              <a:avLst/>
              <a:gdLst>
                <a:gd name="T0" fmla="*/ 6150640 w 64"/>
                <a:gd name="T1" fmla="*/ 0 h 283"/>
                <a:gd name="T2" fmla="*/ 6150640 w 64"/>
                <a:gd name="T3" fmla="*/ 0 h 283"/>
                <a:gd name="T4" fmla="*/ 6150640 w 64"/>
                <a:gd name="T5" fmla="*/ 25634284 h 283"/>
                <a:gd name="T6" fmla="*/ 3124219 w 64"/>
                <a:gd name="T7" fmla="*/ 14271419 h 283"/>
                <a:gd name="T8" fmla="*/ 6150640 w 64"/>
                <a:gd name="T9" fmla="*/ 0 h 283"/>
                <a:gd name="T10" fmla="*/ 0 60000 65536"/>
                <a:gd name="T11" fmla="*/ 0 60000 65536"/>
                <a:gd name="T12" fmla="*/ 0 60000 65536"/>
                <a:gd name="T13" fmla="*/ 0 60000 65536"/>
                <a:gd name="T14" fmla="*/ 0 60000 65536"/>
                <a:gd name="T15" fmla="*/ 0 w 64"/>
                <a:gd name="T16" fmla="*/ 0 h 283"/>
                <a:gd name="T17" fmla="*/ 64 w 64"/>
                <a:gd name="T18" fmla="*/ 283 h 283"/>
              </a:gdLst>
              <a:ahLst/>
              <a:cxnLst>
                <a:cxn ang="T10">
                  <a:pos x="T0" y="T1"/>
                </a:cxn>
                <a:cxn ang="T11">
                  <a:pos x="T2" y="T3"/>
                </a:cxn>
                <a:cxn ang="T12">
                  <a:pos x="T4" y="T5"/>
                </a:cxn>
                <a:cxn ang="T13">
                  <a:pos x="T6" y="T7"/>
                </a:cxn>
                <a:cxn ang="T14">
                  <a:pos x="T8" y="T9"/>
                </a:cxn>
              </a:cxnLst>
              <a:rect l="T15" t="T16" r="T17" b="T18"/>
              <a:pathLst>
                <a:path w="64" h="283">
                  <a:moveTo>
                    <a:pt x="63" y="0"/>
                  </a:moveTo>
                  <a:lnTo>
                    <a:pt x="63" y="0"/>
                  </a:lnTo>
                  <a:cubicBezTo>
                    <a:pt x="63" y="94"/>
                    <a:pt x="63" y="188"/>
                    <a:pt x="63" y="282"/>
                  </a:cubicBezTo>
                  <a:cubicBezTo>
                    <a:pt x="32" y="250"/>
                    <a:pt x="0" y="188"/>
                    <a:pt x="32" y="157"/>
                  </a:cubicBezTo>
                  <a:cubicBezTo>
                    <a:pt x="32" y="125"/>
                    <a:pt x="32"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4" name="Freeform 135">
              <a:extLst/>
            </p:cNvPr>
            <p:cNvSpPr>
              <a:spLocks noChangeArrowheads="1"/>
            </p:cNvSpPr>
            <p:nvPr/>
          </p:nvSpPr>
          <p:spPr bwMode="auto">
            <a:xfrm>
              <a:off x="4322366" y="4465592"/>
              <a:ext cx="38567" cy="34326"/>
            </a:xfrm>
            <a:custGeom>
              <a:avLst/>
              <a:gdLst>
                <a:gd name="T0" fmla="*/ 2975515 w 188"/>
                <a:gd name="T1" fmla="*/ 0 h 158"/>
                <a:gd name="T2" fmla="*/ 2975515 w 188"/>
                <a:gd name="T3" fmla="*/ 0 h 158"/>
                <a:gd name="T4" fmla="*/ 17387767 w 188"/>
                <a:gd name="T5" fmla="*/ 14486896 h 158"/>
                <a:gd name="T6" fmla="*/ 8740538 w 188"/>
                <a:gd name="T7" fmla="*/ 8673729 h 158"/>
                <a:gd name="T8" fmla="*/ 2975515 w 188"/>
                <a:gd name="T9" fmla="*/ 0 h 158"/>
                <a:gd name="T10" fmla="*/ 0 60000 65536"/>
                <a:gd name="T11" fmla="*/ 0 60000 65536"/>
                <a:gd name="T12" fmla="*/ 0 60000 65536"/>
                <a:gd name="T13" fmla="*/ 0 60000 65536"/>
                <a:gd name="T14" fmla="*/ 0 60000 65536"/>
                <a:gd name="T15" fmla="*/ 0 w 188"/>
                <a:gd name="T16" fmla="*/ 0 h 158"/>
                <a:gd name="T17" fmla="*/ 188 w 188"/>
                <a:gd name="T18" fmla="*/ 158 h 158"/>
              </a:gdLst>
              <a:ahLst/>
              <a:cxnLst>
                <a:cxn ang="T10">
                  <a:pos x="T0" y="T1"/>
                </a:cxn>
                <a:cxn ang="T11">
                  <a:pos x="T2" y="T3"/>
                </a:cxn>
                <a:cxn ang="T12">
                  <a:pos x="T4" y="T5"/>
                </a:cxn>
                <a:cxn ang="T13">
                  <a:pos x="T6" y="T7"/>
                </a:cxn>
                <a:cxn ang="T14">
                  <a:pos x="T8" y="T9"/>
                </a:cxn>
              </a:cxnLst>
              <a:rect l="T15" t="T16" r="T17" b="T18"/>
              <a:pathLst>
                <a:path w="188" h="158">
                  <a:moveTo>
                    <a:pt x="32" y="0"/>
                  </a:moveTo>
                  <a:lnTo>
                    <a:pt x="32" y="0"/>
                  </a:lnTo>
                  <a:cubicBezTo>
                    <a:pt x="94" y="63"/>
                    <a:pt x="157" y="94"/>
                    <a:pt x="187" y="157"/>
                  </a:cubicBezTo>
                  <a:cubicBezTo>
                    <a:pt x="157" y="125"/>
                    <a:pt x="125" y="125"/>
                    <a:pt x="94" y="94"/>
                  </a:cubicBezTo>
                  <a:cubicBezTo>
                    <a:pt x="63" y="63"/>
                    <a:pt x="0" y="0"/>
                    <a:pt x="32"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5" name="Freeform 136">
              <a:extLst/>
            </p:cNvPr>
            <p:cNvSpPr>
              <a:spLocks noChangeArrowheads="1"/>
            </p:cNvSpPr>
            <p:nvPr/>
          </p:nvSpPr>
          <p:spPr bwMode="auto">
            <a:xfrm>
              <a:off x="4316087" y="4417917"/>
              <a:ext cx="32289" cy="34326"/>
            </a:xfrm>
            <a:custGeom>
              <a:avLst/>
              <a:gdLst>
                <a:gd name="T0" fmla="*/ 2897125 w 157"/>
                <a:gd name="T1" fmla="*/ 2897125 h 157"/>
                <a:gd name="T2" fmla="*/ 2897125 w 157"/>
                <a:gd name="T3" fmla="*/ 2897125 h 157"/>
                <a:gd name="T4" fmla="*/ 14578558 w 157"/>
                <a:gd name="T5" fmla="*/ 14578558 h 157"/>
                <a:gd name="T6" fmla="*/ 5887489 w 157"/>
                <a:gd name="T7" fmla="*/ 8691069 h 157"/>
                <a:gd name="T8" fmla="*/ 2897125 w 157"/>
                <a:gd name="T9" fmla="*/ 2897125 h 157"/>
                <a:gd name="T10" fmla="*/ 0 60000 65536"/>
                <a:gd name="T11" fmla="*/ 0 60000 65536"/>
                <a:gd name="T12" fmla="*/ 0 60000 65536"/>
                <a:gd name="T13" fmla="*/ 0 60000 65536"/>
                <a:gd name="T14" fmla="*/ 0 60000 65536"/>
                <a:gd name="T15" fmla="*/ 0 w 157"/>
                <a:gd name="T16" fmla="*/ 0 h 157"/>
                <a:gd name="T17" fmla="*/ 157 w 157"/>
                <a:gd name="T18" fmla="*/ 157 h 157"/>
              </a:gdLst>
              <a:ahLst/>
              <a:cxnLst>
                <a:cxn ang="T10">
                  <a:pos x="T0" y="T1"/>
                </a:cxn>
                <a:cxn ang="T11">
                  <a:pos x="T2" y="T3"/>
                </a:cxn>
                <a:cxn ang="T12">
                  <a:pos x="T4" y="T5"/>
                </a:cxn>
                <a:cxn ang="T13">
                  <a:pos x="T6" y="T7"/>
                </a:cxn>
                <a:cxn ang="T14">
                  <a:pos x="T8" y="T9"/>
                </a:cxn>
              </a:cxnLst>
              <a:rect l="T15" t="T16" r="T17" b="T18"/>
              <a:pathLst>
                <a:path w="157" h="157">
                  <a:moveTo>
                    <a:pt x="31" y="31"/>
                  </a:moveTo>
                  <a:lnTo>
                    <a:pt x="31" y="31"/>
                  </a:lnTo>
                  <a:cubicBezTo>
                    <a:pt x="63" y="62"/>
                    <a:pt x="125" y="93"/>
                    <a:pt x="156" y="156"/>
                  </a:cubicBezTo>
                  <a:cubicBezTo>
                    <a:pt x="125" y="156"/>
                    <a:pt x="63" y="125"/>
                    <a:pt x="63" y="93"/>
                  </a:cubicBezTo>
                  <a:cubicBezTo>
                    <a:pt x="31" y="62"/>
                    <a:pt x="0" y="0"/>
                    <a:pt x="31"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6" name="Freeform 137">
              <a:extLst/>
            </p:cNvPr>
            <p:cNvSpPr>
              <a:spLocks noChangeArrowheads="1"/>
            </p:cNvSpPr>
            <p:nvPr/>
          </p:nvSpPr>
          <p:spPr bwMode="auto">
            <a:xfrm>
              <a:off x="4417438" y="4539965"/>
              <a:ext cx="38567" cy="14303"/>
            </a:xfrm>
            <a:custGeom>
              <a:avLst/>
              <a:gdLst>
                <a:gd name="T0" fmla="*/ 0 w 189"/>
                <a:gd name="T1" fmla="*/ 0 h 64"/>
                <a:gd name="T2" fmla="*/ 0 w 189"/>
                <a:gd name="T3" fmla="*/ 0 h 64"/>
                <a:gd name="T4" fmla="*/ 17296375 w 189"/>
                <a:gd name="T5" fmla="*/ 6151260 h 64"/>
                <a:gd name="T6" fmla="*/ 8648187 w 189"/>
                <a:gd name="T7" fmla="*/ 6151260 h 64"/>
                <a:gd name="T8" fmla="*/ 0 w 189"/>
                <a:gd name="T9" fmla="*/ 0 h 64"/>
                <a:gd name="T10" fmla="*/ 0 60000 65536"/>
                <a:gd name="T11" fmla="*/ 0 60000 65536"/>
                <a:gd name="T12" fmla="*/ 0 60000 65536"/>
                <a:gd name="T13" fmla="*/ 0 60000 65536"/>
                <a:gd name="T14" fmla="*/ 0 60000 65536"/>
                <a:gd name="T15" fmla="*/ 0 w 189"/>
                <a:gd name="T16" fmla="*/ 0 h 64"/>
                <a:gd name="T17" fmla="*/ 189 w 189"/>
                <a:gd name="T18" fmla="*/ 64 h 64"/>
              </a:gdLst>
              <a:ahLst/>
              <a:cxnLst>
                <a:cxn ang="T10">
                  <a:pos x="T0" y="T1"/>
                </a:cxn>
                <a:cxn ang="T11">
                  <a:pos x="T2" y="T3"/>
                </a:cxn>
                <a:cxn ang="T12">
                  <a:pos x="T4" y="T5"/>
                </a:cxn>
                <a:cxn ang="T13">
                  <a:pos x="T6" y="T7"/>
                </a:cxn>
                <a:cxn ang="T14">
                  <a:pos x="T8" y="T9"/>
                </a:cxn>
              </a:cxnLst>
              <a:rect l="T15" t="T16" r="T17" b="T18"/>
              <a:pathLst>
                <a:path w="189" h="64">
                  <a:moveTo>
                    <a:pt x="0" y="0"/>
                  </a:moveTo>
                  <a:lnTo>
                    <a:pt x="0" y="0"/>
                  </a:lnTo>
                  <a:cubicBezTo>
                    <a:pt x="63" y="0"/>
                    <a:pt x="156" y="31"/>
                    <a:pt x="188" y="63"/>
                  </a:cubicBezTo>
                  <a:cubicBezTo>
                    <a:pt x="156" y="63"/>
                    <a:pt x="125" y="63"/>
                    <a:pt x="94" y="63"/>
                  </a:cubicBezTo>
                  <a:cubicBezTo>
                    <a:pt x="63" y="31"/>
                    <a:pt x="0" y="0"/>
                    <a:pt x="0"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7" name="Freeform 138">
              <a:extLst/>
            </p:cNvPr>
            <p:cNvSpPr>
              <a:spLocks noChangeArrowheads="1"/>
            </p:cNvSpPr>
            <p:nvPr/>
          </p:nvSpPr>
          <p:spPr bwMode="auto">
            <a:xfrm>
              <a:off x="4436273" y="4559988"/>
              <a:ext cx="32289" cy="6674"/>
            </a:xfrm>
            <a:custGeom>
              <a:avLst/>
              <a:gdLst>
                <a:gd name="T0" fmla="*/ 0 w 157"/>
                <a:gd name="T1" fmla="*/ 2636290 h 32"/>
                <a:gd name="T2" fmla="*/ 0 w 157"/>
                <a:gd name="T3" fmla="*/ 2636290 h 32"/>
                <a:gd name="T4" fmla="*/ 14578558 w 157"/>
                <a:gd name="T5" fmla="*/ 2636290 h 32"/>
                <a:gd name="T6" fmla="*/ 8784614 w 157"/>
                <a:gd name="T7" fmla="*/ 0 h 32"/>
                <a:gd name="T8" fmla="*/ 0 w 157"/>
                <a:gd name="T9" fmla="*/ 2636290 h 32"/>
                <a:gd name="T10" fmla="*/ 0 60000 65536"/>
                <a:gd name="T11" fmla="*/ 0 60000 65536"/>
                <a:gd name="T12" fmla="*/ 0 60000 65536"/>
                <a:gd name="T13" fmla="*/ 0 60000 65536"/>
                <a:gd name="T14" fmla="*/ 0 60000 65536"/>
                <a:gd name="T15" fmla="*/ 0 w 157"/>
                <a:gd name="T16" fmla="*/ 0 h 32"/>
                <a:gd name="T17" fmla="*/ 157 w 157"/>
                <a:gd name="T18" fmla="*/ 32 h 32"/>
              </a:gdLst>
              <a:ahLst/>
              <a:cxnLst>
                <a:cxn ang="T10">
                  <a:pos x="T0" y="T1"/>
                </a:cxn>
                <a:cxn ang="T11">
                  <a:pos x="T2" y="T3"/>
                </a:cxn>
                <a:cxn ang="T12">
                  <a:pos x="T4" y="T5"/>
                </a:cxn>
                <a:cxn ang="T13">
                  <a:pos x="T6" y="T7"/>
                </a:cxn>
                <a:cxn ang="T14">
                  <a:pos x="T8" y="T9"/>
                </a:cxn>
              </a:cxnLst>
              <a:rect l="T15" t="T16" r="T17" b="T18"/>
              <a:pathLst>
                <a:path w="157" h="32">
                  <a:moveTo>
                    <a:pt x="0" y="31"/>
                  </a:moveTo>
                  <a:lnTo>
                    <a:pt x="0" y="31"/>
                  </a:lnTo>
                  <a:cubicBezTo>
                    <a:pt x="31" y="31"/>
                    <a:pt x="94" y="31"/>
                    <a:pt x="156" y="31"/>
                  </a:cubicBezTo>
                  <a:cubicBezTo>
                    <a:pt x="156" y="31"/>
                    <a:pt x="125" y="0"/>
                    <a:pt x="94" y="0"/>
                  </a:cubicBezTo>
                  <a:cubicBezTo>
                    <a:pt x="62" y="31"/>
                    <a:pt x="0" y="31"/>
                    <a:pt x="0"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8" name="Freeform 139">
              <a:extLst/>
            </p:cNvPr>
            <p:cNvSpPr>
              <a:spLocks noChangeArrowheads="1"/>
            </p:cNvSpPr>
            <p:nvPr/>
          </p:nvSpPr>
          <p:spPr bwMode="auto">
            <a:xfrm>
              <a:off x="4621037" y="3560721"/>
              <a:ext cx="19732" cy="27651"/>
            </a:xfrm>
            <a:custGeom>
              <a:avLst/>
              <a:gdLst>
                <a:gd name="T0" fmla="*/ 6004932 w 95"/>
                <a:gd name="T1" fmla="*/ 0 h 126"/>
                <a:gd name="T2" fmla="*/ 6004932 w 95"/>
                <a:gd name="T3" fmla="*/ 0 h 126"/>
                <a:gd name="T4" fmla="*/ 0 w 95"/>
                <a:gd name="T5" fmla="*/ 5837348 h 126"/>
                <a:gd name="T6" fmla="*/ 0 w 95"/>
                <a:gd name="T7" fmla="*/ 11768897 h 126"/>
                <a:gd name="T8" fmla="*/ 6004932 w 95"/>
                <a:gd name="T9" fmla="*/ 5837348 h 126"/>
                <a:gd name="T10" fmla="*/ 6004932 w 95"/>
                <a:gd name="T11" fmla="*/ 0 h 126"/>
                <a:gd name="T12" fmla="*/ 0 60000 65536"/>
                <a:gd name="T13" fmla="*/ 0 60000 65536"/>
                <a:gd name="T14" fmla="*/ 0 60000 65536"/>
                <a:gd name="T15" fmla="*/ 0 60000 65536"/>
                <a:gd name="T16" fmla="*/ 0 60000 65536"/>
                <a:gd name="T17" fmla="*/ 0 60000 65536"/>
                <a:gd name="T18" fmla="*/ 0 w 95"/>
                <a:gd name="T19" fmla="*/ 0 h 126"/>
                <a:gd name="T20" fmla="*/ 95 w 95"/>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95" h="126">
                  <a:moveTo>
                    <a:pt x="63" y="0"/>
                  </a:moveTo>
                  <a:lnTo>
                    <a:pt x="63" y="0"/>
                  </a:lnTo>
                  <a:cubicBezTo>
                    <a:pt x="31" y="0"/>
                    <a:pt x="31" y="31"/>
                    <a:pt x="0" y="62"/>
                  </a:cubicBezTo>
                  <a:lnTo>
                    <a:pt x="0" y="125"/>
                  </a:lnTo>
                  <a:cubicBezTo>
                    <a:pt x="31" y="125"/>
                    <a:pt x="31" y="94"/>
                    <a:pt x="63" y="62"/>
                  </a:cubicBezTo>
                  <a:cubicBezTo>
                    <a:pt x="63" y="62"/>
                    <a:pt x="94"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9" name="Freeform 140">
              <a:extLst/>
            </p:cNvPr>
            <p:cNvSpPr>
              <a:spLocks noChangeArrowheads="1"/>
            </p:cNvSpPr>
            <p:nvPr/>
          </p:nvSpPr>
          <p:spPr bwMode="auto">
            <a:xfrm>
              <a:off x="4779791" y="4857481"/>
              <a:ext cx="102248" cy="87722"/>
            </a:xfrm>
            <a:custGeom>
              <a:avLst/>
              <a:gdLst>
                <a:gd name="T0" fmla="*/ 0 w 501"/>
                <a:gd name="T1" fmla="*/ 5630632 h 407"/>
                <a:gd name="T2" fmla="*/ 0 w 501"/>
                <a:gd name="T3" fmla="*/ 5630632 h 407"/>
                <a:gd name="T4" fmla="*/ 8650650 w 501"/>
                <a:gd name="T5" fmla="*/ 2815316 h 407"/>
                <a:gd name="T6" fmla="*/ 20154110 w 501"/>
                <a:gd name="T7" fmla="*/ 8536959 h 407"/>
                <a:gd name="T8" fmla="*/ 31657569 w 501"/>
                <a:gd name="T9" fmla="*/ 14167592 h 407"/>
                <a:gd name="T10" fmla="*/ 37455410 w 501"/>
                <a:gd name="T11" fmla="*/ 28335485 h 407"/>
                <a:gd name="T12" fmla="*/ 43161029 w 501"/>
                <a:gd name="T13" fmla="*/ 31241511 h 407"/>
                <a:gd name="T14" fmla="*/ 40308220 w 501"/>
                <a:gd name="T15" fmla="*/ 36872444 h 407"/>
                <a:gd name="T16" fmla="*/ 34510379 w 501"/>
                <a:gd name="T17" fmla="*/ 31241511 h 407"/>
                <a:gd name="T18" fmla="*/ 31657569 w 501"/>
                <a:gd name="T19" fmla="*/ 28335485 h 407"/>
                <a:gd name="T20" fmla="*/ 28804760 w 501"/>
                <a:gd name="T21" fmla="*/ 22704551 h 407"/>
                <a:gd name="T22" fmla="*/ 20154110 w 501"/>
                <a:gd name="T23" fmla="*/ 22704551 h 407"/>
                <a:gd name="T24" fmla="*/ 14448491 w 501"/>
                <a:gd name="T25" fmla="*/ 14167592 h 407"/>
                <a:gd name="T26" fmla="*/ 8650650 w 501"/>
                <a:gd name="T27" fmla="*/ 8536959 h 407"/>
                <a:gd name="T28" fmla="*/ 0 w 501"/>
                <a:gd name="T29" fmla="*/ 5630632 h 4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1"/>
                <a:gd name="T46" fmla="*/ 0 h 407"/>
                <a:gd name="T47" fmla="*/ 501 w 501"/>
                <a:gd name="T48" fmla="*/ 407 h 4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1" h="407">
                  <a:moveTo>
                    <a:pt x="0" y="62"/>
                  </a:moveTo>
                  <a:lnTo>
                    <a:pt x="0" y="62"/>
                  </a:lnTo>
                  <a:cubicBezTo>
                    <a:pt x="0" y="31"/>
                    <a:pt x="63" y="0"/>
                    <a:pt x="94" y="31"/>
                  </a:cubicBezTo>
                  <a:cubicBezTo>
                    <a:pt x="157" y="31"/>
                    <a:pt x="157" y="62"/>
                    <a:pt x="219" y="94"/>
                  </a:cubicBezTo>
                  <a:cubicBezTo>
                    <a:pt x="250" y="125"/>
                    <a:pt x="313" y="125"/>
                    <a:pt x="344" y="156"/>
                  </a:cubicBezTo>
                  <a:cubicBezTo>
                    <a:pt x="375" y="219"/>
                    <a:pt x="344" y="281"/>
                    <a:pt x="407" y="312"/>
                  </a:cubicBezTo>
                  <a:cubicBezTo>
                    <a:pt x="407" y="344"/>
                    <a:pt x="469" y="312"/>
                    <a:pt x="469" y="344"/>
                  </a:cubicBezTo>
                  <a:cubicBezTo>
                    <a:pt x="500" y="344"/>
                    <a:pt x="500" y="406"/>
                    <a:pt x="438" y="406"/>
                  </a:cubicBezTo>
                  <a:cubicBezTo>
                    <a:pt x="407" y="406"/>
                    <a:pt x="407" y="375"/>
                    <a:pt x="375" y="344"/>
                  </a:cubicBezTo>
                  <a:cubicBezTo>
                    <a:pt x="375" y="344"/>
                    <a:pt x="375" y="312"/>
                    <a:pt x="344" y="312"/>
                  </a:cubicBezTo>
                  <a:cubicBezTo>
                    <a:pt x="344" y="281"/>
                    <a:pt x="344" y="250"/>
                    <a:pt x="313" y="250"/>
                  </a:cubicBezTo>
                  <a:cubicBezTo>
                    <a:pt x="282" y="219"/>
                    <a:pt x="250" y="250"/>
                    <a:pt x="219" y="250"/>
                  </a:cubicBezTo>
                  <a:cubicBezTo>
                    <a:pt x="188" y="219"/>
                    <a:pt x="188" y="187"/>
                    <a:pt x="157" y="156"/>
                  </a:cubicBezTo>
                  <a:cubicBezTo>
                    <a:pt x="157" y="125"/>
                    <a:pt x="125" y="125"/>
                    <a:pt x="94" y="94"/>
                  </a:cubicBezTo>
                  <a:cubicBezTo>
                    <a:pt x="63" y="94"/>
                    <a:pt x="0" y="94"/>
                    <a:pt x="0" y="6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0" name="Freeform 141">
              <a:extLst/>
            </p:cNvPr>
            <p:cNvSpPr>
              <a:spLocks noChangeArrowheads="1"/>
            </p:cNvSpPr>
            <p:nvPr/>
          </p:nvSpPr>
          <p:spPr bwMode="auto">
            <a:xfrm>
              <a:off x="4639873" y="4905155"/>
              <a:ext cx="26010" cy="34326"/>
            </a:xfrm>
            <a:custGeom>
              <a:avLst/>
              <a:gdLst>
                <a:gd name="T0" fmla="*/ 8850223 w 126"/>
                <a:gd name="T1" fmla="*/ 0 h 157"/>
                <a:gd name="T2" fmla="*/ 8850223 w 126"/>
                <a:gd name="T3" fmla="*/ 0 h 157"/>
                <a:gd name="T4" fmla="*/ 11768897 w 126"/>
                <a:gd name="T5" fmla="*/ 14578558 h 157"/>
                <a:gd name="T6" fmla="*/ 0 w 126"/>
                <a:gd name="T7" fmla="*/ 8691069 h 157"/>
                <a:gd name="T8" fmla="*/ 8850223 w 126"/>
                <a:gd name="T9" fmla="*/ 0 h 157"/>
                <a:gd name="T10" fmla="*/ 0 60000 65536"/>
                <a:gd name="T11" fmla="*/ 0 60000 65536"/>
                <a:gd name="T12" fmla="*/ 0 60000 65536"/>
                <a:gd name="T13" fmla="*/ 0 60000 65536"/>
                <a:gd name="T14" fmla="*/ 0 60000 65536"/>
                <a:gd name="T15" fmla="*/ 0 w 126"/>
                <a:gd name="T16" fmla="*/ 0 h 157"/>
                <a:gd name="T17" fmla="*/ 126 w 126"/>
                <a:gd name="T18" fmla="*/ 157 h 157"/>
              </a:gdLst>
              <a:ahLst/>
              <a:cxnLst>
                <a:cxn ang="T10">
                  <a:pos x="T0" y="T1"/>
                </a:cxn>
                <a:cxn ang="T11">
                  <a:pos x="T2" y="T3"/>
                </a:cxn>
                <a:cxn ang="T12">
                  <a:pos x="T4" y="T5"/>
                </a:cxn>
                <a:cxn ang="T13">
                  <a:pos x="T6" y="T7"/>
                </a:cxn>
                <a:cxn ang="T14">
                  <a:pos x="T8" y="T9"/>
                </a:cxn>
              </a:cxnLst>
              <a:rect l="T15" t="T16" r="T17" b="T18"/>
              <a:pathLst>
                <a:path w="126" h="157">
                  <a:moveTo>
                    <a:pt x="94" y="0"/>
                  </a:moveTo>
                  <a:lnTo>
                    <a:pt x="94" y="0"/>
                  </a:lnTo>
                  <a:cubicBezTo>
                    <a:pt x="94" y="0"/>
                    <a:pt x="125" y="93"/>
                    <a:pt x="125" y="156"/>
                  </a:cubicBezTo>
                  <a:cubicBezTo>
                    <a:pt x="125" y="156"/>
                    <a:pt x="31" y="125"/>
                    <a:pt x="0" y="93"/>
                  </a:cubicBezTo>
                  <a:cubicBezTo>
                    <a:pt x="0" y="62"/>
                    <a:pt x="62" y="0"/>
                    <a:pt x="94"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1" name="Freeform 142">
              <a:extLst/>
            </p:cNvPr>
            <p:cNvSpPr>
              <a:spLocks noChangeArrowheads="1"/>
            </p:cNvSpPr>
            <p:nvPr/>
          </p:nvSpPr>
          <p:spPr bwMode="auto">
            <a:xfrm>
              <a:off x="4602202" y="4803131"/>
              <a:ext cx="32289" cy="41001"/>
            </a:xfrm>
            <a:custGeom>
              <a:avLst/>
              <a:gdLst>
                <a:gd name="T0" fmla="*/ 5813167 w 158"/>
                <a:gd name="T1" fmla="*/ 0 h 188"/>
                <a:gd name="T2" fmla="*/ 5813167 w 158"/>
                <a:gd name="T3" fmla="*/ 0 h 188"/>
                <a:gd name="T4" fmla="*/ 8673729 w 158"/>
                <a:gd name="T5" fmla="*/ 11623252 h 188"/>
                <a:gd name="T6" fmla="*/ 11534292 w 158"/>
                <a:gd name="T7" fmla="*/ 14505814 h 188"/>
                <a:gd name="T8" fmla="*/ 5813167 w 158"/>
                <a:gd name="T9" fmla="*/ 11623252 h 188"/>
                <a:gd name="T10" fmla="*/ 0 w 158"/>
                <a:gd name="T11" fmla="*/ 0 h 188"/>
                <a:gd name="T12" fmla="*/ 5813167 w 158"/>
                <a:gd name="T13" fmla="*/ 0 h 188"/>
                <a:gd name="T14" fmla="*/ 0 60000 65536"/>
                <a:gd name="T15" fmla="*/ 0 60000 65536"/>
                <a:gd name="T16" fmla="*/ 0 60000 65536"/>
                <a:gd name="T17" fmla="*/ 0 60000 65536"/>
                <a:gd name="T18" fmla="*/ 0 60000 65536"/>
                <a:gd name="T19" fmla="*/ 0 60000 65536"/>
                <a:gd name="T20" fmla="*/ 0 60000 65536"/>
                <a:gd name="T21" fmla="*/ 0 w 158"/>
                <a:gd name="T22" fmla="*/ 0 h 188"/>
                <a:gd name="T23" fmla="*/ 158 w 158"/>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188">
                  <a:moveTo>
                    <a:pt x="63" y="0"/>
                  </a:moveTo>
                  <a:lnTo>
                    <a:pt x="63" y="0"/>
                  </a:lnTo>
                  <a:cubicBezTo>
                    <a:pt x="94" y="31"/>
                    <a:pt x="63" y="62"/>
                    <a:pt x="94" y="125"/>
                  </a:cubicBezTo>
                  <a:cubicBezTo>
                    <a:pt x="94" y="125"/>
                    <a:pt x="157" y="156"/>
                    <a:pt x="125" y="156"/>
                  </a:cubicBezTo>
                  <a:cubicBezTo>
                    <a:pt x="125" y="187"/>
                    <a:pt x="94" y="156"/>
                    <a:pt x="63" y="125"/>
                  </a:cubicBezTo>
                  <a:cubicBezTo>
                    <a:pt x="32" y="94"/>
                    <a:pt x="0" y="62"/>
                    <a:pt x="0" y="0"/>
                  </a:cubicBezTo>
                  <a:cubicBezTo>
                    <a:pt x="0" y="0"/>
                    <a:pt x="32" y="0"/>
                    <a:pt x="63"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3" name="Freeform 143">
              <a:extLst/>
            </p:cNvPr>
            <p:cNvSpPr>
              <a:spLocks noChangeArrowheads="1"/>
            </p:cNvSpPr>
            <p:nvPr/>
          </p:nvSpPr>
          <p:spPr bwMode="auto">
            <a:xfrm>
              <a:off x="4881142" y="5012901"/>
              <a:ext cx="6279" cy="6675"/>
            </a:xfrm>
            <a:custGeom>
              <a:avLst/>
              <a:gdLst>
                <a:gd name="T0" fmla="*/ 0 w 33"/>
                <a:gd name="T1" fmla="*/ 0 h 32"/>
                <a:gd name="T2" fmla="*/ 0 w 33"/>
                <a:gd name="T3" fmla="*/ 0 h 32"/>
                <a:gd name="T4" fmla="*/ 2559505 w 33"/>
                <a:gd name="T5" fmla="*/ 2636864 h 32"/>
                <a:gd name="T6" fmla="*/ 0 w 33"/>
                <a:gd name="T7" fmla="*/ 2636864 h 32"/>
                <a:gd name="T8" fmla="*/ 0 w 33"/>
                <a:gd name="T9" fmla="*/ 2636864 h 32"/>
                <a:gd name="T10" fmla="*/ 0 w 33"/>
                <a:gd name="T11" fmla="*/ 0 h 32"/>
                <a:gd name="T12" fmla="*/ 0 60000 65536"/>
                <a:gd name="T13" fmla="*/ 0 60000 65536"/>
                <a:gd name="T14" fmla="*/ 0 60000 65536"/>
                <a:gd name="T15" fmla="*/ 0 60000 65536"/>
                <a:gd name="T16" fmla="*/ 0 60000 65536"/>
                <a:gd name="T17" fmla="*/ 0 60000 65536"/>
                <a:gd name="T18" fmla="*/ 0 w 33"/>
                <a:gd name="T19" fmla="*/ 0 h 32"/>
                <a:gd name="T20" fmla="*/ 33 w 3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3" h="32">
                  <a:moveTo>
                    <a:pt x="0" y="0"/>
                  </a:moveTo>
                  <a:lnTo>
                    <a:pt x="0" y="0"/>
                  </a:lnTo>
                  <a:cubicBezTo>
                    <a:pt x="32" y="0"/>
                    <a:pt x="32" y="0"/>
                    <a:pt x="32" y="31"/>
                  </a:cubicBezTo>
                  <a:cubicBezTo>
                    <a:pt x="32" y="31"/>
                    <a:pt x="32" y="31"/>
                    <a:pt x="0" y="31"/>
                  </a:cubicBezTo>
                  <a:cubicBezTo>
                    <a:pt x="0" y="0"/>
                    <a:pt x="0" y="0"/>
                    <a:pt x="0"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4" name="Freeform 144">
              <a:extLst/>
            </p:cNvPr>
            <p:cNvSpPr>
              <a:spLocks noChangeArrowheads="1"/>
            </p:cNvSpPr>
            <p:nvPr/>
          </p:nvSpPr>
          <p:spPr bwMode="auto">
            <a:xfrm>
              <a:off x="4862307" y="4999552"/>
              <a:ext cx="6278" cy="6675"/>
            </a:xfrm>
            <a:custGeom>
              <a:avLst/>
              <a:gdLst>
                <a:gd name="T0" fmla="*/ 2636290 w 32"/>
                <a:gd name="T1" fmla="*/ 0 h 32"/>
                <a:gd name="T2" fmla="*/ 2636290 w 32"/>
                <a:gd name="T3" fmla="*/ 0 h 32"/>
                <a:gd name="T4" fmla="*/ 2636290 w 32"/>
                <a:gd name="T5" fmla="*/ 2636864 h 32"/>
                <a:gd name="T6" fmla="*/ 2636290 w 32"/>
                <a:gd name="T7" fmla="*/ 2636864 h 32"/>
                <a:gd name="T8" fmla="*/ 0 w 32"/>
                <a:gd name="T9" fmla="*/ 2636864 h 32"/>
                <a:gd name="T10" fmla="*/ 263629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0"/>
                  </a:moveTo>
                  <a:lnTo>
                    <a:pt x="31" y="0"/>
                  </a:lnTo>
                  <a:cubicBezTo>
                    <a:pt x="31" y="0"/>
                    <a:pt x="31" y="0"/>
                    <a:pt x="31" y="31"/>
                  </a:cubicBezTo>
                  <a:cubicBezTo>
                    <a:pt x="0" y="31"/>
                    <a:pt x="0" y="31"/>
                    <a:pt x="0" y="31"/>
                  </a:cubicBezTo>
                  <a:cubicBezTo>
                    <a:pt x="0" y="0"/>
                    <a:pt x="0"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5" name="Freeform 145">
              <a:extLst/>
            </p:cNvPr>
            <p:cNvSpPr>
              <a:spLocks noChangeArrowheads="1"/>
            </p:cNvSpPr>
            <p:nvPr/>
          </p:nvSpPr>
          <p:spPr bwMode="auto">
            <a:xfrm>
              <a:off x="4868585" y="4971901"/>
              <a:ext cx="12557" cy="6674"/>
            </a:xfrm>
            <a:custGeom>
              <a:avLst/>
              <a:gdLst>
                <a:gd name="T0" fmla="*/ 2720942 w 63"/>
                <a:gd name="T1" fmla="*/ 0 h 32"/>
                <a:gd name="T2" fmla="*/ 2720942 w 63"/>
                <a:gd name="T3" fmla="*/ 0 h 32"/>
                <a:gd name="T4" fmla="*/ 5442181 w 63"/>
                <a:gd name="T5" fmla="*/ 0 h 32"/>
                <a:gd name="T6" fmla="*/ 2720942 w 63"/>
                <a:gd name="T7" fmla="*/ 2636290 h 32"/>
                <a:gd name="T8" fmla="*/ 2720942 w 63"/>
                <a:gd name="T9" fmla="*/ 0 h 32"/>
                <a:gd name="T10" fmla="*/ 0 60000 65536"/>
                <a:gd name="T11" fmla="*/ 0 60000 65536"/>
                <a:gd name="T12" fmla="*/ 0 60000 65536"/>
                <a:gd name="T13" fmla="*/ 0 60000 65536"/>
                <a:gd name="T14" fmla="*/ 0 60000 65536"/>
                <a:gd name="T15" fmla="*/ 0 w 63"/>
                <a:gd name="T16" fmla="*/ 0 h 32"/>
                <a:gd name="T17" fmla="*/ 63 w 63"/>
                <a:gd name="T18" fmla="*/ 32 h 32"/>
              </a:gdLst>
              <a:ahLst/>
              <a:cxnLst>
                <a:cxn ang="T10">
                  <a:pos x="T0" y="T1"/>
                </a:cxn>
                <a:cxn ang="T11">
                  <a:pos x="T2" y="T3"/>
                </a:cxn>
                <a:cxn ang="T12">
                  <a:pos x="T4" y="T5"/>
                </a:cxn>
                <a:cxn ang="T13">
                  <a:pos x="T6" y="T7"/>
                </a:cxn>
                <a:cxn ang="T14">
                  <a:pos x="T8" y="T9"/>
                </a:cxn>
              </a:cxnLst>
              <a:rect l="T15" t="T16" r="T17" b="T18"/>
              <a:pathLst>
                <a:path w="63" h="32">
                  <a:moveTo>
                    <a:pt x="31" y="0"/>
                  </a:moveTo>
                  <a:lnTo>
                    <a:pt x="31" y="0"/>
                  </a:lnTo>
                  <a:cubicBezTo>
                    <a:pt x="62" y="0"/>
                    <a:pt x="62" y="0"/>
                    <a:pt x="62" y="0"/>
                  </a:cubicBezTo>
                  <a:cubicBezTo>
                    <a:pt x="62" y="31"/>
                    <a:pt x="31" y="31"/>
                    <a:pt x="31" y="31"/>
                  </a:cubicBezTo>
                  <a:cubicBezTo>
                    <a:pt x="31" y="0"/>
                    <a:pt x="0" y="0"/>
                    <a:pt x="31"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6" name="Freeform 146">
              <a:extLst/>
            </p:cNvPr>
            <p:cNvSpPr>
              <a:spLocks noChangeArrowheads="1"/>
            </p:cNvSpPr>
            <p:nvPr/>
          </p:nvSpPr>
          <p:spPr bwMode="auto">
            <a:xfrm>
              <a:off x="4856028" y="4965226"/>
              <a:ext cx="6279" cy="6675"/>
            </a:xfrm>
            <a:custGeom>
              <a:avLst/>
              <a:gdLst>
                <a:gd name="T0" fmla="*/ 2559505 w 33"/>
                <a:gd name="T1" fmla="*/ 0 h 32"/>
                <a:gd name="T2" fmla="*/ 2559505 w 33"/>
                <a:gd name="T3" fmla="*/ 0 h 32"/>
                <a:gd name="T4" fmla="*/ 2559505 w 33"/>
                <a:gd name="T5" fmla="*/ 2636864 h 32"/>
                <a:gd name="T6" fmla="*/ 2559505 w 33"/>
                <a:gd name="T7" fmla="*/ 2636864 h 32"/>
                <a:gd name="T8" fmla="*/ 0 w 33"/>
                <a:gd name="T9" fmla="*/ 0 h 32"/>
                <a:gd name="T10" fmla="*/ 2559505 w 33"/>
                <a:gd name="T11" fmla="*/ 0 h 32"/>
                <a:gd name="T12" fmla="*/ 0 60000 65536"/>
                <a:gd name="T13" fmla="*/ 0 60000 65536"/>
                <a:gd name="T14" fmla="*/ 0 60000 65536"/>
                <a:gd name="T15" fmla="*/ 0 60000 65536"/>
                <a:gd name="T16" fmla="*/ 0 60000 65536"/>
                <a:gd name="T17" fmla="*/ 0 60000 65536"/>
                <a:gd name="T18" fmla="*/ 0 w 33"/>
                <a:gd name="T19" fmla="*/ 0 h 32"/>
                <a:gd name="T20" fmla="*/ 33 w 3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3" h="32">
                  <a:moveTo>
                    <a:pt x="32" y="0"/>
                  </a:moveTo>
                  <a:lnTo>
                    <a:pt x="32" y="0"/>
                  </a:lnTo>
                  <a:cubicBezTo>
                    <a:pt x="32" y="0"/>
                    <a:pt x="32" y="0"/>
                    <a:pt x="32" y="31"/>
                  </a:cubicBezTo>
                  <a:cubicBezTo>
                    <a:pt x="0" y="0"/>
                    <a:pt x="0" y="0"/>
                    <a:pt x="0" y="0"/>
                  </a:cubicBezTo>
                  <a:cubicBezTo>
                    <a:pt x="32" y="0"/>
                    <a:pt x="32" y="0"/>
                    <a:pt x="32"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7" name="Freeform 147">
              <a:extLst/>
            </p:cNvPr>
            <p:cNvSpPr>
              <a:spLocks noChangeArrowheads="1"/>
            </p:cNvSpPr>
            <p:nvPr/>
          </p:nvSpPr>
          <p:spPr bwMode="auto">
            <a:xfrm>
              <a:off x="4932266" y="4769759"/>
              <a:ext cx="19732" cy="13349"/>
            </a:xfrm>
            <a:custGeom>
              <a:avLst/>
              <a:gdLst>
                <a:gd name="T0" fmla="*/ 3050320 w 95"/>
                <a:gd name="T1" fmla="*/ 2720942 h 63"/>
                <a:gd name="T2" fmla="*/ 3050320 w 95"/>
                <a:gd name="T3" fmla="*/ 2720942 h 63"/>
                <a:gd name="T4" fmla="*/ 8959852 w 95"/>
                <a:gd name="T5" fmla="*/ 2720942 h 63"/>
                <a:gd name="T6" fmla="*/ 3050320 w 95"/>
                <a:gd name="T7" fmla="*/ 2720942 h 63"/>
                <a:gd name="T8" fmla="*/ 0 w 95"/>
                <a:gd name="T9" fmla="*/ 2720942 h 63"/>
                <a:gd name="T10" fmla="*/ 3050320 w 95"/>
                <a:gd name="T11" fmla="*/ 2720942 h 63"/>
                <a:gd name="T12" fmla="*/ 0 60000 65536"/>
                <a:gd name="T13" fmla="*/ 0 60000 65536"/>
                <a:gd name="T14" fmla="*/ 0 60000 65536"/>
                <a:gd name="T15" fmla="*/ 0 60000 65536"/>
                <a:gd name="T16" fmla="*/ 0 60000 65536"/>
                <a:gd name="T17" fmla="*/ 0 60000 65536"/>
                <a:gd name="T18" fmla="*/ 0 w 95"/>
                <a:gd name="T19" fmla="*/ 0 h 63"/>
                <a:gd name="T20" fmla="*/ 95 w 9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95" h="63">
                  <a:moveTo>
                    <a:pt x="32" y="31"/>
                  </a:moveTo>
                  <a:lnTo>
                    <a:pt x="32" y="31"/>
                  </a:lnTo>
                  <a:cubicBezTo>
                    <a:pt x="63" y="31"/>
                    <a:pt x="94" y="31"/>
                    <a:pt x="94" y="31"/>
                  </a:cubicBezTo>
                  <a:cubicBezTo>
                    <a:pt x="94" y="62"/>
                    <a:pt x="63" y="62"/>
                    <a:pt x="32" y="31"/>
                  </a:cubicBezTo>
                  <a:cubicBezTo>
                    <a:pt x="0" y="31"/>
                    <a:pt x="0" y="31"/>
                    <a:pt x="0" y="31"/>
                  </a:cubicBezTo>
                  <a:cubicBezTo>
                    <a:pt x="0" y="0"/>
                    <a:pt x="32" y="0"/>
                    <a:pt x="32"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8" name="Freeform 148">
              <a:extLst/>
            </p:cNvPr>
            <p:cNvSpPr>
              <a:spLocks noChangeArrowheads="1"/>
            </p:cNvSpPr>
            <p:nvPr/>
          </p:nvSpPr>
          <p:spPr bwMode="auto">
            <a:xfrm>
              <a:off x="4951101" y="4749734"/>
              <a:ext cx="26011" cy="27652"/>
            </a:xfrm>
            <a:custGeom>
              <a:avLst/>
              <a:gdLst>
                <a:gd name="T0" fmla="*/ 8850759 w 126"/>
                <a:gd name="T1" fmla="*/ 0 h 126"/>
                <a:gd name="T2" fmla="*/ 8850759 w 126"/>
                <a:gd name="T3" fmla="*/ 0 h 126"/>
                <a:gd name="T4" fmla="*/ 5932009 w 126"/>
                <a:gd name="T5" fmla="*/ 2918750 h 126"/>
                <a:gd name="T6" fmla="*/ 2918750 w 126"/>
                <a:gd name="T7" fmla="*/ 8850759 h 126"/>
                <a:gd name="T8" fmla="*/ 5932009 w 126"/>
                <a:gd name="T9" fmla="*/ 5837806 h 126"/>
                <a:gd name="T10" fmla="*/ 8850759 w 126"/>
                <a:gd name="T11" fmla="*/ 0 h 126"/>
                <a:gd name="T12" fmla="*/ 0 60000 65536"/>
                <a:gd name="T13" fmla="*/ 0 60000 65536"/>
                <a:gd name="T14" fmla="*/ 0 60000 65536"/>
                <a:gd name="T15" fmla="*/ 0 60000 65536"/>
                <a:gd name="T16" fmla="*/ 0 60000 65536"/>
                <a:gd name="T17" fmla="*/ 0 60000 65536"/>
                <a:gd name="T18" fmla="*/ 0 w 126"/>
                <a:gd name="T19" fmla="*/ 0 h 126"/>
                <a:gd name="T20" fmla="*/ 126 w 12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6" h="126">
                  <a:moveTo>
                    <a:pt x="94" y="0"/>
                  </a:moveTo>
                  <a:lnTo>
                    <a:pt x="94" y="0"/>
                  </a:lnTo>
                  <a:cubicBezTo>
                    <a:pt x="63" y="0"/>
                    <a:pt x="63" y="31"/>
                    <a:pt x="63" y="31"/>
                  </a:cubicBezTo>
                  <a:cubicBezTo>
                    <a:pt x="31" y="62"/>
                    <a:pt x="0" y="94"/>
                    <a:pt x="31" y="94"/>
                  </a:cubicBezTo>
                  <a:cubicBezTo>
                    <a:pt x="63" y="125"/>
                    <a:pt x="63" y="62"/>
                    <a:pt x="63" y="62"/>
                  </a:cubicBezTo>
                  <a:cubicBezTo>
                    <a:pt x="94" y="62"/>
                    <a:pt x="125" y="31"/>
                    <a:pt x="94" y="0"/>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9" name="Freeform 149">
              <a:extLst/>
            </p:cNvPr>
            <p:cNvSpPr>
              <a:spLocks noChangeArrowheads="1"/>
            </p:cNvSpPr>
            <p:nvPr/>
          </p:nvSpPr>
          <p:spPr bwMode="auto">
            <a:xfrm>
              <a:off x="5644416" y="2526173"/>
              <a:ext cx="19732" cy="13349"/>
            </a:xfrm>
            <a:custGeom>
              <a:avLst/>
              <a:gdLst>
                <a:gd name="T0" fmla="*/ 6004932 w 95"/>
                <a:gd name="T1" fmla="*/ 2720942 h 63"/>
                <a:gd name="T2" fmla="*/ 6004932 w 95"/>
                <a:gd name="T3" fmla="*/ 2720942 h 63"/>
                <a:gd name="T4" fmla="*/ 6004932 w 95"/>
                <a:gd name="T5" fmla="*/ 5442181 h 63"/>
                <a:gd name="T6" fmla="*/ 3050320 w 95"/>
                <a:gd name="T7" fmla="*/ 5442181 h 63"/>
                <a:gd name="T8" fmla="*/ 3050320 w 95"/>
                <a:gd name="T9" fmla="*/ 0 h 63"/>
                <a:gd name="T10" fmla="*/ 6004932 w 95"/>
                <a:gd name="T11" fmla="*/ 2720942 h 63"/>
                <a:gd name="T12" fmla="*/ 0 60000 65536"/>
                <a:gd name="T13" fmla="*/ 0 60000 65536"/>
                <a:gd name="T14" fmla="*/ 0 60000 65536"/>
                <a:gd name="T15" fmla="*/ 0 60000 65536"/>
                <a:gd name="T16" fmla="*/ 0 60000 65536"/>
                <a:gd name="T17" fmla="*/ 0 60000 65536"/>
                <a:gd name="T18" fmla="*/ 0 w 95"/>
                <a:gd name="T19" fmla="*/ 0 h 63"/>
                <a:gd name="T20" fmla="*/ 95 w 9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95" h="63">
                  <a:moveTo>
                    <a:pt x="63" y="31"/>
                  </a:moveTo>
                  <a:lnTo>
                    <a:pt x="63" y="31"/>
                  </a:lnTo>
                  <a:cubicBezTo>
                    <a:pt x="94" y="31"/>
                    <a:pt x="94" y="62"/>
                    <a:pt x="63" y="62"/>
                  </a:cubicBezTo>
                  <a:lnTo>
                    <a:pt x="32" y="62"/>
                  </a:lnTo>
                  <a:cubicBezTo>
                    <a:pt x="32" y="62"/>
                    <a:pt x="0" y="31"/>
                    <a:pt x="32" y="0"/>
                  </a:cubicBezTo>
                  <a:cubicBezTo>
                    <a:pt x="32" y="0"/>
                    <a:pt x="63" y="0"/>
                    <a:pt x="63" y="31"/>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0" name="Freeform 150">
              <a:extLst/>
            </p:cNvPr>
            <p:cNvSpPr>
              <a:spLocks noChangeArrowheads="1"/>
            </p:cNvSpPr>
            <p:nvPr/>
          </p:nvSpPr>
          <p:spPr bwMode="auto">
            <a:xfrm>
              <a:off x="5326908" y="2681594"/>
              <a:ext cx="6278" cy="6674"/>
            </a:xfrm>
            <a:custGeom>
              <a:avLst/>
              <a:gdLst>
                <a:gd name="T0" fmla="*/ 2636290 w 32"/>
                <a:gd name="T1" fmla="*/ 2558948 h 33"/>
                <a:gd name="T2" fmla="*/ 2636290 w 32"/>
                <a:gd name="T3" fmla="*/ 2558948 h 33"/>
                <a:gd name="T4" fmla="*/ 0 w 32"/>
                <a:gd name="T5" fmla="*/ 2558948 h 33"/>
                <a:gd name="T6" fmla="*/ 0 w 32"/>
                <a:gd name="T7" fmla="*/ 2558948 h 33"/>
                <a:gd name="T8" fmla="*/ 0 w 32"/>
                <a:gd name="T9" fmla="*/ 0 h 33"/>
                <a:gd name="T10" fmla="*/ 2636290 w 32"/>
                <a:gd name="T11" fmla="*/ 2558948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31" y="32"/>
                  </a:moveTo>
                  <a:lnTo>
                    <a:pt x="31" y="32"/>
                  </a:lnTo>
                  <a:lnTo>
                    <a:pt x="0" y="32"/>
                  </a:lnTo>
                  <a:cubicBezTo>
                    <a:pt x="0" y="0"/>
                    <a:pt x="0" y="0"/>
                    <a:pt x="0" y="0"/>
                  </a:cubicBezTo>
                  <a:cubicBezTo>
                    <a:pt x="31" y="0"/>
                    <a:pt x="31" y="0"/>
                    <a:pt x="31" y="32"/>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1" name="Freeform 151">
              <a:extLst/>
            </p:cNvPr>
            <p:cNvSpPr>
              <a:spLocks noChangeArrowheads="1"/>
            </p:cNvSpPr>
            <p:nvPr/>
          </p:nvSpPr>
          <p:spPr bwMode="auto">
            <a:xfrm>
              <a:off x="5917973" y="2276356"/>
              <a:ext cx="89691" cy="81048"/>
            </a:xfrm>
            <a:custGeom>
              <a:avLst/>
              <a:gdLst>
                <a:gd name="T0" fmla="*/ 34584892 w 439"/>
                <a:gd name="T1" fmla="*/ 8538632 h 376"/>
                <a:gd name="T2" fmla="*/ 34584892 w 439"/>
                <a:gd name="T3" fmla="*/ 8538632 h 376"/>
                <a:gd name="T4" fmla="*/ 40395050 w 439"/>
                <a:gd name="T5" fmla="*/ 14261091 h 376"/>
                <a:gd name="T6" fmla="*/ 31725974 w 439"/>
                <a:gd name="T7" fmla="*/ 22708704 h 376"/>
                <a:gd name="T8" fmla="*/ 11528297 w 439"/>
                <a:gd name="T9" fmla="*/ 34063207 h 376"/>
                <a:gd name="T10" fmla="*/ 2858918 w 439"/>
                <a:gd name="T11" fmla="*/ 31247336 h 376"/>
                <a:gd name="T12" fmla="*/ 0 w 439"/>
                <a:gd name="T13" fmla="*/ 17076962 h 376"/>
                <a:gd name="T14" fmla="*/ 2858918 w 439"/>
                <a:gd name="T15" fmla="*/ 2906589 h 376"/>
                <a:gd name="T16" fmla="*/ 14387216 w 439"/>
                <a:gd name="T17" fmla="*/ 2906589 h 376"/>
                <a:gd name="T18" fmla="*/ 25915513 w 439"/>
                <a:gd name="T19" fmla="*/ 8538632 h 376"/>
                <a:gd name="T20" fmla="*/ 34584892 w 439"/>
                <a:gd name="T21" fmla="*/ 8538632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9"/>
                <a:gd name="T34" fmla="*/ 0 h 376"/>
                <a:gd name="T35" fmla="*/ 439 w 439"/>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9" h="376">
                  <a:moveTo>
                    <a:pt x="375" y="94"/>
                  </a:moveTo>
                  <a:lnTo>
                    <a:pt x="375" y="94"/>
                  </a:lnTo>
                  <a:cubicBezTo>
                    <a:pt x="406" y="125"/>
                    <a:pt x="438" y="125"/>
                    <a:pt x="438" y="157"/>
                  </a:cubicBezTo>
                  <a:cubicBezTo>
                    <a:pt x="406" y="188"/>
                    <a:pt x="344" y="250"/>
                    <a:pt x="344" y="250"/>
                  </a:cubicBezTo>
                  <a:cubicBezTo>
                    <a:pt x="281" y="313"/>
                    <a:pt x="219" y="344"/>
                    <a:pt x="125" y="375"/>
                  </a:cubicBezTo>
                  <a:cubicBezTo>
                    <a:pt x="94" y="375"/>
                    <a:pt x="63" y="375"/>
                    <a:pt x="31" y="344"/>
                  </a:cubicBezTo>
                  <a:cubicBezTo>
                    <a:pt x="0" y="313"/>
                    <a:pt x="0" y="250"/>
                    <a:pt x="0" y="188"/>
                  </a:cubicBezTo>
                  <a:cubicBezTo>
                    <a:pt x="0" y="125"/>
                    <a:pt x="0" y="63"/>
                    <a:pt x="31" y="32"/>
                  </a:cubicBezTo>
                  <a:cubicBezTo>
                    <a:pt x="63" y="0"/>
                    <a:pt x="125" y="32"/>
                    <a:pt x="156" y="32"/>
                  </a:cubicBezTo>
                  <a:cubicBezTo>
                    <a:pt x="219" y="32"/>
                    <a:pt x="250" y="63"/>
                    <a:pt x="281" y="94"/>
                  </a:cubicBezTo>
                  <a:cubicBezTo>
                    <a:pt x="313" y="94"/>
                    <a:pt x="344" y="94"/>
                    <a:pt x="375" y="94"/>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2" name="Freeform 158">
              <a:extLst/>
            </p:cNvPr>
            <p:cNvSpPr>
              <a:spLocks noChangeArrowheads="1"/>
            </p:cNvSpPr>
            <p:nvPr/>
          </p:nvSpPr>
          <p:spPr bwMode="auto">
            <a:xfrm>
              <a:off x="4614759" y="4533291"/>
              <a:ext cx="88794" cy="115373"/>
            </a:xfrm>
            <a:custGeom>
              <a:avLst/>
              <a:gdLst>
                <a:gd name="T0" fmla="*/ 28330885 w 438"/>
                <a:gd name="T1" fmla="*/ 14343479 h 532"/>
                <a:gd name="T2" fmla="*/ 28330885 w 438"/>
                <a:gd name="T3" fmla="*/ 14343479 h 532"/>
                <a:gd name="T4" fmla="*/ 19886192 w 438"/>
                <a:gd name="T5" fmla="*/ 2850320 h 532"/>
                <a:gd name="T6" fmla="*/ 14165593 w 438"/>
                <a:gd name="T7" fmla="*/ 5700641 h 532"/>
                <a:gd name="T8" fmla="*/ 11350495 w 438"/>
                <a:gd name="T9" fmla="*/ 14343479 h 532"/>
                <a:gd name="T10" fmla="*/ 0 w 438"/>
                <a:gd name="T11" fmla="*/ 17193799 h 532"/>
                <a:gd name="T12" fmla="*/ 0 w 438"/>
                <a:gd name="T13" fmla="*/ 25836637 h 532"/>
                <a:gd name="T14" fmla="*/ 5629896 w 438"/>
                <a:gd name="T15" fmla="*/ 28686958 h 532"/>
                <a:gd name="T16" fmla="*/ 14165593 w 438"/>
                <a:gd name="T17" fmla="*/ 37330099 h 532"/>
                <a:gd name="T18" fmla="*/ 14165593 w 438"/>
                <a:gd name="T19" fmla="*/ 48823258 h 532"/>
                <a:gd name="T20" fmla="*/ 16980391 w 438"/>
                <a:gd name="T21" fmla="*/ 48823258 h 532"/>
                <a:gd name="T22" fmla="*/ 16980391 w 438"/>
                <a:gd name="T23" fmla="*/ 43122617 h 532"/>
                <a:gd name="T24" fmla="*/ 22700989 w 438"/>
                <a:gd name="T25" fmla="*/ 37330099 h 532"/>
                <a:gd name="T26" fmla="*/ 31236687 w 438"/>
                <a:gd name="T27" fmla="*/ 37330099 h 532"/>
                <a:gd name="T28" fmla="*/ 36866583 w 438"/>
                <a:gd name="T29" fmla="*/ 31629459 h 532"/>
                <a:gd name="T30" fmla="*/ 36866583 w 438"/>
                <a:gd name="T31" fmla="*/ 31629459 h 532"/>
                <a:gd name="T32" fmla="*/ 39681681 w 438"/>
                <a:gd name="T33" fmla="*/ 22986317 h 532"/>
                <a:gd name="T34" fmla="*/ 28330885 w 438"/>
                <a:gd name="T35" fmla="*/ 14343479 h 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532"/>
                <a:gd name="T56" fmla="*/ 438 w 438"/>
                <a:gd name="T57" fmla="*/ 532 h 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532">
                  <a:moveTo>
                    <a:pt x="312" y="156"/>
                  </a:moveTo>
                  <a:lnTo>
                    <a:pt x="312" y="156"/>
                  </a:lnTo>
                  <a:cubicBezTo>
                    <a:pt x="281" y="125"/>
                    <a:pt x="281" y="94"/>
                    <a:pt x="219" y="31"/>
                  </a:cubicBezTo>
                  <a:cubicBezTo>
                    <a:pt x="125" y="0"/>
                    <a:pt x="156" y="62"/>
                    <a:pt x="156" y="62"/>
                  </a:cubicBezTo>
                  <a:cubicBezTo>
                    <a:pt x="156" y="94"/>
                    <a:pt x="125" y="125"/>
                    <a:pt x="125" y="156"/>
                  </a:cubicBezTo>
                  <a:cubicBezTo>
                    <a:pt x="94" y="156"/>
                    <a:pt x="0" y="187"/>
                    <a:pt x="0" y="187"/>
                  </a:cubicBezTo>
                  <a:cubicBezTo>
                    <a:pt x="0" y="281"/>
                    <a:pt x="0" y="281"/>
                    <a:pt x="0" y="281"/>
                  </a:cubicBezTo>
                  <a:cubicBezTo>
                    <a:pt x="31" y="281"/>
                    <a:pt x="31" y="312"/>
                    <a:pt x="62" y="312"/>
                  </a:cubicBezTo>
                  <a:cubicBezTo>
                    <a:pt x="94" y="344"/>
                    <a:pt x="125" y="344"/>
                    <a:pt x="156" y="406"/>
                  </a:cubicBezTo>
                  <a:cubicBezTo>
                    <a:pt x="156" y="437"/>
                    <a:pt x="156" y="500"/>
                    <a:pt x="156" y="531"/>
                  </a:cubicBezTo>
                  <a:cubicBezTo>
                    <a:pt x="187" y="531"/>
                    <a:pt x="187" y="531"/>
                    <a:pt x="187" y="531"/>
                  </a:cubicBezTo>
                  <a:cubicBezTo>
                    <a:pt x="219" y="500"/>
                    <a:pt x="187" y="469"/>
                    <a:pt x="187" y="469"/>
                  </a:cubicBezTo>
                  <a:cubicBezTo>
                    <a:pt x="219" y="406"/>
                    <a:pt x="250" y="406"/>
                    <a:pt x="250" y="406"/>
                  </a:cubicBezTo>
                  <a:cubicBezTo>
                    <a:pt x="281" y="406"/>
                    <a:pt x="312" y="437"/>
                    <a:pt x="344" y="406"/>
                  </a:cubicBezTo>
                  <a:cubicBezTo>
                    <a:pt x="344" y="406"/>
                    <a:pt x="375" y="375"/>
                    <a:pt x="406" y="344"/>
                  </a:cubicBezTo>
                  <a:cubicBezTo>
                    <a:pt x="437" y="250"/>
                    <a:pt x="437" y="250"/>
                    <a:pt x="437" y="250"/>
                  </a:cubicBezTo>
                  <a:cubicBezTo>
                    <a:pt x="437" y="250"/>
                    <a:pt x="375" y="187"/>
                    <a:pt x="312" y="156"/>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3" name="Freeform 159">
              <a:extLst/>
            </p:cNvPr>
            <p:cNvSpPr>
              <a:spLocks noChangeArrowheads="1"/>
            </p:cNvSpPr>
            <p:nvPr/>
          </p:nvSpPr>
          <p:spPr bwMode="auto">
            <a:xfrm>
              <a:off x="4525964" y="4513266"/>
              <a:ext cx="108527" cy="135397"/>
            </a:xfrm>
            <a:custGeom>
              <a:avLst/>
              <a:gdLst>
                <a:gd name="T0" fmla="*/ 45801014 w 533"/>
                <a:gd name="T1" fmla="*/ 20028771 h 626"/>
                <a:gd name="T2" fmla="*/ 45801014 w 533"/>
                <a:gd name="T3" fmla="*/ 20028771 h 626"/>
                <a:gd name="T4" fmla="*/ 28671448 w 533"/>
                <a:gd name="T5" fmla="*/ 8596806 h 626"/>
                <a:gd name="T6" fmla="*/ 22900658 w 533"/>
                <a:gd name="T7" fmla="*/ 0 h 626"/>
                <a:gd name="T8" fmla="*/ 20060813 w 533"/>
                <a:gd name="T9" fmla="*/ 0 h 626"/>
                <a:gd name="T10" fmla="*/ 14381426 w 533"/>
                <a:gd name="T11" fmla="*/ 2835159 h 626"/>
                <a:gd name="T12" fmla="*/ 14381426 w 533"/>
                <a:gd name="T13" fmla="*/ 8596806 h 626"/>
                <a:gd name="T14" fmla="*/ 5770790 w 533"/>
                <a:gd name="T15" fmla="*/ 17193612 h 626"/>
                <a:gd name="T16" fmla="*/ 0 w 533"/>
                <a:gd name="T17" fmla="*/ 22863930 h 626"/>
                <a:gd name="T18" fmla="*/ 2931248 w 533"/>
                <a:gd name="T19" fmla="*/ 34295895 h 626"/>
                <a:gd name="T20" fmla="*/ 8610635 w 533"/>
                <a:gd name="T21" fmla="*/ 34295895 h 626"/>
                <a:gd name="T22" fmla="*/ 11450178 w 533"/>
                <a:gd name="T23" fmla="*/ 37131053 h 626"/>
                <a:gd name="T24" fmla="*/ 5770790 w 533"/>
                <a:gd name="T25" fmla="*/ 40057845 h 626"/>
                <a:gd name="T26" fmla="*/ 14381426 w 533"/>
                <a:gd name="T27" fmla="*/ 45727860 h 626"/>
                <a:gd name="T28" fmla="*/ 25831906 w 533"/>
                <a:gd name="T29" fmla="*/ 57160127 h 626"/>
                <a:gd name="T30" fmla="*/ 25831906 w 533"/>
                <a:gd name="T31" fmla="*/ 48563018 h 626"/>
                <a:gd name="T32" fmla="*/ 17221271 w 533"/>
                <a:gd name="T33" fmla="*/ 42893003 h 626"/>
                <a:gd name="T34" fmla="*/ 25831906 w 533"/>
                <a:gd name="T35" fmla="*/ 40057845 h 626"/>
                <a:gd name="T36" fmla="*/ 31511294 w 533"/>
                <a:gd name="T37" fmla="*/ 34295895 h 626"/>
                <a:gd name="T38" fmla="*/ 37282084 w 533"/>
                <a:gd name="T39" fmla="*/ 34295895 h 626"/>
                <a:gd name="T40" fmla="*/ 40121626 w 533"/>
                <a:gd name="T41" fmla="*/ 34295895 h 626"/>
                <a:gd name="T42" fmla="*/ 40121626 w 533"/>
                <a:gd name="T43" fmla="*/ 34295895 h 626"/>
                <a:gd name="T44" fmla="*/ 40121626 w 533"/>
                <a:gd name="T45" fmla="*/ 25699089 h 626"/>
                <a:gd name="T46" fmla="*/ 40121626 w 533"/>
                <a:gd name="T47" fmla="*/ 25699089 h 626"/>
                <a:gd name="T48" fmla="*/ 45801014 w 533"/>
                <a:gd name="T49" fmla="*/ 22863930 h 626"/>
                <a:gd name="T50" fmla="*/ 48732262 w 533"/>
                <a:gd name="T51" fmla="*/ 22863930 h 626"/>
                <a:gd name="T52" fmla="*/ 45801014 w 533"/>
                <a:gd name="T53" fmla="*/ 20028771 h 6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3"/>
                <a:gd name="T82" fmla="*/ 0 h 626"/>
                <a:gd name="T83" fmla="*/ 533 w 533"/>
                <a:gd name="T84" fmla="*/ 626 h 6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3" h="626">
                  <a:moveTo>
                    <a:pt x="500" y="219"/>
                  </a:moveTo>
                  <a:lnTo>
                    <a:pt x="500" y="219"/>
                  </a:lnTo>
                  <a:cubicBezTo>
                    <a:pt x="500" y="219"/>
                    <a:pt x="344" y="156"/>
                    <a:pt x="313" y="94"/>
                  </a:cubicBezTo>
                  <a:cubicBezTo>
                    <a:pt x="282" y="63"/>
                    <a:pt x="250" y="31"/>
                    <a:pt x="250" y="0"/>
                  </a:cubicBezTo>
                  <a:cubicBezTo>
                    <a:pt x="219" y="0"/>
                    <a:pt x="219" y="0"/>
                    <a:pt x="219" y="0"/>
                  </a:cubicBezTo>
                  <a:cubicBezTo>
                    <a:pt x="188" y="0"/>
                    <a:pt x="157" y="31"/>
                    <a:pt x="157" y="31"/>
                  </a:cubicBezTo>
                  <a:cubicBezTo>
                    <a:pt x="125" y="31"/>
                    <a:pt x="188" y="94"/>
                    <a:pt x="157" y="94"/>
                  </a:cubicBezTo>
                  <a:cubicBezTo>
                    <a:pt x="94" y="94"/>
                    <a:pt x="63" y="156"/>
                    <a:pt x="63" y="188"/>
                  </a:cubicBezTo>
                  <a:cubicBezTo>
                    <a:pt x="63" y="219"/>
                    <a:pt x="32" y="250"/>
                    <a:pt x="0" y="250"/>
                  </a:cubicBezTo>
                  <a:cubicBezTo>
                    <a:pt x="0" y="313"/>
                    <a:pt x="32" y="344"/>
                    <a:pt x="32" y="375"/>
                  </a:cubicBezTo>
                  <a:cubicBezTo>
                    <a:pt x="63" y="375"/>
                    <a:pt x="63" y="375"/>
                    <a:pt x="94" y="375"/>
                  </a:cubicBezTo>
                  <a:cubicBezTo>
                    <a:pt x="125" y="375"/>
                    <a:pt x="125" y="406"/>
                    <a:pt x="125" y="406"/>
                  </a:cubicBezTo>
                  <a:cubicBezTo>
                    <a:pt x="125" y="438"/>
                    <a:pt x="63" y="438"/>
                    <a:pt x="63" y="438"/>
                  </a:cubicBezTo>
                  <a:cubicBezTo>
                    <a:pt x="94" y="469"/>
                    <a:pt x="125" y="469"/>
                    <a:pt x="157" y="500"/>
                  </a:cubicBezTo>
                  <a:cubicBezTo>
                    <a:pt x="188" y="500"/>
                    <a:pt x="250" y="594"/>
                    <a:pt x="282" y="625"/>
                  </a:cubicBezTo>
                  <a:cubicBezTo>
                    <a:pt x="282" y="594"/>
                    <a:pt x="282" y="563"/>
                    <a:pt x="282" y="531"/>
                  </a:cubicBezTo>
                  <a:cubicBezTo>
                    <a:pt x="250" y="500"/>
                    <a:pt x="188" y="500"/>
                    <a:pt x="188" y="469"/>
                  </a:cubicBezTo>
                  <a:cubicBezTo>
                    <a:pt x="188" y="438"/>
                    <a:pt x="250" y="438"/>
                    <a:pt x="282" y="438"/>
                  </a:cubicBezTo>
                  <a:cubicBezTo>
                    <a:pt x="313" y="438"/>
                    <a:pt x="313" y="375"/>
                    <a:pt x="344" y="375"/>
                  </a:cubicBezTo>
                  <a:cubicBezTo>
                    <a:pt x="344" y="344"/>
                    <a:pt x="375" y="375"/>
                    <a:pt x="407" y="375"/>
                  </a:cubicBezTo>
                  <a:lnTo>
                    <a:pt x="438" y="375"/>
                  </a:lnTo>
                  <a:cubicBezTo>
                    <a:pt x="438" y="281"/>
                    <a:pt x="438" y="281"/>
                    <a:pt x="438" y="281"/>
                  </a:cubicBezTo>
                  <a:cubicBezTo>
                    <a:pt x="438" y="281"/>
                    <a:pt x="469" y="281"/>
                    <a:pt x="500" y="250"/>
                  </a:cubicBezTo>
                  <a:cubicBezTo>
                    <a:pt x="532" y="250"/>
                    <a:pt x="532" y="250"/>
                    <a:pt x="532" y="250"/>
                  </a:cubicBezTo>
                  <a:lnTo>
                    <a:pt x="500" y="219"/>
                  </a:ln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4" name="Freeform 160">
              <a:extLst/>
            </p:cNvPr>
            <p:cNvSpPr>
              <a:spLocks noChangeArrowheads="1"/>
            </p:cNvSpPr>
            <p:nvPr/>
          </p:nvSpPr>
          <p:spPr bwMode="auto">
            <a:xfrm>
              <a:off x="4544800" y="4303497"/>
              <a:ext cx="228713" cy="310841"/>
            </a:xfrm>
            <a:custGeom>
              <a:avLst/>
              <a:gdLst>
                <a:gd name="T0" fmla="*/ 93982535 w 1126"/>
                <a:gd name="T1" fmla="*/ 99797016 h 1439"/>
                <a:gd name="T2" fmla="*/ 93982535 w 1126"/>
                <a:gd name="T3" fmla="*/ 99797016 h 1439"/>
                <a:gd name="T4" fmla="*/ 82588004 w 1126"/>
                <a:gd name="T5" fmla="*/ 91222085 h 1439"/>
                <a:gd name="T6" fmla="*/ 82588004 w 1126"/>
                <a:gd name="T7" fmla="*/ 74163437 h 1439"/>
                <a:gd name="T8" fmla="*/ 88330859 w 1126"/>
                <a:gd name="T9" fmla="*/ 65588507 h 1439"/>
                <a:gd name="T10" fmla="*/ 88330859 w 1126"/>
                <a:gd name="T11" fmla="*/ 59932998 h 1439"/>
                <a:gd name="T12" fmla="*/ 91156848 w 1126"/>
                <a:gd name="T13" fmla="*/ 57013879 h 1439"/>
                <a:gd name="T14" fmla="*/ 85505173 w 1126"/>
                <a:gd name="T15" fmla="*/ 54185973 h 1439"/>
                <a:gd name="T16" fmla="*/ 82588004 w 1126"/>
                <a:gd name="T17" fmla="*/ 59932998 h 1439"/>
                <a:gd name="T18" fmla="*/ 76936329 w 1126"/>
                <a:gd name="T19" fmla="*/ 54185973 h 1439"/>
                <a:gd name="T20" fmla="*/ 62715810 w 1126"/>
                <a:gd name="T21" fmla="*/ 48530161 h 1439"/>
                <a:gd name="T22" fmla="*/ 62715810 w 1126"/>
                <a:gd name="T23" fmla="*/ 37127325 h 1439"/>
                <a:gd name="T24" fmla="*/ 48404412 w 1126"/>
                <a:gd name="T25" fmla="*/ 31380301 h 1439"/>
                <a:gd name="T26" fmla="*/ 45578424 w 1126"/>
                <a:gd name="T27" fmla="*/ 19977767 h 1439"/>
                <a:gd name="T28" fmla="*/ 39926749 w 1126"/>
                <a:gd name="T29" fmla="*/ 11402836 h 1439"/>
                <a:gd name="T30" fmla="*/ 34183893 w 1126"/>
                <a:gd name="T31" fmla="*/ 2919119 h 1439"/>
                <a:gd name="T32" fmla="*/ 22789061 w 1126"/>
                <a:gd name="T33" fmla="*/ 0 h 1439"/>
                <a:gd name="T34" fmla="*/ 14220519 w 1126"/>
                <a:gd name="T35" fmla="*/ 5747025 h 1439"/>
                <a:gd name="T36" fmla="*/ 5742855 w 1126"/>
                <a:gd name="T37" fmla="*/ 5747025 h 1439"/>
                <a:gd name="T38" fmla="*/ 0 w 1126"/>
                <a:gd name="T39" fmla="*/ 11402836 h 1439"/>
                <a:gd name="T40" fmla="*/ 2825988 w 1126"/>
                <a:gd name="T41" fmla="*/ 19977767 h 1439"/>
                <a:gd name="T42" fmla="*/ 2825988 w 1126"/>
                <a:gd name="T43" fmla="*/ 25724489 h 1439"/>
                <a:gd name="T44" fmla="*/ 5742855 w 1126"/>
                <a:gd name="T45" fmla="*/ 31380301 h 1439"/>
                <a:gd name="T46" fmla="*/ 11394531 w 1126"/>
                <a:gd name="T47" fmla="*/ 34208206 h 1439"/>
                <a:gd name="T48" fmla="*/ 5742855 w 1126"/>
                <a:gd name="T49" fmla="*/ 37127325 h 1439"/>
                <a:gd name="T50" fmla="*/ 8568844 w 1126"/>
                <a:gd name="T51" fmla="*/ 45611043 h 1439"/>
                <a:gd name="T52" fmla="*/ 14220519 w 1126"/>
                <a:gd name="T53" fmla="*/ 45611043 h 1439"/>
                <a:gd name="T54" fmla="*/ 8568844 w 1126"/>
                <a:gd name="T55" fmla="*/ 62760903 h 1439"/>
                <a:gd name="T56" fmla="*/ 19963374 w 1126"/>
                <a:gd name="T57" fmla="*/ 74163437 h 1439"/>
                <a:gd name="T58" fmla="*/ 11394531 w 1126"/>
                <a:gd name="T59" fmla="*/ 74163437 h 1439"/>
                <a:gd name="T60" fmla="*/ 19963374 w 1126"/>
                <a:gd name="T61" fmla="*/ 88394179 h 1439"/>
                <a:gd name="T62" fmla="*/ 14220519 w 1126"/>
                <a:gd name="T63" fmla="*/ 88394179 h 1439"/>
                <a:gd name="T64" fmla="*/ 19963374 w 1126"/>
                <a:gd name="T65" fmla="*/ 96969110 h 1439"/>
                <a:gd name="T66" fmla="*/ 37009580 w 1126"/>
                <a:gd name="T67" fmla="*/ 108371644 h 1439"/>
                <a:gd name="T68" fmla="*/ 39926749 w 1126"/>
                <a:gd name="T69" fmla="*/ 111199550 h 1439"/>
                <a:gd name="T70" fmla="*/ 37009580 w 1126"/>
                <a:gd name="T71" fmla="*/ 111199550 h 1439"/>
                <a:gd name="T72" fmla="*/ 42752435 w 1126"/>
                <a:gd name="T73" fmla="*/ 111199550 h 1439"/>
                <a:gd name="T74" fmla="*/ 45578424 w 1126"/>
                <a:gd name="T75" fmla="*/ 102624921 h 1439"/>
                <a:gd name="T76" fmla="*/ 51321279 w 1126"/>
                <a:gd name="T77" fmla="*/ 99797016 h 1439"/>
                <a:gd name="T78" fmla="*/ 59798943 w 1126"/>
                <a:gd name="T79" fmla="*/ 111199550 h 1439"/>
                <a:gd name="T80" fmla="*/ 71193474 w 1126"/>
                <a:gd name="T81" fmla="*/ 119774480 h 1439"/>
                <a:gd name="T82" fmla="*/ 68367485 w 1126"/>
                <a:gd name="T83" fmla="*/ 128349410 h 1439"/>
                <a:gd name="T84" fmla="*/ 82588004 w 1126"/>
                <a:gd name="T85" fmla="*/ 131177316 h 1439"/>
                <a:gd name="T86" fmla="*/ 88330859 w 1126"/>
                <a:gd name="T87" fmla="*/ 128349410 h 1439"/>
                <a:gd name="T88" fmla="*/ 88330859 w 1126"/>
                <a:gd name="T89" fmla="*/ 111199550 h 1439"/>
                <a:gd name="T90" fmla="*/ 99725692 w 1126"/>
                <a:gd name="T91" fmla="*/ 105544040 h 1439"/>
                <a:gd name="T92" fmla="*/ 93982535 w 1126"/>
                <a:gd name="T93" fmla="*/ 99797016 h 14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6"/>
                <a:gd name="T142" fmla="*/ 0 h 1439"/>
                <a:gd name="T143" fmla="*/ 1126 w 1126"/>
                <a:gd name="T144" fmla="*/ 1439 h 14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6" h="1439">
                  <a:moveTo>
                    <a:pt x="1031" y="1094"/>
                  </a:moveTo>
                  <a:lnTo>
                    <a:pt x="1031" y="1094"/>
                  </a:lnTo>
                  <a:cubicBezTo>
                    <a:pt x="1000" y="1063"/>
                    <a:pt x="938" y="1032"/>
                    <a:pt x="906" y="1000"/>
                  </a:cubicBezTo>
                  <a:cubicBezTo>
                    <a:pt x="906" y="938"/>
                    <a:pt x="906" y="875"/>
                    <a:pt x="906" y="813"/>
                  </a:cubicBezTo>
                  <a:cubicBezTo>
                    <a:pt x="906" y="782"/>
                    <a:pt x="969" y="750"/>
                    <a:pt x="969" y="719"/>
                  </a:cubicBezTo>
                  <a:cubicBezTo>
                    <a:pt x="969" y="688"/>
                    <a:pt x="969" y="688"/>
                    <a:pt x="969" y="657"/>
                  </a:cubicBezTo>
                  <a:cubicBezTo>
                    <a:pt x="969" y="657"/>
                    <a:pt x="1031" y="657"/>
                    <a:pt x="1000" y="625"/>
                  </a:cubicBezTo>
                  <a:cubicBezTo>
                    <a:pt x="1000" y="594"/>
                    <a:pt x="969" y="594"/>
                    <a:pt x="938" y="594"/>
                  </a:cubicBezTo>
                  <a:cubicBezTo>
                    <a:pt x="906" y="594"/>
                    <a:pt x="938" y="657"/>
                    <a:pt x="906" y="657"/>
                  </a:cubicBezTo>
                  <a:cubicBezTo>
                    <a:pt x="875" y="657"/>
                    <a:pt x="844" y="594"/>
                    <a:pt x="844" y="594"/>
                  </a:cubicBezTo>
                  <a:cubicBezTo>
                    <a:pt x="781" y="594"/>
                    <a:pt x="719" y="594"/>
                    <a:pt x="688" y="532"/>
                  </a:cubicBezTo>
                  <a:cubicBezTo>
                    <a:pt x="656" y="500"/>
                    <a:pt x="719" y="438"/>
                    <a:pt x="688" y="407"/>
                  </a:cubicBezTo>
                  <a:cubicBezTo>
                    <a:pt x="656" y="375"/>
                    <a:pt x="594" y="375"/>
                    <a:pt x="531" y="344"/>
                  </a:cubicBezTo>
                  <a:cubicBezTo>
                    <a:pt x="531" y="282"/>
                    <a:pt x="531" y="250"/>
                    <a:pt x="500" y="219"/>
                  </a:cubicBezTo>
                  <a:cubicBezTo>
                    <a:pt x="469" y="188"/>
                    <a:pt x="469" y="188"/>
                    <a:pt x="438" y="125"/>
                  </a:cubicBezTo>
                  <a:cubicBezTo>
                    <a:pt x="406" y="125"/>
                    <a:pt x="406" y="63"/>
                    <a:pt x="375" y="32"/>
                  </a:cubicBezTo>
                  <a:cubicBezTo>
                    <a:pt x="313" y="32"/>
                    <a:pt x="313" y="0"/>
                    <a:pt x="250" y="0"/>
                  </a:cubicBezTo>
                  <a:cubicBezTo>
                    <a:pt x="219" y="0"/>
                    <a:pt x="188" y="63"/>
                    <a:pt x="156" y="63"/>
                  </a:cubicBezTo>
                  <a:cubicBezTo>
                    <a:pt x="125" y="63"/>
                    <a:pt x="94" y="63"/>
                    <a:pt x="63" y="63"/>
                  </a:cubicBezTo>
                  <a:cubicBezTo>
                    <a:pt x="31" y="94"/>
                    <a:pt x="31" y="125"/>
                    <a:pt x="0" y="125"/>
                  </a:cubicBezTo>
                  <a:cubicBezTo>
                    <a:pt x="31" y="157"/>
                    <a:pt x="31" y="188"/>
                    <a:pt x="31" y="219"/>
                  </a:cubicBezTo>
                  <a:cubicBezTo>
                    <a:pt x="31" y="250"/>
                    <a:pt x="31" y="250"/>
                    <a:pt x="31" y="282"/>
                  </a:cubicBezTo>
                  <a:cubicBezTo>
                    <a:pt x="31" y="313"/>
                    <a:pt x="31" y="344"/>
                    <a:pt x="63" y="344"/>
                  </a:cubicBezTo>
                  <a:cubicBezTo>
                    <a:pt x="94" y="375"/>
                    <a:pt x="125" y="344"/>
                    <a:pt x="125" y="375"/>
                  </a:cubicBezTo>
                  <a:cubicBezTo>
                    <a:pt x="125" y="407"/>
                    <a:pt x="94" y="407"/>
                    <a:pt x="63" y="407"/>
                  </a:cubicBezTo>
                  <a:cubicBezTo>
                    <a:pt x="63" y="469"/>
                    <a:pt x="94" y="469"/>
                    <a:pt x="94" y="500"/>
                  </a:cubicBezTo>
                  <a:cubicBezTo>
                    <a:pt x="94" y="500"/>
                    <a:pt x="156" y="469"/>
                    <a:pt x="156" y="500"/>
                  </a:cubicBezTo>
                  <a:cubicBezTo>
                    <a:pt x="156" y="563"/>
                    <a:pt x="63" y="625"/>
                    <a:pt x="94" y="688"/>
                  </a:cubicBezTo>
                  <a:cubicBezTo>
                    <a:pt x="94" y="750"/>
                    <a:pt x="188" y="750"/>
                    <a:pt x="219" y="813"/>
                  </a:cubicBezTo>
                  <a:cubicBezTo>
                    <a:pt x="250" y="844"/>
                    <a:pt x="125" y="813"/>
                    <a:pt x="125" y="813"/>
                  </a:cubicBezTo>
                  <a:cubicBezTo>
                    <a:pt x="125" y="875"/>
                    <a:pt x="219" y="907"/>
                    <a:pt x="219" y="969"/>
                  </a:cubicBezTo>
                  <a:cubicBezTo>
                    <a:pt x="219" y="1000"/>
                    <a:pt x="188" y="1000"/>
                    <a:pt x="156" y="969"/>
                  </a:cubicBezTo>
                  <a:cubicBezTo>
                    <a:pt x="156" y="1000"/>
                    <a:pt x="188" y="1032"/>
                    <a:pt x="219" y="1063"/>
                  </a:cubicBezTo>
                  <a:cubicBezTo>
                    <a:pt x="250" y="1125"/>
                    <a:pt x="406" y="1188"/>
                    <a:pt x="406" y="1188"/>
                  </a:cubicBezTo>
                  <a:cubicBezTo>
                    <a:pt x="438" y="1219"/>
                    <a:pt x="438" y="1219"/>
                    <a:pt x="438" y="1219"/>
                  </a:cubicBezTo>
                  <a:cubicBezTo>
                    <a:pt x="406" y="1219"/>
                    <a:pt x="406" y="1219"/>
                    <a:pt x="406" y="1219"/>
                  </a:cubicBezTo>
                  <a:cubicBezTo>
                    <a:pt x="438" y="1219"/>
                    <a:pt x="469" y="1219"/>
                    <a:pt x="469" y="1219"/>
                  </a:cubicBezTo>
                  <a:cubicBezTo>
                    <a:pt x="469" y="1188"/>
                    <a:pt x="500" y="1157"/>
                    <a:pt x="500" y="1125"/>
                  </a:cubicBezTo>
                  <a:cubicBezTo>
                    <a:pt x="500" y="1125"/>
                    <a:pt x="469" y="1063"/>
                    <a:pt x="563" y="1094"/>
                  </a:cubicBezTo>
                  <a:cubicBezTo>
                    <a:pt x="625" y="1157"/>
                    <a:pt x="625" y="1188"/>
                    <a:pt x="656" y="1219"/>
                  </a:cubicBezTo>
                  <a:cubicBezTo>
                    <a:pt x="719" y="1250"/>
                    <a:pt x="781" y="1313"/>
                    <a:pt x="781" y="1313"/>
                  </a:cubicBezTo>
                  <a:cubicBezTo>
                    <a:pt x="750" y="1407"/>
                    <a:pt x="750" y="1407"/>
                    <a:pt x="750" y="1407"/>
                  </a:cubicBezTo>
                  <a:cubicBezTo>
                    <a:pt x="781" y="1407"/>
                    <a:pt x="844" y="1438"/>
                    <a:pt x="906" y="1438"/>
                  </a:cubicBezTo>
                  <a:cubicBezTo>
                    <a:pt x="906" y="1407"/>
                    <a:pt x="938" y="1407"/>
                    <a:pt x="969" y="1407"/>
                  </a:cubicBezTo>
                  <a:cubicBezTo>
                    <a:pt x="969" y="1344"/>
                    <a:pt x="938" y="1282"/>
                    <a:pt x="969" y="1219"/>
                  </a:cubicBezTo>
                  <a:cubicBezTo>
                    <a:pt x="969" y="1188"/>
                    <a:pt x="1063" y="1219"/>
                    <a:pt x="1094" y="1157"/>
                  </a:cubicBezTo>
                  <a:cubicBezTo>
                    <a:pt x="1125" y="1157"/>
                    <a:pt x="1031" y="1125"/>
                    <a:pt x="1031" y="1094"/>
                  </a:cubicBez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 name="Freeform 161">
              <a:extLst/>
            </p:cNvPr>
            <p:cNvSpPr>
              <a:spLocks noChangeArrowheads="1"/>
            </p:cNvSpPr>
            <p:nvPr/>
          </p:nvSpPr>
          <p:spPr bwMode="auto">
            <a:xfrm>
              <a:off x="4938544" y="2236309"/>
              <a:ext cx="1182132" cy="2466705"/>
            </a:xfrm>
            <a:custGeom>
              <a:avLst/>
              <a:gdLst>
                <a:gd name="T0" fmla="*/ 488204489 w 5813"/>
                <a:gd name="T1" fmla="*/ 62815982 h 11406"/>
                <a:gd name="T2" fmla="*/ 468285196 w 5813"/>
                <a:gd name="T3" fmla="*/ 54312389 h 11406"/>
                <a:gd name="T4" fmla="*/ 388334161 w 5813"/>
                <a:gd name="T5" fmla="*/ 119962902 h 11406"/>
                <a:gd name="T6" fmla="*/ 336891077 w 5813"/>
                <a:gd name="T7" fmla="*/ 51386538 h 11406"/>
                <a:gd name="T8" fmla="*/ 319804443 w 5813"/>
                <a:gd name="T9" fmla="*/ 128557513 h 11406"/>
                <a:gd name="T10" fmla="*/ 236929461 w 5813"/>
                <a:gd name="T11" fmla="*/ 185704433 h 11406"/>
                <a:gd name="T12" fmla="*/ 194166929 w 5813"/>
                <a:gd name="T13" fmla="*/ 202894260 h 11406"/>
                <a:gd name="T14" fmla="*/ 199832246 w 5813"/>
                <a:gd name="T15" fmla="*/ 240016822 h 11406"/>
                <a:gd name="T16" fmla="*/ 134135187 w 5813"/>
                <a:gd name="T17" fmla="*/ 165680378 h 11406"/>
                <a:gd name="T18" fmla="*/ 174156348 w 5813"/>
                <a:gd name="T19" fmla="*/ 148581871 h 11406"/>
                <a:gd name="T20" fmla="*/ 185577968 w 5813"/>
                <a:gd name="T21" fmla="*/ 48552007 h 11406"/>
                <a:gd name="T22" fmla="*/ 88448708 w 5813"/>
                <a:gd name="T23" fmla="*/ 5669063 h 11406"/>
                <a:gd name="T24" fmla="*/ 28508254 w 5813"/>
                <a:gd name="T25" fmla="*/ 17098205 h 11406"/>
                <a:gd name="T26" fmla="*/ 0 w 5813"/>
                <a:gd name="T27" fmla="*/ 39957094 h 11406"/>
                <a:gd name="T28" fmla="*/ 8497673 w 5813"/>
                <a:gd name="T29" fmla="*/ 71410896 h 11406"/>
                <a:gd name="T30" fmla="*/ 48518835 w 5813"/>
                <a:gd name="T31" fmla="*/ 160011315 h 11406"/>
                <a:gd name="T32" fmla="*/ 39929873 w 5813"/>
                <a:gd name="T33" fmla="*/ 205728791 h 11406"/>
                <a:gd name="T34" fmla="*/ 57108098 w 5813"/>
                <a:gd name="T35" fmla="*/ 222827298 h 11406"/>
                <a:gd name="T36" fmla="*/ 71362074 w 5813"/>
                <a:gd name="T37" fmla="*/ 297163742 h 11406"/>
                <a:gd name="T38" fmla="*/ 22843239 w 5813"/>
                <a:gd name="T39" fmla="*/ 365740106 h 11406"/>
                <a:gd name="T40" fmla="*/ 62773113 w 5813"/>
                <a:gd name="T41" fmla="*/ 397193909 h 11406"/>
                <a:gd name="T42" fmla="*/ 17086634 w 5813"/>
                <a:gd name="T43" fmla="*/ 402862669 h 11406"/>
                <a:gd name="T44" fmla="*/ 14254278 w 5813"/>
                <a:gd name="T45" fmla="*/ 425721558 h 11406"/>
                <a:gd name="T46" fmla="*/ 22843239 w 5813"/>
                <a:gd name="T47" fmla="*/ 468604502 h 11406"/>
                <a:gd name="T48" fmla="*/ 2832658 w 5813"/>
                <a:gd name="T49" fmla="*/ 474273564 h 11406"/>
                <a:gd name="T50" fmla="*/ 28508254 w 5813"/>
                <a:gd name="T51" fmla="*/ 525751422 h 11406"/>
                <a:gd name="T52" fmla="*/ 54184151 w 5813"/>
                <a:gd name="T53" fmla="*/ 540015398 h 11406"/>
                <a:gd name="T54" fmla="*/ 99870328 w 5813"/>
                <a:gd name="T55" fmla="*/ 588567404 h 11406"/>
                <a:gd name="T56" fmla="*/ 139891490 w 5813"/>
                <a:gd name="T57" fmla="*/ 631450349 h 11406"/>
                <a:gd name="T58" fmla="*/ 111291947 w 5813"/>
                <a:gd name="T59" fmla="*/ 654308935 h 11406"/>
                <a:gd name="T60" fmla="*/ 131302528 w 5813"/>
                <a:gd name="T61" fmla="*/ 674333293 h 11406"/>
                <a:gd name="T62" fmla="*/ 185577968 w 5813"/>
                <a:gd name="T63" fmla="*/ 688597269 h 11406"/>
                <a:gd name="T64" fmla="*/ 231264447 w 5813"/>
                <a:gd name="T65" fmla="*/ 734314744 h 11406"/>
                <a:gd name="T66" fmla="*/ 285539886 w 5813"/>
                <a:gd name="T67" fmla="*/ 742909657 h 11406"/>
                <a:gd name="T68" fmla="*/ 314048140 w 5813"/>
                <a:gd name="T69" fmla="*/ 780032220 h 11406"/>
                <a:gd name="T70" fmla="*/ 322637101 w 5813"/>
                <a:gd name="T71" fmla="*/ 811486022 h 11406"/>
                <a:gd name="T72" fmla="*/ 288372243 w 5813"/>
                <a:gd name="T73" fmla="*/ 848516962 h 11406"/>
                <a:gd name="T74" fmla="*/ 262696647 w 5813"/>
                <a:gd name="T75" fmla="*/ 862780938 h 11406"/>
                <a:gd name="T76" fmla="*/ 242686066 w 5813"/>
                <a:gd name="T77" fmla="*/ 902829351 h 11406"/>
                <a:gd name="T78" fmla="*/ 242686066 w 5813"/>
                <a:gd name="T79" fmla="*/ 928522771 h 11406"/>
                <a:gd name="T80" fmla="*/ 334058721 w 5813"/>
                <a:gd name="T81" fmla="*/ 974240247 h 11406"/>
                <a:gd name="T82" fmla="*/ 396831834 w 5813"/>
                <a:gd name="T83" fmla="*/ 991430073 h 11406"/>
                <a:gd name="T84" fmla="*/ 439685654 w 5813"/>
                <a:gd name="T85" fmla="*/ 1017123191 h 11406"/>
                <a:gd name="T86" fmla="*/ 482539172 w 5813"/>
                <a:gd name="T87" fmla="*/ 1028552635 h 11406"/>
                <a:gd name="T88" fmla="*/ 459696235 w 5813"/>
                <a:gd name="T89" fmla="*/ 957141740 h 11406"/>
                <a:gd name="T90" fmla="*/ 465361249 w 5813"/>
                <a:gd name="T91" fmla="*/ 891400209 h 11406"/>
                <a:gd name="T92" fmla="*/ 479706816 w 5813"/>
                <a:gd name="T93" fmla="*/ 868541320 h 11406"/>
                <a:gd name="T94" fmla="*/ 448274615 w 5813"/>
                <a:gd name="T95" fmla="*/ 822823844 h 11406"/>
                <a:gd name="T96" fmla="*/ 428264034 w 5813"/>
                <a:gd name="T97" fmla="*/ 780032220 h 11406"/>
                <a:gd name="T98" fmla="*/ 436852996 w 5813"/>
                <a:gd name="T99" fmla="*/ 728645682 h 11406"/>
                <a:gd name="T100" fmla="*/ 459696235 w 5813"/>
                <a:gd name="T101" fmla="*/ 722885300 h 11406"/>
                <a:gd name="T102" fmla="*/ 505382411 w 5813"/>
                <a:gd name="T103" fmla="*/ 685762737 h 11406"/>
                <a:gd name="T104" fmla="*/ 531058309 w 5813"/>
                <a:gd name="T105" fmla="*/ 51386538 h 11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3"/>
                <a:gd name="T160" fmla="*/ 0 h 11406"/>
                <a:gd name="T161" fmla="*/ 5813 w 5813"/>
                <a:gd name="T162" fmla="*/ 11406 h 11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3" h="11406">
                  <a:moveTo>
                    <a:pt x="5812" y="562"/>
                  </a:moveTo>
                  <a:lnTo>
                    <a:pt x="5812" y="562"/>
                  </a:lnTo>
                  <a:cubicBezTo>
                    <a:pt x="5781" y="562"/>
                    <a:pt x="5750" y="562"/>
                    <a:pt x="5750" y="594"/>
                  </a:cubicBezTo>
                  <a:cubicBezTo>
                    <a:pt x="5750" y="750"/>
                    <a:pt x="5750" y="750"/>
                    <a:pt x="5656" y="687"/>
                  </a:cubicBezTo>
                  <a:cubicBezTo>
                    <a:pt x="5593" y="750"/>
                    <a:pt x="5375" y="750"/>
                    <a:pt x="5343" y="687"/>
                  </a:cubicBezTo>
                  <a:cubicBezTo>
                    <a:pt x="5468" y="656"/>
                    <a:pt x="5500" y="531"/>
                    <a:pt x="5468" y="469"/>
                  </a:cubicBezTo>
                  <a:cubicBezTo>
                    <a:pt x="5437" y="406"/>
                    <a:pt x="5375" y="406"/>
                    <a:pt x="5312" y="469"/>
                  </a:cubicBezTo>
                  <a:cubicBezTo>
                    <a:pt x="5281" y="500"/>
                    <a:pt x="5125" y="531"/>
                    <a:pt x="5281" y="625"/>
                  </a:cubicBezTo>
                  <a:cubicBezTo>
                    <a:pt x="5250" y="656"/>
                    <a:pt x="5218" y="750"/>
                    <a:pt x="5187" y="750"/>
                  </a:cubicBezTo>
                  <a:cubicBezTo>
                    <a:pt x="5156" y="719"/>
                    <a:pt x="5187" y="594"/>
                    <a:pt x="5125" y="594"/>
                  </a:cubicBezTo>
                  <a:cubicBezTo>
                    <a:pt x="4968" y="656"/>
                    <a:pt x="4875" y="750"/>
                    <a:pt x="4718" y="781"/>
                  </a:cubicBezTo>
                  <a:cubicBezTo>
                    <a:pt x="4656" y="812"/>
                    <a:pt x="4625" y="875"/>
                    <a:pt x="4562" y="937"/>
                  </a:cubicBezTo>
                  <a:cubicBezTo>
                    <a:pt x="4406" y="906"/>
                    <a:pt x="4406" y="1000"/>
                    <a:pt x="4437" y="1062"/>
                  </a:cubicBezTo>
                  <a:cubicBezTo>
                    <a:pt x="4375" y="1094"/>
                    <a:pt x="4281" y="1094"/>
                    <a:pt x="4250" y="1125"/>
                  </a:cubicBezTo>
                  <a:cubicBezTo>
                    <a:pt x="4218" y="1156"/>
                    <a:pt x="4281" y="1281"/>
                    <a:pt x="4250" y="1312"/>
                  </a:cubicBezTo>
                  <a:cubicBezTo>
                    <a:pt x="4125" y="1375"/>
                    <a:pt x="4000" y="1437"/>
                    <a:pt x="3843" y="1375"/>
                  </a:cubicBezTo>
                  <a:cubicBezTo>
                    <a:pt x="3750" y="1344"/>
                    <a:pt x="3625" y="1156"/>
                    <a:pt x="3625" y="1031"/>
                  </a:cubicBezTo>
                  <a:cubicBezTo>
                    <a:pt x="3656" y="937"/>
                    <a:pt x="3812" y="906"/>
                    <a:pt x="3906" y="906"/>
                  </a:cubicBezTo>
                  <a:cubicBezTo>
                    <a:pt x="3937" y="875"/>
                    <a:pt x="3906" y="812"/>
                    <a:pt x="3875" y="781"/>
                  </a:cubicBezTo>
                  <a:cubicBezTo>
                    <a:pt x="3843" y="687"/>
                    <a:pt x="3781" y="562"/>
                    <a:pt x="3687" y="562"/>
                  </a:cubicBezTo>
                  <a:cubicBezTo>
                    <a:pt x="3531" y="500"/>
                    <a:pt x="3343" y="500"/>
                    <a:pt x="3187" y="469"/>
                  </a:cubicBezTo>
                  <a:cubicBezTo>
                    <a:pt x="3156" y="469"/>
                    <a:pt x="3187" y="531"/>
                    <a:pt x="3218" y="562"/>
                  </a:cubicBezTo>
                  <a:cubicBezTo>
                    <a:pt x="3281" y="656"/>
                    <a:pt x="3406" y="687"/>
                    <a:pt x="3437" y="812"/>
                  </a:cubicBezTo>
                  <a:cubicBezTo>
                    <a:pt x="3437" y="937"/>
                    <a:pt x="3343" y="1156"/>
                    <a:pt x="3375" y="1281"/>
                  </a:cubicBezTo>
                  <a:cubicBezTo>
                    <a:pt x="3468" y="1250"/>
                    <a:pt x="3468" y="1312"/>
                    <a:pt x="3500" y="1406"/>
                  </a:cubicBezTo>
                  <a:cubicBezTo>
                    <a:pt x="3531" y="1500"/>
                    <a:pt x="3468" y="1625"/>
                    <a:pt x="3500" y="1719"/>
                  </a:cubicBezTo>
                  <a:cubicBezTo>
                    <a:pt x="3406" y="1656"/>
                    <a:pt x="3312" y="1594"/>
                    <a:pt x="3187" y="1562"/>
                  </a:cubicBezTo>
                  <a:cubicBezTo>
                    <a:pt x="3156" y="1531"/>
                    <a:pt x="3062" y="1500"/>
                    <a:pt x="3031" y="1531"/>
                  </a:cubicBezTo>
                  <a:cubicBezTo>
                    <a:pt x="2906" y="1656"/>
                    <a:pt x="2750" y="1750"/>
                    <a:pt x="2625" y="1906"/>
                  </a:cubicBezTo>
                  <a:cubicBezTo>
                    <a:pt x="2593" y="1906"/>
                    <a:pt x="2593" y="2000"/>
                    <a:pt x="2593" y="2031"/>
                  </a:cubicBezTo>
                  <a:cubicBezTo>
                    <a:pt x="2718" y="2125"/>
                    <a:pt x="2781" y="2281"/>
                    <a:pt x="2843" y="2406"/>
                  </a:cubicBezTo>
                  <a:cubicBezTo>
                    <a:pt x="2812" y="2437"/>
                    <a:pt x="2750" y="2375"/>
                    <a:pt x="2718" y="2375"/>
                  </a:cubicBezTo>
                  <a:cubicBezTo>
                    <a:pt x="2593" y="2344"/>
                    <a:pt x="2562" y="2281"/>
                    <a:pt x="2437" y="2281"/>
                  </a:cubicBezTo>
                  <a:cubicBezTo>
                    <a:pt x="2343" y="2250"/>
                    <a:pt x="2281" y="2344"/>
                    <a:pt x="2187" y="2281"/>
                  </a:cubicBezTo>
                  <a:cubicBezTo>
                    <a:pt x="2187" y="2281"/>
                    <a:pt x="2343" y="2219"/>
                    <a:pt x="2125" y="2219"/>
                  </a:cubicBezTo>
                  <a:cubicBezTo>
                    <a:pt x="2125" y="2156"/>
                    <a:pt x="2125" y="2125"/>
                    <a:pt x="2093" y="2094"/>
                  </a:cubicBezTo>
                  <a:cubicBezTo>
                    <a:pt x="2031" y="2094"/>
                    <a:pt x="1968" y="2094"/>
                    <a:pt x="1937" y="2125"/>
                  </a:cubicBezTo>
                  <a:cubicBezTo>
                    <a:pt x="1875" y="2219"/>
                    <a:pt x="1937" y="2375"/>
                    <a:pt x="2031" y="2406"/>
                  </a:cubicBezTo>
                  <a:cubicBezTo>
                    <a:pt x="2062" y="2437"/>
                    <a:pt x="2125" y="2375"/>
                    <a:pt x="2187" y="2437"/>
                  </a:cubicBezTo>
                  <a:cubicBezTo>
                    <a:pt x="2250" y="2469"/>
                    <a:pt x="2250" y="2562"/>
                    <a:pt x="2187" y="2625"/>
                  </a:cubicBezTo>
                  <a:cubicBezTo>
                    <a:pt x="2125" y="2656"/>
                    <a:pt x="2031" y="2656"/>
                    <a:pt x="1968" y="2625"/>
                  </a:cubicBezTo>
                  <a:cubicBezTo>
                    <a:pt x="1875" y="2594"/>
                    <a:pt x="1812" y="2531"/>
                    <a:pt x="1718" y="2500"/>
                  </a:cubicBezTo>
                  <a:cubicBezTo>
                    <a:pt x="1656" y="2437"/>
                    <a:pt x="1593" y="2375"/>
                    <a:pt x="1531" y="2312"/>
                  </a:cubicBezTo>
                  <a:cubicBezTo>
                    <a:pt x="1500" y="2219"/>
                    <a:pt x="1468" y="2125"/>
                    <a:pt x="1468" y="2031"/>
                  </a:cubicBezTo>
                  <a:cubicBezTo>
                    <a:pt x="1468" y="1969"/>
                    <a:pt x="1531" y="1875"/>
                    <a:pt x="1468" y="1812"/>
                  </a:cubicBezTo>
                  <a:cubicBezTo>
                    <a:pt x="1406" y="1687"/>
                    <a:pt x="1312" y="1594"/>
                    <a:pt x="1187" y="1594"/>
                  </a:cubicBezTo>
                  <a:cubicBezTo>
                    <a:pt x="1218" y="1437"/>
                    <a:pt x="1000" y="1406"/>
                    <a:pt x="906" y="1312"/>
                  </a:cubicBezTo>
                  <a:cubicBezTo>
                    <a:pt x="906" y="1281"/>
                    <a:pt x="968" y="1250"/>
                    <a:pt x="1000" y="1281"/>
                  </a:cubicBezTo>
                  <a:cubicBezTo>
                    <a:pt x="1187" y="1344"/>
                    <a:pt x="1343" y="1469"/>
                    <a:pt x="1531" y="1531"/>
                  </a:cubicBezTo>
                  <a:cubicBezTo>
                    <a:pt x="1625" y="1562"/>
                    <a:pt x="1781" y="1562"/>
                    <a:pt x="1906" y="1625"/>
                  </a:cubicBezTo>
                  <a:cubicBezTo>
                    <a:pt x="2031" y="1625"/>
                    <a:pt x="2093" y="1687"/>
                    <a:pt x="2187" y="1687"/>
                  </a:cubicBezTo>
                  <a:cubicBezTo>
                    <a:pt x="2406" y="1687"/>
                    <a:pt x="2593" y="1594"/>
                    <a:pt x="2750" y="1469"/>
                  </a:cubicBezTo>
                  <a:cubicBezTo>
                    <a:pt x="2843" y="1406"/>
                    <a:pt x="2875" y="1250"/>
                    <a:pt x="2843" y="1156"/>
                  </a:cubicBezTo>
                  <a:cubicBezTo>
                    <a:pt x="2781" y="1000"/>
                    <a:pt x="2625" y="937"/>
                    <a:pt x="2500" y="844"/>
                  </a:cubicBezTo>
                  <a:cubicBezTo>
                    <a:pt x="2312" y="781"/>
                    <a:pt x="2187" y="625"/>
                    <a:pt x="2031" y="531"/>
                  </a:cubicBezTo>
                  <a:cubicBezTo>
                    <a:pt x="1843" y="437"/>
                    <a:pt x="1656" y="344"/>
                    <a:pt x="1437" y="312"/>
                  </a:cubicBezTo>
                  <a:cubicBezTo>
                    <a:pt x="1343" y="281"/>
                    <a:pt x="1125" y="187"/>
                    <a:pt x="1093" y="281"/>
                  </a:cubicBezTo>
                  <a:cubicBezTo>
                    <a:pt x="968" y="250"/>
                    <a:pt x="875" y="187"/>
                    <a:pt x="781" y="125"/>
                  </a:cubicBezTo>
                  <a:cubicBezTo>
                    <a:pt x="750" y="125"/>
                    <a:pt x="750" y="62"/>
                    <a:pt x="781" y="62"/>
                  </a:cubicBezTo>
                  <a:cubicBezTo>
                    <a:pt x="843" y="62"/>
                    <a:pt x="937" y="125"/>
                    <a:pt x="968" y="62"/>
                  </a:cubicBezTo>
                  <a:cubicBezTo>
                    <a:pt x="937" y="0"/>
                    <a:pt x="875" y="0"/>
                    <a:pt x="812" y="0"/>
                  </a:cubicBezTo>
                  <a:cubicBezTo>
                    <a:pt x="718" y="0"/>
                    <a:pt x="625" y="31"/>
                    <a:pt x="531" y="62"/>
                  </a:cubicBezTo>
                  <a:cubicBezTo>
                    <a:pt x="500" y="94"/>
                    <a:pt x="500" y="125"/>
                    <a:pt x="468" y="125"/>
                  </a:cubicBezTo>
                  <a:cubicBezTo>
                    <a:pt x="437" y="125"/>
                    <a:pt x="375" y="62"/>
                    <a:pt x="343" y="62"/>
                  </a:cubicBezTo>
                  <a:cubicBezTo>
                    <a:pt x="312" y="62"/>
                    <a:pt x="343" y="187"/>
                    <a:pt x="312" y="187"/>
                  </a:cubicBezTo>
                  <a:cubicBezTo>
                    <a:pt x="250" y="187"/>
                    <a:pt x="218" y="219"/>
                    <a:pt x="187" y="250"/>
                  </a:cubicBezTo>
                  <a:cubicBezTo>
                    <a:pt x="156" y="281"/>
                    <a:pt x="187" y="344"/>
                    <a:pt x="156" y="375"/>
                  </a:cubicBezTo>
                  <a:cubicBezTo>
                    <a:pt x="125" y="375"/>
                    <a:pt x="125" y="375"/>
                    <a:pt x="93" y="344"/>
                  </a:cubicBezTo>
                  <a:cubicBezTo>
                    <a:pt x="62" y="375"/>
                    <a:pt x="0" y="406"/>
                    <a:pt x="0" y="437"/>
                  </a:cubicBezTo>
                  <a:cubicBezTo>
                    <a:pt x="0" y="437"/>
                    <a:pt x="62" y="437"/>
                    <a:pt x="62" y="469"/>
                  </a:cubicBezTo>
                  <a:cubicBezTo>
                    <a:pt x="62" y="531"/>
                    <a:pt x="31" y="562"/>
                    <a:pt x="31" y="625"/>
                  </a:cubicBezTo>
                  <a:cubicBezTo>
                    <a:pt x="31" y="656"/>
                    <a:pt x="31" y="719"/>
                    <a:pt x="62" y="750"/>
                  </a:cubicBezTo>
                  <a:cubicBezTo>
                    <a:pt x="62" y="781"/>
                    <a:pt x="93" y="781"/>
                    <a:pt x="93" y="781"/>
                  </a:cubicBezTo>
                  <a:cubicBezTo>
                    <a:pt x="125" y="781"/>
                    <a:pt x="156" y="781"/>
                    <a:pt x="187" y="781"/>
                  </a:cubicBezTo>
                  <a:cubicBezTo>
                    <a:pt x="218" y="781"/>
                    <a:pt x="250" y="781"/>
                    <a:pt x="250" y="812"/>
                  </a:cubicBezTo>
                  <a:cubicBezTo>
                    <a:pt x="281" y="844"/>
                    <a:pt x="343" y="906"/>
                    <a:pt x="406" y="1000"/>
                  </a:cubicBezTo>
                  <a:cubicBezTo>
                    <a:pt x="187" y="1250"/>
                    <a:pt x="187" y="1250"/>
                    <a:pt x="187" y="1250"/>
                  </a:cubicBezTo>
                  <a:cubicBezTo>
                    <a:pt x="531" y="1750"/>
                    <a:pt x="531" y="1750"/>
                    <a:pt x="531" y="1750"/>
                  </a:cubicBezTo>
                  <a:cubicBezTo>
                    <a:pt x="468" y="1844"/>
                    <a:pt x="468" y="1844"/>
                    <a:pt x="468" y="1844"/>
                  </a:cubicBezTo>
                  <a:cubicBezTo>
                    <a:pt x="437" y="1875"/>
                    <a:pt x="406" y="1906"/>
                    <a:pt x="406" y="1969"/>
                  </a:cubicBezTo>
                  <a:cubicBezTo>
                    <a:pt x="406" y="2031"/>
                    <a:pt x="500" y="1969"/>
                    <a:pt x="500" y="2031"/>
                  </a:cubicBezTo>
                  <a:cubicBezTo>
                    <a:pt x="500" y="2031"/>
                    <a:pt x="437" y="2062"/>
                    <a:pt x="437" y="2094"/>
                  </a:cubicBezTo>
                  <a:cubicBezTo>
                    <a:pt x="437" y="2156"/>
                    <a:pt x="437" y="2219"/>
                    <a:pt x="437" y="2250"/>
                  </a:cubicBezTo>
                  <a:lnTo>
                    <a:pt x="468" y="2250"/>
                  </a:lnTo>
                  <a:cubicBezTo>
                    <a:pt x="500" y="2250"/>
                    <a:pt x="531" y="2250"/>
                    <a:pt x="531" y="2250"/>
                  </a:cubicBezTo>
                  <a:cubicBezTo>
                    <a:pt x="562" y="2312"/>
                    <a:pt x="500" y="2344"/>
                    <a:pt x="531" y="2375"/>
                  </a:cubicBezTo>
                  <a:cubicBezTo>
                    <a:pt x="562" y="2437"/>
                    <a:pt x="593" y="2437"/>
                    <a:pt x="625" y="2437"/>
                  </a:cubicBezTo>
                  <a:cubicBezTo>
                    <a:pt x="656" y="2469"/>
                    <a:pt x="656" y="2500"/>
                    <a:pt x="656" y="2562"/>
                  </a:cubicBezTo>
                  <a:cubicBezTo>
                    <a:pt x="656" y="2594"/>
                    <a:pt x="562" y="2656"/>
                    <a:pt x="562" y="2687"/>
                  </a:cubicBezTo>
                  <a:cubicBezTo>
                    <a:pt x="625" y="2750"/>
                    <a:pt x="718" y="2781"/>
                    <a:pt x="781" y="2844"/>
                  </a:cubicBezTo>
                  <a:cubicBezTo>
                    <a:pt x="812" y="2906"/>
                    <a:pt x="937" y="2968"/>
                    <a:pt x="937" y="3062"/>
                  </a:cubicBezTo>
                  <a:cubicBezTo>
                    <a:pt x="937" y="3125"/>
                    <a:pt x="812" y="3187"/>
                    <a:pt x="781" y="3250"/>
                  </a:cubicBezTo>
                  <a:cubicBezTo>
                    <a:pt x="718" y="3312"/>
                    <a:pt x="656" y="3437"/>
                    <a:pt x="593" y="3531"/>
                  </a:cubicBezTo>
                  <a:cubicBezTo>
                    <a:pt x="562" y="3625"/>
                    <a:pt x="500" y="3719"/>
                    <a:pt x="437" y="3781"/>
                  </a:cubicBezTo>
                  <a:cubicBezTo>
                    <a:pt x="375" y="3844"/>
                    <a:pt x="281" y="3844"/>
                    <a:pt x="187" y="3937"/>
                  </a:cubicBezTo>
                  <a:cubicBezTo>
                    <a:pt x="156" y="3969"/>
                    <a:pt x="156" y="4031"/>
                    <a:pt x="125" y="4094"/>
                  </a:cubicBezTo>
                  <a:cubicBezTo>
                    <a:pt x="156" y="4062"/>
                    <a:pt x="218" y="4000"/>
                    <a:pt x="250" y="4000"/>
                  </a:cubicBezTo>
                  <a:cubicBezTo>
                    <a:pt x="281" y="4031"/>
                    <a:pt x="281" y="4125"/>
                    <a:pt x="281" y="4125"/>
                  </a:cubicBezTo>
                  <a:cubicBezTo>
                    <a:pt x="312" y="4187"/>
                    <a:pt x="343" y="4219"/>
                    <a:pt x="375" y="4219"/>
                  </a:cubicBezTo>
                  <a:cubicBezTo>
                    <a:pt x="437" y="4250"/>
                    <a:pt x="500" y="4187"/>
                    <a:pt x="531" y="4187"/>
                  </a:cubicBezTo>
                  <a:cubicBezTo>
                    <a:pt x="562" y="4219"/>
                    <a:pt x="593" y="4250"/>
                    <a:pt x="593" y="4281"/>
                  </a:cubicBezTo>
                  <a:cubicBezTo>
                    <a:pt x="625" y="4312"/>
                    <a:pt x="718" y="4312"/>
                    <a:pt x="687" y="4344"/>
                  </a:cubicBezTo>
                  <a:cubicBezTo>
                    <a:pt x="656" y="4406"/>
                    <a:pt x="593" y="4375"/>
                    <a:pt x="531" y="4375"/>
                  </a:cubicBezTo>
                  <a:cubicBezTo>
                    <a:pt x="500" y="4375"/>
                    <a:pt x="437" y="4344"/>
                    <a:pt x="406" y="4375"/>
                  </a:cubicBezTo>
                  <a:cubicBezTo>
                    <a:pt x="375" y="4375"/>
                    <a:pt x="375" y="4406"/>
                    <a:pt x="343" y="4406"/>
                  </a:cubicBezTo>
                  <a:cubicBezTo>
                    <a:pt x="343" y="4406"/>
                    <a:pt x="312" y="4375"/>
                    <a:pt x="281" y="4375"/>
                  </a:cubicBezTo>
                  <a:cubicBezTo>
                    <a:pt x="250" y="4375"/>
                    <a:pt x="218" y="4406"/>
                    <a:pt x="187" y="4406"/>
                  </a:cubicBezTo>
                  <a:lnTo>
                    <a:pt x="125" y="4406"/>
                  </a:lnTo>
                  <a:cubicBezTo>
                    <a:pt x="125" y="4469"/>
                    <a:pt x="156" y="4469"/>
                    <a:pt x="156" y="4531"/>
                  </a:cubicBezTo>
                  <a:cubicBezTo>
                    <a:pt x="156" y="4531"/>
                    <a:pt x="156" y="4531"/>
                    <a:pt x="187" y="4531"/>
                  </a:cubicBezTo>
                  <a:cubicBezTo>
                    <a:pt x="187" y="4562"/>
                    <a:pt x="156" y="4594"/>
                    <a:pt x="156" y="4656"/>
                  </a:cubicBezTo>
                  <a:cubicBezTo>
                    <a:pt x="125" y="4656"/>
                    <a:pt x="125" y="4687"/>
                    <a:pt x="125" y="4719"/>
                  </a:cubicBezTo>
                  <a:cubicBezTo>
                    <a:pt x="125" y="4781"/>
                    <a:pt x="125" y="4844"/>
                    <a:pt x="125" y="4875"/>
                  </a:cubicBezTo>
                  <a:cubicBezTo>
                    <a:pt x="125" y="4937"/>
                    <a:pt x="93" y="5000"/>
                    <a:pt x="93" y="5031"/>
                  </a:cubicBezTo>
                  <a:cubicBezTo>
                    <a:pt x="125" y="5062"/>
                    <a:pt x="218" y="5062"/>
                    <a:pt x="250" y="5125"/>
                  </a:cubicBezTo>
                  <a:cubicBezTo>
                    <a:pt x="250" y="5156"/>
                    <a:pt x="218" y="5219"/>
                    <a:pt x="187" y="5219"/>
                  </a:cubicBezTo>
                  <a:cubicBezTo>
                    <a:pt x="156" y="5219"/>
                    <a:pt x="125" y="5125"/>
                    <a:pt x="62" y="5125"/>
                  </a:cubicBezTo>
                  <a:cubicBezTo>
                    <a:pt x="62" y="5125"/>
                    <a:pt x="62" y="5125"/>
                    <a:pt x="62" y="5156"/>
                  </a:cubicBezTo>
                  <a:cubicBezTo>
                    <a:pt x="62" y="5156"/>
                    <a:pt x="62" y="5156"/>
                    <a:pt x="31" y="5187"/>
                  </a:cubicBezTo>
                  <a:cubicBezTo>
                    <a:pt x="31" y="5219"/>
                    <a:pt x="31" y="5219"/>
                    <a:pt x="31" y="5219"/>
                  </a:cubicBezTo>
                  <a:cubicBezTo>
                    <a:pt x="31" y="5250"/>
                    <a:pt x="62" y="5281"/>
                    <a:pt x="93" y="5312"/>
                  </a:cubicBezTo>
                  <a:cubicBezTo>
                    <a:pt x="125" y="5344"/>
                    <a:pt x="156" y="5344"/>
                    <a:pt x="156" y="5375"/>
                  </a:cubicBezTo>
                  <a:cubicBezTo>
                    <a:pt x="187" y="5437"/>
                    <a:pt x="156" y="5500"/>
                    <a:pt x="156" y="5531"/>
                  </a:cubicBezTo>
                  <a:cubicBezTo>
                    <a:pt x="218" y="5625"/>
                    <a:pt x="281" y="5656"/>
                    <a:pt x="312" y="5750"/>
                  </a:cubicBezTo>
                  <a:cubicBezTo>
                    <a:pt x="312" y="5781"/>
                    <a:pt x="281" y="5812"/>
                    <a:pt x="281" y="5844"/>
                  </a:cubicBezTo>
                  <a:cubicBezTo>
                    <a:pt x="343" y="5844"/>
                    <a:pt x="375" y="5812"/>
                    <a:pt x="406" y="5844"/>
                  </a:cubicBezTo>
                  <a:cubicBezTo>
                    <a:pt x="437" y="5844"/>
                    <a:pt x="437" y="5906"/>
                    <a:pt x="468" y="5906"/>
                  </a:cubicBezTo>
                  <a:cubicBezTo>
                    <a:pt x="500" y="5906"/>
                    <a:pt x="531" y="5875"/>
                    <a:pt x="593" y="5906"/>
                  </a:cubicBezTo>
                  <a:cubicBezTo>
                    <a:pt x="625" y="5906"/>
                    <a:pt x="562" y="5969"/>
                    <a:pt x="625" y="6000"/>
                  </a:cubicBezTo>
                  <a:cubicBezTo>
                    <a:pt x="656" y="6031"/>
                    <a:pt x="718" y="5969"/>
                    <a:pt x="781" y="5969"/>
                  </a:cubicBezTo>
                  <a:cubicBezTo>
                    <a:pt x="875" y="5969"/>
                    <a:pt x="1000" y="5969"/>
                    <a:pt x="1062" y="6031"/>
                  </a:cubicBezTo>
                  <a:cubicBezTo>
                    <a:pt x="1093" y="6125"/>
                    <a:pt x="1000" y="6250"/>
                    <a:pt x="1031" y="6344"/>
                  </a:cubicBezTo>
                  <a:cubicBezTo>
                    <a:pt x="1031" y="6375"/>
                    <a:pt x="1062" y="6375"/>
                    <a:pt x="1093" y="6437"/>
                  </a:cubicBezTo>
                  <a:cubicBezTo>
                    <a:pt x="1125" y="6437"/>
                    <a:pt x="1093" y="6500"/>
                    <a:pt x="1125" y="6500"/>
                  </a:cubicBezTo>
                  <a:cubicBezTo>
                    <a:pt x="1156" y="6562"/>
                    <a:pt x="1250" y="6562"/>
                    <a:pt x="1281" y="6625"/>
                  </a:cubicBezTo>
                  <a:cubicBezTo>
                    <a:pt x="1312" y="6656"/>
                    <a:pt x="1250" y="6719"/>
                    <a:pt x="1281" y="6750"/>
                  </a:cubicBezTo>
                  <a:cubicBezTo>
                    <a:pt x="1312" y="6781"/>
                    <a:pt x="1375" y="6750"/>
                    <a:pt x="1406" y="6781"/>
                  </a:cubicBezTo>
                  <a:cubicBezTo>
                    <a:pt x="1468" y="6812"/>
                    <a:pt x="1531" y="6844"/>
                    <a:pt x="1531" y="6906"/>
                  </a:cubicBezTo>
                  <a:cubicBezTo>
                    <a:pt x="1531" y="6969"/>
                    <a:pt x="1468" y="6969"/>
                    <a:pt x="1406" y="7000"/>
                  </a:cubicBezTo>
                  <a:cubicBezTo>
                    <a:pt x="1375" y="7031"/>
                    <a:pt x="1343" y="7031"/>
                    <a:pt x="1312" y="7000"/>
                  </a:cubicBezTo>
                  <a:cubicBezTo>
                    <a:pt x="1281" y="7000"/>
                    <a:pt x="1281" y="6937"/>
                    <a:pt x="1218" y="6937"/>
                  </a:cubicBezTo>
                  <a:cubicBezTo>
                    <a:pt x="1187" y="6937"/>
                    <a:pt x="1125" y="6969"/>
                    <a:pt x="1125" y="7031"/>
                  </a:cubicBezTo>
                  <a:cubicBezTo>
                    <a:pt x="1125" y="7062"/>
                    <a:pt x="1218" y="7094"/>
                    <a:pt x="1218" y="7156"/>
                  </a:cubicBezTo>
                  <a:cubicBezTo>
                    <a:pt x="1281" y="7219"/>
                    <a:pt x="1281" y="7281"/>
                    <a:pt x="1281" y="7344"/>
                  </a:cubicBezTo>
                  <a:cubicBezTo>
                    <a:pt x="1250" y="7344"/>
                    <a:pt x="1218" y="7344"/>
                    <a:pt x="1187" y="7375"/>
                  </a:cubicBezTo>
                  <a:cubicBezTo>
                    <a:pt x="1218" y="7344"/>
                    <a:pt x="1250" y="7344"/>
                    <a:pt x="1281" y="7344"/>
                  </a:cubicBezTo>
                  <a:cubicBezTo>
                    <a:pt x="1343" y="7375"/>
                    <a:pt x="1375" y="7406"/>
                    <a:pt x="1437" y="7375"/>
                  </a:cubicBezTo>
                  <a:cubicBezTo>
                    <a:pt x="1437" y="7375"/>
                    <a:pt x="1437" y="7312"/>
                    <a:pt x="1468" y="7281"/>
                  </a:cubicBezTo>
                  <a:cubicBezTo>
                    <a:pt x="1562" y="7281"/>
                    <a:pt x="1625" y="7281"/>
                    <a:pt x="1718" y="7281"/>
                  </a:cubicBezTo>
                  <a:cubicBezTo>
                    <a:pt x="1781" y="7281"/>
                    <a:pt x="1875" y="7219"/>
                    <a:pt x="1906" y="7281"/>
                  </a:cubicBezTo>
                  <a:cubicBezTo>
                    <a:pt x="1968" y="7281"/>
                    <a:pt x="1906" y="7375"/>
                    <a:pt x="1937" y="7406"/>
                  </a:cubicBezTo>
                  <a:cubicBezTo>
                    <a:pt x="1968" y="7437"/>
                    <a:pt x="2031" y="7500"/>
                    <a:pt x="2031" y="7531"/>
                  </a:cubicBezTo>
                  <a:cubicBezTo>
                    <a:pt x="2031" y="7562"/>
                    <a:pt x="1968" y="7562"/>
                    <a:pt x="1968" y="7594"/>
                  </a:cubicBezTo>
                  <a:cubicBezTo>
                    <a:pt x="1968" y="7625"/>
                    <a:pt x="1937" y="7687"/>
                    <a:pt x="1968" y="7687"/>
                  </a:cubicBezTo>
                  <a:cubicBezTo>
                    <a:pt x="2031" y="7719"/>
                    <a:pt x="2187" y="7656"/>
                    <a:pt x="2250" y="7719"/>
                  </a:cubicBezTo>
                  <a:cubicBezTo>
                    <a:pt x="2312" y="7781"/>
                    <a:pt x="2281" y="7937"/>
                    <a:pt x="2343" y="8031"/>
                  </a:cubicBezTo>
                  <a:cubicBezTo>
                    <a:pt x="2406" y="8062"/>
                    <a:pt x="2468" y="8031"/>
                    <a:pt x="2531" y="8031"/>
                  </a:cubicBezTo>
                  <a:cubicBezTo>
                    <a:pt x="2625" y="8031"/>
                    <a:pt x="2687" y="8031"/>
                    <a:pt x="2750" y="8000"/>
                  </a:cubicBezTo>
                  <a:cubicBezTo>
                    <a:pt x="2781" y="7969"/>
                    <a:pt x="2781" y="7906"/>
                    <a:pt x="2812" y="7906"/>
                  </a:cubicBezTo>
                  <a:cubicBezTo>
                    <a:pt x="2875" y="7969"/>
                    <a:pt x="2875" y="8062"/>
                    <a:pt x="2906" y="8094"/>
                  </a:cubicBezTo>
                  <a:cubicBezTo>
                    <a:pt x="2968" y="8125"/>
                    <a:pt x="3000" y="8187"/>
                    <a:pt x="3062" y="8187"/>
                  </a:cubicBezTo>
                  <a:cubicBezTo>
                    <a:pt x="3093" y="8187"/>
                    <a:pt x="3093" y="8125"/>
                    <a:pt x="3125" y="8125"/>
                  </a:cubicBezTo>
                  <a:cubicBezTo>
                    <a:pt x="3218" y="8156"/>
                    <a:pt x="3250" y="8187"/>
                    <a:pt x="3343" y="8250"/>
                  </a:cubicBezTo>
                  <a:cubicBezTo>
                    <a:pt x="3375" y="8250"/>
                    <a:pt x="3437" y="8312"/>
                    <a:pt x="3500" y="8312"/>
                  </a:cubicBezTo>
                  <a:cubicBezTo>
                    <a:pt x="3500" y="8344"/>
                    <a:pt x="3562" y="8281"/>
                    <a:pt x="3562" y="8312"/>
                  </a:cubicBezTo>
                  <a:cubicBezTo>
                    <a:pt x="3562" y="8375"/>
                    <a:pt x="3562" y="8437"/>
                    <a:pt x="3562" y="8469"/>
                  </a:cubicBezTo>
                  <a:cubicBezTo>
                    <a:pt x="3531" y="8531"/>
                    <a:pt x="3468" y="8500"/>
                    <a:pt x="3437" y="8531"/>
                  </a:cubicBezTo>
                  <a:cubicBezTo>
                    <a:pt x="3437" y="8594"/>
                    <a:pt x="3531" y="8594"/>
                    <a:pt x="3531" y="8594"/>
                  </a:cubicBezTo>
                  <a:cubicBezTo>
                    <a:pt x="3531" y="8656"/>
                    <a:pt x="3468" y="8594"/>
                    <a:pt x="3437" y="8625"/>
                  </a:cubicBezTo>
                  <a:cubicBezTo>
                    <a:pt x="3437" y="8656"/>
                    <a:pt x="3437" y="8719"/>
                    <a:pt x="3437" y="8719"/>
                  </a:cubicBezTo>
                  <a:cubicBezTo>
                    <a:pt x="3468" y="8750"/>
                    <a:pt x="3500" y="8719"/>
                    <a:pt x="3500" y="8719"/>
                  </a:cubicBezTo>
                  <a:cubicBezTo>
                    <a:pt x="3562" y="8781"/>
                    <a:pt x="3562" y="8844"/>
                    <a:pt x="3531" y="8875"/>
                  </a:cubicBezTo>
                  <a:cubicBezTo>
                    <a:pt x="3531" y="8937"/>
                    <a:pt x="3500" y="8968"/>
                    <a:pt x="3468" y="8968"/>
                  </a:cubicBezTo>
                  <a:cubicBezTo>
                    <a:pt x="3375" y="8999"/>
                    <a:pt x="3281" y="8937"/>
                    <a:pt x="3218" y="8968"/>
                  </a:cubicBezTo>
                  <a:cubicBezTo>
                    <a:pt x="3156" y="8999"/>
                    <a:pt x="3125" y="9061"/>
                    <a:pt x="3125" y="9124"/>
                  </a:cubicBezTo>
                  <a:cubicBezTo>
                    <a:pt x="3093" y="9155"/>
                    <a:pt x="3125" y="9186"/>
                    <a:pt x="3156" y="9218"/>
                  </a:cubicBezTo>
                  <a:cubicBezTo>
                    <a:pt x="3156" y="9249"/>
                    <a:pt x="3156" y="9280"/>
                    <a:pt x="3156" y="9280"/>
                  </a:cubicBezTo>
                  <a:cubicBezTo>
                    <a:pt x="3125" y="9249"/>
                    <a:pt x="3125" y="9218"/>
                    <a:pt x="3062" y="9218"/>
                  </a:cubicBezTo>
                  <a:cubicBezTo>
                    <a:pt x="3062" y="9218"/>
                    <a:pt x="3031" y="9218"/>
                    <a:pt x="3000" y="9218"/>
                  </a:cubicBezTo>
                  <a:cubicBezTo>
                    <a:pt x="3000" y="9249"/>
                    <a:pt x="3000" y="9249"/>
                    <a:pt x="2968" y="9249"/>
                  </a:cubicBezTo>
                  <a:cubicBezTo>
                    <a:pt x="2937" y="9311"/>
                    <a:pt x="2875" y="9311"/>
                    <a:pt x="2875" y="9343"/>
                  </a:cubicBezTo>
                  <a:cubicBezTo>
                    <a:pt x="2843" y="9374"/>
                    <a:pt x="2875" y="9405"/>
                    <a:pt x="2875" y="9436"/>
                  </a:cubicBezTo>
                  <a:cubicBezTo>
                    <a:pt x="2812" y="9468"/>
                    <a:pt x="2656" y="9405"/>
                    <a:pt x="2656" y="9468"/>
                  </a:cubicBezTo>
                  <a:cubicBezTo>
                    <a:pt x="2687" y="9561"/>
                    <a:pt x="2843" y="9530"/>
                    <a:pt x="2875" y="9593"/>
                  </a:cubicBezTo>
                  <a:cubicBezTo>
                    <a:pt x="2875" y="9655"/>
                    <a:pt x="2750" y="9593"/>
                    <a:pt x="2718" y="9624"/>
                  </a:cubicBezTo>
                  <a:cubicBezTo>
                    <a:pt x="2687" y="9655"/>
                    <a:pt x="2656" y="9749"/>
                    <a:pt x="2656" y="9811"/>
                  </a:cubicBezTo>
                  <a:cubicBezTo>
                    <a:pt x="2625" y="9811"/>
                    <a:pt x="2656" y="9843"/>
                    <a:pt x="2656" y="9874"/>
                  </a:cubicBezTo>
                  <a:cubicBezTo>
                    <a:pt x="2718" y="9874"/>
                    <a:pt x="2750" y="9874"/>
                    <a:pt x="2750" y="9905"/>
                  </a:cubicBezTo>
                  <a:cubicBezTo>
                    <a:pt x="2750" y="9936"/>
                    <a:pt x="2750" y="9968"/>
                    <a:pt x="2718" y="9968"/>
                  </a:cubicBezTo>
                  <a:cubicBezTo>
                    <a:pt x="2656" y="10030"/>
                    <a:pt x="2625" y="10030"/>
                    <a:pt x="2562" y="10030"/>
                  </a:cubicBezTo>
                  <a:lnTo>
                    <a:pt x="2562" y="10061"/>
                  </a:lnTo>
                  <a:cubicBezTo>
                    <a:pt x="2593" y="10061"/>
                    <a:pt x="2625" y="10124"/>
                    <a:pt x="2656" y="10155"/>
                  </a:cubicBezTo>
                  <a:cubicBezTo>
                    <a:pt x="2687" y="10155"/>
                    <a:pt x="2718" y="10124"/>
                    <a:pt x="2718" y="10155"/>
                  </a:cubicBezTo>
                  <a:cubicBezTo>
                    <a:pt x="2843" y="10186"/>
                    <a:pt x="2968" y="10249"/>
                    <a:pt x="3062" y="10343"/>
                  </a:cubicBezTo>
                  <a:cubicBezTo>
                    <a:pt x="3156" y="10405"/>
                    <a:pt x="3218" y="10468"/>
                    <a:pt x="3281" y="10561"/>
                  </a:cubicBezTo>
                  <a:cubicBezTo>
                    <a:pt x="3343" y="10561"/>
                    <a:pt x="3437" y="10561"/>
                    <a:pt x="3500" y="10561"/>
                  </a:cubicBezTo>
                  <a:cubicBezTo>
                    <a:pt x="3562" y="10593"/>
                    <a:pt x="3593" y="10655"/>
                    <a:pt x="3656" y="10655"/>
                  </a:cubicBezTo>
                  <a:cubicBezTo>
                    <a:pt x="3718" y="10686"/>
                    <a:pt x="3781" y="10624"/>
                    <a:pt x="3843" y="10624"/>
                  </a:cubicBezTo>
                  <a:cubicBezTo>
                    <a:pt x="3906" y="10655"/>
                    <a:pt x="3937" y="10718"/>
                    <a:pt x="4000" y="10749"/>
                  </a:cubicBezTo>
                  <a:cubicBezTo>
                    <a:pt x="4062" y="10780"/>
                    <a:pt x="4093" y="10780"/>
                    <a:pt x="4156" y="10811"/>
                  </a:cubicBezTo>
                  <a:cubicBezTo>
                    <a:pt x="4187" y="10843"/>
                    <a:pt x="4187" y="10874"/>
                    <a:pt x="4218" y="10874"/>
                  </a:cubicBezTo>
                  <a:cubicBezTo>
                    <a:pt x="4250" y="10874"/>
                    <a:pt x="4312" y="10843"/>
                    <a:pt x="4343" y="10843"/>
                  </a:cubicBezTo>
                  <a:cubicBezTo>
                    <a:pt x="4343" y="10811"/>
                    <a:pt x="4406" y="10811"/>
                    <a:pt x="4406" y="10811"/>
                  </a:cubicBezTo>
                  <a:cubicBezTo>
                    <a:pt x="4437" y="10811"/>
                    <a:pt x="4468" y="10811"/>
                    <a:pt x="4468" y="10811"/>
                  </a:cubicBezTo>
                  <a:cubicBezTo>
                    <a:pt x="4531" y="10843"/>
                    <a:pt x="4593" y="10874"/>
                    <a:pt x="4625" y="10905"/>
                  </a:cubicBezTo>
                  <a:cubicBezTo>
                    <a:pt x="4625" y="10936"/>
                    <a:pt x="4593" y="10968"/>
                    <a:pt x="4625" y="10999"/>
                  </a:cubicBezTo>
                  <a:cubicBezTo>
                    <a:pt x="4656" y="11061"/>
                    <a:pt x="4750" y="11093"/>
                    <a:pt x="4812" y="11124"/>
                  </a:cubicBezTo>
                  <a:cubicBezTo>
                    <a:pt x="4875" y="11155"/>
                    <a:pt x="4937" y="11155"/>
                    <a:pt x="4968" y="11218"/>
                  </a:cubicBezTo>
                  <a:cubicBezTo>
                    <a:pt x="4968" y="11218"/>
                    <a:pt x="5000" y="11311"/>
                    <a:pt x="5031" y="11343"/>
                  </a:cubicBezTo>
                  <a:cubicBezTo>
                    <a:pt x="5062" y="11374"/>
                    <a:pt x="5125" y="11405"/>
                    <a:pt x="5187" y="11374"/>
                  </a:cubicBezTo>
                  <a:lnTo>
                    <a:pt x="5187" y="11280"/>
                  </a:lnTo>
                  <a:cubicBezTo>
                    <a:pt x="5218" y="11249"/>
                    <a:pt x="5250" y="11280"/>
                    <a:pt x="5281" y="11249"/>
                  </a:cubicBezTo>
                  <a:cubicBezTo>
                    <a:pt x="5281" y="11218"/>
                    <a:pt x="5281" y="11218"/>
                    <a:pt x="5312" y="11155"/>
                  </a:cubicBezTo>
                  <a:cubicBezTo>
                    <a:pt x="5281" y="11124"/>
                    <a:pt x="5250" y="11061"/>
                    <a:pt x="5218" y="10999"/>
                  </a:cubicBezTo>
                  <a:cubicBezTo>
                    <a:pt x="5187" y="10905"/>
                    <a:pt x="5125" y="10843"/>
                    <a:pt x="5093" y="10749"/>
                  </a:cubicBezTo>
                  <a:cubicBezTo>
                    <a:pt x="5031" y="10718"/>
                    <a:pt x="5000" y="10686"/>
                    <a:pt x="5000" y="10624"/>
                  </a:cubicBezTo>
                  <a:cubicBezTo>
                    <a:pt x="4968" y="10593"/>
                    <a:pt x="5031" y="10530"/>
                    <a:pt x="5031" y="10468"/>
                  </a:cubicBezTo>
                  <a:cubicBezTo>
                    <a:pt x="5000" y="10405"/>
                    <a:pt x="4968" y="10343"/>
                    <a:pt x="4937" y="10280"/>
                  </a:cubicBezTo>
                  <a:cubicBezTo>
                    <a:pt x="4906" y="10218"/>
                    <a:pt x="4812" y="10218"/>
                    <a:pt x="4812" y="10155"/>
                  </a:cubicBezTo>
                  <a:cubicBezTo>
                    <a:pt x="4781" y="10061"/>
                    <a:pt x="4875" y="9999"/>
                    <a:pt x="4906" y="9936"/>
                  </a:cubicBezTo>
                  <a:cubicBezTo>
                    <a:pt x="4937" y="9905"/>
                    <a:pt x="4937" y="9811"/>
                    <a:pt x="4968" y="9811"/>
                  </a:cubicBezTo>
                  <a:cubicBezTo>
                    <a:pt x="4968" y="9749"/>
                    <a:pt x="5031" y="9749"/>
                    <a:pt x="5093" y="9749"/>
                  </a:cubicBezTo>
                  <a:cubicBezTo>
                    <a:pt x="5093" y="9749"/>
                    <a:pt x="5125" y="9811"/>
                    <a:pt x="5125" y="9780"/>
                  </a:cubicBezTo>
                  <a:cubicBezTo>
                    <a:pt x="5156" y="9749"/>
                    <a:pt x="5125" y="9655"/>
                    <a:pt x="5187" y="9655"/>
                  </a:cubicBezTo>
                  <a:cubicBezTo>
                    <a:pt x="5187" y="9655"/>
                    <a:pt x="5250" y="9749"/>
                    <a:pt x="5250" y="9718"/>
                  </a:cubicBezTo>
                  <a:cubicBezTo>
                    <a:pt x="5281" y="9655"/>
                    <a:pt x="5281" y="9593"/>
                    <a:pt x="5281" y="9530"/>
                  </a:cubicBezTo>
                  <a:lnTo>
                    <a:pt x="5250" y="9499"/>
                  </a:lnTo>
                  <a:cubicBezTo>
                    <a:pt x="5187" y="9499"/>
                    <a:pt x="5125" y="9499"/>
                    <a:pt x="5125" y="9468"/>
                  </a:cubicBezTo>
                  <a:cubicBezTo>
                    <a:pt x="5125" y="9436"/>
                    <a:pt x="5125" y="9405"/>
                    <a:pt x="5125" y="9405"/>
                  </a:cubicBezTo>
                  <a:cubicBezTo>
                    <a:pt x="5156" y="9343"/>
                    <a:pt x="5250" y="9405"/>
                    <a:pt x="5250" y="9343"/>
                  </a:cubicBezTo>
                  <a:cubicBezTo>
                    <a:pt x="5218" y="9218"/>
                    <a:pt x="5125" y="9124"/>
                    <a:pt x="5031" y="9030"/>
                  </a:cubicBezTo>
                  <a:cubicBezTo>
                    <a:pt x="5000" y="8999"/>
                    <a:pt x="4937" y="8999"/>
                    <a:pt x="4906" y="8999"/>
                  </a:cubicBezTo>
                  <a:cubicBezTo>
                    <a:pt x="4875" y="8999"/>
                    <a:pt x="4906" y="9061"/>
                    <a:pt x="4906" y="9061"/>
                  </a:cubicBezTo>
                  <a:cubicBezTo>
                    <a:pt x="4875" y="9030"/>
                    <a:pt x="4812" y="8999"/>
                    <a:pt x="4781" y="8999"/>
                  </a:cubicBezTo>
                  <a:cubicBezTo>
                    <a:pt x="4781" y="8937"/>
                    <a:pt x="4812" y="8844"/>
                    <a:pt x="4781" y="8844"/>
                  </a:cubicBezTo>
                  <a:cubicBezTo>
                    <a:pt x="4750" y="8781"/>
                    <a:pt x="4656" y="8844"/>
                    <a:pt x="4625" y="8781"/>
                  </a:cubicBezTo>
                  <a:cubicBezTo>
                    <a:pt x="4625" y="8719"/>
                    <a:pt x="4656" y="8625"/>
                    <a:pt x="4687" y="8531"/>
                  </a:cubicBezTo>
                  <a:cubicBezTo>
                    <a:pt x="4718" y="8531"/>
                    <a:pt x="4750" y="8531"/>
                    <a:pt x="4750" y="8500"/>
                  </a:cubicBezTo>
                  <a:cubicBezTo>
                    <a:pt x="4750" y="8437"/>
                    <a:pt x="4687" y="8437"/>
                    <a:pt x="4656" y="8375"/>
                  </a:cubicBezTo>
                  <a:cubicBezTo>
                    <a:pt x="4656" y="8312"/>
                    <a:pt x="4656" y="8250"/>
                    <a:pt x="4687" y="8187"/>
                  </a:cubicBezTo>
                  <a:cubicBezTo>
                    <a:pt x="4718" y="8156"/>
                    <a:pt x="4781" y="8125"/>
                    <a:pt x="4781" y="8094"/>
                  </a:cubicBezTo>
                  <a:cubicBezTo>
                    <a:pt x="4812" y="8062"/>
                    <a:pt x="4781" y="8000"/>
                    <a:pt x="4781" y="7969"/>
                  </a:cubicBezTo>
                  <a:cubicBezTo>
                    <a:pt x="4812" y="7937"/>
                    <a:pt x="4875" y="7937"/>
                    <a:pt x="4875" y="7969"/>
                  </a:cubicBezTo>
                  <a:cubicBezTo>
                    <a:pt x="4968" y="8031"/>
                    <a:pt x="4968" y="8125"/>
                    <a:pt x="5031" y="8187"/>
                  </a:cubicBezTo>
                  <a:cubicBezTo>
                    <a:pt x="5062" y="8250"/>
                    <a:pt x="5093" y="8250"/>
                    <a:pt x="5125" y="8187"/>
                  </a:cubicBezTo>
                  <a:lnTo>
                    <a:pt x="5125" y="8125"/>
                  </a:lnTo>
                  <a:cubicBezTo>
                    <a:pt x="5093" y="8031"/>
                    <a:pt x="5031" y="7969"/>
                    <a:pt x="5031" y="7906"/>
                  </a:cubicBezTo>
                  <a:cubicBezTo>
                    <a:pt x="5031" y="7844"/>
                    <a:pt x="5093" y="7906"/>
                    <a:pt x="5125" y="7906"/>
                  </a:cubicBezTo>
                  <a:cubicBezTo>
                    <a:pt x="5187" y="7906"/>
                    <a:pt x="5218" y="7875"/>
                    <a:pt x="5250" y="7844"/>
                  </a:cubicBezTo>
                  <a:cubicBezTo>
                    <a:pt x="5250" y="7812"/>
                    <a:pt x="5187" y="7750"/>
                    <a:pt x="5250" y="7719"/>
                  </a:cubicBezTo>
                  <a:cubicBezTo>
                    <a:pt x="5281" y="7687"/>
                    <a:pt x="5375" y="7719"/>
                    <a:pt x="5437" y="7625"/>
                  </a:cubicBezTo>
                  <a:cubicBezTo>
                    <a:pt x="5500" y="7625"/>
                    <a:pt x="5500" y="7531"/>
                    <a:pt x="5531" y="7500"/>
                  </a:cubicBezTo>
                  <a:cubicBezTo>
                    <a:pt x="5562" y="7500"/>
                    <a:pt x="5625" y="7500"/>
                    <a:pt x="5656" y="7531"/>
                  </a:cubicBezTo>
                  <a:cubicBezTo>
                    <a:pt x="5687" y="7562"/>
                    <a:pt x="5656" y="7562"/>
                    <a:pt x="5656" y="7594"/>
                  </a:cubicBezTo>
                  <a:cubicBezTo>
                    <a:pt x="5687" y="7625"/>
                    <a:pt x="5718" y="7625"/>
                    <a:pt x="5750" y="7594"/>
                  </a:cubicBezTo>
                  <a:cubicBezTo>
                    <a:pt x="5781" y="7594"/>
                    <a:pt x="5781" y="7562"/>
                    <a:pt x="5812" y="7531"/>
                  </a:cubicBezTo>
                  <a:lnTo>
                    <a:pt x="5812" y="562"/>
                  </a:lnTo>
                </a:path>
              </a:pathLst>
            </a:custGeom>
            <a:grpFill/>
            <a:ln w="9525">
              <a:solidFill>
                <a:schemeClr val="bg1"/>
              </a:solidFill>
              <a:bevel/>
              <a:headEnd/>
              <a:tailEnd/>
            </a:ln>
          </p:spPr>
          <p:txBody>
            <a:bodyPr wrap="none" anchor="ctr"/>
            <a:lstStyle/>
            <a:p>
              <a:pPr eaLnBrk="0" hangingPunct="0">
                <a:defRPr/>
              </a:pPr>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2" name="Title 1"/>
          <p:cNvSpPr>
            <a:spLocks noGrp="1"/>
          </p:cNvSpPr>
          <p:nvPr>
            <p:ph type="ctrTitle" idx="4294967295"/>
          </p:nvPr>
        </p:nvSpPr>
        <p:spPr>
          <a:xfrm>
            <a:off x="360000" y="288000"/>
            <a:ext cx="7772400" cy="544513"/>
          </a:xfrm>
        </p:spPr>
        <p:txBody>
          <a:bodyPr>
            <a:normAutofit fontScale="90000"/>
          </a:bodyPr>
          <a:lstStyle/>
          <a:p>
            <a:pPr>
              <a:defRPr/>
            </a:pPr>
            <a:r>
              <a:rPr lang="it-IT"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Albania </a:t>
            </a: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essentials</a:t>
            </a:r>
            <a:endParaRPr lang="en-GB" b="1"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 name="Freeform 15"/>
          <p:cNvSpPr>
            <a:spLocks/>
          </p:cNvSpPr>
          <p:nvPr>
            <p:custDataLst>
              <p:tags r:id="rId4"/>
            </p:custDataLst>
          </p:nvPr>
        </p:nvSpPr>
        <p:spPr bwMode="gray">
          <a:xfrm rot="10800000">
            <a:off x="3587881" y="1325733"/>
            <a:ext cx="130175" cy="5102225"/>
          </a:xfrm>
          <a:custGeom>
            <a:avLst/>
            <a:gdLst>
              <a:gd name="connsiteX0" fmla="*/ 0 w 337930"/>
              <a:gd name="connsiteY0" fmla="*/ 1172817 h 4701209"/>
              <a:gd name="connsiteX1" fmla="*/ 337930 w 337930"/>
              <a:gd name="connsiteY1" fmla="*/ 0 h 4701209"/>
              <a:gd name="connsiteX2" fmla="*/ 337930 w 337930"/>
              <a:gd name="connsiteY2" fmla="*/ 4701209 h 4701209"/>
              <a:gd name="connsiteX3" fmla="*/ 9939 w 337930"/>
              <a:gd name="connsiteY3" fmla="*/ 3518452 h 4701209"/>
              <a:gd name="connsiteX4" fmla="*/ 0 w 337930"/>
              <a:gd name="connsiteY4" fmla="*/ 1172817 h 47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30" h="4701209">
                <a:moveTo>
                  <a:pt x="0" y="1172817"/>
                </a:moveTo>
                <a:lnTo>
                  <a:pt x="337930" y="0"/>
                </a:lnTo>
                <a:lnTo>
                  <a:pt x="337930" y="4701209"/>
                </a:lnTo>
                <a:lnTo>
                  <a:pt x="9939" y="3518452"/>
                </a:lnTo>
                <a:lnTo>
                  <a:pt x="0" y="1172817"/>
                </a:lnTo>
                <a:close/>
              </a:path>
            </a:pathLst>
          </a:custGeom>
          <a:gradFill flip="none" rotWithShape="1">
            <a:gsLst>
              <a:gs pos="71000">
                <a:srgbClr val="E53809"/>
              </a:gs>
              <a:gs pos="0">
                <a:schemeClr val="bg1"/>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algn="ctr">
              <a:defRPr/>
            </a:pPr>
            <a:endParaRPr lang="en-US" sz="1200" kern="0" dirty="0" err="1">
              <a:solidFill>
                <a:srgbClr val="000000"/>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 name="Rectangle 22"/>
          <p:cNvSpPr>
            <a:spLocks noChangeArrowheads="1"/>
          </p:cNvSpPr>
          <p:nvPr/>
        </p:nvSpPr>
        <p:spPr bwMode="auto">
          <a:xfrm>
            <a:off x="477799" y="940908"/>
            <a:ext cx="3091006" cy="303212"/>
          </a:xfrm>
          <a:prstGeom prst="rect">
            <a:avLst/>
          </a:prstGeom>
          <a:solidFill>
            <a:srgbClr val="E53809"/>
          </a:solidFill>
          <a:ln w="9525" algn="ctr">
            <a:solidFill>
              <a:schemeClr val="accent3"/>
            </a:solidFill>
            <a:miter lim="800000"/>
            <a:headEnd/>
            <a:tailEnd/>
          </a:ln>
          <a:effectLst/>
        </p:spPr>
        <p:txBody>
          <a:bodyPr lIns="73462" tIns="0" rIns="0" bIns="0" anchor="ctr"/>
          <a:lstStyle/>
          <a:p>
            <a:pPr algn="ctr" defTabSz="913526">
              <a:defRPr/>
            </a:pPr>
            <a:r>
              <a:rPr lang="en-US" sz="12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Basic information</a:t>
            </a:r>
          </a:p>
        </p:txBody>
      </p:sp>
      <p:sp>
        <p:nvSpPr>
          <p:cNvPr id="17" name="Rectangle 16"/>
          <p:cNvSpPr/>
          <p:nvPr/>
        </p:nvSpPr>
        <p:spPr>
          <a:xfrm>
            <a:off x="477799" y="1281113"/>
            <a:ext cx="214125" cy="1558696"/>
          </a:xfrm>
          <a:prstGeom prst="rect">
            <a:avLst/>
          </a:prstGeom>
          <a:gradFill>
            <a:gsLst>
              <a:gs pos="51000">
                <a:srgbClr val="E53809"/>
              </a:gs>
              <a:gs pos="0">
                <a:schemeClr val="bg1"/>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it-IT" sz="1200" b="1" kern="0" dirty="0" err="1">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Geographical</a:t>
            </a:r>
            <a:endParaRPr lang="en-GB" sz="1200" b="1" kern="0" dirty="0">
              <a:solidFill>
                <a:prstClr val="white"/>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2" name="Rectangle 41"/>
          <p:cNvSpPr/>
          <p:nvPr/>
        </p:nvSpPr>
        <p:spPr>
          <a:xfrm>
            <a:off x="477799" y="2896917"/>
            <a:ext cx="214038" cy="1990800"/>
          </a:xfrm>
          <a:prstGeom prst="rect">
            <a:avLst/>
          </a:prstGeom>
          <a:gradFill>
            <a:gsLst>
              <a:gs pos="51000">
                <a:srgbClr val="E53809"/>
              </a:gs>
              <a:gs pos="0">
                <a:schemeClr val="bg1"/>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it-IT" sz="1200" b="1" kern="0" dirty="0" err="1">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Socio-Economic</a:t>
            </a:r>
            <a:r>
              <a:rPr lang="it-IT" sz="1200" b="1" kern="0" dirty="0">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 info</a:t>
            </a:r>
            <a:endParaRPr lang="en-GB" sz="1200" b="1" kern="0" dirty="0">
              <a:solidFill>
                <a:prstClr val="white"/>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3" name="Rectangle 42"/>
          <p:cNvSpPr/>
          <p:nvPr/>
        </p:nvSpPr>
        <p:spPr>
          <a:xfrm>
            <a:off x="477799" y="4951551"/>
            <a:ext cx="214038" cy="1466969"/>
          </a:xfrm>
          <a:prstGeom prst="rect">
            <a:avLst/>
          </a:prstGeom>
          <a:gradFill>
            <a:gsLst>
              <a:gs pos="51000">
                <a:srgbClr val="E53809"/>
              </a:gs>
              <a:gs pos="0">
                <a:schemeClr val="bg1"/>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it-IT" sz="1200" b="1" kern="0" dirty="0" err="1">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Memberships</a:t>
            </a:r>
            <a:endParaRPr lang="en-GB" sz="1200" b="1" kern="0" dirty="0">
              <a:solidFill>
                <a:prstClr val="white"/>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5" name="Rectangle 44"/>
          <p:cNvSpPr/>
          <p:nvPr/>
        </p:nvSpPr>
        <p:spPr>
          <a:xfrm>
            <a:off x="727037" y="1281113"/>
            <a:ext cx="2840182" cy="1549400"/>
          </a:xfrm>
          <a:prstGeom prst="rect">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defTabSz="889000">
              <a:spcAft>
                <a:spcPts val="641"/>
              </a:spcAft>
              <a:buClr>
                <a:srgbClr val="002960"/>
              </a:buClr>
              <a:buSzPct val="150000"/>
              <a:defRPr/>
            </a:pPr>
            <a:r>
              <a:rPr lang="en-GB"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Official Name: </a:t>
            </a:r>
            <a:r>
              <a:rPr lang="it-IT"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Republic of Albania</a:t>
            </a:r>
            <a:endParaRPr lang="az-Cyrl-AZ"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endParaRPr>
          </a:p>
          <a:p>
            <a:pPr defTabSz="889000">
              <a:spcAft>
                <a:spcPts val="641"/>
              </a:spcAft>
              <a:buClr>
                <a:srgbClr val="002960"/>
              </a:buClr>
              <a:buSzPct val="150000"/>
              <a:defRPr/>
            </a:pPr>
            <a:r>
              <a:rPr lang="en-GB"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Area: </a:t>
            </a:r>
            <a:r>
              <a:rPr lang="en-GB"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28,748 km</a:t>
            </a:r>
            <a:r>
              <a:rPr lang="en-GB" sz="1050" kern="0" baseline="3000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2</a:t>
            </a:r>
          </a:p>
          <a:p>
            <a:pPr defTabSz="889000">
              <a:spcAft>
                <a:spcPts val="641"/>
              </a:spcAft>
              <a:buClr>
                <a:srgbClr val="002960"/>
              </a:buClr>
              <a:buSzPct val="150000"/>
              <a:defRPr/>
            </a:pPr>
            <a:r>
              <a:rPr lang="en-GB"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Population: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2.87 millions</a:t>
            </a:r>
          </a:p>
          <a:p>
            <a:pPr defTabSz="889000">
              <a:spcAft>
                <a:spcPts val="641"/>
              </a:spcAft>
              <a:buClr>
                <a:srgbClr val="002960"/>
              </a:buClr>
              <a:buSzPct val="150000"/>
              <a:defRPr/>
            </a:pPr>
            <a:r>
              <a:rPr lang="en-GB"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Capital: </a:t>
            </a:r>
            <a:r>
              <a:rPr lang="it-IT"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Tirana</a:t>
            </a:r>
            <a:r>
              <a:rPr lang="hr-HR"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it-IT"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(~418 </a:t>
            </a:r>
            <a:r>
              <a:rPr lang="it-IT" sz="1050" kern="0" dirty="0" err="1">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th</a:t>
            </a:r>
            <a:r>
              <a:rPr lang="hr-HR"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a:t>
            </a:r>
            <a:r>
              <a:rPr lang="en-GB"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p>
          <a:p>
            <a:pPr defTabSz="889000">
              <a:spcAft>
                <a:spcPts val="641"/>
              </a:spcAft>
              <a:buClr>
                <a:srgbClr val="002960"/>
              </a:buClr>
              <a:buSzPct val="150000"/>
              <a:defRPr/>
            </a:pPr>
            <a:r>
              <a:rPr lang="en-GB"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Other cities</a:t>
            </a:r>
            <a:r>
              <a:rPr lang="en-GB" sz="1050" b="1" kern="0" dirty="0">
                <a:solidFill>
                  <a:schemeClr val="tx1">
                    <a:lumMod val="85000"/>
                    <a:lumOff val="1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nn-NO"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Durres</a:t>
            </a:r>
            <a:r>
              <a:rPr lang="nn-NO" sz="1050" kern="0" dirty="0">
                <a:solidFill>
                  <a:srgbClr val="FF0000"/>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nn-NO"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a:t>
            </a:r>
            <a:r>
              <a:rPr lang="it-IT"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~113 </a:t>
            </a:r>
            <a:r>
              <a:rPr lang="it-IT" sz="1050" kern="0" dirty="0" err="1">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th</a:t>
            </a:r>
            <a:r>
              <a:rPr lang="nn-NO"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Elbasan</a:t>
            </a:r>
            <a:r>
              <a:rPr lang="nn-NO" sz="1050" kern="0" dirty="0">
                <a:solidFill>
                  <a:srgbClr val="FF0000"/>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nn-NO"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a:t>
            </a:r>
            <a:r>
              <a:rPr lang="it-IT"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a:t>
            </a:r>
            <a:r>
              <a:rPr lang="nn-NO"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100 th)</a:t>
            </a:r>
            <a:endParaRPr lang="en-GB"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endParaRPr>
          </a:p>
        </p:txBody>
      </p:sp>
      <p:sp>
        <p:nvSpPr>
          <p:cNvPr id="49" name="Rectangle 48"/>
          <p:cNvSpPr/>
          <p:nvPr/>
        </p:nvSpPr>
        <p:spPr>
          <a:xfrm>
            <a:off x="727037" y="4951551"/>
            <a:ext cx="2844752" cy="1466850"/>
          </a:xfrm>
          <a:prstGeom prst="rect">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lvl="1" defTabSz="889000">
              <a:spcAft>
                <a:spcPts val="300"/>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Albania is a member of:</a:t>
            </a:r>
          </a:p>
          <a:p>
            <a:pPr marL="171450" lvl="1" indent="-171450" defTabSz="889000">
              <a:spcAft>
                <a:spcPts val="300"/>
              </a:spcAft>
              <a:buClr>
                <a:schemeClr val="tx1">
                  <a:lumMod val="65000"/>
                  <a:lumOff val="35000"/>
                </a:schemeClr>
              </a:buClr>
              <a:buSzPct val="150000"/>
              <a:buFont typeface="Arial" panose="020B0604020202020204" pitchFamily="34" charset="0"/>
              <a:buChar char="•"/>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United Nations</a:t>
            </a:r>
            <a:r>
              <a:rPr lang="en-US" sz="1050" b="1" kern="0" dirty="0">
                <a:solidFill>
                  <a:schemeClr val="bg2">
                    <a:lumMod val="2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since 1955</a:t>
            </a:r>
          </a:p>
          <a:p>
            <a:pPr marL="171450" lvl="1" indent="-171450" defTabSz="889000">
              <a:spcAft>
                <a:spcPts val="300"/>
              </a:spcAft>
              <a:buClr>
                <a:schemeClr val="tx1">
                  <a:lumMod val="65000"/>
                  <a:lumOff val="35000"/>
                </a:schemeClr>
              </a:buClr>
              <a:buSzPct val="150000"/>
              <a:buFont typeface="Arial" panose="020B0604020202020204" pitchFamily="34" charset="0"/>
              <a:buChar char="•"/>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World Bank</a:t>
            </a:r>
            <a:r>
              <a:rPr lang="en-US" sz="1050" kern="0" dirty="0">
                <a:solidFill>
                  <a:schemeClr val="bg2">
                    <a:lumMod val="2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since 1991</a:t>
            </a:r>
          </a:p>
          <a:p>
            <a:pPr marL="171450" lvl="1" indent="-171450" defTabSz="889000">
              <a:spcAft>
                <a:spcPts val="300"/>
              </a:spcAft>
              <a:buClr>
                <a:schemeClr val="tx1">
                  <a:lumMod val="65000"/>
                  <a:lumOff val="35000"/>
                </a:schemeClr>
              </a:buClr>
              <a:buSzPct val="150000"/>
              <a:buFont typeface="Arial" panose="020B0604020202020204" pitchFamily="34" charset="0"/>
              <a:buChar char="•"/>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UNESCO</a:t>
            </a:r>
            <a:r>
              <a:rPr lang="en-US" sz="1050" b="1" kern="0" dirty="0">
                <a:solidFill>
                  <a:schemeClr val="bg2">
                    <a:lumMod val="2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since 1958</a:t>
            </a:r>
          </a:p>
          <a:p>
            <a:pPr marL="171450" lvl="1" indent="-171450" defTabSz="889000">
              <a:spcAft>
                <a:spcPts val="300"/>
              </a:spcAft>
              <a:buClr>
                <a:schemeClr val="tx1">
                  <a:lumMod val="65000"/>
                  <a:lumOff val="35000"/>
                </a:schemeClr>
              </a:buClr>
              <a:buSzPct val="150000"/>
              <a:buFont typeface="Arial" panose="020B0604020202020204" pitchFamily="34" charset="0"/>
              <a:buChar char="•"/>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NATO</a:t>
            </a:r>
            <a:r>
              <a:rPr lang="en-US" sz="1050" b="1" kern="0" dirty="0">
                <a:solidFill>
                  <a:schemeClr val="bg2">
                    <a:lumMod val="2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since 2009</a:t>
            </a:r>
          </a:p>
          <a:p>
            <a:pPr marL="171450" lvl="1" indent="-171450" defTabSz="889000">
              <a:spcAft>
                <a:spcPts val="300"/>
              </a:spcAft>
              <a:buClr>
                <a:schemeClr val="tx1">
                  <a:lumMod val="65000"/>
                  <a:lumOff val="35000"/>
                </a:schemeClr>
              </a:buClr>
              <a:buSzPct val="150000"/>
              <a:buFont typeface="Arial" panose="020B0604020202020204" pitchFamily="34" charset="0"/>
              <a:buChar char="•"/>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WTO</a:t>
            </a:r>
            <a:r>
              <a:rPr lang="en-US" sz="1050" b="1" kern="0" dirty="0">
                <a:solidFill>
                  <a:schemeClr val="bg2">
                    <a:lumMod val="2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since 2000</a:t>
            </a:r>
          </a:p>
          <a:p>
            <a:pPr marL="0" lvl="1" defTabSz="889000">
              <a:spcAft>
                <a:spcPts val="641"/>
              </a:spcAft>
              <a:buClr>
                <a:schemeClr val="tx1">
                  <a:lumMod val="65000"/>
                  <a:lumOff val="35000"/>
                </a:schemeClr>
              </a:buClr>
              <a:buSzPct val="150000"/>
              <a:defRPr/>
            </a:pP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EU candidate country from 2014</a:t>
            </a:r>
          </a:p>
        </p:txBody>
      </p:sp>
      <p:sp>
        <p:nvSpPr>
          <p:cNvPr id="48" name="Rectangle 47"/>
          <p:cNvSpPr/>
          <p:nvPr/>
        </p:nvSpPr>
        <p:spPr>
          <a:xfrm>
            <a:off x="727037" y="2896917"/>
            <a:ext cx="2844144" cy="1989537"/>
          </a:xfrm>
          <a:prstGeom prst="rect">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defTabSz="889000">
              <a:spcAft>
                <a:spcPts val="641"/>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Official Language: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Albanian</a:t>
            </a:r>
          </a:p>
          <a:p>
            <a:pPr defTabSz="889000">
              <a:spcAft>
                <a:spcPts val="641"/>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Currency: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Albanian </a:t>
            </a:r>
            <a:r>
              <a:rPr lang="en-US" sz="1050" kern="0" dirty="0" err="1">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Lek</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(ALL), </a:t>
            </a:r>
            <a:r>
              <a:rPr lang="fr-FR"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1 EUR = ~123 ALL</a:t>
            </a:r>
          </a:p>
          <a:p>
            <a:pPr defTabSz="889000">
              <a:spcAft>
                <a:spcPts val="641"/>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Ethnic groups:</a:t>
            </a:r>
            <a:r>
              <a:rPr lang="en-US" sz="1050" b="1" kern="0" dirty="0">
                <a:solidFill>
                  <a:schemeClr val="tx1">
                    <a:lumMod val="85000"/>
                    <a:lumOff val="1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82.6% Albanians, 0.9% Greeks, 0.2% Macedonians, 0.3% Roma, 14% not declared, 2% other</a:t>
            </a:r>
          </a:p>
          <a:p>
            <a:pPr defTabSz="889000">
              <a:spcAft>
                <a:spcPts val="641"/>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Religions: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58.8% Islam, 10% Catholics, 6.8% Orthodox, 2.5% Atheism, 8.1% Other, 13.8% Undeclared</a:t>
            </a:r>
            <a:endParaRPr lang="it-IT"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endParaRPr>
          </a:p>
        </p:txBody>
      </p:sp>
      <p:sp>
        <p:nvSpPr>
          <p:cNvPr id="10" name="Freeform 15"/>
          <p:cNvSpPr>
            <a:spLocks/>
          </p:cNvSpPr>
          <p:nvPr>
            <p:custDataLst>
              <p:tags r:id="rId5"/>
            </p:custDataLst>
          </p:nvPr>
        </p:nvSpPr>
        <p:spPr bwMode="gray">
          <a:xfrm>
            <a:off x="7370067" y="1241396"/>
            <a:ext cx="129600" cy="5101200"/>
          </a:xfrm>
          <a:custGeom>
            <a:avLst/>
            <a:gdLst>
              <a:gd name="connsiteX0" fmla="*/ 0 w 337930"/>
              <a:gd name="connsiteY0" fmla="*/ 1172817 h 4701209"/>
              <a:gd name="connsiteX1" fmla="*/ 337930 w 337930"/>
              <a:gd name="connsiteY1" fmla="*/ 0 h 4701209"/>
              <a:gd name="connsiteX2" fmla="*/ 337930 w 337930"/>
              <a:gd name="connsiteY2" fmla="*/ 4701209 h 4701209"/>
              <a:gd name="connsiteX3" fmla="*/ 9939 w 337930"/>
              <a:gd name="connsiteY3" fmla="*/ 3518452 h 4701209"/>
              <a:gd name="connsiteX4" fmla="*/ 0 w 337930"/>
              <a:gd name="connsiteY4" fmla="*/ 1172817 h 47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30" h="4701209">
                <a:moveTo>
                  <a:pt x="0" y="1172817"/>
                </a:moveTo>
                <a:lnTo>
                  <a:pt x="337930" y="0"/>
                </a:lnTo>
                <a:lnTo>
                  <a:pt x="337930" y="4701209"/>
                </a:lnTo>
                <a:lnTo>
                  <a:pt x="9939" y="3518452"/>
                </a:lnTo>
                <a:lnTo>
                  <a:pt x="0" y="1172817"/>
                </a:lnTo>
                <a:close/>
              </a:path>
            </a:pathLst>
          </a:custGeom>
          <a:gradFill flip="none" rotWithShape="1">
            <a:gsLst>
              <a:gs pos="71000">
                <a:srgbClr val="E53809"/>
              </a:gs>
              <a:gs pos="0">
                <a:schemeClr val="bg1"/>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algn="ctr">
              <a:defRPr/>
            </a:pPr>
            <a:endParaRPr lang="en-US" sz="1200" kern="0" dirty="0" err="1">
              <a:solidFill>
                <a:srgbClr val="000000"/>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 name="Rectangle 22"/>
          <p:cNvSpPr>
            <a:spLocks noChangeArrowheads="1"/>
          </p:cNvSpPr>
          <p:nvPr/>
        </p:nvSpPr>
        <p:spPr bwMode="auto">
          <a:xfrm>
            <a:off x="7512440" y="940908"/>
            <a:ext cx="3073280" cy="303212"/>
          </a:xfrm>
          <a:prstGeom prst="rect">
            <a:avLst/>
          </a:prstGeom>
          <a:solidFill>
            <a:srgbClr val="E53809"/>
          </a:solidFill>
          <a:ln w="9525" algn="ctr">
            <a:solidFill>
              <a:schemeClr val="accent3"/>
            </a:solidFill>
            <a:miter lim="800000"/>
            <a:headEnd/>
            <a:tailEnd/>
          </a:ln>
          <a:effectLst/>
        </p:spPr>
        <p:txBody>
          <a:bodyPr lIns="73462" tIns="0" rIns="0" bIns="0" anchor="ctr"/>
          <a:lstStyle/>
          <a:p>
            <a:pPr algn="ctr" defTabSz="913526">
              <a:defRPr/>
            </a:pPr>
            <a:r>
              <a:rPr lang="en-US" sz="12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Political framework</a:t>
            </a:r>
          </a:p>
        </p:txBody>
      </p:sp>
      <p:sp>
        <p:nvSpPr>
          <p:cNvPr id="51" name="Rectangle 50"/>
          <p:cNvSpPr/>
          <p:nvPr/>
        </p:nvSpPr>
        <p:spPr>
          <a:xfrm rot="10800000">
            <a:off x="10399344" y="1278815"/>
            <a:ext cx="205372" cy="1548000"/>
          </a:xfrm>
          <a:prstGeom prst="rect">
            <a:avLst/>
          </a:prstGeom>
          <a:gradFill>
            <a:gsLst>
              <a:gs pos="51000">
                <a:srgbClr val="E53809"/>
              </a:gs>
              <a:gs pos="0">
                <a:schemeClr val="bg1"/>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it-IT" sz="1200" b="1" kern="0" dirty="0" err="1">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Structure</a:t>
            </a:r>
            <a:endParaRPr lang="en-GB" sz="1200" b="1" kern="0" dirty="0">
              <a:solidFill>
                <a:prstClr val="white"/>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3" name="Rectangle 52"/>
          <p:cNvSpPr/>
          <p:nvPr/>
        </p:nvSpPr>
        <p:spPr>
          <a:xfrm rot="10800000">
            <a:off x="10399344" y="2879472"/>
            <a:ext cx="205372" cy="1990800"/>
          </a:xfrm>
          <a:prstGeom prst="rect">
            <a:avLst/>
          </a:prstGeom>
          <a:gradFill>
            <a:gsLst>
              <a:gs pos="51000">
                <a:srgbClr val="E53809"/>
              </a:gs>
              <a:gs pos="0">
                <a:schemeClr val="bg1"/>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it-IT" sz="1200" b="1" kern="0" dirty="0" err="1">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Parliament</a:t>
            </a:r>
            <a:endParaRPr lang="en-GB" sz="1200" b="1" kern="0" dirty="0">
              <a:solidFill>
                <a:prstClr val="white"/>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5" name="Rectangle 54"/>
          <p:cNvSpPr/>
          <p:nvPr/>
        </p:nvSpPr>
        <p:spPr>
          <a:xfrm rot="10800000">
            <a:off x="10399344" y="4912088"/>
            <a:ext cx="211703" cy="1381619"/>
          </a:xfrm>
          <a:prstGeom prst="rect">
            <a:avLst/>
          </a:prstGeom>
          <a:gradFill>
            <a:gsLst>
              <a:gs pos="51000">
                <a:srgbClr val="E53809"/>
              </a:gs>
              <a:gs pos="0">
                <a:schemeClr val="bg1"/>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it-IT" sz="1100" b="1" kern="0" dirty="0" err="1">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Relevant</a:t>
            </a:r>
            <a:r>
              <a:rPr lang="it-IT" sz="1100" b="1" kern="0" dirty="0">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 </a:t>
            </a:r>
            <a:r>
              <a:rPr lang="it-IT" sz="1100" b="1" kern="0" dirty="0" err="1">
                <a:solidFill>
                  <a:prstClr val="white"/>
                </a:solidFill>
                <a:latin typeface="Calibri Light" panose="020F0302020204030204" pitchFamily="34" charset="0"/>
                <a:cs typeface="Calibri Light" panose="020F0302020204030204" pitchFamily="34" charset="0"/>
                <a:sym typeface="Calibri Light" panose="020F0302020204030204" pitchFamily="34" charset="0"/>
              </a:rPr>
              <a:t>persons</a:t>
            </a:r>
            <a:endParaRPr lang="en-GB" sz="1100" b="1" kern="0" dirty="0">
              <a:solidFill>
                <a:prstClr val="white"/>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4" name="Rectangle 53"/>
          <p:cNvSpPr/>
          <p:nvPr/>
        </p:nvSpPr>
        <p:spPr>
          <a:xfrm>
            <a:off x="7512440" y="2879471"/>
            <a:ext cx="2818800" cy="1990979"/>
          </a:xfrm>
          <a:prstGeom prst="rect">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lvl="2" defTabSz="820636">
              <a:lnSpc>
                <a:spcPts val="1218"/>
              </a:lnSpc>
              <a:spcAft>
                <a:spcPts val="369"/>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Elections:</a:t>
            </a:r>
            <a:r>
              <a:rPr lang="en-US" sz="1050" b="1" kern="0" dirty="0">
                <a:solidFill>
                  <a:srgbClr val="FF0000"/>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the last parliamentary elections have been held in 2017 (next in June 2021)</a:t>
            </a:r>
          </a:p>
          <a:p>
            <a:pPr marL="0" lvl="2" defTabSz="820636">
              <a:lnSpc>
                <a:spcPts val="1218"/>
              </a:lnSpc>
              <a:spcAft>
                <a:spcPts val="369"/>
              </a:spcAft>
              <a:buClr>
                <a:srgbClr val="002960"/>
              </a:buClr>
              <a:buSzPct val="150000"/>
              <a:defRPr/>
            </a:pPr>
            <a:r>
              <a:rPr lang="en-GB"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Three major parties </a:t>
            </a:r>
            <a:r>
              <a:rPr lang="en-GB"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are:</a:t>
            </a:r>
          </a:p>
          <a:p>
            <a:pPr marL="458677" lvl="3" indent="-158265" defTabSz="820636">
              <a:lnSpc>
                <a:spcPts val="1218"/>
              </a:lnSpc>
              <a:spcAft>
                <a:spcPts val="369"/>
              </a:spcAft>
              <a:buClr>
                <a:srgbClr val="002960"/>
              </a:buClr>
              <a:buSzPct val="150000"/>
              <a:buFont typeface="Arial" panose="020B0604020202020204" pitchFamily="34" charset="0"/>
              <a:buChar char="•"/>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Socialist Party of Albania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with 74/140 seats</a:t>
            </a:r>
          </a:p>
          <a:p>
            <a:pPr marL="458677" lvl="3" indent="-158265" defTabSz="820636">
              <a:lnSpc>
                <a:spcPts val="1218"/>
              </a:lnSpc>
              <a:spcAft>
                <a:spcPts val="369"/>
              </a:spcAft>
              <a:buClr>
                <a:srgbClr val="002960"/>
              </a:buClr>
              <a:buSzPct val="150000"/>
              <a:buFont typeface="Arial" panose="020B0604020202020204" pitchFamily="34" charset="0"/>
              <a:buChar char="•"/>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Democratic Party of Albania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with 43/140 seats</a:t>
            </a:r>
          </a:p>
          <a:p>
            <a:pPr marL="458677" lvl="3" indent="-158265" defTabSz="820636">
              <a:lnSpc>
                <a:spcPts val="1218"/>
              </a:lnSpc>
              <a:spcAft>
                <a:spcPts val="369"/>
              </a:spcAft>
              <a:buClr>
                <a:srgbClr val="002960"/>
              </a:buClr>
              <a:buSzPct val="150000"/>
              <a:buFont typeface="Arial" panose="020B0604020202020204" pitchFamily="34" charset="0"/>
              <a:buChar char="•"/>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Socialist Movement for Integration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with 19/140 seats</a:t>
            </a:r>
          </a:p>
        </p:txBody>
      </p:sp>
      <p:sp>
        <p:nvSpPr>
          <p:cNvPr id="56" name="Rectangle 55"/>
          <p:cNvSpPr/>
          <p:nvPr/>
        </p:nvSpPr>
        <p:spPr>
          <a:xfrm>
            <a:off x="7512440" y="4912088"/>
            <a:ext cx="2818800" cy="1365250"/>
          </a:xfrm>
          <a:prstGeom prst="rect">
            <a:avLst/>
          </a:prstGeom>
          <a:solidFill>
            <a:schemeClr val="bg1"/>
          </a:solid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defTabSz="889000">
              <a:spcAft>
                <a:spcPts val="641"/>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President: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Mr. </a:t>
            </a:r>
            <a:r>
              <a:rPr lang="en-US" sz="1050" kern="0" dirty="0" err="1">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Ilir</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Meta (next elections 2022)</a:t>
            </a:r>
          </a:p>
          <a:p>
            <a:pPr defTabSz="889000">
              <a:spcAft>
                <a:spcPts val="641"/>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Prime Minister: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Mr. Edi Rama</a:t>
            </a:r>
          </a:p>
          <a:p>
            <a:pPr defTabSz="889000">
              <a:spcAft>
                <a:spcPts val="641"/>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Governor of the Bank of Albania: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Mr. Gent </a:t>
            </a:r>
            <a:r>
              <a:rPr lang="en-US" sz="1050" kern="0" dirty="0" err="1">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Sejko</a:t>
            </a:r>
            <a:endPar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endParaRPr>
          </a:p>
        </p:txBody>
      </p:sp>
      <p:sp>
        <p:nvSpPr>
          <p:cNvPr id="52" name="Rectangle 51"/>
          <p:cNvSpPr/>
          <p:nvPr/>
        </p:nvSpPr>
        <p:spPr>
          <a:xfrm>
            <a:off x="7512440" y="1278815"/>
            <a:ext cx="2819084" cy="1547915"/>
          </a:xfrm>
          <a:prstGeom prst="rect">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defTabSz="889000">
              <a:spcAft>
                <a:spcPts val="641"/>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Form of State:</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Parliamentary constitutional republic</a:t>
            </a:r>
          </a:p>
          <a:p>
            <a:pPr defTabSz="889000">
              <a:spcAft>
                <a:spcPts val="641"/>
              </a:spcAft>
              <a:buClr>
                <a:srgbClr val="002960"/>
              </a:buClr>
              <a:buSzPct val="150000"/>
              <a:defRPr/>
            </a:pPr>
            <a:r>
              <a:rPr lang="en-US" sz="1050" b="1"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Political Structure:</a:t>
            </a:r>
            <a:r>
              <a:rPr lang="en-US" sz="1050" kern="0" dirty="0">
                <a:solidFill>
                  <a:schemeClr val="tx1">
                    <a:lumMod val="85000"/>
                    <a:lumOff val="1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 </a:t>
            </a:r>
            <a:r>
              <a:rPr lang="en-US" sz="1050" kern="0" dirty="0">
                <a:solidFill>
                  <a:schemeClr val="tx1">
                    <a:lumMod val="65000"/>
                    <a:lumOff val="35000"/>
                  </a:schemeClr>
                </a:solidFill>
                <a:latin typeface="Calibri Light" panose="020F0302020204030204" pitchFamily="34" charset="0"/>
                <a:ea typeface="ＭＳ Ｐゴシック" pitchFamily="34" charset="-128"/>
                <a:cs typeface="Calibri Light" panose="020F0302020204030204" pitchFamily="34" charset="0"/>
                <a:sym typeface="Calibri Light" panose="020F0302020204030204" pitchFamily="34" charset="0"/>
              </a:rPr>
              <a:t>President, Parliament of Albania with 140 seats</a:t>
            </a:r>
          </a:p>
        </p:txBody>
      </p:sp>
      <p:grpSp>
        <p:nvGrpSpPr>
          <p:cNvPr id="186" name="Group 185"/>
          <p:cNvGrpSpPr/>
          <p:nvPr/>
        </p:nvGrpSpPr>
        <p:grpSpPr>
          <a:xfrm>
            <a:off x="10855569" y="267548"/>
            <a:ext cx="1336431" cy="6590452"/>
            <a:chOff x="10855569" y="267548"/>
            <a:chExt cx="1336431" cy="6590452"/>
          </a:xfrm>
        </p:grpSpPr>
        <p:pic>
          <p:nvPicPr>
            <p:cNvPr id="187" name="Picture 3"/>
            <p:cNvPicPr>
              <a:picLocks noChangeAspect="1"/>
            </p:cNvPicPr>
            <p:nvPr/>
          </p:nvPicPr>
          <p:blipFill>
            <a:blip r:embed="rId10"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cxnSp>
        <p:nvCxnSpPr>
          <p:cNvPr id="6" name="Straight Connector 5">
            <a:extLst>
              <a:ext uri="{FF2B5EF4-FFF2-40B4-BE49-F238E27FC236}">
                <a16:creationId xmlns:a16="http://schemas.microsoft.com/office/drawing/2014/main" id="{785C2528-E413-4785-B5CA-7F20B456437F}"/>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661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1758943209"/>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34847" name="think-cell Slide" r:id="rId6" imgW="360" imgH="360" progId="TCLayout.ActiveDocument.1">
                  <p:embed/>
                </p:oleObj>
              </mc:Choice>
              <mc:Fallback>
                <p:oleObj name="think-cell Slide" r:id="rId6" imgW="360" imgH="360" progId="TCLayout.ActiveDocument.1">
                  <p:embed/>
                  <p:pic>
                    <p:nvPicPr>
                      <p:cNvPr id="323586" name="Object 49"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a:extLst>
              <a:ext uri="{FF2B5EF4-FFF2-40B4-BE49-F238E27FC236}">
                <a16:creationId xmlns:a16="http://schemas.microsoft.com/office/drawing/2014/main" id="{D0FF7959-34AB-446A-A9F7-F687A6451E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it-IT" sz="3400" b="1"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 name="Title 1"/>
          <p:cNvSpPr>
            <a:spLocks noGrp="1"/>
          </p:cNvSpPr>
          <p:nvPr>
            <p:ph type="ctrTitle" idx="4294967295"/>
          </p:nvPr>
        </p:nvSpPr>
        <p:spPr>
          <a:xfrm>
            <a:off x="360000" y="288000"/>
            <a:ext cx="7772400" cy="544513"/>
          </a:xfrm>
        </p:spPr>
        <p:txBody>
          <a:bodyPr>
            <a:normAutofit fontScale="90000"/>
          </a:bodyPr>
          <a:lstStyle/>
          <a:p>
            <a:pPr>
              <a:defRPr/>
            </a:pPr>
            <a:r>
              <a:rPr lang="it-IT" sz="3800" b="1" dirty="0" err="1">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Macroeconomic</a:t>
            </a:r>
            <a:r>
              <a:rPr lang="it-IT"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 </a:t>
            </a:r>
            <a:r>
              <a:rPr lang="it-IT" sz="3800" b="1" dirty="0" err="1">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overview</a:t>
            </a:r>
            <a:endParaRPr lang="it-IT"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endParaRPr>
          </a:p>
        </p:txBody>
      </p:sp>
      <p:grpSp>
        <p:nvGrpSpPr>
          <p:cNvPr id="186" name="Group 185"/>
          <p:cNvGrpSpPr/>
          <p:nvPr/>
        </p:nvGrpSpPr>
        <p:grpSpPr>
          <a:xfrm>
            <a:off x="10848726" y="170255"/>
            <a:ext cx="1336431" cy="6590452"/>
            <a:chOff x="10855569" y="267548"/>
            <a:chExt cx="1336431" cy="6590452"/>
          </a:xfrm>
        </p:grpSpPr>
        <p:pic>
          <p:nvPicPr>
            <p:cNvPr id="187" name="Picture 3"/>
            <p:cNvPicPr>
              <a:picLocks noChangeAspect="1"/>
            </p:cNvPicPr>
            <p:nvPr/>
          </p:nvPicPr>
          <p:blipFill>
            <a:blip r:embed="rId8"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cxnSp>
        <p:nvCxnSpPr>
          <p:cNvPr id="6" name="Straight Connector 5">
            <a:extLst>
              <a:ext uri="{FF2B5EF4-FFF2-40B4-BE49-F238E27FC236}">
                <a16:creationId xmlns:a16="http://schemas.microsoft.com/office/drawing/2014/main" id="{785C2528-E413-4785-B5CA-7F20B456437F}"/>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FC584B6D-EF33-4D44-8D40-71078DFD72C7}"/>
              </a:ext>
            </a:extLst>
          </p:cNvPr>
          <p:cNvSpPr txBox="1"/>
          <p:nvPr/>
        </p:nvSpPr>
        <p:spPr>
          <a:xfrm>
            <a:off x="406831" y="6440400"/>
            <a:ext cx="79644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defPPr>
              <a:defRPr lang="sq-AL"/>
            </a:defPPr>
            <a:lvl1pPr defTabSz="867286">
              <a:buClr>
                <a:srgbClr val="002960"/>
              </a:buClr>
              <a:defRPr sz="800">
                <a:solidFill>
                  <a:schemeClr val="bg1">
                    <a:lumMod val="50000"/>
                  </a:schemeClr>
                </a:solidFill>
                <a:latin typeface="Calibri Light" panose="020F0302020204030204" pitchFamily="34" charset="0"/>
                <a:cs typeface="Calibri Light" panose="020F03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ym typeface="Calibri Light" panose="020F0302020204030204" pitchFamily="34" charset="0"/>
              </a:rPr>
              <a:t>Note: Last available CDS and Rating as of March 2019</a:t>
            </a:r>
          </a:p>
          <a:p>
            <a:r>
              <a:rPr lang="en-US" dirty="0">
                <a:sym typeface="Calibri Light" panose="020F0302020204030204" pitchFamily="34" charset="0"/>
              </a:rPr>
              <a:t>SOURCE: ISP Research (March 2019), EIU, BMI Research</a:t>
            </a:r>
            <a:endParaRPr lang="en-GB" dirty="0">
              <a:sym typeface="Calibri Light" panose="020F0302020204030204" pitchFamily="34" charset="0"/>
            </a:endParaRPr>
          </a:p>
        </p:txBody>
      </p:sp>
      <p:sp>
        <p:nvSpPr>
          <p:cNvPr id="190" name="Rectangle 22">
            <a:extLst>
              <a:ext uri="{FF2B5EF4-FFF2-40B4-BE49-F238E27FC236}">
                <a16:creationId xmlns:a16="http://schemas.microsoft.com/office/drawing/2014/main" id="{C217E41F-296E-462E-87D0-5D38C774C550}"/>
              </a:ext>
            </a:extLst>
          </p:cNvPr>
          <p:cNvSpPr>
            <a:spLocks noChangeArrowheads="1"/>
          </p:cNvSpPr>
          <p:nvPr/>
        </p:nvSpPr>
        <p:spPr bwMode="auto">
          <a:xfrm>
            <a:off x="6848476" y="725488"/>
            <a:ext cx="842963" cy="501650"/>
          </a:xfrm>
          <a:prstGeom prst="rect">
            <a:avLst/>
          </a:prstGeom>
          <a:noFill/>
          <a:ln w="9525" algn="ctr">
            <a:noFill/>
            <a:miter lim="800000"/>
            <a:headEnd/>
            <a:tailEnd/>
          </a:ln>
          <a:effectLst/>
        </p:spPr>
        <p:txBody>
          <a:bodyPr lIns="73462" tIns="0" rIns="0" bIns="0" anchor="ctr"/>
          <a:lstStyle/>
          <a:p>
            <a:pPr algn="ctr" defTabSz="913526">
              <a:defRPr/>
            </a:pPr>
            <a:r>
              <a:rPr lang="en-GB" sz="1600" b="1"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2017</a:t>
            </a:r>
            <a:endParaRPr lang="en-US" sz="1600" b="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1" name="Rectangle 22">
            <a:extLst>
              <a:ext uri="{FF2B5EF4-FFF2-40B4-BE49-F238E27FC236}">
                <a16:creationId xmlns:a16="http://schemas.microsoft.com/office/drawing/2014/main" id="{1319BF04-D0E3-4018-8F6D-157D18C558DC}"/>
              </a:ext>
            </a:extLst>
          </p:cNvPr>
          <p:cNvSpPr>
            <a:spLocks noChangeArrowheads="1"/>
          </p:cNvSpPr>
          <p:nvPr/>
        </p:nvSpPr>
        <p:spPr bwMode="auto">
          <a:xfrm>
            <a:off x="7505701" y="725488"/>
            <a:ext cx="842963" cy="501650"/>
          </a:xfrm>
          <a:prstGeom prst="rect">
            <a:avLst/>
          </a:prstGeom>
          <a:noFill/>
          <a:ln w="9525" algn="ctr">
            <a:noFill/>
            <a:miter lim="800000"/>
            <a:headEnd/>
            <a:tailEnd/>
          </a:ln>
          <a:effectLst/>
        </p:spPr>
        <p:txBody>
          <a:bodyPr lIns="73462" tIns="0" rIns="0" bIns="0" anchor="ctr"/>
          <a:lstStyle/>
          <a:p>
            <a:pPr algn="ctr" defTabSz="913526">
              <a:defRPr/>
            </a:pPr>
            <a:r>
              <a:rPr lang="en-GB" sz="1600" b="1"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2018</a:t>
            </a:r>
            <a:endParaRPr lang="en-US" sz="1600" b="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192" name="Table 191">
            <a:extLst>
              <a:ext uri="{FF2B5EF4-FFF2-40B4-BE49-F238E27FC236}">
                <a16:creationId xmlns:a16="http://schemas.microsoft.com/office/drawing/2014/main" id="{2FA5D1DF-B07F-448B-A5EC-78C575E667D9}"/>
              </a:ext>
            </a:extLst>
          </p:cNvPr>
          <p:cNvGraphicFramePr>
            <a:graphicFrameLocks noGrp="1"/>
          </p:cNvGraphicFramePr>
          <p:nvPr>
            <p:extLst>
              <p:ext uri="{D42A27DB-BD31-4B8C-83A1-F6EECF244321}">
                <p14:modId xmlns:p14="http://schemas.microsoft.com/office/powerpoint/2010/main" val="4280764455"/>
              </p:ext>
            </p:extLst>
          </p:nvPr>
        </p:nvGraphicFramePr>
        <p:xfrm>
          <a:off x="3948193" y="1139272"/>
          <a:ext cx="4238617" cy="685560"/>
        </p:xfrm>
        <a:graphic>
          <a:graphicData uri="http://schemas.openxmlformats.org/drawingml/2006/table">
            <a:tbl>
              <a:tblPr>
                <a:tableStyleId>{91EBBBCC-DAD2-459C-BE2E-F6DE35CF9A28}</a:tableStyleId>
              </a:tblPr>
              <a:tblGrid>
                <a:gridCol w="161925">
                  <a:extLst>
                    <a:ext uri="{9D8B030D-6E8A-4147-A177-3AD203B41FA5}">
                      <a16:colId xmlns:a16="http://schemas.microsoft.com/office/drawing/2014/main" val="20001"/>
                    </a:ext>
                  </a:extLst>
                </a:gridCol>
                <a:gridCol w="2686046">
                  <a:extLst>
                    <a:ext uri="{9D8B030D-6E8A-4147-A177-3AD203B41FA5}">
                      <a16:colId xmlns:a16="http://schemas.microsoft.com/office/drawing/2014/main" val="20002"/>
                    </a:ext>
                  </a:extLst>
                </a:gridCol>
                <a:gridCol w="695323">
                  <a:extLst>
                    <a:ext uri="{9D8B030D-6E8A-4147-A177-3AD203B41FA5}">
                      <a16:colId xmlns:a16="http://schemas.microsoft.com/office/drawing/2014/main" val="20003"/>
                    </a:ext>
                  </a:extLst>
                </a:gridCol>
                <a:gridCol w="695323">
                  <a:extLst>
                    <a:ext uri="{9D8B030D-6E8A-4147-A177-3AD203B41FA5}">
                      <a16:colId xmlns:a16="http://schemas.microsoft.com/office/drawing/2014/main" val="20004"/>
                    </a:ext>
                  </a:extLst>
                </a:gridCol>
              </a:tblGrid>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solidFill>
                      <a:schemeClr val="bg1"/>
                    </a:solidFill>
                  </a:tcPr>
                </a:tc>
                <a:tc>
                  <a:txBody>
                    <a:bodyPr/>
                    <a:lstStyle/>
                    <a:p>
                      <a:pPr algn="l" fontAlgn="b"/>
                      <a:r>
                        <a:rPr lang="it-IT" sz="1000" u="none" strike="noStrike" dirty="0" err="1">
                          <a:effectLst/>
                          <a:sym typeface="Calibri Light" panose="020F0302020204030204" pitchFamily="34" charset="0"/>
                        </a:rPr>
                        <a:t>Population</a:t>
                      </a:r>
                      <a:r>
                        <a:rPr lang="it-IT" sz="1000" u="none" strike="noStrike" dirty="0">
                          <a:effectLst/>
                          <a:sym typeface="Calibri Light" panose="020F0302020204030204" pitchFamily="34" charset="0"/>
                        </a:rPr>
                        <a:t> (mio)</a:t>
                      </a:r>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tc>
                <a:tc>
                  <a:txBody>
                    <a:bodyPr/>
                    <a:lstStyle/>
                    <a:p>
                      <a:pPr algn="r" fontAlgn="t"/>
                      <a:r>
                        <a:rPr lang="en-GB" sz="1000" u="none" strike="noStrike" dirty="0">
                          <a:effectLst/>
                          <a:sym typeface="Calibri Light" panose="020F0302020204030204" pitchFamily="34" charset="0"/>
                        </a:rPr>
                        <a:t>2.9</a:t>
                      </a: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tc>
                <a:tc>
                  <a:txBody>
                    <a:bodyPr/>
                    <a:lstStyle/>
                    <a:p>
                      <a:pPr algn="r" fontAlgn="t"/>
                      <a:r>
                        <a:rPr lang="en-GB" sz="1000" u="none" strike="noStrike" dirty="0">
                          <a:effectLst/>
                          <a:sym typeface="Calibri Light" panose="020F0302020204030204" pitchFamily="34" charset="0"/>
                        </a:rPr>
                        <a:t>2.9</a:t>
                      </a: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tc>
                <a:extLst>
                  <a:ext uri="{0D108BD9-81ED-4DB2-BD59-A6C34878D82A}">
                    <a16:rowId xmlns:a16="http://schemas.microsoft.com/office/drawing/2014/main" val="10000"/>
                  </a:ext>
                </a:extLst>
              </a:tr>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solidFill>
                      <a:schemeClr val="bg1"/>
                    </a:solidFill>
                  </a:tcPr>
                </a:tc>
                <a:tc>
                  <a:txBody>
                    <a:bodyPr/>
                    <a:lstStyle/>
                    <a:p>
                      <a:pPr algn="l" fontAlgn="b"/>
                      <a:r>
                        <a:rPr lang="it-IT" sz="1000" u="none" strike="noStrike" dirty="0">
                          <a:effectLst/>
                          <a:sym typeface="Calibri Light" panose="020F0302020204030204" pitchFamily="34" charset="0"/>
                        </a:rPr>
                        <a:t>Real GDP (</a:t>
                      </a:r>
                      <a:r>
                        <a:rPr lang="it-IT" sz="1000" u="none" strike="noStrike" dirty="0" err="1">
                          <a:effectLst/>
                          <a:sym typeface="Calibri Light" panose="020F0302020204030204" pitchFamily="34" charset="0"/>
                        </a:rPr>
                        <a:t>YoY</a:t>
                      </a:r>
                      <a:r>
                        <a:rPr lang="it-IT" sz="1000" u="none" strike="noStrike" dirty="0">
                          <a:effectLst/>
                          <a:sym typeface="Calibri Light" panose="020F0302020204030204" pitchFamily="34" charset="0"/>
                        </a:rPr>
                        <a:t> % </a:t>
                      </a:r>
                      <a:r>
                        <a:rPr lang="it-IT" sz="1000" u="none" strike="noStrike" dirty="0" err="1">
                          <a:effectLst/>
                          <a:sym typeface="Calibri Light" panose="020F0302020204030204" pitchFamily="34" charset="0"/>
                        </a:rPr>
                        <a:t>chg</a:t>
                      </a:r>
                      <a:r>
                        <a:rPr lang="it-IT" sz="1000" u="none" strike="noStrike" dirty="0">
                          <a:effectLst/>
                          <a:sym typeface="Calibri Light" panose="020F0302020204030204" pitchFamily="34" charset="0"/>
                        </a:rPr>
                        <a:t>)</a:t>
                      </a:r>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tc>
                <a:tc>
                  <a:txBody>
                    <a:bodyPr/>
                    <a:lstStyle/>
                    <a:p>
                      <a:pPr marL="0" algn="r" defTabSz="457200" rtl="0" eaLnBrk="1" fontAlgn="t" latinLnBrk="0" hangingPunct="1"/>
                      <a:r>
                        <a:rPr lang="en-GB" sz="1000" u="none" strike="noStrike" kern="1200" dirty="0">
                          <a:effectLst/>
                          <a:sym typeface="Calibri Light" panose="020F0302020204030204" pitchFamily="34" charset="0"/>
                        </a:rPr>
                        <a:t>3.7</a:t>
                      </a:r>
                      <a:endPar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tc>
                <a:tc>
                  <a:txBody>
                    <a:bodyPr/>
                    <a:lstStyle/>
                    <a:p>
                      <a:pPr marL="0" algn="r" defTabSz="457200" rtl="0" eaLnBrk="1" fontAlgn="t" latinLnBrk="0" hangingPunct="1"/>
                      <a:r>
                        <a:rPr lang="en-GB" sz="1000" u="none" strike="noStrike" kern="1200" dirty="0">
                          <a:effectLst/>
                          <a:sym typeface="Calibri Light" panose="020F0302020204030204" pitchFamily="34" charset="0"/>
                        </a:rPr>
                        <a:t>4.1</a:t>
                      </a:r>
                      <a:endPar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tc>
                <a:extLst>
                  <a:ext uri="{0D108BD9-81ED-4DB2-BD59-A6C34878D82A}">
                    <a16:rowId xmlns:a16="http://schemas.microsoft.com/office/drawing/2014/main" val="10001"/>
                  </a:ext>
                </a:extLst>
              </a:tr>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solidFill>
                      <a:schemeClr val="bg1"/>
                    </a:solidFill>
                  </a:tcPr>
                </a:tc>
                <a:tc>
                  <a:txBody>
                    <a:bodyPr/>
                    <a:lstStyle/>
                    <a:p>
                      <a:pPr algn="l" fontAlgn="b"/>
                      <a:r>
                        <a:rPr lang="it-IT" sz="1000" u="none" strike="noStrike" dirty="0">
                          <a:effectLst/>
                          <a:sym typeface="Calibri Light" panose="020F0302020204030204" pitchFamily="34" charset="0"/>
                        </a:rPr>
                        <a:t>GDP per capita (EUR </a:t>
                      </a:r>
                      <a:r>
                        <a:rPr lang="it-IT" sz="1000" u="none" strike="noStrike" dirty="0" err="1">
                          <a:effectLst/>
                          <a:sym typeface="Calibri Light" panose="020F0302020204030204" pitchFamily="34" charset="0"/>
                        </a:rPr>
                        <a:t>ths</a:t>
                      </a:r>
                      <a:r>
                        <a:rPr lang="it-IT" sz="1000" u="none" strike="noStrike" dirty="0">
                          <a:effectLst/>
                          <a:sym typeface="Calibri Light" panose="020F0302020204030204" pitchFamily="34" charset="0"/>
                        </a:rPr>
                        <a:t>)</a:t>
                      </a:r>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tc>
                <a:tc>
                  <a:txBody>
                    <a:bodyPr/>
                    <a:lstStyle/>
                    <a:p>
                      <a:pPr marL="0" algn="r" defTabSz="457200" rtl="0" eaLnBrk="1" fontAlgn="t" latinLnBrk="0" hangingPunct="1"/>
                      <a:r>
                        <a:rPr lang="en-GB" sz="1000" u="none" strike="noStrike" kern="1200">
                          <a:effectLst/>
                          <a:sym typeface="Calibri Light" panose="020F0302020204030204" pitchFamily="34" charset="0"/>
                        </a:rPr>
                        <a:t>4.0</a:t>
                      </a:r>
                      <a:endParaRPr lang="en-GB" sz="1000" b="0" i="0" u="none" strike="noStrike" kern="120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tc>
                <a:tc>
                  <a:txBody>
                    <a:bodyPr/>
                    <a:lstStyle/>
                    <a:p>
                      <a:pPr marL="0" algn="r" defTabSz="457200" rtl="0" eaLnBrk="1" fontAlgn="t" latinLnBrk="0" hangingPunct="1"/>
                      <a:r>
                        <a:rPr lang="en-GB" sz="1000" u="none" strike="noStrike" kern="1200" dirty="0">
                          <a:effectLst/>
                          <a:sym typeface="Calibri Light" panose="020F0302020204030204" pitchFamily="34" charset="0"/>
                        </a:rPr>
                        <a:t>4.5</a:t>
                      </a:r>
                      <a:endPar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tc>
                <a:extLst>
                  <a:ext uri="{0D108BD9-81ED-4DB2-BD59-A6C34878D82A}">
                    <a16:rowId xmlns:a16="http://schemas.microsoft.com/office/drawing/2014/main" val="10002"/>
                  </a:ext>
                </a:extLst>
              </a:tr>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solidFill>
                      <a:schemeClr val="bg1"/>
                    </a:solidFill>
                  </a:tcPr>
                </a:tc>
                <a:tc>
                  <a:txBody>
                    <a:bodyPr/>
                    <a:lstStyle/>
                    <a:p>
                      <a:pPr algn="l" fontAlgn="b"/>
                      <a:r>
                        <a:rPr lang="it-IT" sz="1000" u="none" strike="noStrike" dirty="0">
                          <a:effectLst/>
                          <a:sym typeface="Calibri Light" panose="020F0302020204030204" pitchFamily="34" charset="0"/>
                        </a:rPr>
                        <a:t>CPI (%; average)</a:t>
                      </a:r>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tc>
                <a:tc>
                  <a:txBody>
                    <a:bodyPr/>
                    <a:lstStyle/>
                    <a:p>
                      <a:pPr marL="0" algn="r" defTabSz="457200" rtl="0" eaLnBrk="1" fontAlgn="t" latinLnBrk="0" hangingPunct="1"/>
                      <a:r>
                        <a:rPr lang="en-GB" sz="1000" u="none" strike="noStrike" kern="1200" dirty="0">
                          <a:effectLst/>
                          <a:sym typeface="Calibri Light" panose="020F0302020204030204" pitchFamily="34" charset="0"/>
                        </a:rPr>
                        <a:t>2.0</a:t>
                      </a:r>
                      <a:endPar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tc>
                <a:tc>
                  <a:txBody>
                    <a:bodyPr/>
                    <a:lstStyle/>
                    <a:p>
                      <a:pPr marL="0" algn="r" defTabSz="457200" rtl="0" eaLnBrk="1" fontAlgn="t" latinLnBrk="0" hangingPunct="1"/>
                      <a:r>
                        <a:rPr lang="en-GB" sz="1000" u="none" strike="noStrike" kern="1200" dirty="0">
                          <a:effectLst/>
                          <a:sym typeface="Calibri Light" panose="020F0302020204030204" pitchFamily="34" charset="0"/>
                        </a:rPr>
                        <a:t>2.0</a:t>
                      </a:r>
                      <a:endPar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tc>
                <a:extLst>
                  <a:ext uri="{0D108BD9-81ED-4DB2-BD59-A6C34878D82A}">
                    <a16:rowId xmlns:a16="http://schemas.microsoft.com/office/drawing/2014/main" val="10003"/>
                  </a:ext>
                </a:extLst>
              </a:tr>
            </a:tbl>
          </a:graphicData>
        </a:graphic>
      </p:graphicFrame>
      <p:sp>
        <p:nvSpPr>
          <p:cNvPr id="194" name="Rectangle 22">
            <a:extLst>
              <a:ext uri="{FF2B5EF4-FFF2-40B4-BE49-F238E27FC236}">
                <a16:creationId xmlns:a16="http://schemas.microsoft.com/office/drawing/2014/main" id="{B6A62D6D-579A-46FB-A3B6-CCBAABAEC509}"/>
              </a:ext>
            </a:extLst>
          </p:cNvPr>
          <p:cNvSpPr>
            <a:spLocks noChangeArrowheads="1"/>
          </p:cNvSpPr>
          <p:nvPr/>
        </p:nvSpPr>
        <p:spPr bwMode="auto">
          <a:xfrm>
            <a:off x="1558925" y="1117601"/>
            <a:ext cx="2669268" cy="735013"/>
          </a:xfrm>
          <a:prstGeom prst="rect">
            <a:avLst/>
          </a:prstGeom>
          <a:noFill/>
          <a:ln w="9525" algn="ctr">
            <a:noFill/>
            <a:miter lim="800000"/>
            <a:headEnd/>
            <a:tailEnd/>
          </a:ln>
          <a:effectLst/>
        </p:spPr>
        <p:txBody>
          <a:bodyPr lIns="73462" tIns="0" rIns="0" bIns="0" anchor="ctr"/>
          <a:lstStyle/>
          <a:p>
            <a:pPr marL="360000" defTabSz="913526">
              <a:defRPr/>
            </a:pPr>
            <a:r>
              <a:rPr lang="en-US" b="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Real Economy</a:t>
            </a:r>
          </a:p>
        </p:txBody>
      </p:sp>
      <p:sp>
        <p:nvSpPr>
          <p:cNvPr id="195" name="Rectangle 22">
            <a:extLst>
              <a:ext uri="{FF2B5EF4-FFF2-40B4-BE49-F238E27FC236}">
                <a16:creationId xmlns:a16="http://schemas.microsoft.com/office/drawing/2014/main" id="{F795AA3D-631B-49BA-9462-C70E12E476FB}"/>
              </a:ext>
            </a:extLst>
          </p:cNvPr>
          <p:cNvSpPr>
            <a:spLocks noChangeArrowheads="1"/>
          </p:cNvSpPr>
          <p:nvPr/>
        </p:nvSpPr>
        <p:spPr bwMode="auto">
          <a:xfrm>
            <a:off x="1558925" y="1824833"/>
            <a:ext cx="2669268" cy="735012"/>
          </a:xfrm>
          <a:prstGeom prst="rect">
            <a:avLst/>
          </a:prstGeom>
          <a:noFill/>
          <a:ln w="9525" algn="ctr">
            <a:noFill/>
            <a:miter lim="800000"/>
            <a:headEnd/>
            <a:tailEnd/>
          </a:ln>
          <a:effectLst/>
        </p:spPr>
        <p:txBody>
          <a:bodyPr lIns="73462" tIns="0" rIns="0" bIns="0" anchor="ctr"/>
          <a:lstStyle/>
          <a:p>
            <a:pPr marL="360000" defTabSz="913526">
              <a:defRPr/>
            </a:pPr>
            <a:r>
              <a:rPr lang="en-US" b="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Fiscal policy</a:t>
            </a:r>
          </a:p>
        </p:txBody>
      </p:sp>
      <p:sp>
        <p:nvSpPr>
          <p:cNvPr id="196" name="Rectangle 22">
            <a:extLst>
              <a:ext uri="{FF2B5EF4-FFF2-40B4-BE49-F238E27FC236}">
                <a16:creationId xmlns:a16="http://schemas.microsoft.com/office/drawing/2014/main" id="{67C6E18B-F129-43BC-AFE6-C8101263B4DA}"/>
              </a:ext>
            </a:extLst>
          </p:cNvPr>
          <p:cNvSpPr>
            <a:spLocks noChangeArrowheads="1"/>
          </p:cNvSpPr>
          <p:nvPr/>
        </p:nvSpPr>
        <p:spPr bwMode="auto">
          <a:xfrm>
            <a:off x="1558925" y="2411414"/>
            <a:ext cx="2669268" cy="735012"/>
          </a:xfrm>
          <a:prstGeom prst="rect">
            <a:avLst/>
          </a:prstGeom>
          <a:noFill/>
          <a:ln w="9525" algn="ctr">
            <a:noFill/>
            <a:miter lim="800000"/>
            <a:headEnd/>
            <a:tailEnd/>
          </a:ln>
          <a:effectLst/>
        </p:spPr>
        <p:txBody>
          <a:bodyPr lIns="73462" tIns="0" rIns="0" bIns="0" anchor="ctr"/>
          <a:lstStyle/>
          <a:p>
            <a:pPr marL="360000" defTabSz="913526">
              <a:defRPr/>
            </a:pPr>
            <a:r>
              <a:rPr lang="en-US" b="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MM and ex. rate</a:t>
            </a:r>
          </a:p>
        </p:txBody>
      </p:sp>
      <p:sp>
        <p:nvSpPr>
          <p:cNvPr id="197" name="Rectangle 22">
            <a:extLst>
              <a:ext uri="{FF2B5EF4-FFF2-40B4-BE49-F238E27FC236}">
                <a16:creationId xmlns:a16="http://schemas.microsoft.com/office/drawing/2014/main" id="{45974174-7E5D-4AE6-8FA7-0DDC3A6C6543}"/>
              </a:ext>
            </a:extLst>
          </p:cNvPr>
          <p:cNvSpPr>
            <a:spLocks noChangeArrowheads="1"/>
          </p:cNvSpPr>
          <p:nvPr/>
        </p:nvSpPr>
        <p:spPr bwMode="auto">
          <a:xfrm>
            <a:off x="1558925" y="3026570"/>
            <a:ext cx="2669268" cy="735013"/>
          </a:xfrm>
          <a:prstGeom prst="rect">
            <a:avLst/>
          </a:prstGeom>
          <a:noFill/>
          <a:ln w="9525" algn="ctr">
            <a:noFill/>
            <a:miter lim="800000"/>
            <a:headEnd/>
            <a:tailEnd/>
          </a:ln>
          <a:effectLst/>
        </p:spPr>
        <p:txBody>
          <a:bodyPr lIns="73462" tIns="0" rIns="0" bIns="0" anchor="ctr"/>
          <a:lstStyle/>
          <a:p>
            <a:pPr marL="360000" defTabSz="913526">
              <a:defRPr/>
            </a:pPr>
            <a:r>
              <a:rPr lang="en-US" b="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External vulnerability</a:t>
            </a:r>
          </a:p>
        </p:txBody>
      </p:sp>
      <p:sp>
        <p:nvSpPr>
          <p:cNvPr id="198" name="Rectangle 22">
            <a:extLst>
              <a:ext uri="{FF2B5EF4-FFF2-40B4-BE49-F238E27FC236}">
                <a16:creationId xmlns:a16="http://schemas.microsoft.com/office/drawing/2014/main" id="{10078357-CD43-4032-8783-62225C2669CC}"/>
              </a:ext>
            </a:extLst>
          </p:cNvPr>
          <p:cNvSpPr>
            <a:spLocks noChangeArrowheads="1"/>
          </p:cNvSpPr>
          <p:nvPr/>
        </p:nvSpPr>
        <p:spPr bwMode="auto">
          <a:xfrm>
            <a:off x="1558925" y="3956051"/>
            <a:ext cx="2669268" cy="735013"/>
          </a:xfrm>
          <a:prstGeom prst="rect">
            <a:avLst/>
          </a:prstGeom>
          <a:noFill/>
          <a:ln w="9525" algn="ctr">
            <a:noFill/>
            <a:miter lim="800000"/>
            <a:headEnd/>
            <a:tailEnd/>
          </a:ln>
          <a:effectLst/>
        </p:spPr>
        <p:txBody>
          <a:bodyPr lIns="73462" tIns="0" rIns="0" bIns="0" anchor="ctr"/>
          <a:lstStyle/>
          <a:p>
            <a:pPr marL="360000" defTabSz="913526">
              <a:defRPr/>
            </a:pPr>
            <a:r>
              <a:rPr lang="en-US" b="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Banking sector</a:t>
            </a:r>
          </a:p>
        </p:txBody>
      </p:sp>
      <p:pic>
        <p:nvPicPr>
          <p:cNvPr id="199" name="Picture 13" descr="Image result for banks icon">
            <a:extLst>
              <a:ext uri="{FF2B5EF4-FFF2-40B4-BE49-F238E27FC236}">
                <a16:creationId xmlns:a16="http://schemas.microsoft.com/office/drawing/2014/main" id="{16AD082B-9228-46BC-81EA-081DF61F7062}"/>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2718" y="4124781"/>
            <a:ext cx="339466" cy="35883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99">
            <a:extLst>
              <a:ext uri="{FF2B5EF4-FFF2-40B4-BE49-F238E27FC236}">
                <a16:creationId xmlns:a16="http://schemas.microsoft.com/office/drawing/2014/main" id="{1F6D8FC6-0584-4FF5-ACCA-AA519A6C3BFA}"/>
              </a:ext>
            </a:extLst>
          </p:cNvPr>
          <p:cNvPicPr>
            <a:picLocks noChangeAspect="1"/>
          </p:cNvPicPr>
          <p:nvPr/>
        </p:nvPicPr>
        <p:blipFill>
          <a:blip r:embed="rId10" cstate="print">
            <a:duotone>
              <a:schemeClr val="accent2">
                <a:shade val="45000"/>
                <a:satMod val="135000"/>
              </a:schemeClr>
              <a:prstClr val="white"/>
            </a:duotone>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573182" y="1986425"/>
            <a:ext cx="353788" cy="347617"/>
          </a:xfrm>
          <a:prstGeom prst="rect">
            <a:avLst/>
          </a:prstGeom>
          <a:noFill/>
        </p:spPr>
      </p:pic>
      <p:pic>
        <p:nvPicPr>
          <p:cNvPr id="201" name="Picture 200">
            <a:extLst>
              <a:ext uri="{FF2B5EF4-FFF2-40B4-BE49-F238E27FC236}">
                <a16:creationId xmlns:a16="http://schemas.microsoft.com/office/drawing/2014/main" id="{EBC351C8-9DEB-49D1-8D5B-8D316FB8FF11}"/>
              </a:ext>
            </a:extLst>
          </p:cNvPr>
          <p:cNvPicPr>
            <a:picLocks noChangeAspect="1"/>
          </p:cNvPicPr>
          <p:nvPr/>
        </p:nvPicPr>
        <p:blipFill>
          <a:blip r:embed="rId11" cstate="print">
            <a:duotone>
              <a:schemeClr val="accent2">
                <a:shade val="45000"/>
                <a:satMod val="135000"/>
              </a:schemeClr>
              <a:prstClr val="white"/>
            </a:duotone>
            <a:clrChange>
              <a:clrFrom>
                <a:srgbClr val="FFFFFF"/>
              </a:clrFrom>
              <a:clrTo>
                <a:srgbClr val="FFFFFF">
                  <a:alpha val="0"/>
                </a:srgbClr>
              </a:clrTo>
            </a:clrChange>
            <a:extLst>
              <a:ext uri="{BEBA8EAE-BF5A-486C-A8C5-ECC9F3942E4B}">
                <a14:imgProps xmlns:a14="http://schemas.microsoft.com/office/drawing/2010/main">
                  <a14:imgLayer r:embed="rId12">
                    <a14:imgEffect>
                      <a14:sharpenSoften amount="50000"/>
                    </a14:imgEffect>
                    <a14:imgEffect>
                      <a14:colorTemperature colorTemp="4700"/>
                    </a14:imgEffect>
                    <a14:imgEffect>
                      <a14:brightnessContrast bright="9000" contrast="96000"/>
                    </a14:imgEffect>
                  </a14:imgLayer>
                </a14:imgProps>
              </a:ext>
              <a:ext uri="{28A0092B-C50C-407E-A947-70E740481C1C}">
                <a14:useLocalDpi xmlns:a14="http://schemas.microsoft.com/office/drawing/2010/main" val="0"/>
              </a:ext>
            </a:extLst>
          </a:blip>
          <a:stretch>
            <a:fillRect/>
          </a:stretch>
        </p:blipFill>
        <p:spPr>
          <a:xfrm>
            <a:off x="1524332" y="2601917"/>
            <a:ext cx="375288" cy="352428"/>
          </a:xfrm>
          <a:prstGeom prst="rect">
            <a:avLst/>
          </a:prstGeom>
          <a:noFill/>
        </p:spPr>
      </p:pic>
      <p:pic>
        <p:nvPicPr>
          <p:cNvPr id="202" name="Picture 201">
            <a:extLst>
              <a:ext uri="{FF2B5EF4-FFF2-40B4-BE49-F238E27FC236}">
                <a16:creationId xmlns:a16="http://schemas.microsoft.com/office/drawing/2014/main" id="{B2EF2BD6-7212-45F2-99AA-DD86F4A0D1D3}"/>
              </a:ext>
            </a:extLst>
          </p:cNvPr>
          <p:cNvPicPr>
            <a:picLocks noChangeAspect="1"/>
          </p:cNvPicPr>
          <p:nvPr/>
        </p:nvPicPr>
        <p:blipFill>
          <a:blip r:embed="rId1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2906" y="3261711"/>
            <a:ext cx="338140" cy="338140"/>
          </a:xfrm>
          <a:prstGeom prst="rect">
            <a:avLst/>
          </a:prstGeom>
          <a:noFill/>
        </p:spPr>
      </p:pic>
      <p:pic>
        <p:nvPicPr>
          <p:cNvPr id="203" name="Picture 202">
            <a:extLst>
              <a:ext uri="{FF2B5EF4-FFF2-40B4-BE49-F238E27FC236}">
                <a16:creationId xmlns:a16="http://schemas.microsoft.com/office/drawing/2014/main" id="{5BACDAB0-B871-4F70-99D8-634E0BDCCB96}"/>
              </a:ext>
            </a:extLst>
          </p:cNvPr>
          <p:cNvPicPr>
            <a:picLocks noChangeAspect="1"/>
          </p:cNvPicPr>
          <p:nvPr/>
        </p:nvPicPr>
        <p:blipFill>
          <a:blip r:embed="rId14" cstate="print">
            <a:clrChange>
              <a:clrFrom>
                <a:srgbClr val="FDFDFD"/>
              </a:clrFrom>
              <a:clrTo>
                <a:srgbClr val="FDFDF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85562" y="1354947"/>
            <a:ext cx="309978" cy="247032"/>
          </a:xfrm>
          <a:prstGeom prst="rect">
            <a:avLst/>
          </a:prstGeom>
          <a:noFill/>
        </p:spPr>
      </p:pic>
      <p:sp>
        <p:nvSpPr>
          <p:cNvPr id="204" name="Text_Comments">
            <a:extLst>
              <a:ext uri="{FF2B5EF4-FFF2-40B4-BE49-F238E27FC236}">
                <a16:creationId xmlns:a16="http://schemas.microsoft.com/office/drawing/2014/main" id="{5C556E17-0A82-47BE-AB93-E19E80A20216}"/>
              </a:ext>
            </a:extLst>
          </p:cNvPr>
          <p:cNvSpPr txBox="1">
            <a:spLocks/>
          </p:cNvSpPr>
          <p:nvPr/>
        </p:nvSpPr>
        <p:spPr bwMode="gray">
          <a:xfrm>
            <a:off x="432926" y="4831219"/>
            <a:ext cx="2849562" cy="1487488"/>
          </a:xfrm>
          <a:prstGeom prst="rect">
            <a:avLst/>
          </a:prstGeom>
          <a:noFill/>
          <a:ln w="12700">
            <a:noFill/>
            <a:miter lim="800000"/>
            <a:headEnd/>
            <a:tailEnd/>
          </a:ln>
          <a:effectLst/>
        </p:spPr>
        <p:txBody>
          <a:bodyPr lIns="73720" tIns="73720" rIns="73720" bIns="73720"/>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50000"/>
              </a:spcBef>
              <a:spcAft>
                <a:spcPts val="200"/>
              </a:spcAft>
              <a:buClr>
                <a:srgbClr val="002960"/>
              </a:buClr>
              <a:defRPr/>
            </a:pPr>
            <a:r>
              <a:rPr lang="en-GB" sz="1200" b="1" i="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Politics</a:t>
            </a:r>
          </a:p>
          <a:p>
            <a:pPr lvl="1" algn="just">
              <a:spcBef>
                <a:spcPct val="50000"/>
              </a:spcBef>
              <a:buClr>
                <a:srgbClr val="E53809"/>
              </a:buClr>
              <a:buFont typeface="Wingdings" panose="05000000000000000000" pitchFamily="2" charset="2"/>
              <a:buChar char="§"/>
              <a:defRPr/>
            </a:pPr>
            <a:r>
              <a:rPr lang="en-US" sz="100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The implementation of electoral and judicial reforms in Albania will continue to be extremely challenging over the coming months, as the political environment is not conducive to consensus building</a:t>
            </a:r>
          </a:p>
          <a:p>
            <a:pPr lvl="1" algn="just">
              <a:spcBef>
                <a:spcPct val="50000"/>
              </a:spcBef>
              <a:buClr>
                <a:srgbClr val="E53809"/>
              </a:buClr>
              <a:buFont typeface="Wingdings" panose="05000000000000000000" pitchFamily="2" charset="2"/>
              <a:buChar char="§"/>
              <a:defRPr/>
            </a:pPr>
            <a:r>
              <a:rPr lang="en-US" sz="100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The country is expected to continue progressing towards EU membership.</a:t>
            </a:r>
          </a:p>
        </p:txBody>
      </p:sp>
      <p:sp>
        <p:nvSpPr>
          <p:cNvPr id="205" name="Text_Comments">
            <a:extLst>
              <a:ext uri="{FF2B5EF4-FFF2-40B4-BE49-F238E27FC236}">
                <a16:creationId xmlns:a16="http://schemas.microsoft.com/office/drawing/2014/main" id="{C509D6ED-1794-4E35-84C0-8CC784BF4FB9}"/>
              </a:ext>
            </a:extLst>
          </p:cNvPr>
          <p:cNvSpPr txBox="1">
            <a:spLocks/>
          </p:cNvSpPr>
          <p:nvPr/>
        </p:nvSpPr>
        <p:spPr bwMode="gray">
          <a:xfrm>
            <a:off x="7353058" y="4831219"/>
            <a:ext cx="2847975" cy="1487488"/>
          </a:xfrm>
          <a:prstGeom prst="rect">
            <a:avLst/>
          </a:prstGeom>
          <a:noFill/>
          <a:ln w="12700">
            <a:noFill/>
            <a:miter lim="800000"/>
            <a:headEnd/>
            <a:tailEnd/>
          </a:ln>
          <a:effectLst/>
        </p:spPr>
        <p:txBody>
          <a:bodyPr lIns="73720" tIns="73720" rIns="73720" bIns="73720"/>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50000"/>
              </a:spcBef>
              <a:spcAft>
                <a:spcPts val="200"/>
              </a:spcAft>
              <a:buClr>
                <a:srgbClr val="002960"/>
              </a:buClr>
              <a:defRPr/>
            </a:pPr>
            <a:r>
              <a:rPr lang="en-GB" sz="1100" b="1" i="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Overall country’s assessment</a:t>
            </a:r>
          </a:p>
          <a:p>
            <a:pPr lvl="1" algn="just">
              <a:spcBef>
                <a:spcPct val="50000"/>
              </a:spcBef>
              <a:buClr>
                <a:srgbClr val="E53809"/>
              </a:buClr>
              <a:defRPr/>
            </a:pPr>
            <a:r>
              <a:rPr lang="en-US" sz="100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Albania's relatively low level of development means there are available factors of production and potential efficiency gains capable of yielding faster economic growth with the right structural reforms</a:t>
            </a:r>
          </a:p>
          <a:p>
            <a:pPr lvl="1" algn="just">
              <a:spcBef>
                <a:spcPct val="50000"/>
              </a:spcBef>
              <a:buClr>
                <a:srgbClr val="E53809"/>
              </a:buClr>
              <a:defRPr/>
            </a:pPr>
            <a:r>
              <a:rPr lang="en-US" sz="100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Lack of institutional development and endemic corruption remain key challenges to stability over the long term</a:t>
            </a:r>
          </a:p>
        </p:txBody>
      </p:sp>
      <p:sp>
        <p:nvSpPr>
          <p:cNvPr id="206" name="Text_Comments">
            <a:extLst>
              <a:ext uri="{FF2B5EF4-FFF2-40B4-BE49-F238E27FC236}">
                <a16:creationId xmlns:a16="http://schemas.microsoft.com/office/drawing/2014/main" id="{593807C3-505F-4894-ACB7-8413605D6C00}"/>
              </a:ext>
            </a:extLst>
          </p:cNvPr>
          <p:cNvSpPr txBox="1">
            <a:spLocks/>
          </p:cNvSpPr>
          <p:nvPr/>
        </p:nvSpPr>
        <p:spPr bwMode="gray">
          <a:xfrm>
            <a:off x="3893785" y="4831219"/>
            <a:ext cx="2847975" cy="1487488"/>
          </a:xfrm>
          <a:prstGeom prst="rect">
            <a:avLst/>
          </a:prstGeom>
          <a:noFill/>
          <a:ln w="12700">
            <a:noFill/>
            <a:miter lim="800000"/>
            <a:headEnd/>
            <a:tailEnd/>
          </a:ln>
          <a:effectLst/>
        </p:spPr>
        <p:txBody>
          <a:bodyPr lIns="73720" tIns="73720" rIns="73720" bIns="73720"/>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50000"/>
              </a:spcBef>
              <a:spcAft>
                <a:spcPts val="200"/>
              </a:spcAft>
              <a:buClr>
                <a:srgbClr val="002960"/>
              </a:buClr>
              <a:defRPr/>
            </a:pPr>
            <a:r>
              <a:rPr lang="en-GB" sz="1100" b="1" i="1" kern="0"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Economy outlook</a:t>
            </a:r>
          </a:p>
          <a:p>
            <a:pPr lvl="1" algn="just">
              <a:spcBef>
                <a:spcPct val="50000"/>
              </a:spcBef>
              <a:buClr>
                <a:srgbClr val="E53809"/>
              </a:buClr>
              <a:defRPr/>
            </a:pPr>
            <a:r>
              <a:rPr lang="en-US" sz="100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Real GDP growth will remain on a positive footing over the coming quarters (FY.2018 real GDP growth +4.1% YoY)</a:t>
            </a:r>
          </a:p>
          <a:p>
            <a:pPr lvl="1" algn="just">
              <a:spcBef>
                <a:spcPct val="50000"/>
              </a:spcBef>
              <a:buClr>
                <a:srgbClr val="E53809"/>
              </a:buClr>
              <a:defRPr/>
            </a:pPr>
            <a:r>
              <a:rPr lang="en-US" sz="100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As the current account is set to remain firmly in deficit over the coming years, the country will continue to cover its external financing needs with inward FDIs and FX reserves</a:t>
            </a:r>
          </a:p>
        </p:txBody>
      </p:sp>
      <p:sp>
        <p:nvSpPr>
          <p:cNvPr id="4" name="Rectangle 3">
            <a:extLst>
              <a:ext uri="{FF2B5EF4-FFF2-40B4-BE49-F238E27FC236}">
                <a16:creationId xmlns:a16="http://schemas.microsoft.com/office/drawing/2014/main" id="{3F39F68E-BCF6-4125-B6E1-605869F87320}"/>
              </a:ext>
            </a:extLst>
          </p:cNvPr>
          <p:cNvSpPr/>
          <p:nvPr/>
        </p:nvSpPr>
        <p:spPr>
          <a:xfrm>
            <a:off x="1379645" y="1145383"/>
            <a:ext cx="2622119" cy="654616"/>
          </a:xfrm>
          <a:prstGeom prst="rect">
            <a:avLst/>
          </a:prstGeom>
          <a:solidFill>
            <a:schemeClr val="tx1">
              <a:lumMod val="95000"/>
              <a:lumOff val="5000"/>
              <a:alpha val="6000"/>
            </a:schemeClr>
          </a:solidFill>
          <a:ln w="25400">
            <a:solidFill>
              <a:srgbClr val="E538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7" name="Rectangle 206">
            <a:extLst>
              <a:ext uri="{FF2B5EF4-FFF2-40B4-BE49-F238E27FC236}">
                <a16:creationId xmlns:a16="http://schemas.microsoft.com/office/drawing/2014/main" id="{30EBE8A3-D052-4338-9F7E-57B0E95013B2}"/>
              </a:ext>
            </a:extLst>
          </p:cNvPr>
          <p:cNvSpPr/>
          <p:nvPr/>
        </p:nvSpPr>
        <p:spPr>
          <a:xfrm>
            <a:off x="1379645" y="1929006"/>
            <a:ext cx="2622119" cy="461016"/>
          </a:xfrm>
          <a:prstGeom prst="rect">
            <a:avLst/>
          </a:prstGeom>
          <a:solidFill>
            <a:schemeClr val="tx1">
              <a:lumMod val="95000"/>
              <a:lumOff val="5000"/>
              <a:alpha val="6000"/>
            </a:schemeClr>
          </a:solidFill>
          <a:ln w="25400">
            <a:solidFill>
              <a:srgbClr val="E538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8" name="Rectangle 207">
            <a:extLst>
              <a:ext uri="{FF2B5EF4-FFF2-40B4-BE49-F238E27FC236}">
                <a16:creationId xmlns:a16="http://schemas.microsoft.com/office/drawing/2014/main" id="{8966F870-6B04-42EA-A779-96FFE4585C75}"/>
              </a:ext>
            </a:extLst>
          </p:cNvPr>
          <p:cNvSpPr/>
          <p:nvPr/>
        </p:nvSpPr>
        <p:spPr>
          <a:xfrm>
            <a:off x="1379645" y="2519029"/>
            <a:ext cx="2622119" cy="468302"/>
          </a:xfrm>
          <a:prstGeom prst="rect">
            <a:avLst/>
          </a:prstGeom>
          <a:solidFill>
            <a:schemeClr val="tx1">
              <a:lumMod val="95000"/>
              <a:lumOff val="5000"/>
              <a:alpha val="6000"/>
            </a:schemeClr>
          </a:solidFill>
          <a:ln w="25400">
            <a:solidFill>
              <a:srgbClr val="E538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9" name="Rectangle 208">
            <a:extLst>
              <a:ext uri="{FF2B5EF4-FFF2-40B4-BE49-F238E27FC236}">
                <a16:creationId xmlns:a16="http://schemas.microsoft.com/office/drawing/2014/main" id="{038E88F4-98E1-4BB2-B91B-2929CCE701B5}"/>
              </a:ext>
            </a:extLst>
          </p:cNvPr>
          <p:cNvSpPr/>
          <p:nvPr/>
        </p:nvSpPr>
        <p:spPr>
          <a:xfrm>
            <a:off x="1379645" y="3116338"/>
            <a:ext cx="2622119" cy="669981"/>
          </a:xfrm>
          <a:prstGeom prst="rect">
            <a:avLst/>
          </a:prstGeom>
          <a:solidFill>
            <a:schemeClr val="tx1">
              <a:lumMod val="95000"/>
              <a:lumOff val="5000"/>
              <a:alpha val="6000"/>
            </a:schemeClr>
          </a:solidFill>
          <a:ln w="25400">
            <a:solidFill>
              <a:srgbClr val="E538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0" name="Rectangle 209">
            <a:extLst>
              <a:ext uri="{FF2B5EF4-FFF2-40B4-BE49-F238E27FC236}">
                <a16:creationId xmlns:a16="http://schemas.microsoft.com/office/drawing/2014/main" id="{4C380DCE-1A7B-4C7E-88AE-2739A3B12E58}"/>
              </a:ext>
            </a:extLst>
          </p:cNvPr>
          <p:cNvSpPr/>
          <p:nvPr/>
        </p:nvSpPr>
        <p:spPr>
          <a:xfrm>
            <a:off x="1379645" y="3915327"/>
            <a:ext cx="2622119" cy="889603"/>
          </a:xfrm>
          <a:prstGeom prst="rect">
            <a:avLst/>
          </a:prstGeom>
          <a:solidFill>
            <a:schemeClr val="tx1">
              <a:lumMod val="95000"/>
              <a:lumOff val="5000"/>
              <a:alpha val="6000"/>
            </a:schemeClr>
          </a:solidFill>
          <a:ln w="25400">
            <a:solidFill>
              <a:srgbClr val="E538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211" name="Table 210">
            <a:extLst>
              <a:ext uri="{FF2B5EF4-FFF2-40B4-BE49-F238E27FC236}">
                <a16:creationId xmlns:a16="http://schemas.microsoft.com/office/drawing/2014/main" id="{7AC55474-B5A5-44C2-B4EF-049AD09EB01F}"/>
              </a:ext>
            </a:extLst>
          </p:cNvPr>
          <p:cNvGraphicFramePr>
            <a:graphicFrameLocks noGrp="1"/>
          </p:cNvGraphicFramePr>
          <p:nvPr>
            <p:extLst>
              <p:ext uri="{D42A27DB-BD31-4B8C-83A1-F6EECF244321}">
                <p14:modId xmlns:p14="http://schemas.microsoft.com/office/powerpoint/2010/main" val="1896005295"/>
              </p:ext>
            </p:extLst>
          </p:nvPr>
        </p:nvGraphicFramePr>
        <p:xfrm>
          <a:off x="3948193" y="1974880"/>
          <a:ext cx="4238617" cy="514170"/>
        </p:xfrm>
        <a:graphic>
          <a:graphicData uri="http://schemas.openxmlformats.org/drawingml/2006/table">
            <a:tbl>
              <a:tblPr/>
              <a:tblGrid>
                <a:gridCol w="161925">
                  <a:extLst>
                    <a:ext uri="{9D8B030D-6E8A-4147-A177-3AD203B41FA5}">
                      <a16:colId xmlns:a16="http://schemas.microsoft.com/office/drawing/2014/main" val="20001"/>
                    </a:ext>
                  </a:extLst>
                </a:gridCol>
                <a:gridCol w="2686046">
                  <a:extLst>
                    <a:ext uri="{9D8B030D-6E8A-4147-A177-3AD203B41FA5}">
                      <a16:colId xmlns:a16="http://schemas.microsoft.com/office/drawing/2014/main" val="20002"/>
                    </a:ext>
                  </a:extLst>
                </a:gridCol>
                <a:gridCol w="695323">
                  <a:extLst>
                    <a:ext uri="{9D8B030D-6E8A-4147-A177-3AD203B41FA5}">
                      <a16:colId xmlns:a16="http://schemas.microsoft.com/office/drawing/2014/main" val="20003"/>
                    </a:ext>
                  </a:extLst>
                </a:gridCol>
                <a:gridCol w="695323">
                  <a:extLst>
                    <a:ext uri="{9D8B030D-6E8A-4147-A177-3AD203B41FA5}">
                      <a16:colId xmlns:a16="http://schemas.microsoft.com/office/drawing/2014/main" val="20004"/>
                    </a:ext>
                  </a:extLst>
                </a:gridCol>
              </a:tblGrid>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Public </a:t>
                      </a:r>
                      <a:r>
                        <a:rPr lang="it-IT" sz="1000" b="0" i="0" u="none" strike="noStrike" dirty="0" err="1">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debt</a:t>
                      </a: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/GDP (%)</a:t>
                      </a:r>
                    </a:p>
                  </a:txBody>
                  <a:tcPr marL="9525" marR="9525" marT="9522"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66.0</a:t>
                      </a:r>
                    </a:p>
                  </a:txBody>
                  <a:tcPr marL="9525" marR="9525" marT="9522"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63.6</a:t>
                      </a:r>
                    </a:p>
                  </a:txBody>
                  <a:tcPr marL="9525" marR="9525" marT="9522"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Budget balance/GDP (%)</a:t>
                      </a:r>
                    </a:p>
                  </a:txBody>
                  <a:tcPr marL="9525" marR="9525" marT="9522"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-1.4</a:t>
                      </a:r>
                    </a:p>
                  </a:txBody>
                  <a:tcPr marL="9525" marR="9525" marT="9522"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-2.2</a:t>
                      </a:r>
                    </a:p>
                  </a:txBody>
                  <a:tcPr marL="9525" marR="9525" marT="9522"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defTabSz="457200" rtl="0" eaLnBrk="1" fontAlgn="t" latinLnBrk="0" hangingPunct="1"/>
                      <a:endPar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defTabSz="457200" rtl="0" eaLnBrk="1" fontAlgn="t" latinLnBrk="0" hangingPunct="1"/>
                      <a:endPar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212" name="Table 211">
            <a:extLst>
              <a:ext uri="{FF2B5EF4-FFF2-40B4-BE49-F238E27FC236}">
                <a16:creationId xmlns:a16="http://schemas.microsoft.com/office/drawing/2014/main" id="{9509CA37-8535-4B95-9E37-ACC0B19EAA04}"/>
              </a:ext>
            </a:extLst>
          </p:cNvPr>
          <p:cNvGraphicFramePr>
            <a:graphicFrameLocks noGrp="1"/>
          </p:cNvGraphicFramePr>
          <p:nvPr>
            <p:extLst>
              <p:ext uri="{D42A27DB-BD31-4B8C-83A1-F6EECF244321}">
                <p14:modId xmlns:p14="http://schemas.microsoft.com/office/powerpoint/2010/main" val="2667889478"/>
              </p:ext>
            </p:extLst>
          </p:nvPr>
        </p:nvGraphicFramePr>
        <p:xfrm>
          <a:off x="3948193" y="2572098"/>
          <a:ext cx="4238617" cy="342780"/>
        </p:xfrm>
        <a:graphic>
          <a:graphicData uri="http://schemas.openxmlformats.org/drawingml/2006/table">
            <a:tbl>
              <a:tblPr/>
              <a:tblGrid>
                <a:gridCol w="161925">
                  <a:extLst>
                    <a:ext uri="{9D8B030D-6E8A-4147-A177-3AD203B41FA5}">
                      <a16:colId xmlns:a16="http://schemas.microsoft.com/office/drawing/2014/main" val="20001"/>
                    </a:ext>
                  </a:extLst>
                </a:gridCol>
                <a:gridCol w="2686046">
                  <a:extLst>
                    <a:ext uri="{9D8B030D-6E8A-4147-A177-3AD203B41FA5}">
                      <a16:colId xmlns:a16="http://schemas.microsoft.com/office/drawing/2014/main" val="20002"/>
                    </a:ext>
                  </a:extLst>
                </a:gridCol>
                <a:gridCol w="695323">
                  <a:extLst>
                    <a:ext uri="{9D8B030D-6E8A-4147-A177-3AD203B41FA5}">
                      <a16:colId xmlns:a16="http://schemas.microsoft.com/office/drawing/2014/main" val="20003"/>
                    </a:ext>
                  </a:extLst>
                </a:gridCol>
                <a:gridCol w="695323">
                  <a:extLst>
                    <a:ext uri="{9D8B030D-6E8A-4147-A177-3AD203B41FA5}">
                      <a16:colId xmlns:a16="http://schemas.microsoft.com/office/drawing/2014/main" val="20004"/>
                    </a:ext>
                  </a:extLst>
                </a:gridCol>
              </a:tblGrid>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Money market 3m rate (%; average)</a:t>
                      </a:r>
                    </a:p>
                  </a:txBody>
                  <a:tcPr marL="9525" marR="9525" marT="9522"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1.3</a:t>
                      </a:r>
                    </a:p>
                  </a:txBody>
                  <a:tcPr marL="9525" marR="9525" marT="9522"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1.0</a:t>
                      </a:r>
                    </a:p>
                  </a:txBody>
                  <a:tcPr marL="9525" marR="9525" marT="9522"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Exchange rate/EUR (average)</a:t>
                      </a:r>
                    </a:p>
                  </a:txBody>
                  <a:tcPr marL="9525" marR="9525" marT="9522"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en-GB" sz="1000" b="0" i="0" u="none" strike="noStrike" kern="120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134.2</a:t>
                      </a:r>
                    </a:p>
                  </a:txBody>
                  <a:tcPr marL="9525" marR="9525" marT="9522"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127.6</a:t>
                      </a:r>
                    </a:p>
                  </a:txBody>
                  <a:tcPr marL="9525" marR="9525" marT="9522"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bl>
          </a:graphicData>
        </a:graphic>
      </p:graphicFrame>
      <p:graphicFrame>
        <p:nvGraphicFramePr>
          <p:cNvPr id="213" name="Table 212">
            <a:extLst>
              <a:ext uri="{FF2B5EF4-FFF2-40B4-BE49-F238E27FC236}">
                <a16:creationId xmlns:a16="http://schemas.microsoft.com/office/drawing/2014/main" id="{FD057DC4-56D5-4118-BE14-0E5640222CC2}"/>
              </a:ext>
            </a:extLst>
          </p:cNvPr>
          <p:cNvGraphicFramePr>
            <a:graphicFrameLocks noGrp="1"/>
          </p:cNvGraphicFramePr>
          <p:nvPr>
            <p:extLst>
              <p:ext uri="{D42A27DB-BD31-4B8C-83A1-F6EECF244321}">
                <p14:modId xmlns:p14="http://schemas.microsoft.com/office/powerpoint/2010/main" val="1396564103"/>
              </p:ext>
            </p:extLst>
          </p:nvPr>
        </p:nvGraphicFramePr>
        <p:xfrm>
          <a:off x="3948193" y="3091176"/>
          <a:ext cx="4238617" cy="685560"/>
        </p:xfrm>
        <a:graphic>
          <a:graphicData uri="http://schemas.openxmlformats.org/drawingml/2006/table">
            <a:tbl>
              <a:tblPr/>
              <a:tblGrid>
                <a:gridCol w="161925">
                  <a:extLst>
                    <a:ext uri="{9D8B030D-6E8A-4147-A177-3AD203B41FA5}">
                      <a16:colId xmlns:a16="http://schemas.microsoft.com/office/drawing/2014/main" val="20001"/>
                    </a:ext>
                  </a:extLst>
                </a:gridCol>
                <a:gridCol w="2686046">
                  <a:extLst>
                    <a:ext uri="{9D8B030D-6E8A-4147-A177-3AD203B41FA5}">
                      <a16:colId xmlns:a16="http://schemas.microsoft.com/office/drawing/2014/main" val="20002"/>
                    </a:ext>
                  </a:extLst>
                </a:gridCol>
                <a:gridCol w="695323">
                  <a:extLst>
                    <a:ext uri="{9D8B030D-6E8A-4147-A177-3AD203B41FA5}">
                      <a16:colId xmlns:a16="http://schemas.microsoft.com/office/drawing/2014/main" val="20003"/>
                    </a:ext>
                  </a:extLst>
                </a:gridCol>
                <a:gridCol w="695323">
                  <a:extLst>
                    <a:ext uri="{9D8B030D-6E8A-4147-A177-3AD203B41FA5}">
                      <a16:colId xmlns:a16="http://schemas.microsoft.com/office/drawing/2014/main" val="20004"/>
                    </a:ext>
                  </a:extLst>
                </a:gridCol>
              </a:tblGrid>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it-IT" sz="1000" b="0" i="0" u="none" strike="noStrike" dirty="0" err="1">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Current</a:t>
                      </a: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 account balance/GDP (%)</a:t>
                      </a:r>
                    </a:p>
                  </a:txBody>
                  <a:tcPr marL="9525" marR="9525" marT="9522"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-6.9</a:t>
                      </a:r>
                    </a:p>
                  </a:txBody>
                  <a:tcPr marL="9525" marR="9525" marT="9522"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-7.1</a:t>
                      </a:r>
                    </a:p>
                  </a:txBody>
                  <a:tcPr marL="9525" marR="9525" marT="9522"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External </a:t>
                      </a:r>
                      <a:r>
                        <a:rPr lang="it-IT" sz="1000" b="0" i="0" u="none" strike="noStrike" dirty="0" err="1">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debt</a:t>
                      </a: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/GDP (%)</a:t>
                      </a:r>
                    </a:p>
                  </a:txBody>
                  <a:tcPr marL="9525" marR="9525" marT="9522"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59.7</a:t>
                      </a:r>
                      <a:endPar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56.6</a:t>
                      </a:r>
                      <a:endPar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CDS 5Y EUR (bps; end of year)</a:t>
                      </a:r>
                      <a:endParaRPr lang="en-US"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it-IT" sz="1000" b="0" i="0" u="none" strike="noStrike" kern="120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77</a:t>
                      </a:r>
                      <a:endPar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en-GB"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9</a:t>
                      </a:r>
                      <a:r>
                        <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171390">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Rating S&amp;P</a:t>
                      </a:r>
                    </a:p>
                  </a:txBody>
                  <a:tcPr marL="9525" marR="9525" marT="9522"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it-IT" sz="1000" b="0" i="0" u="none" strike="noStrike" kern="120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B+</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t" latinLnBrk="0" hangingPunct="1"/>
                      <a:r>
                        <a:rPr lang="it-IT" sz="10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B+</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bl>
          </a:graphicData>
        </a:graphic>
      </p:graphicFrame>
      <p:graphicFrame>
        <p:nvGraphicFramePr>
          <p:cNvPr id="214" name="Table 213">
            <a:extLst>
              <a:ext uri="{FF2B5EF4-FFF2-40B4-BE49-F238E27FC236}">
                <a16:creationId xmlns:a16="http://schemas.microsoft.com/office/drawing/2014/main" id="{50AC71A3-B3A8-49A9-8750-E10E2CD323C5}"/>
              </a:ext>
            </a:extLst>
          </p:cNvPr>
          <p:cNvGraphicFramePr>
            <a:graphicFrameLocks noGrp="1"/>
          </p:cNvGraphicFramePr>
          <p:nvPr>
            <p:extLst>
              <p:ext uri="{D42A27DB-BD31-4B8C-83A1-F6EECF244321}">
                <p14:modId xmlns:p14="http://schemas.microsoft.com/office/powerpoint/2010/main" val="629413278"/>
              </p:ext>
            </p:extLst>
          </p:nvPr>
        </p:nvGraphicFramePr>
        <p:xfrm>
          <a:off x="3948193" y="3924311"/>
          <a:ext cx="4238617" cy="885810"/>
        </p:xfrm>
        <a:graphic>
          <a:graphicData uri="http://schemas.openxmlformats.org/drawingml/2006/table">
            <a:tbl>
              <a:tblPr/>
              <a:tblGrid>
                <a:gridCol w="161925">
                  <a:extLst>
                    <a:ext uri="{9D8B030D-6E8A-4147-A177-3AD203B41FA5}">
                      <a16:colId xmlns:a16="http://schemas.microsoft.com/office/drawing/2014/main" val="20001"/>
                    </a:ext>
                  </a:extLst>
                </a:gridCol>
                <a:gridCol w="2686046">
                  <a:extLst>
                    <a:ext uri="{9D8B030D-6E8A-4147-A177-3AD203B41FA5}">
                      <a16:colId xmlns:a16="http://schemas.microsoft.com/office/drawing/2014/main" val="20002"/>
                    </a:ext>
                  </a:extLst>
                </a:gridCol>
                <a:gridCol w="695323">
                  <a:extLst>
                    <a:ext uri="{9D8B030D-6E8A-4147-A177-3AD203B41FA5}">
                      <a16:colId xmlns:a16="http://schemas.microsoft.com/office/drawing/2014/main" val="20003"/>
                    </a:ext>
                  </a:extLst>
                </a:gridCol>
                <a:gridCol w="695323">
                  <a:extLst>
                    <a:ext uri="{9D8B030D-6E8A-4147-A177-3AD203B41FA5}">
                      <a16:colId xmlns:a16="http://schemas.microsoft.com/office/drawing/2014/main" val="20004"/>
                    </a:ext>
                  </a:extLst>
                </a:gridCol>
              </a:tblGrid>
              <a:tr h="177103">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GB" sz="11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Loans (YoY % </a:t>
                      </a:r>
                      <a:r>
                        <a:rPr lang="en-GB" sz="1100" b="0" i="0" u="none" strike="noStrike" dirty="0" err="1">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chg</a:t>
                      </a:r>
                      <a:r>
                        <a:rPr lang="en-GB" sz="11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 LC; out. am.)</a:t>
                      </a:r>
                    </a:p>
                  </a:txBody>
                  <a:tcPr marL="9525" marR="9525" marT="9522"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b" latinLnBrk="0" hangingPunct="1"/>
                      <a:r>
                        <a:rPr lang="it-IT" sz="11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0.5</a:t>
                      </a:r>
                    </a:p>
                  </a:txBody>
                  <a:tcPr marL="9525" marR="9525" marT="952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b" latinLnBrk="0" hangingPunct="1"/>
                      <a:r>
                        <a:rPr lang="it-IT" sz="1100" b="0" i="0" u="none" strike="noStrike" kern="1200" dirty="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-3.8</a:t>
                      </a:r>
                    </a:p>
                  </a:txBody>
                  <a:tcPr marL="9525" marR="9525" marT="952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r h="177103">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GB" sz="11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Deposits (YoY % </a:t>
                      </a:r>
                      <a:r>
                        <a:rPr lang="en-GB" sz="1100" b="0" i="0" u="none" strike="noStrike" dirty="0" err="1">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chg</a:t>
                      </a:r>
                      <a:r>
                        <a:rPr lang="en-GB" sz="11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 LC; out. am.)</a:t>
                      </a:r>
                    </a:p>
                  </a:txBody>
                  <a:tcPr marL="9525" marR="9525" marT="9522"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b" latinLnBrk="0" hangingPunct="1"/>
                      <a:r>
                        <a:rPr lang="it-IT" sz="1100" b="0" i="0" u="none" strike="noStrike" kern="120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-1.6</a:t>
                      </a:r>
                    </a:p>
                  </a:txBody>
                  <a:tcPr marL="9525" marR="9525" marT="9522"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457200" rtl="0" eaLnBrk="1" fontAlgn="b" latinLnBrk="0" hangingPunct="1"/>
                      <a:r>
                        <a:rPr lang="it-IT" sz="1100" b="0" i="0" u="none" strike="noStrike" kern="1200">
                          <a:solidFill>
                            <a:srgbClr val="000000"/>
                          </a:solidFill>
                          <a:effectLst/>
                          <a:latin typeface="Calibri Light" panose="020F0302020204030204" pitchFamily="34" charset="0"/>
                          <a:ea typeface="+mn-ea"/>
                          <a:cs typeface="Calibri Light" panose="020F0302020204030204" pitchFamily="34" charset="0"/>
                          <a:sym typeface="Calibri Light" panose="020F0302020204030204" pitchFamily="34" charset="0"/>
                        </a:rPr>
                        <a:t>-0.9</a:t>
                      </a:r>
                    </a:p>
                  </a:txBody>
                  <a:tcPr marL="9525" marR="9525" marT="9522"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177103">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GB" sz="11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CAR (%)</a:t>
                      </a:r>
                    </a:p>
                  </a:txBody>
                  <a:tcPr marL="9525" marR="9525" marT="9522"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b"/>
                      <a:r>
                        <a:rPr lang="it-IT" sz="11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16.6</a:t>
                      </a:r>
                    </a:p>
                  </a:txBody>
                  <a:tcPr marL="9525" marR="9525" marT="9522"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b"/>
                      <a:r>
                        <a:rPr lang="it-IT" sz="11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18.2</a:t>
                      </a:r>
                      <a:endParaRPr lang="it-IT" sz="1100" b="0" i="0" u="none" strike="noStrike" baseline="30000"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177103">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GB" sz="11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ROE (%)</a:t>
                      </a:r>
                    </a:p>
                  </a:txBody>
                  <a:tcPr marL="9525" marR="9525" marT="9522"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b" latinLnBrk="0" hangingPunct="1"/>
                      <a:r>
                        <a:rPr lang="en-GB" sz="1100" b="0" i="0" u="none" strike="noStrike" kern="1200" dirty="0">
                          <a:solidFill>
                            <a:schemeClr val="tx1"/>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15</a:t>
                      </a:r>
                      <a:r>
                        <a:rPr lang="it-IT" sz="1100" b="0" i="0" u="none" strike="noStrike" kern="1200" dirty="0">
                          <a:solidFill>
                            <a:schemeClr val="tx1"/>
                          </a:solidFill>
                          <a:effectLst/>
                          <a:latin typeface="Calibri Light" panose="020F0302020204030204" pitchFamily="34" charset="0"/>
                          <a:ea typeface="+mn-ea"/>
                          <a:cs typeface="Calibri Light" panose="020F0302020204030204" pitchFamily="34" charset="0"/>
                          <a:sym typeface="Calibri Light" panose="020F0302020204030204" pitchFamily="34" charset="0"/>
                        </a:rPr>
                        <a:t>.7</a:t>
                      </a:r>
                    </a:p>
                  </a:txBody>
                  <a:tcPr marL="9525" marR="9525" marT="9522"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b" latinLnBrk="0" hangingPunct="1"/>
                      <a:r>
                        <a:rPr lang="en-GB" sz="1100" b="0" i="0" u="none" strike="noStrike" kern="1200" baseline="0" dirty="0">
                          <a:solidFill>
                            <a:schemeClr val="tx1"/>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13.0</a:t>
                      </a:r>
                      <a:endParaRPr lang="it-IT" sz="1100" b="0" i="0" u="none" strike="noStrike" kern="1200" baseline="0" dirty="0">
                        <a:solidFill>
                          <a:schemeClr val="tx1"/>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177103">
                <a:tc>
                  <a:txBody>
                    <a:bodyPr/>
                    <a:lstStyle/>
                    <a:p>
                      <a:pPr algn="l" fontAlgn="b"/>
                      <a:endPar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2"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NPL ratio (%)</a:t>
                      </a:r>
                    </a:p>
                  </a:txBody>
                  <a:tcPr marL="9525" marR="9525" marT="9522"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b" latinLnBrk="0" hangingPunct="1"/>
                      <a:r>
                        <a:rPr lang="en-GB" sz="1100" b="0" i="0" u="none" strike="noStrike" kern="1200" dirty="0">
                          <a:solidFill>
                            <a:schemeClr val="tx1"/>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13.2</a:t>
                      </a:r>
                      <a:endParaRPr lang="it-IT" sz="1100" b="0" i="0" u="none" strike="noStrike" kern="1200" dirty="0">
                        <a:solidFill>
                          <a:schemeClr val="tx1"/>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b" latinLnBrk="0" hangingPunct="1"/>
                      <a:r>
                        <a:rPr lang="en-GB" sz="1100" b="0" i="0" u="none" strike="noStrike" kern="1200" baseline="0" dirty="0">
                          <a:solidFill>
                            <a:schemeClr val="tx1"/>
                          </a:solidFill>
                          <a:effectLst/>
                          <a:latin typeface="Calibri Light" panose="020F0302020204030204" pitchFamily="34" charset="0"/>
                          <a:ea typeface="+mn-ea"/>
                          <a:cs typeface="Calibri Light" panose="020F0302020204030204" pitchFamily="34" charset="0"/>
                          <a:sym typeface="Calibri Light" panose="020F0302020204030204" pitchFamily="34" charset="0"/>
                        </a:rPr>
                        <a:t>11.1</a:t>
                      </a:r>
                      <a:endParaRPr lang="it-IT" sz="1100" b="0" i="0" u="none" strike="noStrike" kern="1200" baseline="0" dirty="0">
                        <a:solidFill>
                          <a:schemeClr val="tx1"/>
                        </a:solidFill>
                        <a:effectLst/>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9525" marR="9525" marT="9522"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544106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2150105593"/>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35871" name="think-cell Slide" r:id="rId21" imgW="360" imgH="360" progId="TCLayout.ActiveDocument.1">
                  <p:embed/>
                </p:oleObj>
              </mc:Choice>
              <mc:Fallback>
                <p:oleObj name="think-cell Slide" r:id="rId21" imgW="360" imgH="360" progId="TCLayout.ActiveDocument.1">
                  <p:embed/>
                  <p:pic>
                    <p:nvPicPr>
                      <p:cNvPr id="323586" name="Object 49"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a:extLst>
              <a:ext uri="{FF2B5EF4-FFF2-40B4-BE49-F238E27FC236}">
                <a16:creationId xmlns:a16="http://schemas.microsoft.com/office/drawing/2014/main" id="{D0FF7959-34AB-446A-A9F7-F687A6451E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it-IT"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 name="Title 1"/>
          <p:cNvSpPr>
            <a:spLocks noGrp="1"/>
          </p:cNvSpPr>
          <p:nvPr>
            <p:ph type="ctrTitle" idx="4294967295"/>
          </p:nvPr>
        </p:nvSpPr>
        <p:spPr>
          <a:xfrm>
            <a:off x="360000" y="288000"/>
            <a:ext cx="9565050" cy="544513"/>
          </a:xfrm>
        </p:spPr>
        <p:txBody>
          <a:bodyPr>
            <a:normAutofit fontScale="90000"/>
          </a:body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Albania’s growth driven by private consumption</a:t>
            </a:r>
          </a:p>
        </p:txBody>
      </p:sp>
      <p:grpSp>
        <p:nvGrpSpPr>
          <p:cNvPr id="186" name="Group 185"/>
          <p:cNvGrpSpPr/>
          <p:nvPr/>
        </p:nvGrpSpPr>
        <p:grpSpPr>
          <a:xfrm>
            <a:off x="10848726" y="170255"/>
            <a:ext cx="1336431" cy="6590452"/>
            <a:chOff x="10855569" y="267548"/>
            <a:chExt cx="1336431" cy="6590452"/>
          </a:xfrm>
        </p:grpSpPr>
        <p:pic>
          <p:nvPicPr>
            <p:cNvPr id="187" name="Picture 3"/>
            <p:cNvPicPr>
              <a:picLocks noChangeAspect="1"/>
            </p:cNvPicPr>
            <p:nvPr/>
          </p:nvPicPr>
          <p:blipFill>
            <a:blip r:embed="rId23"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cxnSp>
        <p:nvCxnSpPr>
          <p:cNvPr id="6" name="Straight Connector 5">
            <a:extLst>
              <a:ext uri="{FF2B5EF4-FFF2-40B4-BE49-F238E27FC236}">
                <a16:creationId xmlns:a16="http://schemas.microsoft.com/office/drawing/2014/main" id="{785C2528-E413-4785-B5CA-7F20B456437F}"/>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F433D6FB-B345-4B3A-A6FB-0FA156D8695F}"/>
              </a:ext>
            </a:extLst>
          </p:cNvPr>
          <p:cNvSpPr txBox="1">
            <a:spLocks/>
          </p:cNvSpPr>
          <p:nvPr/>
        </p:nvSpPr>
        <p:spPr>
          <a:xfrm>
            <a:off x="406800" y="6440400"/>
            <a:ext cx="48799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defPPr>
              <a:defRPr lang="sq-AL"/>
            </a:defPPr>
            <a:lvl1pPr defTabSz="867286">
              <a:buClr>
                <a:srgbClr val="002960"/>
              </a:buClr>
              <a:defRPr sz="800">
                <a:solidFill>
                  <a:schemeClr val="bg1">
                    <a:lumMod val="50000"/>
                  </a:schemeClr>
                </a:solidFill>
                <a:latin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ym typeface="Calibri Light" panose="020F0302020204030204" pitchFamily="34" charset="0"/>
              </a:rPr>
              <a:t>(1) It includes SI, SK, HU, CZ, HR, RS, RO</a:t>
            </a:r>
          </a:p>
          <a:p>
            <a:r>
              <a:rPr lang="en-US" dirty="0">
                <a:sym typeface="Calibri Light" panose="020F0302020204030204" pitchFamily="34" charset="0"/>
              </a:rPr>
              <a:t>SOURCE: IMF, ISP Research, BMI Research, Central Intelligence Agency</a:t>
            </a:r>
          </a:p>
        </p:txBody>
      </p:sp>
      <p:sp>
        <p:nvSpPr>
          <p:cNvPr id="36" name="Rectangle 35">
            <a:extLst>
              <a:ext uri="{FF2B5EF4-FFF2-40B4-BE49-F238E27FC236}">
                <a16:creationId xmlns:a16="http://schemas.microsoft.com/office/drawing/2014/main" id="{D4AAFD66-55F4-49D9-822F-7A8B41D79BBD}"/>
              </a:ext>
            </a:extLst>
          </p:cNvPr>
          <p:cNvSpPr/>
          <p:nvPr>
            <p:custDataLst>
              <p:tags r:id="rId4"/>
            </p:custDataLst>
          </p:nvPr>
        </p:nvSpPr>
        <p:spPr bwMode="gray">
          <a:xfrm>
            <a:off x="2052638" y="3076575"/>
            <a:ext cx="112712"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r" eaLnBrk="0" hangingPunct="0">
              <a:defRPr/>
            </a:pPr>
            <a:endParaRPr lang="en-US" sz="1000">
              <a:solidFill>
                <a:prstClr val="black"/>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7" name="Rectangle 36">
            <a:extLst>
              <a:ext uri="{FF2B5EF4-FFF2-40B4-BE49-F238E27FC236}">
                <a16:creationId xmlns:a16="http://schemas.microsoft.com/office/drawing/2014/main" id="{F1240173-663F-45C7-BEC1-D5A6FF93AC43}"/>
              </a:ext>
            </a:extLst>
          </p:cNvPr>
          <p:cNvSpPr/>
          <p:nvPr>
            <p:custDataLst>
              <p:tags r:id="rId5"/>
            </p:custDataLst>
          </p:nvPr>
        </p:nvSpPr>
        <p:spPr bwMode="gray">
          <a:xfrm>
            <a:off x="2052638" y="2867025"/>
            <a:ext cx="112712"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r" eaLnBrk="0" hangingPunct="0">
              <a:defRPr/>
            </a:pPr>
            <a:endParaRPr lang="en-US" sz="1000">
              <a:solidFill>
                <a:prstClr val="black"/>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8" name="Rectangle 22">
            <a:extLst>
              <a:ext uri="{FF2B5EF4-FFF2-40B4-BE49-F238E27FC236}">
                <a16:creationId xmlns:a16="http://schemas.microsoft.com/office/drawing/2014/main" id="{586149FF-FDFB-486D-A2D3-82CD25EC76C9}"/>
              </a:ext>
            </a:extLst>
          </p:cNvPr>
          <p:cNvSpPr>
            <a:spLocks noChangeArrowheads="1"/>
          </p:cNvSpPr>
          <p:nvPr/>
        </p:nvSpPr>
        <p:spPr bwMode="auto">
          <a:xfrm>
            <a:off x="458749" y="960436"/>
            <a:ext cx="4742556" cy="296862"/>
          </a:xfrm>
          <a:prstGeom prst="rect">
            <a:avLst/>
          </a:prstGeom>
          <a:solidFill>
            <a:srgbClr val="E53809"/>
          </a:solidFill>
          <a:ln w="9525" algn="ctr">
            <a:solidFill>
              <a:srgbClr val="E53809"/>
            </a:solidFill>
            <a:miter lim="800000"/>
            <a:headEnd/>
            <a:tailEnd/>
          </a:ln>
          <a:effectLst/>
        </p:spPr>
        <p:txBody>
          <a:bodyPr lIns="73462" tIns="0" rIns="0" bIns="0" anchor="ctr"/>
          <a:lstStyle/>
          <a:p>
            <a:pPr defTabSz="913526">
              <a:defRPr/>
            </a:pP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Real GDP growth (YoY change, %)</a:t>
            </a:r>
          </a:p>
        </p:txBody>
      </p:sp>
      <p:sp>
        <p:nvSpPr>
          <p:cNvPr id="39" name="Rectangle 22">
            <a:extLst>
              <a:ext uri="{FF2B5EF4-FFF2-40B4-BE49-F238E27FC236}">
                <a16:creationId xmlns:a16="http://schemas.microsoft.com/office/drawing/2014/main" id="{9055D877-1CAB-4822-B76C-959127894F74}"/>
              </a:ext>
            </a:extLst>
          </p:cNvPr>
          <p:cNvSpPr>
            <a:spLocks noChangeArrowheads="1"/>
          </p:cNvSpPr>
          <p:nvPr/>
        </p:nvSpPr>
        <p:spPr bwMode="auto">
          <a:xfrm>
            <a:off x="5940427" y="960436"/>
            <a:ext cx="4741200" cy="296862"/>
          </a:xfrm>
          <a:prstGeom prst="rect">
            <a:avLst/>
          </a:prstGeom>
          <a:solidFill>
            <a:srgbClr val="E53809"/>
          </a:solidFill>
          <a:ln w="9525" algn="ctr">
            <a:solidFill>
              <a:srgbClr val="E53809"/>
            </a:solidFill>
            <a:miter lim="800000"/>
            <a:headEnd/>
            <a:tailEnd/>
          </a:ln>
          <a:effectLst/>
        </p:spPr>
        <p:txBody>
          <a:bodyPr lIns="73462" tIns="0" rIns="0" bIns="0" anchor="ctr"/>
          <a:lstStyle/>
          <a:p>
            <a:pPr defTabSz="913526">
              <a:defRPr/>
            </a:pP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GDP per capita (EUR </a:t>
            </a:r>
            <a:r>
              <a:rPr lang="en-US" sz="1000" b="1" kern="0" dirty="0" err="1">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ths</a:t>
            </a: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40" name="Rectangle 22">
            <a:extLst>
              <a:ext uri="{FF2B5EF4-FFF2-40B4-BE49-F238E27FC236}">
                <a16:creationId xmlns:a16="http://schemas.microsoft.com/office/drawing/2014/main" id="{3853EAA1-2DFB-4E1B-B548-8ADC5C55162F}"/>
              </a:ext>
            </a:extLst>
          </p:cNvPr>
          <p:cNvSpPr>
            <a:spLocks noChangeArrowheads="1"/>
          </p:cNvSpPr>
          <p:nvPr/>
        </p:nvSpPr>
        <p:spPr bwMode="auto">
          <a:xfrm>
            <a:off x="458749" y="3655618"/>
            <a:ext cx="4741200" cy="309562"/>
          </a:xfrm>
          <a:prstGeom prst="rect">
            <a:avLst/>
          </a:prstGeom>
          <a:solidFill>
            <a:srgbClr val="E53809"/>
          </a:solidFill>
          <a:ln w="9525" algn="ctr">
            <a:solidFill>
              <a:srgbClr val="C00000"/>
            </a:solidFill>
            <a:miter lim="800000"/>
            <a:headEnd/>
            <a:tailEnd/>
          </a:ln>
          <a:effectLst/>
        </p:spPr>
        <p:txBody>
          <a:bodyPr lIns="73462" tIns="0" rIns="0" bIns="0" anchor="ctr"/>
          <a:lstStyle/>
          <a:p>
            <a:pPr defTabSz="913526">
              <a:defRPr/>
            </a:pP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Components of GDP (% of GDP)</a:t>
            </a:r>
          </a:p>
        </p:txBody>
      </p:sp>
      <p:sp>
        <p:nvSpPr>
          <p:cNvPr id="41" name="Rectangle 22">
            <a:extLst>
              <a:ext uri="{FF2B5EF4-FFF2-40B4-BE49-F238E27FC236}">
                <a16:creationId xmlns:a16="http://schemas.microsoft.com/office/drawing/2014/main" id="{28F0B811-3238-414B-B1A6-DBFB10C4CC9A}"/>
              </a:ext>
            </a:extLst>
          </p:cNvPr>
          <p:cNvSpPr>
            <a:spLocks noChangeArrowheads="1"/>
          </p:cNvSpPr>
          <p:nvPr/>
        </p:nvSpPr>
        <p:spPr bwMode="auto">
          <a:xfrm>
            <a:off x="5940427" y="3655618"/>
            <a:ext cx="4741200" cy="309562"/>
          </a:xfrm>
          <a:prstGeom prst="rect">
            <a:avLst/>
          </a:prstGeom>
          <a:solidFill>
            <a:srgbClr val="E53809"/>
          </a:solidFill>
          <a:ln w="9525" algn="ctr">
            <a:solidFill>
              <a:srgbClr val="C00000"/>
            </a:solidFill>
            <a:miter lim="800000"/>
            <a:headEnd/>
            <a:tailEnd/>
          </a:ln>
          <a:effectLst/>
        </p:spPr>
        <p:txBody>
          <a:bodyPr lIns="73462" tIns="0" rIns="0" bIns="0" anchor="ctr"/>
          <a:lstStyle/>
          <a:p>
            <a:pPr defTabSz="913526">
              <a:defRPr/>
            </a:pPr>
            <a:r>
              <a:rPr lang="en-US" sz="10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GDP sectoral composition (%, 2017)</a:t>
            </a:r>
          </a:p>
        </p:txBody>
      </p:sp>
      <p:graphicFrame>
        <p:nvGraphicFramePr>
          <p:cNvPr id="5" name="Chart 15">
            <a:extLst>
              <a:ext uri="{FF2B5EF4-FFF2-40B4-BE49-F238E27FC236}">
                <a16:creationId xmlns:a16="http://schemas.microsoft.com/office/drawing/2014/main" id="{972F64EC-5165-4F1C-A786-59737A7D99E3}"/>
              </a:ext>
            </a:extLst>
          </p:cNvPr>
          <p:cNvGraphicFramePr>
            <a:graphicFrameLocks/>
          </p:cNvGraphicFramePr>
          <p:nvPr>
            <p:extLst>
              <p:ext uri="{D42A27DB-BD31-4B8C-83A1-F6EECF244321}">
                <p14:modId xmlns:p14="http://schemas.microsoft.com/office/powerpoint/2010/main" val="2867922799"/>
              </p:ext>
            </p:extLst>
          </p:nvPr>
        </p:nvGraphicFramePr>
        <p:xfrm>
          <a:off x="484981" y="1367632"/>
          <a:ext cx="4720332" cy="2111375"/>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8" name="Chart 18">
            <a:extLst>
              <a:ext uri="{FF2B5EF4-FFF2-40B4-BE49-F238E27FC236}">
                <a16:creationId xmlns:a16="http://schemas.microsoft.com/office/drawing/2014/main" id="{0A56ADDB-284F-4FB3-8FF0-7AEED8E7092C}"/>
              </a:ext>
            </a:extLst>
          </p:cNvPr>
          <p:cNvGraphicFramePr>
            <a:graphicFrameLocks/>
          </p:cNvGraphicFramePr>
          <p:nvPr>
            <p:extLst>
              <p:ext uri="{D42A27DB-BD31-4B8C-83A1-F6EECF244321}">
                <p14:modId xmlns:p14="http://schemas.microsoft.com/office/powerpoint/2010/main" val="1924489691"/>
              </p:ext>
            </p:extLst>
          </p:nvPr>
        </p:nvGraphicFramePr>
        <p:xfrm>
          <a:off x="5963987" y="4056063"/>
          <a:ext cx="4672040" cy="2341562"/>
        </p:xfrm>
        <a:graphic>
          <a:graphicData uri="http://schemas.openxmlformats.org/drawingml/2006/chart">
            <c:chart xmlns:c="http://schemas.openxmlformats.org/drawingml/2006/chart" xmlns:r="http://schemas.openxmlformats.org/officeDocument/2006/relationships" r:id="rId25"/>
          </a:graphicData>
        </a:graphic>
      </p:graphicFrame>
      <p:cxnSp>
        <p:nvCxnSpPr>
          <p:cNvPr id="44" name="Straight Connector 43">
            <a:extLst>
              <a:ext uri="{FF2B5EF4-FFF2-40B4-BE49-F238E27FC236}">
                <a16:creationId xmlns:a16="http://schemas.microsoft.com/office/drawing/2014/main" id="{14513A00-D9B4-49B5-BB48-C84A5B61B7CE}"/>
              </a:ext>
            </a:extLst>
          </p:cNvPr>
          <p:cNvCxnSpPr/>
          <p:nvPr/>
        </p:nvCxnSpPr>
        <p:spPr>
          <a:xfrm>
            <a:off x="4784725" y="1490663"/>
            <a:ext cx="0" cy="129540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5" name="TextBox 22">
            <a:extLst>
              <a:ext uri="{FF2B5EF4-FFF2-40B4-BE49-F238E27FC236}">
                <a16:creationId xmlns:a16="http://schemas.microsoft.com/office/drawing/2014/main" id="{4CDA6FA8-E2E3-417F-BC09-3A1C1C4D1136}"/>
              </a:ext>
            </a:extLst>
          </p:cNvPr>
          <p:cNvSpPr txBox="1">
            <a:spLocks noChangeArrowheads="1"/>
          </p:cNvSpPr>
          <p:nvPr/>
        </p:nvSpPr>
        <p:spPr bwMode="auto">
          <a:xfrm>
            <a:off x="4459034" y="1288257"/>
            <a:ext cx="68764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en-US" sz="800" i="1" dirty="0" err="1">
                <a:solidFill>
                  <a:schemeClr val="bg1">
                    <a:lumMod val="50000"/>
                  </a:schemeClr>
                </a:solidFill>
                <a:latin typeface="Calibri Light" panose="020F0302020204030204" pitchFamily="34" charset="0"/>
                <a:cs typeface="Calibri Light" panose="020F0302020204030204" pitchFamily="34" charset="0"/>
                <a:sym typeface="Calibri Light" panose="020F0302020204030204" pitchFamily="34" charset="0"/>
              </a:rPr>
              <a:t>Projections</a:t>
            </a:r>
            <a:endParaRPr lang="en-GB" altLang="en-US" sz="800" i="1" dirty="0">
              <a:solidFill>
                <a:schemeClr val="bg1">
                  <a:lumMod val="50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7" name="Chart 30">
            <a:extLst>
              <a:ext uri="{FF2B5EF4-FFF2-40B4-BE49-F238E27FC236}">
                <a16:creationId xmlns:a16="http://schemas.microsoft.com/office/drawing/2014/main" id="{1EEED3A4-5A02-4A42-BBE1-246F4ABE6024}"/>
              </a:ext>
            </a:extLst>
          </p:cNvPr>
          <p:cNvGraphicFramePr>
            <a:graphicFrameLocks/>
          </p:cNvGraphicFramePr>
          <p:nvPr>
            <p:extLst>
              <p:ext uri="{D42A27DB-BD31-4B8C-83A1-F6EECF244321}">
                <p14:modId xmlns:p14="http://schemas.microsoft.com/office/powerpoint/2010/main" val="2449995274"/>
              </p:ext>
            </p:extLst>
          </p:nvPr>
        </p:nvGraphicFramePr>
        <p:xfrm>
          <a:off x="5915695" y="1397399"/>
          <a:ext cx="4720332" cy="2111375"/>
        </p:xfrm>
        <a:graphic>
          <a:graphicData uri="http://schemas.openxmlformats.org/drawingml/2006/chart">
            <c:chart xmlns:c="http://schemas.openxmlformats.org/drawingml/2006/chart" xmlns:r="http://schemas.openxmlformats.org/officeDocument/2006/relationships" r:id="rId26"/>
          </a:graphicData>
        </a:graphic>
      </p:graphicFrame>
      <p:sp>
        <p:nvSpPr>
          <p:cNvPr id="49" name="TextBox 31">
            <a:extLst>
              <a:ext uri="{FF2B5EF4-FFF2-40B4-BE49-F238E27FC236}">
                <a16:creationId xmlns:a16="http://schemas.microsoft.com/office/drawing/2014/main" id="{22A2DC57-1F3B-471F-942C-F7C2EC0F87B1}"/>
              </a:ext>
            </a:extLst>
          </p:cNvPr>
          <p:cNvSpPr txBox="1">
            <a:spLocks noChangeArrowheads="1"/>
          </p:cNvSpPr>
          <p:nvPr/>
        </p:nvSpPr>
        <p:spPr bwMode="auto">
          <a:xfrm>
            <a:off x="8909050" y="1444626"/>
            <a:ext cx="357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70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t>(1)</a:t>
            </a:r>
            <a:endParaRPr lang="it-IT" altLang="en-US" sz="700">
              <a:solidFill>
                <a:srgbClr val="000000"/>
              </a:solidFill>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50" name="Straight Connector 49">
            <a:extLst>
              <a:ext uri="{FF2B5EF4-FFF2-40B4-BE49-F238E27FC236}">
                <a16:creationId xmlns:a16="http://schemas.microsoft.com/office/drawing/2014/main" id="{9D87B3B6-91A5-46D6-8C33-59150C2EBF7A}"/>
              </a:ext>
            </a:extLst>
          </p:cNvPr>
          <p:cNvCxnSpPr/>
          <p:nvPr/>
        </p:nvCxnSpPr>
        <p:spPr>
          <a:xfrm>
            <a:off x="849312" y="2435225"/>
            <a:ext cx="4356000"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10" name="Chart 109">
            <a:extLst>
              <a:ext uri="{FF2B5EF4-FFF2-40B4-BE49-F238E27FC236}">
                <a16:creationId xmlns:a16="http://schemas.microsoft.com/office/drawing/2014/main" id="{22F72B96-C01B-4D27-8ED5-6B892207C5D5}"/>
              </a:ext>
            </a:extLst>
          </p:cNvPr>
          <p:cNvGraphicFramePr/>
          <p:nvPr>
            <p:custDataLst>
              <p:tags r:id="rId6"/>
            </p:custDataLst>
            <p:extLst>
              <p:ext uri="{D42A27DB-BD31-4B8C-83A1-F6EECF244321}">
                <p14:modId xmlns:p14="http://schemas.microsoft.com/office/powerpoint/2010/main" val="1523290940"/>
              </p:ext>
            </p:extLst>
          </p:nvPr>
        </p:nvGraphicFramePr>
        <p:xfrm>
          <a:off x="344488" y="4229100"/>
          <a:ext cx="3597275" cy="1782763"/>
        </p:xfrm>
        <a:graphic>
          <a:graphicData uri="http://schemas.openxmlformats.org/drawingml/2006/chart">
            <c:chart xmlns:c="http://schemas.openxmlformats.org/drawingml/2006/chart" xmlns:r="http://schemas.openxmlformats.org/officeDocument/2006/relationships" r:id="rId27"/>
          </a:graphicData>
        </a:graphic>
      </p:graphicFrame>
      <p:sp>
        <p:nvSpPr>
          <p:cNvPr id="55" name="Rectangle 54">
            <a:extLst>
              <a:ext uri="{FF2B5EF4-FFF2-40B4-BE49-F238E27FC236}">
                <a16:creationId xmlns:a16="http://schemas.microsoft.com/office/drawing/2014/main" id="{931B0833-1B14-46E5-B264-D003DBA0B6A0}"/>
              </a:ext>
            </a:extLst>
          </p:cNvPr>
          <p:cNvSpPr/>
          <p:nvPr>
            <p:custDataLst>
              <p:tags r:id="rId7"/>
            </p:custDataLst>
          </p:nvPr>
        </p:nvSpPr>
        <p:spPr bwMode="auto">
          <a:xfrm>
            <a:off x="3294063" y="5972175"/>
            <a:ext cx="27305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eaLnBrk="0" hangingPunct="0">
              <a:defRPr/>
            </a:pPr>
            <a:fld id="{A6B02C5B-76FB-4D8C-9B11-B0499E08DCF5}" type="datetime'''''2''''''''''''''''''''''''''''''0''''1''''''''''7'''''">
              <a:rPr lang="it-IT" altLang="en-US" sz="1000" smtClean="0">
                <a:solidFill>
                  <a:srgbClr val="000000"/>
                </a:solidFill>
                <a:latin typeface="+mj-lt"/>
                <a:cs typeface="Calibri Light" panose="020F0302020204030204" pitchFamily="34" charset="0"/>
                <a:sym typeface="+mj-lt"/>
              </a:rPr>
              <a:pPr/>
              <a:t>2017</a:t>
            </a:fld>
            <a:endParaRPr lang="it-IT" sz="1000" dirty="0">
              <a:solidFill>
                <a:srgbClr val="000000"/>
              </a:solidFill>
              <a:latin typeface="+mj-lt"/>
              <a:cs typeface="Calibri Light" panose="020F0302020204030204" pitchFamily="34" charset="0"/>
              <a:sym typeface="+mj-lt"/>
            </a:endParaRPr>
          </a:p>
        </p:txBody>
      </p:sp>
      <p:sp>
        <p:nvSpPr>
          <p:cNvPr id="52" name="Rectangle 51">
            <a:extLst>
              <a:ext uri="{FF2B5EF4-FFF2-40B4-BE49-F238E27FC236}">
                <a16:creationId xmlns:a16="http://schemas.microsoft.com/office/drawing/2014/main" id="{6A1BDAB8-2178-458B-8606-FC68E086B710}"/>
              </a:ext>
            </a:extLst>
          </p:cNvPr>
          <p:cNvSpPr/>
          <p:nvPr>
            <p:custDataLst>
              <p:tags r:id="rId8"/>
            </p:custDataLst>
          </p:nvPr>
        </p:nvSpPr>
        <p:spPr bwMode="auto">
          <a:xfrm>
            <a:off x="719138" y="5972175"/>
            <a:ext cx="27305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eaLnBrk="0" hangingPunct="0">
              <a:defRPr/>
            </a:pPr>
            <a:fld id="{064D12E9-694D-4EF7-968E-058F2DFAD978}" type="datetime'''''''''2''''''''''0''''1''4'''''''''''''''''''''''">
              <a:rPr lang="it-IT" altLang="en-US" sz="1000" smtClean="0">
                <a:solidFill>
                  <a:srgbClr val="000000"/>
                </a:solidFill>
                <a:latin typeface="+mj-lt"/>
                <a:cs typeface="Calibri Light" panose="020F0302020204030204" pitchFamily="34" charset="0"/>
                <a:sym typeface="+mj-lt"/>
              </a:rPr>
              <a:pPr/>
              <a:t>2014</a:t>
            </a:fld>
            <a:endParaRPr lang="it-IT" sz="1000">
              <a:solidFill>
                <a:srgbClr val="000000"/>
              </a:solidFill>
              <a:latin typeface="+mj-lt"/>
              <a:cs typeface="Calibri Light" panose="020F0302020204030204" pitchFamily="34" charset="0"/>
              <a:sym typeface="+mj-lt"/>
            </a:endParaRPr>
          </a:p>
        </p:txBody>
      </p:sp>
      <p:sp>
        <p:nvSpPr>
          <p:cNvPr id="53" name="Rectangle 52">
            <a:extLst>
              <a:ext uri="{FF2B5EF4-FFF2-40B4-BE49-F238E27FC236}">
                <a16:creationId xmlns:a16="http://schemas.microsoft.com/office/drawing/2014/main" id="{B02CE656-06DA-4A27-B6C7-DBF8FC42CEE3}"/>
              </a:ext>
            </a:extLst>
          </p:cNvPr>
          <p:cNvSpPr/>
          <p:nvPr>
            <p:custDataLst>
              <p:tags r:id="rId9"/>
            </p:custDataLst>
          </p:nvPr>
        </p:nvSpPr>
        <p:spPr bwMode="auto">
          <a:xfrm>
            <a:off x="1577975" y="5972175"/>
            <a:ext cx="27305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eaLnBrk="0" hangingPunct="0">
              <a:defRPr/>
            </a:pPr>
            <a:fld id="{88D7B360-2FC1-4587-A807-9D6AD6AB3357}" type="datetime'''''''''''''''''''''''''2''''0''''''15'''''''''''''">
              <a:rPr lang="it-IT" altLang="en-US" sz="1000" smtClean="0">
                <a:solidFill>
                  <a:srgbClr val="000000"/>
                </a:solidFill>
                <a:latin typeface="+mj-lt"/>
                <a:cs typeface="Calibri Light" panose="020F0302020204030204" pitchFamily="34" charset="0"/>
                <a:sym typeface="+mj-lt"/>
              </a:rPr>
              <a:pPr/>
              <a:t>2015</a:t>
            </a:fld>
            <a:endParaRPr lang="it-IT" sz="1000">
              <a:solidFill>
                <a:srgbClr val="000000"/>
              </a:solidFill>
              <a:latin typeface="+mj-lt"/>
              <a:cs typeface="Calibri Light" panose="020F0302020204030204" pitchFamily="34" charset="0"/>
              <a:sym typeface="+mj-lt"/>
            </a:endParaRPr>
          </a:p>
        </p:txBody>
      </p:sp>
      <p:sp>
        <p:nvSpPr>
          <p:cNvPr id="54" name="Rectangle 53">
            <a:extLst>
              <a:ext uri="{FF2B5EF4-FFF2-40B4-BE49-F238E27FC236}">
                <a16:creationId xmlns:a16="http://schemas.microsoft.com/office/drawing/2014/main" id="{ECEF6D17-CB74-4F4D-B6D6-2A33E0607209}"/>
              </a:ext>
            </a:extLst>
          </p:cNvPr>
          <p:cNvSpPr/>
          <p:nvPr>
            <p:custDataLst>
              <p:tags r:id="rId10"/>
            </p:custDataLst>
          </p:nvPr>
        </p:nvSpPr>
        <p:spPr bwMode="auto">
          <a:xfrm>
            <a:off x="2435225" y="5972175"/>
            <a:ext cx="27305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eaLnBrk="0" hangingPunct="0">
              <a:defRPr/>
            </a:pPr>
            <a:fld id="{6198A06B-4A9A-4B20-9D5C-3C8ABC9A3E5D}" type="datetime'20''''''''''''''''''''''''''''''''''''''''1''''6'''''''''">
              <a:rPr lang="it-IT" altLang="en-US" sz="1000" smtClean="0">
                <a:solidFill>
                  <a:srgbClr val="000000"/>
                </a:solidFill>
                <a:latin typeface="+mj-lt"/>
                <a:cs typeface="Calibri Light" panose="020F0302020204030204" pitchFamily="34" charset="0"/>
                <a:sym typeface="+mj-lt"/>
              </a:rPr>
              <a:pPr/>
              <a:t>2016</a:t>
            </a:fld>
            <a:endParaRPr lang="it-IT" sz="1000">
              <a:solidFill>
                <a:srgbClr val="000000"/>
              </a:solidFill>
              <a:latin typeface="+mj-lt"/>
              <a:cs typeface="Calibri Light" panose="020F0302020204030204" pitchFamily="34" charset="0"/>
              <a:sym typeface="+mj-lt"/>
            </a:endParaRPr>
          </a:p>
        </p:txBody>
      </p:sp>
      <p:sp>
        <p:nvSpPr>
          <p:cNvPr id="59" name="Rectangle 58">
            <a:extLst>
              <a:ext uri="{FF2B5EF4-FFF2-40B4-BE49-F238E27FC236}">
                <a16:creationId xmlns:a16="http://schemas.microsoft.com/office/drawing/2014/main" id="{585ACA0F-596A-41C1-BE6A-DC10BA3B0E95}"/>
              </a:ext>
            </a:extLst>
          </p:cNvPr>
          <p:cNvSpPr/>
          <p:nvPr>
            <p:custDataLst>
              <p:tags r:id="rId11"/>
            </p:custDataLst>
          </p:nvPr>
        </p:nvSpPr>
        <p:spPr bwMode="auto">
          <a:xfrm>
            <a:off x="3997325" y="5148263"/>
            <a:ext cx="142875" cy="106362"/>
          </a:xfrm>
          <a:prstGeom prst="rect">
            <a:avLst/>
          </a:prstGeom>
          <a:solidFill>
            <a:srgbClr val="37609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58" name="Rectangle 57">
            <a:extLst>
              <a:ext uri="{FF2B5EF4-FFF2-40B4-BE49-F238E27FC236}">
                <a16:creationId xmlns:a16="http://schemas.microsoft.com/office/drawing/2014/main" id="{17C0B887-D45C-4267-89FE-7F43E0F50037}"/>
              </a:ext>
            </a:extLst>
          </p:cNvPr>
          <p:cNvSpPr/>
          <p:nvPr>
            <p:custDataLst>
              <p:tags r:id="rId12"/>
            </p:custDataLst>
          </p:nvPr>
        </p:nvSpPr>
        <p:spPr bwMode="auto">
          <a:xfrm>
            <a:off x="3997325" y="4629151"/>
            <a:ext cx="142875" cy="106363"/>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56" name="Rectangle 55">
            <a:extLst>
              <a:ext uri="{FF2B5EF4-FFF2-40B4-BE49-F238E27FC236}">
                <a16:creationId xmlns:a16="http://schemas.microsoft.com/office/drawing/2014/main" id="{9B3CF3E2-DAE3-4241-B00A-C18A8F987CB2}"/>
              </a:ext>
            </a:extLst>
          </p:cNvPr>
          <p:cNvSpPr/>
          <p:nvPr>
            <p:custDataLst>
              <p:tags r:id="rId13"/>
            </p:custDataLst>
          </p:nvPr>
        </p:nvSpPr>
        <p:spPr bwMode="auto">
          <a:xfrm>
            <a:off x="3997325" y="4975226"/>
            <a:ext cx="142875" cy="106363"/>
          </a:xfrm>
          <a:prstGeom prst="rect">
            <a:avLst/>
          </a:prstGeom>
          <a:solidFill>
            <a:srgbClr val="ECBD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57" name="Rectangle 56">
            <a:extLst>
              <a:ext uri="{FF2B5EF4-FFF2-40B4-BE49-F238E27FC236}">
                <a16:creationId xmlns:a16="http://schemas.microsoft.com/office/drawing/2014/main" id="{3AEBF8FF-DD29-4EA5-9070-4CEA535C3321}"/>
              </a:ext>
            </a:extLst>
          </p:cNvPr>
          <p:cNvSpPr/>
          <p:nvPr>
            <p:custDataLst>
              <p:tags r:id="rId14"/>
            </p:custDataLst>
          </p:nvPr>
        </p:nvSpPr>
        <p:spPr bwMode="auto">
          <a:xfrm>
            <a:off x="3997325" y="4802188"/>
            <a:ext cx="142875" cy="106362"/>
          </a:xfrm>
          <a:prstGeom prst="rect">
            <a:avLst/>
          </a:prstGeom>
          <a:solidFill>
            <a:srgbClr val="80808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60" name="Rectangle 59">
            <a:extLst>
              <a:ext uri="{FF2B5EF4-FFF2-40B4-BE49-F238E27FC236}">
                <a16:creationId xmlns:a16="http://schemas.microsoft.com/office/drawing/2014/main" id="{6E1A4F72-1C49-4D5E-92F4-EE9D1813F17B}"/>
              </a:ext>
            </a:extLst>
          </p:cNvPr>
          <p:cNvSpPr/>
          <p:nvPr>
            <p:custDataLst>
              <p:tags r:id="rId15"/>
            </p:custDataLst>
          </p:nvPr>
        </p:nvSpPr>
        <p:spPr bwMode="auto">
          <a:xfrm>
            <a:off x="4191001" y="4624389"/>
            <a:ext cx="841375" cy="122237"/>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0" hangingPunct="0">
              <a:defRPr/>
            </a:pPr>
            <a:fld id="{8DB3FC5F-0254-4176-8A54-4C9448EC9791}" type="datetime'Pri''''''''''''v''''a''t''''''e'' ''con''''''su''mp''''ti''on'">
              <a:rPr lang="it-IT" altLang="en-US" sz="800" smtClean="0">
                <a:solidFill>
                  <a:srgbClr val="000000"/>
                </a:solidFill>
                <a:latin typeface="+mj-lt"/>
                <a:cs typeface="Calibri Light" panose="020F0302020204030204" pitchFamily="34" charset="0"/>
                <a:sym typeface="+mj-lt"/>
              </a:rPr>
              <a:pPr/>
              <a:t>Private consumption</a:t>
            </a:fld>
            <a:endParaRPr lang="it-IT" sz="800">
              <a:solidFill>
                <a:srgbClr val="000000"/>
              </a:solidFill>
              <a:latin typeface="+mj-lt"/>
              <a:cs typeface="Calibri Light" panose="020F0302020204030204" pitchFamily="34" charset="0"/>
              <a:sym typeface="+mj-lt"/>
            </a:endParaRPr>
          </a:p>
        </p:txBody>
      </p:sp>
      <p:sp>
        <p:nvSpPr>
          <p:cNvPr id="63" name="Rectangle 62">
            <a:extLst>
              <a:ext uri="{FF2B5EF4-FFF2-40B4-BE49-F238E27FC236}">
                <a16:creationId xmlns:a16="http://schemas.microsoft.com/office/drawing/2014/main" id="{9615D4F8-303A-4F34-ACBB-20D67D1B87F1}"/>
              </a:ext>
            </a:extLst>
          </p:cNvPr>
          <p:cNvSpPr/>
          <p:nvPr>
            <p:custDataLst>
              <p:tags r:id="rId16"/>
            </p:custDataLst>
          </p:nvPr>
        </p:nvSpPr>
        <p:spPr bwMode="auto">
          <a:xfrm>
            <a:off x="4191000" y="4970464"/>
            <a:ext cx="736600" cy="122237"/>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0" hangingPunct="0">
              <a:defRPr/>
            </a:pPr>
            <a:fld id="{C614DD68-12DA-47E5-B295-E69BA8EFAC51}" type="datetime'Fixed'''''''' ''''''''''''in''ve''s''''''t''me''n''''''ts'''''">
              <a:rPr lang="it-IT" altLang="en-US" sz="800" smtClean="0">
                <a:solidFill>
                  <a:srgbClr val="000000"/>
                </a:solidFill>
                <a:latin typeface="+mj-lt"/>
                <a:cs typeface="Calibri Light" panose="020F0302020204030204" pitchFamily="34" charset="0"/>
                <a:sym typeface="+mj-lt"/>
              </a:rPr>
              <a:pPr/>
              <a:t>Fixed investments</a:t>
            </a:fld>
            <a:endParaRPr lang="it-IT" sz="800" dirty="0">
              <a:solidFill>
                <a:srgbClr val="000000"/>
              </a:solidFill>
              <a:latin typeface="+mj-lt"/>
              <a:cs typeface="Calibri Light" panose="020F0302020204030204" pitchFamily="34" charset="0"/>
              <a:sym typeface="+mj-lt"/>
            </a:endParaRPr>
          </a:p>
        </p:txBody>
      </p:sp>
      <p:sp>
        <p:nvSpPr>
          <p:cNvPr id="62" name="Rectangle 61">
            <a:extLst>
              <a:ext uri="{FF2B5EF4-FFF2-40B4-BE49-F238E27FC236}">
                <a16:creationId xmlns:a16="http://schemas.microsoft.com/office/drawing/2014/main" id="{F198636C-72EB-4175-984C-CDD23B491912}"/>
              </a:ext>
            </a:extLst>
          </p:cNvPr>
          <p:cNvSpPr/>
          <p:nvPr>
            <p:custDataLst>
              <p:tags r:id="rId17"/>
            </p:custDataLst>
          </p:nvPr>
        </p:nvSpPr>
        <p:spPr bwMode="auto">
          <a:xfrm>
            <a:off x="4191000" y="4797425"/>
            <a:ext cx="1071563"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0" hangingPunct="0">
              <a:defRPr/>
            </a:pPr>
            <a:fld id="{478C834B-90F2-45A1-BCDC-DB1BC2AE9820}" type="datetime'''Go''''''v''e''r''''''n''m''''''''ent ''co''''ns''um''ption'">
              <a:rPr lang="it-IT" altLang="en-US" sz="800" smtClean="0">
                <a:solidFill>
                  <a:srgbClr val="000000"/>
                </a:solidFill>
                <a:latin typeface="+mj-lt"/>
                <a:cs typeface="Calibri Light" panose="020F0302020204030204" pitchFamily="34" charset="0"/>
                <a:sym typeface="+mj-lt"/>
              </a:rPr>
              <a:pPr/>
              <a:t>Government consumption</a:t>
            </a:fld>
            <a:endParaRPr lang="it-IT" sz="800" dirty="0">
              <a:solidFill>
                <a:srgbClr val="000000"/>
              </a:solidFill>
              <a:latin typeface="+mj-lt"/>
              <a:cs typeface="Calibri Light" panose="020F0302020204030204" pitchFamily="34" charset="0"/>
              <a:sym typeface="+mj-lt"/>
            </a:endParaRPr>
          </a:p>
        </p:txBody>
      </p:sp>
      <p:sp>
        <p:nvSpPr>
          <p:cNvPr id="61" name="Rectangle 60">
            <a:extLst>
              <a:ext uri="{FF2B5EF4-FFF2-40B4-BE49-F238E27FC236}">
                <a16:creationId xmlns:a16="http://schemas.microsoft.com/office/drawing/2014/main" id="{9BDC542E-0C8D-443B-802A-BBFB466103B5}"/>
              </a:ext>
            </a:extLst>
          </p:cNvPr>
          <p:cNvSpPr/>
          <p:nvPr>
            <p:custDataLst>
              <p:tags r:id="rId18"/>
            </p:custDataLst>
          </p:nvPr>
        </p:nvSpPr>
        <p:spPr bwMode="auto">
          <a:xfrm>
            <a:off x="4191000" y="5143500"/>
            <a:ext cx="477838"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0" hangingPunct="0">
              <a:defRPr/>
            </a:pPr>
            <a:fld id="{AD512106-067F-4542-A040-4F615793D42C}" type="datetime'N''''''''''''e''''t ''ex''''''''po''''r''''''''''''ts'">
              <a:rPr lang="it-IT" altLang="en-US" sz="800" smtClean="0">
                <a:solidFill>
                  <a:srgbClr val="000000"/>
                </a:solidFill>
                <a:latin typeface="+mj-lt"/>
                <a:cs typeface="Calibri Light" panose="020F0302020204030204" pitchFamily="34" charset="0"/>
                <a:sym typeface="+mj-lt"/>
              </a:rPr>
              <a:pPr/>
              <a:t>Net exports</a:t>
            </a:fld>
            <a:endParaRPr lang="it-IT" sz="800">
              <a:solidFill>
                <a:srgbClr val="000000"/>
              </a:solidFill>
              <a:latin typeface="+mj-lt"/>
              <a:cs typeface="Calibri Light" panose="020F0302020204030204" pitchFamily="34" charset="0"/>
              <a:sym typeface="+mj-lt"/>
            </a:endParaRPr>
          </a:p>
        </p:txBody>
      </p:sp>
      <p:cxnSp>
        <p:nvCxnSpPr>
          <p:cNvPr id="73" name="Straight Connector 72">
            <a:extLst>
              <a:ext uri="{FF2B5EF4-FFF2-40B4-BE49-F238E27FC236}">
                <a16:creationId xmlns:a16="http://schemas.microsoft.com/office/drawing/2014/main" id="{EC7ED89D-08D1-4CC4-96D0-48EFF9A0C58B}"/>
              </a:ext>
            </a:extLst>
          </p:cNvPr>
          <p:cNvCxnSpPr/>
          <p:nvPr/>
        </p:nvCxnSpPr>
        <p:spPr>
          <a:xfrm>
            <a:off x="10177463" y="1787525"/>
            <a:ext cx="0" cy="129540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4" name="TextBox 22">
            <a:extLst>
              <a:ext uri="{FF2B5EF4-FFF2-40B4-BE49-F238E27FC236}">
                <a16:creationId xmlns:a16="http://schemas.microsoft.com/office/drawing/2014/main" id="{11B0324C-99B4-45D5-B471-FD7EFF72442A}"/>
              </a:ext>
            </a:extLst>
          </p:cNvPr>
          <p:cNvSpPr txBox="1">
            <a:spLocks noChangeArrowheads="1"/>
          </p:cNvSpPr>
          <p:nvPr/>
        </p:nvSpPr>
        <p:spPr bwMode="auto">
          <a:xfrm>
            <a:off x="9885026" y="1378150"/>
            <a:ext cx="68764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en-US" sz="800" i="1" dirty="0" err="1">
                <a:solidFill>
                  <a:schemeClr val="bg1">
                    <a:lumMod val="50000"/>
                  </a:schemeClr>
                </a:solidFill>
                <a:latin typeface="Calibri Light" panose="020F0302020204030204" pitchFamily="34" charset="0"/>
                <a:cs typeface="Calibri Light" panose="020F0302020204030204" pitchFamily="34" charset="0"/>
                <a:sym typeface="Calibri Light" panose="020F0302020204030204" pitchFamily="34" charset="0"/>
              </a:rPr>
              <a:t>Projections</a:t>
            </a:r>
            <a:endParaRPr lang="en-GB" altLang="en-US" sz="800" i="1" dirty="0">
              <a:solidFill>
                <a:schemeClr val="bg1">
                  <a:lumMod val="50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167552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585203628"/>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36891" name="think-cell Slide" r:id="rId45" imgW="360" imgH="360" progId="TCLayout.ActiveDocument.1">
                  <p:embed/>
                </p:oleObj>
              </mc:Choice>
              <mc:Fallback>
                <p:oleObj name="think-cell Slide" r:id="rId45" imgW="360" imgH="360" progId="TCLayout.ActiveDocument.1">
                  <p:embed/>
                  <p:pic>
                    <p:nvPicPr>
                      <p:cNvPr id="323586" name="Object 49"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3607" name="Rectangle 323606" hidden="1">
            <a:extLst>
              <a:ext uri="{FF2B5EF4-FFF2-40B4-BE49-F238E27FC236}">
                <a16:creationId xmlns:a16="http://schemas.microsoft.com/office/drawing/2014/main" id="{FAB6F602-7563-48F4-BC93-1FF91A03F75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it-IT"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 name="Title 1"/>
          <p:cNvSpPr>
            <a:spLocks noGrp="1"/>
          </p:cNvSpPr>
          <p:nvPr>
            <p:ph type="ctrTitle" idx="4294967295"/>
          </p:nvPr>
        </p:nvSpPr>
        <p:spPr>
          <a:xfrm>
            <a:off x="360000" y="288000"/>
            <a:ext cx="9565050" cy="544513"/>
          </a:xfrm>
        </p:spPr>
        <p:txBody>
          <a:bodyPr>
            <a:normAutofit fontScale="90000"/>
          </a:body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Macro structural indicators</a:t>
            </a:r>
          </a:p>
        </p:txBody>
      </p:sp>
      <p:grpSp>
        <p:nvGrpSpPr>
          <p:cNvPr id="186" name="Group 185"/>
          <p:cNvGrpSpPr/>
          <p:nvPr/>
        </p:nvGrpSpPr>
        <p:grpSpPr>
          <a:xfrm>
            <a:off x="10848726" y="170255"/>
            <a:ext cx="1336431" cy="6590452"/>
            <a:chOff x="10855569" y="267548"/>
            <a:chExt cx="1336431" cy="6590452"/>
          </a:xfrm>
        </p:grpSpPr>
        <p:pic>
          <p:nvPicPr>
            <p:cNvPr id="187" name="Picture 3"/>
            <p:cNvPicPr>
              <a:picLocks noChangeAspect="1"/>
            </p:cNvPicPr>
            <p:nvPr/>
          </p:nvPicPr>
          <p:blipFill>
            <a:blip r:embed="rId47"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graphicFrame>
        <p:nvGraphicFramePr>
          <p:cNvPr id="237" name="Table 236">
            <a:extLst>
              <a:ext uri="{FF2B5EF4-FFF2-40B4-BE49-F238E27FC236}">
                <a16:creationId xmlns:a16="http://schemas.microsoft.com/office/drawing/2014/main" id="{8396452C-6BA6-462F-8775-D257D9A11903}"/>
              </a:ext>
            </a:extLst>
          </p:cNvPr>
          <p:cNvGraphicFramePr>
            <a:graphicFrameLocks noGrp="1"/>
          </p:cNvGraphicFramePr>
          <p:nvPr>
            <p:extLst>
              <p:ext uri="{D42A27DB-BD31-4B8C-83A1-F6EECF244321}">
                <p14:modId xmlns:p14="http://schemas.microsoft.com/office/powerpoint/2010/main" val="1720699030"/>
              </p:ext>
            </p:extLst>
          </p:nvPr>
        </p:nvGraphicFramePr>
        <p:xfrm>
          <a:off x="2033589" y="955675"/>
          <a:ext cx="7496176" cy="338138"/>
        </p:xfrm>
        <a:graphic>
          <a:graphicData uri="http://schemas.openxmlformats.org/drawingml/2006/table">
            <a:tbl>
              <a:tblPr>
                <a:tableStyleId>{5C22544A-7EE6-4342-B048-85BDC9FD1C3A}</a:tableStyleId>
              </a:tblPr>
              <a:tblGrid>
                <a:gridCol w="468511">
                  <a:extLst>
                    <a:ext uri="{9D8B030D-6E8A-4147-A177-3AD203B41FA5}">
                      <a16:colId xmlns:a16="http://schemas.microsoft.com/office/drawing/2014/main" val="2390608247"/>
                    </a:ext>
                  </a:extLst>
                </a:gridCol>
                <a:gridCol w="468511">
                  <a:extLst>
                    <a:ext uri="{9D8B030D-6E8A-4147-A177-3AD203B41FA5}">
                      <a16:colId xmlns:a16="http://schemas.microsoft.com/office/drawing/2014/main" val="3605074980"/>
                    </a:ext>
                  </a:extLst>
                </a:gridCol>
                <a:gridCol w="468511">
                  <a:extLst>
                    <a:ext uri="{9D8B030D-6E8A-4147-A177-3AD203B41FA5}">
                      <a16:colId xmlns:a16="http://schemas.microsoft.com/office/drawing/2014/main" val="3282428117"/>
                    </a:ext>
                  </a:extLst>
                </a:gridCol>
                <a:gridCol w="468511">
                  <a:extLst>
                    <a:ext uri="{9D8B030D-6E8A-4147-A177-3AD203B41FA5}">
                      <a16:colId xmlns:a16="http://schemas.microsoft.com/office/drawing/2014/main" val="3033559727"/>
                    </a:ext>
                  </a:extLst>
                </a:gridCol>
                <a:gridCol w="468511">
                  <a:extLst>
                    <a:ext uri="{9D8B030D-6E8A-4147-A177-3AD203B41FA5}">
                      <a16:colId xmlns:a16="http://schemas.microsoft.com/office/drawing/2014/main" val="1186591881"/>
                    </a:ext>
                  </a:extLst>
                </a:gridCol>
                <a:gridCol w="468511">
                  <a:extLst>
                    <a:ext uri="{9D8B030D-6E8A-4147-A177-3AD203B41FA5}">
                      <a16:colId xmlns:a16="http://schemas.microsoft.com/office/drawing/2014/main" val="1496655807"/>
                    </a:ext>
                  </a:extLst>
                </a:gridCol>
                <a:gridCol w="468511">
                  <a:extLst>
                    <a:ext uri="{9D8B030D-6E8A-4147-A177-3AD203B41FA5}">
                      <a16:colId xmlns:a16="http://schemas.microsoft.com/office/drawing/2014/main" val="2925995239"/>
                    </a:ext>
                  </a:extLst>
                </a:gridCol>
                <a:gridCol w="468511">
                  <a:extLst>
                    <a:ext uri="{9D8B030D-6E8A-4147-A177-3AD203B41FA5}">
                      <a16:colId xmlns:a16="http://schemas.microsoft.com/office/drawing/2014/main" val="2192402133"/>
                    </a:ext>
                  </a:extLst>
                </a:gridCol>
                <a:gridCol w="468511">
                  <a:extLst>
                    <a:ext uri="{9D8B030D-6E8A-4147-A177-3AD203B41FA5}">
                      <a16:colId xmlns:a16="http://schemas.microsoft.com/office/drawing/2014/main" val="108399615"/>
                    </a:ext>
                  </a:extLst>
                </a:gridCol>
                <a:gridCol w="468511">
                  <a:extLst>
                    <a:ext uri="{9D8B030D-6E8A-4147-A177-3AD203B41FA5}">
                      <a16:colId xmlns:a16="http://schemas.microsoft.com/office/drawing/2014/main" val="953238451"/>
                    </a:ext>
                  </a:extLst>
                </a:gridCol>
                <a:gridCol w="468511">
                  <a:extLst>
                    <a:ext uri="{9D8B030D-6E8A-4147-A177-3AD203B41FA5}">
                      <a16:colId xmlns:a16="http://schemas.microsoft.com/office/drawing/2014/main" val="3787467079"/>
                    </a:ext>
                  </a:extLst>
                </a:gridCol>
                <a:gridCol w="468511">
                  <a:extLst>
                    <a:ext uri="{9D8B030D-6E8A-4147-A177-3AD203B41FA5}">
                      <a16:colId xmlns:a16="http://schemas.microsoft.com/office/drawing/2014/main" val="1028314833"/>
                    </a:ext>
                  </a:extLst>
                </a:gridCol>
                <a:gridCol w="468511">
                  <a:extLst>
                    <a:ext uri="{9D8B030D-6E8A-4147-A177-3AD203B41FA5}">
                      <a16:colId xmlns:a16="http://schemas.microsoft.com/office/drawing/2014/main" val="917522518"/>
                    </a:ext>
                  </a:extLst>
                </a:gridCol>
                <a:gridCol w="468511">
                  <a:extLst>
                    <a:ext uri="{9D8B030D-6E8A-4147-A177-3AD203B41FA5}">
                      <a16:colId xmlns:a16="http://schemas.microsoft.com/office/drawing/2014/main" val="1328932766"/>
                    </a:ext>
                  </a:extLst>
                </a:gridCol>
                <a:gridCol w="468511">
                  <a:extLst>
                    <a:ext uri="{9D8B030D-6E8A-4147-A177-3AD203B41FA5}">
                      <a16:colId xmlns:a16="http://schemas.microsoft.com/office/drawing/2014/main" val="3589869584"/>
                    </a:ext>
                  </a:extLst>
                </a:gridCol>
                <a:gridCol w="468511">
                  <a:extLst>
                    <a:ext uri="{9D8B030D-6E8A-4147-A177-3AD203B41FA5}">
                      <a16:colId xmlns:a16="http://schemas.microsoft.com/office/drawing/2014/main" val="2083639727"/>
                    </a:ext>
                  </a:extLst>
                </a:gridCol>
              </a:tblGrid>
              <a:tr h="338138">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S</a:t>
                      </a:r>
                      <a:r>
                        <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K</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HR</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RS</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EG</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HU</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SI</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AL</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RO</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UA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CZ</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MD</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CN</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IT</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DE</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1"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EU</a:t>
                      </a:r>
                      <a:endParaRPr lang="en-GB" sz="900" b="1"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9733950"/>
                  </a:ext>
                </a:extLst>
              </a:tr>
            </a:tbl>
          </a:graphicData>
        </a:graphic>
      </p:graphicFrame>
      <p:sp>
        <p:nvSpPr>
          <p:cNvPr id="238" name="Rectangle 237">
            <a:extLst>
              <a:ext uri="{FF2B5EF4-FFF2-40B4-BE49-F238E27FC236}">
                <a16:creationId xmlns:a16="http://schemas.microsoft.com/office/drawing/2014/main" id="{B50CABBE-E432-4A8B-8FB6-89FEB1BBD7FE}"/>
              </a:ext>
            </a:extLst>
          </p:cNvPr>
          <p:cNvSpPr>
            <a:spLocks noChangeArrowheads="1"/>
          </p:cNvSpPr>
          <p:nvPr/>
        </p:nvSpPr>
        <p:spPr bwMode="gray">
          <a:xfrm>
            <a:off x="161925" y="5910263"/>
            <a:ext cx="1893888" cy="204788"/>
          </a:xfrm>
          <a:prstGeom prst="rect">
            <a:avLst/>
          </a:prstGeom>
          <a:noFill/>
          <a:ln w="9525" algn="ctr">
            <a:noFill/>
            <a:miter lim="800000"/>
            <a:headEnd/>
            <a:tailEnd/>
          </a:ln>
          <a:effectLst/>
          <a:extLst/>
        </p:spPr>
        <p:txBody>
          <a:bodyPr lIns="36717" tIns="0" rIns="0" bIns="0" anchor="b">
            <a:noAutofit/>
          </a:bodyPr>
          <a:lstStyle>
            <a:lvl1pPr algn="ctr" defTabSz="895350" eaLnBrk="0" hangingPunct="0">
              <a:defRPr sz="800" b="1">
                <a:solidFill>
                  <a:srgbClr val="000000"/>
                </a:solidFill>
                <a:latin typeface="Arial" charset="0"/>
              </a:defRPr>
            </a:lvl1pPr>
            <a:lvl2pPr marL="728663" indent="-280988" algn="ctr" defTabSz="895350" eaLnBrk="0" hangingPunct="0">
              <a:defRPr sz="800" b="1">
                <a:solidFill>
                  <a:srgbClr val="000000"/>
                </a:solidFill>
                <a:latin typeface="Arial" charset="0"/>
              </a:defRPr>
            </a:lvl2pPr>
            <a:lvl3pPr marL="1120775" indent="-225425" algn="ctr" defTabSz="895350" eaLnBrk="0" hangingPunct="0">
              <a:defRPr sz="800" b="1">
                <a:solidFill>
                  <a:srgbClr val="000000"/>
                </a:solidFill>
                <a:latin typeface="Arial" charset="0"/>
              </a:defRPr>
            </a:lvl3pPr>
            <a:lvl4pPr marL="1568450" indent="-223838" algn="ctr" defTabSz="895350" eaLnBrk="0" hangingPunct="0">
              <a:defRPr sz="800" b="1">
                <a:solidFill>
                  <a:srgbClr val="000000"/>
                </a:solidFill>
                <a:latin typeface="Arial" charset="0"/>
              </a:defRPr>
            </a:lvl4pPr>
            <a:lvl5pPr marL="2016125" indent="-230188" algn="ctr" defTabSz="895350" eaLnBrk="0" hangingPunct="0">
              <a:defRPr sz="800" b="1">
                <a:solidFill>
                  <a:srgbClr val="000000"/>
                </a:solidFill>
                <a:latin typeface="Arial" charset="0"/>
              </a:defRPr>
            </a:lvl5pPr>
            <a:lvl6pPr marL="2473325" indent="-230188" algn="ctr" defTabSz="895350" eaLnBrk="0" fontAlgn="base" hangingPunct="0">
              <a:lnSpc>
                <a:spcPct val="80000"/>
              </a:lnSpc>
              <a:spcBef>
                <a:spcPct val="130000"/>
              </a:spcBef>
              <a:spcAft>
                <a:spcPct val="0"/>
              </a:spcAft>
              <a:defRPr sz="800" b="1">
                <a:solidFill>
                  <a:srgbClr val="000000"/>
                </a:solidFill>
                <a:latin typeface="Arial" charset="0"/>
              </a:defRPr>
            </a:lvl6pPr>
            <a:lvl7pPr marL="2930525" indent="-230188" algn="ctr" defTabSz="895350" eaLnBrk="0" fontAlgn="base" hangingPunct="0">
              <a:lnSpc>
                <a:spcPct val="80000"/>
              </a:lnSpc>
              <a:spcBef>
                <a:spcPct val="130000"/>
              </a:spcBef>
              <a:spcAft>
                <a:spcPct val="0"/>
              </a:spcAft>
              <a:defRPr sz="800" b="1">
                <a:solidFill>
                  <a:srgbClr val="000000"/>
                </a:solidFill>
                <a:latin typeface="Arial" charset="0"/>
              </a:defRPr>
            </a:lvl7pPr>
            <a:lvl8pPr marL="3387725" indent="-230188" algn="ctr" defTabSz="895350" eaLnBrk="0" fontAlgn="base" hangingPunct="0">
              <a:lnSpc>
                <a:spcPct val="80000"/>
              </a:lnSpc>
              <a:spcBef>
                <a:spcPct val="130000"/>
              </a:spcBef>
              <a:spcAft>
                <a:spcPct val="0"/>
              </a:spcAft>
              <a:defRPr sz="800" b="1">
                <a:solidFill>
                  <a:srgbClr val="000000"/>
                </a:solidFill>
                <a:latin typeface="Arial" charset="0"/>
              </a:defRPr>
            </a:lvl8pPr>
            <a:lvl9pPr marL="3844925" indent="-230188" algn="ctr" defTabSz="895350" eaLnBrk="0" fontAlgn="base" hangingPunct="0">
              <a:lnSpc>
                <a:spcPct val="80000"/>
              </a:lnSpc>
              <a:spcBef>
                <a:spcPct val="130000"/>
              </a:spcBef>
              <a:spcAft>
                <a:spcPct val="0"/>
              </a:spcAft>
              <a:defRPr sz="800" b="1">
                <a:solidFill>
                  <a:srgbClr val="000000"/>
                </a:solidFill>
                <a:latin typeface="Arial" charset="0"/>
              </a:defRPr>
            </a:lvl9pPr>
          </a:lstStyle>
          <a:p>
            <a:pPr marL="0" marR="0" lvl="0" indent="0" defTabSz="895350" eaLnBrk="1" fontAlgn="auto" latinLnBrk="0" hangingPunct="1">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Country</a:t>
            </a:r>
          </a:p>
          <a:p>
            <a:pPr marL="0" marR="0" lvl="0" indent="0" defTabSz="895350" eaLnBrk="1" fontAlgn="auto" latinLnBrk="0" hangingPunct="1">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Rating </a:t>
            </a:r>
            <a:r>
              <a:rPr kumimoji="0" lang="en-US" sz="1000" b="1"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(1)</a:t>
            </a:r>
          </a:p>
        </p:txBody>
      </p:sp>
      <p:sp>
        <p:nvSpPr>
          <p:cNvPr id="239" name="Rectangle 238">
            <a:extLst>
              <a:ext uri="{FF2B5EF4-FFF2-40B4-BE49-F238E27FC236}">
                <a16:creationId xmlns:a16="http://schemas.microsoft.com/office/drawing/2014/main" id="{E0A32830-AE74-4A23-A6EA-54B6A8208254}"/>
              </a:ext>
            </a:extLst>
          </p:cNvPr>
          <p:cNvSpPr>
            <a:spLocks noChangeArrowheads="1"/>
          </p:cNvSpPr>
          <p:nvPr/>
        </p:nvSpPr>
        <p:spPr bwMode="gray">
          <a:xfrm>
            <a:off x="571500" y="3095625"/>
            <a:ext cx="1049338" cy="460375"/>
          </a:xfrm>
          <a:prstGeom prst="rect">
            <a:avLst/>
          </a:prstGeom>
          <a:noFill/>
          <a:ln w="9525" algn="ctr">
            <a:noFill/>
            <a:miter lim="800000"/>
            <a:headEnd/>
            <a:tailEnd/>
          </a:ln>
          <a:effectLst/>
          <a:extLst/>
        </p:spPr>
        <p:txBody>
          <a:bodyPr lIns="36717" tIns="0" rIns="0" bIns="0" anchor="b">
            <a:noAutofit/>
          </a:bodyPr>
          <a:lstStyle>
            <a:lvl1pPr algn="ctr" defTabSz="895350" eaLnBrk="0" hangingPunct="0">
              <a:defRPr sz="800" b="1">
                <a:solidFill>
                  <a:srgbClr val="000000"/>
                </a:solidFill>
                <a:latin typeface="Arial" charset="0"/>
              </a:defRPr>
            </a:lvl1pPr>
            <a:lvl2pPr marL="728663" indent="-280988" algn="ctr" defTabSz="895350" eaLnBrk="0" hangingPunct="0">
              <a:defRPr sz="800" b="1">
                <a:solidFill>
                  <a:srgbClr val="000000"/>
                </a:solidFill>
                <a:latin typeface="Arial" charset="0"/>
              </a:defRPr>
            </a:lvl2pPr>
            <a:lvl3pPr marL="1120775" indent="-225425" algn="ctr" defTabSz="895350" eaLnBrk="0" hangingPunct="0">
              <a:defRPr sz="800" b="1">
                <a:solidFill>
                  <a:srgbClr val="000000"/>
                </a:solidFill>
                <a:latin typeface="Arial" charset="0"/>
              </a:defRPr>
            </a:lvl3pPr>
            <a:lvl4pPr marL="1568450" indent="-223838" algn="ctr" defTabSz="895350" eaLnBrk="0" hangingPunct="0">
              <a:defRPr sz="800" b="1">
                <a:solidFill>
                  <a:srgbClr val="000000"/>
                </a:solidFill>
                <a:latin typeface="Arial" charset="0"/>
              </a:defRPr>
            </a:lvl4pPr>
            <a:lvl5pPr marL="2016125" indent="-230188" algn="ctr" defTabSz="895350" eaLnBrk="0" hangingPunct="0">
              <a:defRPr sz="800" b="1">
                <a:solidFill>
                  <a:srgbClr val="000000"/>
                </a:solidFill>
                <a:latin typeface="Arial" charset="0"/>
              </a:defRPr>
            </a:lvl5pPr>
            <a:lvl6pPr marL="2473325" indent="-230188" algn="ctr" defTabSz="895350" eaLnBrk="0" fontAlgn="base" hangingPunct="0">
              <a:lnSpc>
                <a:spcPct val="80000"/>
              </a:lnSpc>
              <a:spcBef>
                <a:spcPct val="130000"/>
              </a:spcBef>
              <a:spcAft>
                <a:spcPct val="0"/>
              </a:spcAft>
              <a:defRPr sz="800" b="1">
                <a:solidFill>
                  <a:srgbClr val="000000"/>
                </a:solidFill>
                <a:latin typeface="Arial" charset="0"/>
              </a:defRPr>
            </a:lvl6pPr>
            <a:lvl7pPr marL="2930525" indent="-230188" algn="ctr" defTabSz="895350" eaLnBrk="0" fontAlgn="base" hangingPunct="0">
              <a:lnSpc>
                <a:spcPct val="80000"/>
              </a:lnSpc>
              <a:spcBef>
                <a:spcPct val="130000"/>
              </a:spcBef>
              <a:spcAft>
                <a:spcPct val="0"/>
              </a:spcAft>
              <a:defRPr sz="800" b="1">
                <a:solidFill>
                  <a:srgbClr val="000000"/>
                </a:solidFill>
                <a:latin typeface="Arial" charset="0"/>
              </a:defRPr>
            </a:lvl7pPr>
            <a:lvl8pPr marL="3387725" indent="-230188" algn="ctr" defTabSz="895350" eaLnBrk="0" fontAlgn="base" hangingPunct="0">
              <a:lnSpc>
                <a:spcPct val="80000"/>
              </a:lnSpc>
              <a:spcBef>
                <a:spcPct val="130000"/>
              </a:spcBef>
              <a:spcAft>
                <a:spcPct val="0"/>
              </a:spcAft>
              <a:defRPr sz="800" b="1">
                <a:solidFill>
                  <a:srgbClr val="000000"/>
                </a:solidFill>
                <a:latin typeface="Arial" charset="0"/>
              </a:defRPr>
            </a:lvl8pPr>
            <a:lvl9pPr marL="3844925" indent="-230188" algn="ctr" defTabSz="895350" eaLnBrk="0" fontAlgn="base" hangingPunct="0">
              <a:lnSpc>
                <a:spcPct val="80000"/>
              </a:lnSpc>
              <a:spcBef>
                <a:spcPct val="130000"/>
              </a:spcBef>
              <a:spcAft>
                <a:spcPct val="0"/>
              </a:spcAft>
              <a:defRPr sz="800" b="1">
                <a:solidFill>
                  <a:srgbClr val="000000"/>
                </a:solidFill>
                <a:latin typeface="Arial" charset="0"/>
              </a:defRPr>
            </a:lvl9pPr>
          </a:lstStyle>
          <a:p>
            <a:pPr marL="0" marR="0" lvl="0" indent="0" defTabSz="895350" eaLnBrk="1" fontAlgn="auto" latinLnBrk="0" hangingPunct="1">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GDP per capita</a:t>
            </a:r>
          </a:p>
          <a:p>
            <a:pPr marL="0" marR="0" lvl="0" indent="0" defTabSz="89535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EUR </a:t>
            </a:r>
            <a:r>
              <a:rPr kumimoji="0" lang="en-US" sz="700" b="0" i="0" u="none" strike="noStrike" kern="0" cap="none" spc="0" normalizeH="0" baseline="0" noProof="0" dirty="0" err="1">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ths</a:t>
            </a:r>
            <a:endParaRPr kumimoji="0" lang="en-US" sz="7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0" name="Rectangle 239">
            <a:extLst>
              <a:ext uri="{FF2B5EF4-FFF2-40B4-BE49-F238E27FC236}">
                <a16:creationId xmlns:a16="http://schemas.microsoft.com/office/drawing/2014/main" id="{A33751A6-11B9-434D-BEA5-D932B55B95AD}"/>
              </a:ext>
            </a:extLst>
          </p:cNvPr>
          <p:cNvSpPr>
            <a:spLocks noChangeArrowheads="1"/>
          </p:cNvSpPr>
          <p:nvPr/>
        </p:nvSpPr>
        <p:spPr bwMode="gray">
          <a:xfrm>
            <a:off x="620713" y="4017963"/>
            <a:ext cx="982663" cy="461963"/>
          </a:xfrm>
          <a:prstGeom prst="rect">
            <a:avLst/>
          </a:prstGeom>
          <a:noFill/>
          <a:ln w="9525" algn="ctr">
            <a:noFill/>
            <a:miter lim="800000"/>
            <a:headEnd/>
            <a:tailEnd/>
          </a:ln>
          <a:effectLst/>
          <a:extLst/>
        </p:spPr>
        <p:txBody>
          <a:bodyPr lIns="36717" tIns="0" rIns="0" bIns="0" anchor="b">
            <a:noAutofit/>
          </a:bodyPr>
          <a:lstStyle>
            <a:lvl1pPr algn="ctr" defTabSz="895350" eaLnBrk="0" hangingPunct="0">
              <a:defRPr sz="800" b="1">
                <a:solidFill>
                  <a:srgbClr val="000000"/>
                </a:solidFill>
                <a:latin typeface="Arial" charset="0"/>
              </a:defRPr>
            </a:lvl1pPr>
            <a:lvl2pPr marL="728663" indent="-280988" algn="ctr" defTabSz="895350" eaLnBrk="0" hangingPunct="0">
              <a:defRPr sz="800" b="1">
                <a:solidFill>
                  <a:srgbClr val="000000"/>
                </a:solidFill>
                <a:latin typeface="Arial" charset="0"/>
              </a:defRPr>
            </a:lvl2pPr>
            <a:lvl3pPr marL="1120775" indent="-225425" algn="ctr" defTabSz="895350" eaLnBrk="0" hangingPunct="0">
              <a:defRPr sz="800" b="1">
                <a:solidFill>
                  <a:srgbClr val="000000"/>
                </a:solidFill>
                <a:latin typeface="Arial" charset="0"/>
              </a:defRPr>
            </a:lvl3pPr>
            <a:lvl4pPr marL="1568450" indent="-223838" algn="ctr" defTabSz="895350" eaLnBrk="0" hangingPunct="0">
              <a:defRPr sz="800" b="1">
                <a:solidFill>
                  <a:srgbClr val="000000"/>
                </a:solidFill>
                <a:latin typeface="Arial" charset="0"/>
              </a:defRPr>
            </a:lvl4pPr>
            <a:lvl5pPr marL="2016125" indent="-230188" algn="ctr" defTabSz="895350" eaLnBrk="0" hangingPunct="0">
              <a:defRPr sz="800" b="1">
                <a:solidFill>
                  <a:srgbClr val="000000"/>
                </a:solidFill>
                <a:latin typeface="Arial" charset="0"/>
              </a:defRPr>
            </a:lvl5pPr>
            <a:lvl6pPr marL="2473325" indent="-230188" algn="ctr" defTabSz="895350" eaLnBrk="0" fontAlgn="base" hangingPunct="0">
              <a:lnSpc>
                <a:spcPct val="80000"/>
              </a:lnSpc>
              <a:spcBef>
                <a:spcPct val="130000"/>
              </a:spcBef>
              <a:spcAft>
                <a:spcPct val="0"/>
              </a:spcAft>
              <a:defRPr sz="800" b="1">
                <a:solidFill>
                  <a:srgbClr val="000000"/>
                </a:solidFill>
                <a:latin typeface="Arial" charset="0"/>
              </a:defRPr>
            </a:lvl6pPr>
            <a:lvl7pPr marL="2930525" indent="-230188" algn="ctr" defTabSz="895350" eaLnBrk="0" fontAlgn="base" hangingPunct="0">
              <a:lnSpc>
                <a:spcPct val="80000"/>
              </a:lnSpc>
              <a:spcBef>
                <a:spcPct val="130000"/>
              </a:spcBef>
              <a:spcAft>
                <a:spcPct val="0"/>
              </a:spcAft>
              <a:defRPr sz="800" b="1">
                <a:solidFill>
                  <a:srgbClr val="000000"/>
                </a:solidFill>
                <a:latin typeface="Arial" charset="0"/>
              </a:defRPr>
            </a:lvl7pPr>
            <a:lvl8pPr marL="3387725" indent="-230188" algn="ctr" defTabSz="895350" eaLnBrk="0" fontAlgn="base" hangingPunct="0">
              <a:lnSpc>
                <a:spcPct val="80000"/>
              </a:lnSpc>
              <a:spcBef>
                <a:spcPct val="130000"/>
              </a:spcBef>
              <a:spcAft>
                <a:spcPct val="0"/>
              </a:spcAft>
              <a:defRPr sz="800" b="1">
                <a:solidFill>
                  <a:srgbClr val="000000"/>
                </a:solidFill>
                <a:latin typeface="Arial" charset="0"/>
              </a:defRPr>
            </a:lvl8pPr>
            <a:lvl9pPr marL="3844925" indent="-230188" algn="ctr" defTabSz="895350" eaLnBrk="0" fontAlgn="base" hangingPunct="0">
              <a:lnSpc>
                <a:spcPct val="80000"/>
              </a:lnSpc>
              <a:spcBef>
                <a:spcPct val="130000"/>
              </a:spcBef>
              <a:spcAft>
                <a:spcPct val="0"/>
              </a:spcAft>
              <a:defRPr sz="800" b="1">
                <a:solidFill>
                  <a:srgbClr val="000000"/>
                </a:solidFill>
                <a:latin typeface="Arial" charset="0"/>
              </a:defRPr>
            </a:lvl9pPr>
          </a:lstStyle>
          <a:p>
            <a:pPr marL="0" marR="0" lvl="0" indent="0" defTabSz="895350" eaLnBrk="1" fontAlgn="auto" latinLnBrk="0" hangingPunct="1">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Banks’ total assets</a:t>
            </a:r>
            <a:endParaRPr kumimoji="0" lang="en-US" sz="1000" b="1"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a:p>
            <a:pPr marL="0" marR="0" lvl="0" indent="0" defTabSz="89535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EUR </a:t>
            </a:r>
            <a:r>
              <a:rPr kumimoji="0" lang="en-US" sz="700" b="0" i="0" u="none" strike="noStrike" kern="0" cap="none" spc="0" normalizeH="0" baseline="0" noProof="0" dirty="0" err="1">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bn</a:t>
            </a:r>
            <a:endParaRPr kumimoji="0" lang="en-US" sz="7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1" name="Rectangle 286">
            <a:extLst>
              <a:ext uri="{FF2B5EF4-FFF2-40B4-BE49-F238E27FC236}">
                <a16:creationId xmlns:a16="http://schemas.microsoft.com/office/drawing/2014/main" id="{87230792-F290-42BB-8B44-E0B94901E206}"/>
              </a:ext>
            </a:extLst>
          </p:cNvPr>
          <p:cNvSpPr>
            <a:spLocks noChangeArrowheads="1"/>
          </p:cNvSpPr>
          <p:nvPr/>
        </p:nvSpPr>
        <p:spPr bwMode="gray">
          <a:xfrm>
            <a:off x="546896" y="909638"/>
            <a:ext cx="1820861"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defTabSz="91074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3809"/>
                </a:solidFill>
                <a:effectLst/>
                <a:uLnTx/>
                <a:uFillTx/>
                <a:latin typeface="Calibri Light" panose="020F0302020204030204" pitchFamily="34" charset="0"/>
                <a:cs typeface="Calibri Light" panose="020F0302020204030204" pitchFamily="34" charset="0"/>
                <a:sym typeface="Calibri Light" panose="020F0302020204030204" pitchFamily="34" charset="0"/>
              </a:rPr>
              <a:t>December  2018</a:t>
            </a:r>
          </a:p>
        </p:txBody>
      </p:sp>
      <p:sp>
        <p:nvSpPr>
          <p:cNvPr id="242" name="McK 4. Footnote">
            <a:extLst>
              <a:ext uri="{FF2B5EF4-FFF2-40B4-BE49-F238E27FC236}">
                <a16:creationId xmlns:a16="http://schemas.microsoft.com/office/drawing/2014/main" id="{CA4E3789-0F96-4749-BDF2-8EE0D8C00C4A}"/>
              </a:ext>
            </a:extLst>
          </p:cNvPr>
          <p:cNvSpPr txBox="1">
            <a:spLocks noChangeArrowheads="1"/>
          </p:cNvSpPr>
          <p:nvPr/>
        </p:nvSpPr>
        <p:spPr bwMode="gray">
          <a:xfrm>
            <a:off x="406800" y="6440400"/>
            <a:ext cx="87217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defPPr>
              <a:defRPr lang="it-IT"/>
            </a:defPPr>
            <a:lvl1pPr defTabSz="867286">
              <a:buClr>
                <a:srgbClr val="002960"/>
              </a:buClr>
              <a:defRPr sz="800">
                <a:solidFill>
                  <a:schemeClr val="bg1">
                    <a:lumMod val="50000"/>
                  </a:schemeClr>
                </a:solidFill>
                <a:cs typeface="Arial" panose="020B0604020202020204" pitchFamily="34" charset="0"/>
              </a:defRPr>
            </a:lvl1pPr>
          </a:lstStyle>
          <a:p>
            <a:r>
              <a:rPr lang="en-US" dirty="0">
                <a:latin typeface="Calibri Light" panose="020F0302020204030204" pitchFamily="34" charset="0"/>
                <a:cs typeface="Calibri Light" panose="020F0302020204030204" pitchFamily="34" charset="0"/>
                <a:sym typeface="Calibri Light" panose="020F0302020204030204" pitchFamily="34" charset="0"/>
              </a:rPr>
              <a:t>(1) Local Currency Long Term Ratings as of October 2019</a:t>
            </a:r>
            <a:r>
              <a:rPr lang="it-IT" dirty="0">
                <a:latin typeface="Calibri Light" panose="020F0302020204030204" pitchFamily="34" charset="0"/>
                <a:cs typeface="Calibri Light" panose="020F0302020204030204" pitchFamily="34" charset="0"/>
                <a:sym typeface="Calibri Light" panose="020F0302020204030204" pitchFamily="34" charset="0"/>
              </a:rPr>
              <a:t> </a:t>
            </a:r>
          </a:p>
          <a:p>
            <a:pPr marL="0" indent="0"/>
            <a:r>
              <a:rPr lang="it-IT" dirty="0">
                <a:latin typeface="Calibri Light" panose="020F0302020204030204" pitchFamily="34" charset="0"/>
                <a:cs typeface="Calibri Light" panose="020F0302020204030204" pitchFamily="34" charset="0"/>
                <a:sym typeface="Calibri Light" panose="020F0302020204030204" pitchFamily="34" charset="0"/>
              </a:rPr>
              <a:t>NOTE: Total </a:t>
            </a:r>
            <a:r>
              <a:rPr lang="it-IT" dirty="0" err="1">
                <a:latin typeface="Calibri Light" panose="020F0302020204030204" pitchFamily="34" charset="0"/>
                <a:cs typeface="Calibri Light" panose="020F0302020204030204" pitchFamily="34" charset="0"/>
                <a:sym typeface="Calibri Light" panose="020F0302020204030204" pitchFamily="34" charset="0"/>
              </a:rPr>
              <a:t>Assets</a:t>
            </a:r>
            <a:r>
              <a:rPr lang="it-IT" dirty="0">
                <a:latin typeface="Calibri Light" panose="020F0302020204030204" pitchFamily="34" charset="0"/>
                <a:cs typeface="Calibri Light" panose="020F0302020204030204" pitchFamily="34" charset="0"/>
                <a:sym typeface="Calibri Light" panose="020F0302020204030204" pitchFamily="34" charset="0"/>
              </a:rPr>
              <a:t> and Loans of the EU countries </a:t>
            </a:r>
            <a:r>
              <a:rPr lang="it-IT" dirty="0" err="1">
                <a:latin typeface="Calibri Light" panose="020F0302020204030204" pitchFamily="34" charset="0"/>
                <a:cs typeface="Calibri Light" panose="020F0302020204030204" pitchFamily="34" charset="0"/>
                <a:sym typeface="Calibri Light" panose="020F0302020204030204" pitchFamily="34" charset="0"/>
              </a:rPr>
              <a:t>granted</a:t>
            </a:r>
            <a:r>
              <a:rPr lang="it-IT" dirty="0">
                <a:latin typeface="Calibri Light" panose="020F0302020204030204" pitchFamily="34" charset="0"/>
                <a:cs typeface="Calibri Light" panose="020F0302020204030204" pitchFamily="34" charset="0"/>
                <a:sym typeface="Calibri Light" panose="020F0302020204030204" pitchFamily="34" charset="0"/>
              </a:rPr>
              <a:t> by </a:t>
            </a:r>
            <a:r>
              <a:rPr lang="it-IT" dirty="0" err="1">
                <a:latin typeface="Calibri Light" panose="020F0302020204030204" pitchFamily="34" charset="0"/>
                <a:cs typeface="Calibri Light" panose="020F0302020204030204" pitchFamily="34" charset="0"/>
                <a:sym typeface="Calibri Light" panose="020F0302020204030204" pitchFamily="34" charset="0"/>
              </a:rPr>
              <a:t>all</a:t>
            </a:r>
            <a:r>
              <a:rPr lang="it-IT" dirty="0">
                <a:latin typeface="Calibri Light" panose="020F0302020204030204" pitchFamily="34" charset="0"/>
                <a:cs typeface="Calibri Light" panose="020F0302020204030204" pitchFamily="34" charset="0"/>
                <a:sym typeface="Calibri Light" panose="020F0302020204030204" pitchFamily="34" charset="0"/>
              </a:rPr>
              <a:t> </a:t>
            </a:r>
            <a:r>
              <a:rPr lang="en-GB" dirty="0">
                <a:latin typeface="Calibri Light" panose="020F0302020204030204" pitchFamily="34" charset="0"/>
                <a:cs typeface="Calibri Light" panose="020F0302020204030204" pitchFamily="34" charset="0"/>
                <a:sym typeface="Calibri Light" panose="020F0302020204030204" pitchFamily="34" charset="0"/>
              </a:rPr>
              <a:t>MFIs excluding central banks</a:t>
            </a:r>
            <a:endParaRPr lang="it-IT" dirty="0">
              <a:latin typeface="Calibri Light" panose="020F0302020204030204" pitchFamily="34" charset="0"/>
              <a:cs typeface="Calibri Light" panose="020F0302020204030204" pitchFamily="34" charset="0"/>
              <a:sym typeface="Calibri Light" panose="020F0302020204030204" pitchFamily="34" charset="0"/>
            </a:endParaRPr>
          </a:p>
          <a:p>
            <a:pPr marL="0" indent="0"/>
            <a:r>
              <a:rPr lang="it-IT" dirty="0">
                <a:latin typeface="Calibri Light" panose="020F0302020204030204" pitchFamily="34" charset="0"/>
                <a:cs typeface="Calibri Light" panose="020F0302020204030204" pitchFamily="34" charset="0"/>
                <a:sym typeface="Calibri Light" panose="020F0302020204030204" pitchFamily="34" charset="0"/>
              </a:rPr>
              <a:t>SOURCE: </a:t>
            </a:r>
            <a:r>
              <a:rPr lang="en-US" dirty="0">
                <a:latin typeface="Calibri Light" panose="020F0302020204030204" pitchFamily="34" charset="0"/>
                <a:cs typeface="Calibri Light" panose="020F0302020204030204" pitchFamily="34" charset="0"/>
                <a:sym typeface="Calibri Light" panose="020F0302020204030204" pitchFamily="34" charset="0"/>
              </a:rPr>
              <a:t>ISP Research, </a:t>
            </a:r>
            <a:r>
              <a:rPr lang="en-US" dirty="0" err="1">
                <a:latin typeface="Calibri Light" panose="020F0302020204030204" pitchFamily="34" charset="0"/>
                <a:cs typeface="Calibri Light" panose="020F0302020204030204" pitchFamily="34" charset="0"/>
                <a:sym typeface="Calibri Light" panose="020F0302020204030204" pitchFamily="34" charset="0"/>
              </a:rPr>
              <a:t>EIU</a:t>
            </a:r>
            <a:r>
              <a:rPr lang="en-US" dirty="0">
                <a:latin typeface="Calibri Light" panose="020F0302020204030204" pitchFamily="34" charset="0"/>
                <a:cs typeface="Calibri Light" panose="020F0302020204030204" pitchFamily="34" charset="0"/>
                <a:sym typeface="Calibri Light" panose="020F0302020204030204" pitchFamily="34" charset="0"/>
              </a:rPr>
              <a:t>, IMF World Economic Outlook, Eurostat, ECB, </a:t>
            </a:r>
            <a:r>
              <a:rPr lang="en-US" dirty="0" err="1">
                <a:latin typeface="Calibri Light" panose="020F0302020204030204" pitchFamily="34" charset="0"/>
                <a:cs typeface="Calibri Light" panose="020F0302020204030204" pitchFamily="34" charset="0"/>
                <a:sym typeface="Calibri Light" panose="020F0302020204030204" pitchFamily="34" charset="0"/>
              </a:rPr>
              <a:t>CNBs</a:t>
            </a:r>
            <a:r>
              <a:rPr lang="en-US" dirty="0">
                <a:latin typeface="Calibri Light" panose="020F0302020204030204" pitchFamily="34" charset="0"/>
                <a:cs typeface="Calibri Light" panose="020F0302020204030204" pitchFamily="34" charset="0"/>
                <a:sym typeface="Calibri Light" panose="020F0302020204030204" pitchFamily="34" charset="0"/>
              </a:rPr>
              <a:t>, S&amp;P, Fitch, Moody’s</a:t>
            </a:r>
            <a:endParaRPr lang="it-I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3" name="Rectangle 124">
            <a:extLst>
              <a:ext uri="{FF2B5EF4-FFF2-40B4-BE49-F238E27FC236}">
                <a16:creationId xmlns:a16="http://schemas.microsoft.com/office/drawing/2014/main" id="{7380EB02-6446-400C-A512-2D89DA707762}"/>
              </a:ext>
            </a:extLst>
          </p:cNvPr>
          <p:cNvSpPr>
            <a:spLocks noChangeArrowheads="1"/>
          </p:cNvSpPr>
          <p:nvPr/>
        </p:nvSpPr>
        <p:spPr bwMode="gray">
          <a:xfrm>
            <a:off x="588963" y="4862513"/>
            <a:ext cx="1044575" cy="461963"/>
          </a:xfrm>
          <a:prstGeom prst="rect">
            <a:avLst/>
          </a:prstGeom>
          <a:noFill/>
          <a:ln w="9525" algn="ctr">
            <a:noFill/>
            <a:miter lim="800000"/>
            <a:headEnd/>
            <a:tailEnd/>
          </a:ln>
          <a:effectLst/>
          <a:extLst/>
        </p:spPr>
        <p:txBody>
          <a:bodyPr lIns="36717" tIns="0" rIns="0" bIns="0" anchor="b">
            <a:noAutofit/>
          </a:bodyPr>
          <a:lstStyle>
            <a:lvl1pPr algn="ctr" defTabSz="895350" eaLnBrk="0" hangingPunct="0">
              <a:defRPr sz="800" b="1">
                <a:solidFill>
                  <a:srgbClr val="000000"/>
                </a:solidFill>
                <a:latin typeface="Arial" charset="0"/>
              </a:defRPr>
            </a:lvl1pPr>
            <a:lvl2pPr marL="728663" indent="-280988" algn="ctr" defTabSz="895350" eaLnBrk="0" hangingPunct="0">
              <a:defRPr sz="800" b="1">
                <a:solidFill>
                  <a:srgbClr val="000000"/>
                </a:solidFill>
                <a:latin typeface="Arial" charset="0"/>
              </a:defRPr>
            </a:lvl2pPr>
            <a:lvl3pPr marL="1120775" indent="-225425" algn="ctr" defTabSz="895350" eaLnBrk="0" hangingPunct="0">
              <a:defRPr sz="800" b="1">
                <a:solidFill>
                  <a:srgbClr val="000000"/>
                </a:solidFill>
                <a:latin typeface="Arial" charset="0"/>
              </a:defRPr>
            </a:lvl3pPr>
            <a:lvl4pPr marL="1568450" indent="-223838" algn="ctr" defTabSz="895350" eaLnBrk="0" hangingPunct="0">
              <a:defRPr sz="800" b="1">
                <a:solidFill>
                  <a:srgbClr val="000000"/>
                </a:solidFill>
                <a:latin typeface="Arial" charset="0"/>
              </a:defRPr>
            </a:lvl4pPr>
            <a:lvl5pPr marL="2016125" indent="-230188" algn="ctr" defTabSz="895350" eaLnBrk="0" hangingPunct="0">
              <a:defRPr sz="800" b="1">
                <a:solidFill>
                  <a:srgbClr val="000000"/>
                </a:solidFill>
                <a:latin typeface="Arial" charset="0"/>
              </a:defRPr>
            </a:lvl5pPr>
            <a:lvl6pPr marL="2473325" indent="-230188" algn="ctr" defTabSz="895350" eaLnBrk="0" fontAlgn="base" hangingPunct="0">
              <a:lnSpc>
                <a:spcPct val="80000"/>
              </a:lnSpc>
              <a:spcBef>
                <a:spcPct val="130000"/>
              </a:spcBef>
              <a:spcAft>
                <a:spcPct val="0"/>
              </a:spcAft>
              <a:defRPr sz="800" b="1">
                <a:solidFill>
                  <a:srgbClr val="000000"/>
                </a:solidFill>
                <a:latin typeface="Arial" charset="0"/>
              </a:defRPr>
            </a:lvl6pPr>
            <a:lvl7pPr marL="2930525" indent="-230188" algn="ctr" defTabSz="895350" eaLnBrk="0" fontAlgn="base" hangingPunct="0">
              <a:lnSpc>
                <a:spcPct val="80000"/>
              </a:lnSpc>
              <a:spcBef>
                <a:spcPct val="130000"/>
              </a:spcBef>
              <a:spcAft>
                <a:spcPct val="0"/>
              </a:spcAft>
              <a:defRPr sz="800" b="1">
                <a:solidFill>
                  <a:srgbClr val="000000"/>
                </a:solidFill>
                <a:latin typeface="Arial" charset="0"/>
              </a:defRPr>
            </a:lvl7pPr>
            <a:lvl8pPr marL="3387725" indent="-230188" algn="ctr" defTabSz="895350" eaLnBrk="0" fontAlgn="base" hangingPunct="0">
              <a:lnSpc>
                <a:spcPct val="80000"/>
              </a:lnSpc>
              <a:spcBef>
                <a:spcPct val="130000"/>
              </a:spcBef>
              <a:spcAft>
                <a:spcPct val="0"/>
              </a:spcAft>
              <a:defRPr sz="800" b="1">
                <a:solidFill>
                  <a:srgbClr val="000000"/>
                </a:solidFill>
                <a:latin typeface="Arial" charset="0"/>
              </a:defRPr>
            </a:lvl8pPr>
            <a:lvl9pPr marL="3844925" indent="-230188" algn="ctr" defTabSz="895350" eaLnBrk="0" fontAlgn="base" hangingPunct="0">
              <a:lnSpc>
                <a:spcPct val="80000"/>
              </a:lnSpc>
              <a:spcBef>
                <a:spcPct val="130000"/>
              </a:spcBef>
              <a:spcAft>
                <a:spcPct val="0"/>
              </a:spcAft>
              <a:defRPr sz="800" b="1">
                <a:solidFill>
                  <a:srgbClr val="000000"/>
                </a:solidFill>
                <a:latin typeface="Arial" charset="0"/>
              </a:defRPr>
            </a:lvl9pPr>
          </a:lstStyle>
          <a:p>
            <a:pPr marL="0" marR="0" lvl="0" indent="0" defTabSz="895350" eaLnBrk="1" fontAlgn="auto" latinLnBrk="0" hangingPunct="1">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Banks’ total loans</a:t>
            </a:r>
          </a:p>
          <a:p>
            <a:pPr marL="0" marR="0" lvl="0" indent="0" defTabSz="89535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of GDP</a:t>
            </a:r>
            <a:endParaRPr kumimoji="0" lang="en-US" sz="10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4" name="Rectangle 105">
            <a:extLst>
              <a:ext uri="{FF2B5EF4-FFF2-40B4-BE49-F238E27FC236}">
                <a16:creationId xmlns:a16="http://schemas.microsoft.com/office/drawing/2014/main" id="{38BC52D5-6679-4399-9A0D-FAB607054E6B}"/>
              </a:ext>
            </a:extLst>
          </p:cNvPr>
          <p:cNvSpPr>
            <a:spLocks noChangeArrowheads="1"/>
          </p:cNvSpPr>
          <p:nvPr/>
        </p:nvSpPr>
        <p:spPr bwMode="gray">
          <a:xfrm>
            <a:off x="571500" y="2239963"/>
            <a:ext cx="1079500" cy="461963"/>
          </a:xfrm>
          <a:prstGeom prst="rect">
            <a:avLst/>
          </a:prstGeom>
          <a:noFill/>
          <a:ln w="9525" algn="ctr">
            <a:noFill/>
            <a:miter lim="800000"/>
            <a:headEnd/>
            <a:tailEnd/>
          </a:ln>
          <a:effectLst/>
          <a:extLst/>
        </p:spPr>
        <p:txBody>
          <a:bodyPr lIns="36717" tIns="0" rIns="0" bIns="0" anchor="b">
            <a:noAutofit/>
          </a:bodyPr>
          <a:lstStyle>
            <a:lvl1pPr algn="ctr" defTabSz="895350" eaLnBrk="0" hangingPunct="0">
              <a:defRPr sz="800" b="1">
                <a:solidFill>
                  <a:srgbClr val="000000"/>
                </a:solidFill>
                <a:latin typeface="Arial" charset="0"/>
              </a:defRPr>
            </a:lvl1pPr>
            <a:lvl2pPr marL="728663" indent="-280988" algn="ctr" defTabSz="895350" eaLnBrk="0" hangingPunct="0">
              <a:defRPr sz="800" b="1">
                <a:solidFill>
                  <a:srgbClr val="000000"/>
                </a:solidFill>
                <a:latin typeface="Arial" charset="0"/>
              </a:defRPr>
            </a:lvl2pPr>
            <a:lvl3pPr marL="1120775" indent="-225425" algn="ctr" defTabSz="895350" eaLnBrk="0" hangingPunct="0">
              <a:defRPr sz="800" b="1">
                <a:solidFill>
                  <a:srgbClr val="000000"/>
                </a:solidFill>
                <a:latin typeface="Arial" charset="0"/>
              </a:defRPr>
            </a:lvl3pPr>
            <a:lvl4pPr marL="1568450" indent="-223838" algn="ctr" defTabSz="895350" eaLnBrk="0" hangingPunct="0">
              <a:defRPr sz="800" b="1">
                <a:solidFill>
                  <a:srgbClr val="000000"/>
                </a:solidFill>
                <a:latin typeface="Arial" charset="0"/>
              </a:defRPr>
            </a:lvl4pPr>
            <a:lvl5pPr marL="2016125" indent="-230188" algn="ctr" defTabSz="895350" eaLnBrk="0" hangingPunct="0">
              <a:defRPr sz="800" b="1">
                <a:solidFill>
                  <a:srgbClr val="000000"/>
                </a:solidFill>
                <a:latin typeface="Arial" charset="0"/>
              </a:defRPr>
            </a:lvl5pPr>
            <a:lvl6pPr marL="2473325" indent="-230188" algn="ctr" defTabSz="895350" eaLnBrk="0" fontAlgn="base" hangingPunct="0">
              <a:lnSpc>
                <a:spcPct val="80000"/>
              </a:lnSpc>
              <a:spcBef>
                <a:spcPct val="130000"/>
              </a:spcBef>
              <a:spcAft>
                <a:spcPct val="0"/>
              </a:spcAft>
              <a:defRPr sz="800" b="1">
                <a:solidFill>
                  <a:srgbClr val="000000"/>
                </a:solidFill>
                <a:latin typeface="Arial" charset="0"/>
              </a:defRPr>
            </a:lvl6pPr>
            <a:lvl7pPr marL="2930525" indent="-230188" algn="ctr" defTabSz="895350" eaLnBrk="0" fontAlgn="base" hangingPunct="0">
              <a:lnSpc>
                <a:spcPct val="80000"/>
              </a:lnSpc>
              <a:spcBef>
                <a:spcPct val="130000"/>
              </a:spcBef>
              <a:spcAft>
                <a:spcPct val="0"/>
              </a:spcAft>
              <a:defRPr sz="800" b="1">
                <a:solidFill>
                  <a:srgbClr val="000000"/>
                </a:solidFill>
                <a:latin typeface="Arial" charset="0"/>
              </a:defRPr>
            </a:lvl7pPr>
            <a:lvl8pPr marL="3387725" indent="-230188" algn="ctr" defTabSz="895350" eaLnBrk="0" fontAlgn="base" hangingPunct="0">
              <a:lnSpc>
                <a:spcPct val="80000"/>
              </a:lnSpc>
              <a:spcBef>
                <a:spcPct val="130000"/>
              </a:spcBef>
              <a:spcAft>
                <a:spcPct val="0"/>
              </a:spcAft>
              <a:defRPr sz="800" b="1">
                <a:solidFill>
                  <a:srgbClr val="000000"/>
                </a:solidFill>
                <a:latin typeface="Arial" charset="0"/>
              </a:defRPr>
            </a:lvl8pPr>
            <a:lvl9pPr marL="3844925" indent="-230188" algn="ctr" defTabSz="895350" eaLnBrk="0" fontAlgn="base" hangingPunct="0">
              <a:lnSpc>
                <a:spcPct val="80000"/>
              </a:lnSpc>
              <a:spcBef>
                <a:spcPct val="130000"/>
              </a:spcBef>
              <a:spcAft>
                <a:spcPct val="0"/>
              </a:spcAft>
              <a:defRPr sz="800" b="1">
                <a:solidFill>
                  <a:srgbClr val="000000"/>
                </a:solidFill>
                <a:latin typeface="Arial" charset="0"/>
              </a:defRPr>
            </a:lvl9pPr>
          </a:lstStyle>
          <a:p>
            <a:pPr marL="0" marR="0" lvl="0" indent="0" defTabSz="895350" eaLnBrk="1" fontAlgn="auto" latinLnBrk="0" hangingPunct="1">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GDP (nominal)</a:t>
            </a:r>
          </a:p>
          <a:p>
            <a:pPr marL="0" marR="0" lvl="0" indent="0" defTabSz="895350" eaLnBrk="1" fontAlgn="auto"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EUR </a:t>
            </a:r>
            <a:r>
              <a:rPr kumimoji="0" lang="en-US" sz="700" b="0" i="0" u="none" strike="noStrike" kern="0" cap="none" spc="0" normalizeH="0" baseline="0" noProof="0" dirty="0" err="1">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bn</a:t>
            </a:r>
            <a:endParaRPr kumimoji="0" lang="en-US" sz="7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5" name="Rectangle 244">
            <a:extLst>
              <a:ext uri="{FF2B5EF4-FFF2-40B4-BE49-F238E27FC236}">
                <a16:creationId xmlns:a16="http://schemas.microsoft.com/office/drawing/2014/main" id="{D84636B3-2FCB-40E6-94B4-3FB42D5705C8}"/>
              </a:ext>
            </a:extLst>
          </p:cNvPr>
          <p:cNvSpPr>
            <a:spLocks noChangeArrowheads="1"/>
          </p:cNvSpPr>
          <p:nvPr/>
        </p:nvSpPr>
        <p:spPr bwMode="gray">
          <a:xfrm>
            <a:off x="1308100" y="6035675"/>
            <a:ext cx="590550" cy="203200"/>
          </a:xfrm>
          <a:prstGeom prst="rect">
            <a:avLst/>
          </a:prstGeom>
          <a:noFill/>
          <a:ln w="9525" algn="ctr">
            <a:noFill/>
            <a:miter lim="800000"/>
            <a:headEnd/>
            <a:tailEnd/>
          </a:ln>
          <a:effectLst/>
          <a:extLst/>
        </p:spPr>
        <p:txBody>
          <a:bodyPr lIns="36717" tIns="0" rIns="0" bIns="0" anchor="b">
            <a:noAutofit/>
          </a:bodyPr>
          <a:lstStyle>
            <a:lvl1pPr algn="ctr" defTabSz="895350" eaLnBrk="0" hangingPunct="0">
              <a:defRPr sz="800" b="1">
                <a:solidFill>
                  <a:srgbClr val="000000"/>
                </a:solidFill>
                <a:latin typeface="Arial" charset="0"/>
              </a:defRPr>
            </a:lvl1pPr>
            <a:lvl2pPr marL="728663" indent="-280988" algn="ctr" defTabSz="895350" eaLnBrk="0" hangingPunct="0">
              <a:defRPr sz="800" b="1">
                <a:solidFill>
                  <a:srgbClr val="000000"/>
                </a:solidFill>
                <a:latin typeface="Arial" charset="0"/>
              </a:defRPr>
            </a:lvl2pPr>
            <a:lvl3pPr marL="1120775" indent="-225425" algn="ctr" defTabSz="895350" eaLnBrk="0" hangingPunct="0">
              <a:defRPr sz="800" b="1">
                <a:solidFill>
                  <a:srgbClr val="000000"/>
                </a:solidFill>
                <a:latin typeface="Arial" charset="0"/>
              </a:defRPr>
            </a:lvl3pPr>
            <a:lvl4pPr marL="1568450" indent="-223838" algn="ctr" defTabSz="895350" eaLnBrk="0" hangingPunct="0">
              <a:defRPr sz="800" b="1">
                <a:solidFill>
                  <a:srgbClr val="000000"/>
                </a:solidFill>
                <a:latin typeface="Arial" charset="0"/>
              </a:defRPr>
            </a:lvl4pPr>
            <a:lvl5pPr marL="2016125" indent="-230188" algn="ctr" defTabSz="895350" eaLnBrk="0" hangingPunct="0">
              <a:defRPr sz="800" b="1">
                <a:solidFill>
                  <a:srgbClr val="000000"/>
                </a:solidFill>
                <a:latin typeface="Arial" charset="0"/>
              </a:defRPr>
            </a:lvl5pPr>
            <a:lvl6pPr marL="2473325" indent="-230188" algn="ctr" defTabSz="895350" eaLnBrk="0" fontAlgn="base" hangingPunct="0">
              <a:lnSpc>
                <a:spcPct val="80000"/>
              </a:lnSpc>
              <a:spcBef>
                <a:spcPct val="130000"/>
              </a:spcBef>
              <a:spcAft>
                <a:spcPct val="0"/>
              </a:spcAft>
              <a:defRPr sz="800" b="1">
                <a:solidFill>
                  <a:srgbClr val="000000"/>
                </a:solidFill>
                <a:latin typeface="Arial" charset="0"/>
              </a:defRPr>
            </a:lvl6pPr>
            <a:lvl7pPr marL="2930525" indent="-230188" algn="ctr" defTabSz="895350" eaLnBrk="0" fontAlgn="base" hangingPunct="0">
              <a:lnSpc>
                <a:spcPct val="80000"/>
              </a:lnSpc>
              <a:spcBef>
                <a:spcPct val="130000"/>
              </a:spcBef>
              <a:spcAft>
                <a:spcPct val="0"/>
              </a:spcAft>
              <a:defRPr sz="800" b="1">
                <a:solidFill>
                  <a:srgbClr val="000000"/>
                </a:solidFill>
                <a:latin typeface="Arial" charset="0"/>
              </a:defRPr>
            </a:lvl7pPr>
            <a:lvl8pPr marL="3387725" indent="-230188" algn="ctr" defTabSz="895350" eaLnBrk="0" fontAlgn="base" hangingPunct="0">
              <a:lnSpc>
                <a:spcPct val="80000"/>
              </a:lnSpc>
              <a:spcBef>
                <a:spcPct val="130000"/>
              </a:spcBef>
              <a:spcAft>
                <a:spcPct val="0"/>
              </a:spcAft>
              <a:defRPr sz="800" b="1">
                <a:solidFill>
                  <a:srgbClr val="000000"/>
                </a:solidFill>
                <a:latin typeface="Arial" charset="0"/>
              </a:defRPr>
            </a:lvl8pPr>
            <a:lvl9pPr marL="3844925" indent="-230188" algn="ctr" defTabSz="895350" eaLnBrk="0" fontAlgn="base" hangingPunct="0">
              <a:lnSpc>
                <a:spcPct val="80000"/>
              </a:lnSpc>
              <a:spcBef>
                <a:spcPct val="130000"/>
              </a:spcBef>
              <a:spcAft>
                <a:spcPct val="0"/>
              </a:spcAft>
              <a:defRPr sz="800" b="1">
                <a:solidFill>
                  <a:srgbClr val="000000"/>
                </a:solidFill>
                <a:latin typeface="Arial" charset="0"/>
              </a:defRPr>
            </a:lvl9pPr>
          </a:lstStyle>
          <a:p>
            <a:pPr marL="0" marR="0" lvl="0" indent="0" algn="r" defTabSz="89535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Moody’s</a:t>
            </a:r>
            <a:endPar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6" name="Rectangle 245">
            <a:extLst>
              <a:ext uri="{FF2B5EF4-FFF2-40B4-BE49-F238E27FC236}">
                <a16:creationId xmlns:a16="http://schemas.microsoft.com/office/drawing/2014/main" id="{7D8E44C7-2EC7-4FF0-A171-2EEDBA87E1D8}"/>
              </a:ext>
            </a:extLst>
          </p:cNvPr>
          <p:cNvSpPr>
            <a:spLocks noChangeArrowheads="1"/>
          </p:cNvSpPr>
          <p:nvPr/>
        </p:nvSpPr>
        <p:spPr bwMode="gray">
          <a:xfrm>
            <a:off x="1308100" y="5730875"/>
            <a:ext cx="590550" cy="203200"/>
          </a:xfrm>
          <a:prstGeom prst="rect">
            <a:avLst/>
          </a:prstGeom>
          <a:noFill/>
          <a:ln w="9525" algn="ctr">
            <a:noFill/>
            <a:miter lim="800000"/>
            <a:headEnd/>
            <a:tailEnd/>
          </a:ln>
          <a:effectLst/>
          <a:extLst/>
        </p:spPr>
        <p:txBody>
          <a:bodyPr lIns="36717" tIns="0" rIns="0" bIns="0" anchor="b">
            <a:noAutofit/>
          </a:bodyPr>
          <a:lstStyle>
            <a:lvl1pPr algn="ctr" defTabSz="895350" eaLnBrk="0" hangingPunct="0">
              <a:defRPr sz="800" b="1">
                <a:solidFill>
                  <a:srgbClr val="000000"/>
                </a:solidFill>
                <a:latin typeface="Arial" charset="0"/>
              </a:defRPr>
            </a:lvl1pPr>
            <a:lvl2pPr marL="728663" indent="-280988" algn="ctr" defTabSz="895350" eaLnBrk="0" hangingPunct="0">
              <a:defRPr sz="800" b="1">
                <a:solidFill>
                  <a:srgbClr val="000000"/>
                </a:solidFill>
                <a:latin typeface="Arial" charset="0"/>
              </a:defRPr>
            </a:lvl2pPr>
            <a:lvl3pPr marL="1120775" indent="-225425" algn="ctr" defTabSz="895350" eaLnBrk="0" hangingPunct="0">
              <a:defRPr sz="800" b="1">
                <a:solidFill>
                  <a:srgbClr val="000000"/>
                </a:solidFill>
                <a:latin typeface="Arial" charset="0"/>
              </a:defRPr>
            </a:lvl3pPr>
            <a:lvl4pPr marL="1568450" indent="-223838" algn="ctr" defTabSz="895350" eaLnBrk="0" hangingPunct="0">
              <a:defRPr sz="800" b="1">
                <a:solidFill>
                  <a:srgbClr val="000000"/>
                </a:solidFill>
                <a:latin typeface="Arial" charset="0"/>
              </a:defRPr>
            </a:lvl4pPr>
            <a:lvl5pPr marL="2016125" indent="-230188" algn="ctr" defTabSz="895350" eaLnBrk="0" hangingPunct="0">
              <a:defRPr sz="800" b="1">
                <a:solidFill>
                  <a:srgbClr val="000000"/>
                </a:solidFill>
                <a:latin typeface="Arial" charset="0"/>
              </a:defRPr>
            </a:lvl5pPr>
            <a:lvl6pPr marL="2473325" indent="-230188" algn="ctr" defTabSz="895350" eaLnBrk="0" fontAlgn="base" hangingPunct="0">
              <a:lnSpc>
                <a:spcPct val="80000"/>
              </a:lnSpc>
              <a:spcBef>
                <a:spcPct val="130000"/>
              </a:spcBef>
              <a:spcAft>
                <a:spcPct val="0"/>
              </a:spcAft>
              <a:defRPr sz="800" b="1">
                <a:solidFill>
                  <a:srgbClr val="000000"/>
                </a:solidFill>
                <a:latin typeface="Arial" charset="0"/>
              </a:defRPr>
            </a:lvl6pPr>
            <a:lvl7pPr marL="2930525" indent="-230188" algn="ctr" defTabSz="895350" eaLnBrk="0" fontAlgn="base" hangingPunct="0">
              <a:lnSpc>
                <a:spcPct val="80000"/>
              </a:lnSpc>
              <a:spcBef>
                <a:spcPct val="130000"/>
              </a:spcBef>
              <a:spcAft>
                <a:spcPct val="0"/>
              </a:spcAft>
              <a:defRPr sz="800" b="1">
                <a:solidFill>
                  <a:srgbClr val="000000"/>
                </a:solidFill>
                <a:latin typeface="Arial" charset="0"/>
              </a:defRPr>
            </a:lvl7pPr>
            <a:lvl8pPr marL="3387725" indent="-230188" algn="ctr" defTabSz="895350" eaLnBrk="0" fontAlgn="base" hangingPunct="0">
              <a:lnSpc>
                <a:spcPct val="80000"/>
              </a:lnSpc>
              <a:spcBef>
                <a:spcPct val="130000"/>
              </a:spcBef>
              <a:spcAft>
                <a:spcPct val="0"/>
              </a:spcAft>
              <a:defRPr sz="800" b="1">
                <a:solidFill>
                  <a:srgbClr val="000000"/>
                </a:solidFill>
                <a:latin typeface="Arial" charset="0"/>
              </a:defRPr>
            </a:lvl8pPr>
            <a:lvl9pPr marL="3844925" indent="-230188" algn="ctr" defTabSz="895350" eaLnBrk="0" fontAlgn="base" hangingPunct="0">
              <a:lnSpc>
                <a:spcPct val="80000"/>
              </a:lnSpc>
              <a:spcBef>
                <a:spcPct val="130000"/>
              </a:spcBef>
              <a:spcAft>
                <a:spcPct val="0"/>
              </a:spcAft>
              <a:defRPr sz="800" b="1">
                <a:solidFill>
                  <a:srgbClr val="000000"/>
                </a:solidFill>
                <a:latin typeface="Arial" charset="0"/>
              </a:defRPr>
            </a:lvl9pPr>
          </a:lstStyle>
          <a:p>
            <a:pPr marL="0" marR="0" lvl="0" indent="0" algn="r" defTabSz="89535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Fitch</a:t>
            </a:r>
            <a:endPar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7" name="Rectangle 246">
            <a:extLst>
              <a:ext uri="{FF2B5EF4-FFF2-40B4-BE49-F238E27FC236}">
                <a16:creationId xmlns:a16="http://schemas.microsoft.com/office/drawing/2014/main" id="{DD30F7F3-8B68-4CCF-BB77-EA503B502357}"/>
              </a:ext>
            </a:extLst>
          </p:cNvPr>
          <p:cNvSpPr>
            <a:spLocks noChangeArrowheads="1"/>
          </p:cNvSpPr>
          <p:nvPr/>
        </p:nvSpPr>
        <p:spPr bwMode="gray">
          <a:xfrm>
            <a:off x="1308100" y="5424488"/>
            <a:ext cx="590550" cy="203200"/>
          </a:xfrm>
          <a:prstGeom prst="rect">
            <a:avLst/>
          </a:prstGeom>
          <a:noFill/>
          <a:ln w="9525" algn="ctr">
            <a:noFill/>
            <a:miter lim="800000"/>
            <a:headEnd/>
            <a:tailEnd/>
          </a:ln>
          <a:effectLst/>
          <a:extLst/>
        </p:spPr>
        <p:txBody>
          <a:bodyPr lIns="36717" tIns="0" rIns="0" bIns="0" anchor="b">
            <a:noAutofit/>
          </a:bodyPr>
          <a:lstStyle>
            <a:lvl1pPr algn="ctr" defTabSz="895350" eaLnBrk="0" hangingPunct="0">
              <a:defRPr sz="800" b="1">
                <a:solidFill>
                  <a:srgbClr val="000000"/>
                </a:solidFill>
                <a:latin typeface="Arial" charset="0"/>
              </a:defRPr>
            </a:lvl1pPr>
            <a:lvl2pPr marL="728663" indent="-280988" algn="ctr" defTabSz="895350" eaLnBrk="0" hangingPunct="0">
              <a:defRPr sz="800" b="1">
                <a:solidFill>
                  <a:srgbClr val="000000"/>
                </a:solidFill>
                <a:latin typeface="Arial" charset="0"/>
              </a:defRPr>
            </a:lvl2pPr>
            <a:lvl3pPr marL="1120775" indent="-225425" algn="ctr" defTabSz="895350" eaLnBrk="0" hangingPunct="0">
              <a:defRPr sz="800" b="1">
                <a:solidFill>
                  <a:srgbClr val="000000"/>
                </a:solidFill>
                <a:latin typeface="Arial" charset="0"/>
              </a:defRPr>
            </a:lvl3pPr>
            <a:lvl4pPr marL="1568450" indent="-223838" algn="ctr" defTabSz="895350" eaLnBrk="0" hangingPunct="0">
              <a:defRPr sz="800" b="1">
                <a:solidFill>
                  <a:srgbClr val="000000"/>
                </a:solidFill>
                <a:latin typeface="Arial" charset="0"/>
              </a:defRPr>
            </a:lvl4pPr>
            <a:lvl5pPr marL="2016125" indent="-230188" algn="ctr" defTabSz="895350" eaLnBrk="0" hangingPunct="0">
              <a:defRPr sz="800" b="1">
                <a:solidFill>
                  <a:srgbClr val="000000"/>
                </a:solidFill>
                <a:latin typeface="Arial" charset="0"/>
              </a:defRPr>
            </a:lvl5pPr>
            <a:lvl6pPr marL="2473325" indent="-230188" algn="ctr" defTabSz="895350" eaLnBrk="0" fontAlgn="base" hangingPunct="0">
              <a:lnSpc>
                <a:spcPct val="80000"/>
              </a:lnSpc>
              <a:spcBef>
                <a:spcPct val="130000"/>
              </a:spcBef>
              <a:spcAft>
                <a:spcPct val="0"/>
              </a:spcAft>
              <a:defRPr sz="800" b="1">
                <a:solidFill>
                  <a:srgbClr val="000000"/>
                </a:solidFill>
                <a:latin typeface="Arial" charset="0"/>
              </a:defRPr>
            </a:lvl6pPr>
            <a:lvl7pPr marL="2930525" indent="-230188" algn="ctr" defTabSz="895350" eaLnBrk="0" fontAlgn="base" hangingPunct="0">
              <a:lnSpc>
                <a:spcPct val="80000"/>
              </a:lnSpc>
              <a:spcBef>
                <a:spcPct val="130000"/>
              </a:spcBef>
              <a:spcAft>
                <a:spcPct val="0"/>
              </a:spcAft>
              <a:defRPr sz="800" b="1">
                <a:solidFill>
                  <a:srgbClr val="000000"/>
                </a:solidFill>
                <a:latin typeface="Arial" charset="0"/>
              </a:defRPr>
            </a:lvl7pPr>
            <a:lvl8pPr marL="3387725" indent="-230188" algn="ctr" defTabSz="895350" eaLnBrk="0" fontAlgn="base" hangingPunct="0">
              <a:lnSpc>
                <a:spcPct val="80000"/>
              </a:lnSpc>
              <a:spcBef>
                <a:spcPct val="130000"/>
              </a:spcBef>
              <a:spcAft>
                <a:spcPct val="0"/>
              </a:spcAft>
              <a:defRPr sz="800" b="1">
                <a:solidFill>
                  <a:srgbClr val="000000"/>
                </a:solidFill>
                <a:latin typeface="Arial" charset="0"/>
              </a:defRPr>
            </a:lvl8pPr>
            <a:lvl9pPr marL="3844925" indent="-230188" algn="ctr" defTabSz="895350" eaLnBrk="0" fontAlgn="base" hangingPunct="0">
              <a:lnSpc>
                <a:spcPct val="80000"/>
              </a:lnSpc>
              <a:spcBef>
                <a:spcPct val="130000"/>
              </a:spcBef>
              <a:spcAft>
                <a:spcPct val="0"/>
              </a:spcAft>
              <a:defRPr sz="800" b="1">
                <a:solidFill>
                  <a:srgbClr val="000000"/>
                </a:solidFill>
                <a:latin typeface="Arial" charset="0"/>
              </a:defRPr>
            </a:lvl9pPr>
          </a:lstStyle>
          <a:p>
            <a:pPr marL="0" marR="0" lvl="0" indent="0" algn="r" defTabSz="89535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S&amp;P</a:t>
            </a:r>
            <a:endPar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8" name="Rectangle 105">
            <a:extLst>
              <a:ext uri="{FF2B5EF4-FFF2-40B4-BE49-F238E27FC236}">
                <a16:creationId xmlns:a16="http://schemas.microsoft.com/office/drawing/2014/main" id="{D47A86B9-E7E3-4174-A0DF-F8643510C742}"/>
              </a:ext>
            </a:extLst>
          </p:cNvPr>
          <p:cNvSpPr>
            <a:spLocks noChangeArrowheads="1"/>
          </p:cNvSpPr>
          <p:nvPr/>
        </p:nvSpPr>
        <p:spPr bwMode="gray">
          <a:xfrm>
            <a:off x="571500" y="1535113"/>
            <a:ext cx="1079500" cy="461963"/>
          </a:xfrm>
          <a:prstGeom prst="rect">
            <a:avLst/>
          </a:prstGeom>
          <a:noFill/>
          <a:ln w="9525" algn="ctr">
            <a:noFill/>
            <a:miter lim="800000"/>
            <a:headEnd/>
            <a:tailEnd/>
          </a:ln>
          <a:effectLst/>
          <a:extLst/>
        </p:spPr>
        <p:txBody>
          <a:bodyPr lIns="36717" tIns="0" rIns="0" bIns="0" anchor="b">
            <a:noAutofit/>
          </a:bodyPr>
          <a:lstStyle>
            <a:lvl1pPr algn="ctr" defTabSz="895350" eaLnBrk="0" hangingPunct="0">
              <a:defRPr sz="800" b="1">
                <a:solidFill>
                  <a:srgbClr val="000000"/>
                </a:solidFill>
                <a:latin typeface="Arial" charset="0"/>
              </a:defRPr>
            </a:lvl1pPr>
            <a:lvl2pPr marL="728663" indent="-280988" algn="ctr" defTabSz="895350" eaLnBrk="0" hangingPunct="0">
              <a:defRPr sz="800" b="1">
                <a:solidFill>
                  <a:srgbClr val="000000"/>
                </a:solidFill>
                <a:latin typeface="Arial" charset="0"/>
              </a:defRPr>
            </a:lvl2pPr>
            <a:lvl3pPr marL="1120775" indent="-225425" algn="ctr" defTabSz="895350" eaLnBrk="0" hangingPunct="0">
              <a:defRPr sz="800" b="1">
                <a:solidFill>
                  <a:srgbClr val="000000"/>
                </a:solidFill>
                <a:latin typeface="Arial" charset="0"/>
              </a:defRPr>
            </a:lvl3pPr>
            <a:lvl4pPr marL="1568450" indent="-223838" algn="ctr" defTabSz="895350" eaLnBrk="0" hangingPunct="0">
              <a:defRPr sz="800" b="1">
                <a:solidFill>
                  <a:srgbClr val="000000"/>
                </a:solidFill>
                <a:latin typeface="Arial" charset="0"/>
              </a:defRPr>
            </a:lvl4pPr>
            <a:lvl5pPr marL="2016125" indent="-230188" algn="ctr" defTabSz="895350" eaLnBrk="0" hangingPunct="0">
              <a:defRPr sz="800" b="1">
                <a:solidFill>
                  <a:srgbClr val="000000"/>
                </a:solidFill>
                <a:latin typeface="Arial" charset="0"/>
              </a:defRPr>
            </a:lvl5pPr>
            <a:lvl6pPr marL="2473325" indent="-230188" algn="ctr" defTabSz="895350" eaLnBrk="0" fontAlgn="base" hangingPunct="0">
              <a:lnSpc>
                <a:spcPct val="80000"/>
              </a:lnSpc>
              <a:spcBef>
                <a:spcPct val="130000"/>
              </a:spcBef>
              <a:spcAft>
                <a:spcPct val="0"/>
              </a:spcAft>
              <a:defRPr sz="800" b="1">
                <a:solidFill>
                  <a:srgbClr val="000000"/>
                </a:solidFill>
                <a:latin typeface="Arial" charset="0"/>
              </a:defRPr>
            </a:lvl6pPr>
            <a:lvl7pPr marL="2930525" indent="-230188" algn="ctr" defTabSz="895350" eaLnBrk="0" fontAlgn="base" hangingPunct="0">
              <a:lnSpc>
                <a:spcPct val="80000"/>
              </a:lnSpc>
              <a:spcBef>
                <a:spcPct val="130000"/>
              </a:spcBef>
              <a:spcAft>
                <a:spcPct val="0"/>
              </a:spcAft>
              <a:defRPr sz="800" b="1">
                <a:solidFill>
                  <a:srgbClr val="000000"/>
                </a:solidFill>
                <a:latin typeface="Arial" charset="0"/>
              </a:defRPr>
            </a:lvl7pPr>
            <a:lvl8pPr marL="3387725" indent="-230188" algn="ctr" defTabSz="895350" eaLnBrk="0" fontAlgn="base" hangingPunct="0">
              <a:lnSpc>
                <a:spcPct val="80000"/>
              </a:lnSpc>
              <a:spcBef>
                <a:spcPct val="130000"/>
              </a:spcBef>
              <a:spcAft>
                <a:spcPct val="0"/>
              </a:spcAft>
              <a:defRPr sz="800" b="1">
                <a:solidFill>
                  <a:srgbClr val="000000"/>
                </a:solidFill>
                <a:latin typeface="Arial" charset="0"/>
              </a:defRPr>
            </a:lvl8pPr>
            <a:lvl9pPr marL="3844925" indent="-230188" algn="ctr" defTabSz="895350" eaLnBrk="0" fontAlgn="base" hangingPunct="0">
              <a:lnSpc>
                <a:spcPct val="80000"/>
              </a:lnSpc>
              <a:spcBef>
                <a:spcPct val="130000"/>
              </a:spcBef>
              <a:spcAft>
                <a:spcPct val="0"/>
              </a:spcAft>
              <a:defRPr sz="800" b="1">
                <a:solidFill>
                  <a:srgbClr val="000000"/>
                </a:solidFill>
                <a:latin typeface="Arial" charset="0"/>
              </a:defRPr>
            </a:lvl9pPr>
          </a:lstStyle>
          <a:p>
            <a:pPr lvl="0" eaLnBrk="1" fontAlgn="auto" hangingPunct="1">
              <a:spcAft>
                <a:spcPts val="0"/>
              </a:spcAft>
              <a:defRPr/>
            </a:pPr>
            <a:r>
              <a:rPr lang="en-US" sz="1000" kern="0" dirty="0">
                <a:solidFill>
                  <a:schemeClr val="tx1">
                    <a:lumMod val="65000"/>
                    <a:lumOff val="35000"/>
                  </a:schemeClr>
                </a:solidFill>
                <a:latin typeface="Calibri Light" panose="020F0302020204030204" pitchFamily="34" charset="0"/>
                <a:cs typeface="Calibri Light" panose="020F0302020204030204" pitchFamily="34" charset="0"/>
                <a:sym typeface="Calibri Light" panose="020F0302020204030204" pitchFamily="34" charset="0"/>
              </a:rPr>
              <a:t>Population</a:t>
            </a:r>
          </a:p>
          <a:p>
            <a:pPr lvl="0" eaLnBrk="1" fontAlgn="auto" hangingPunct="1">
              <a:spcAft>
                <a:spcPts val="0"/>
              </a:spcAft>
              <a:defRPr/>
            </a:pPr>
            <a:r>
              <a:rPr lang="en-US" sz="1000" b="0" kern="0" dirty="0" err="1">
                <a:solidFill>
                  <a:schemeClr val="tx1">
                    <a:lumMod val="65000"/>
                    <a:lumOff val="35000"/>
                  </a:schemeClr>
                </a:solidFill>
                <a:latin typeface="Calibri Light" panose="020F0302020204030204" pitchFamily="34" charset="0"/>
                <a:cs typeface="Calibri Light" panose="020F0302020204030204" pitchFamily="34" charset="0"/>
                <a:sym typeface="Calibri Light" panose="020F0302020204030204" pitchFamily="34" charset="0"/>
              </a:rPr>
              <a:t>mn</a:t>
            </a:r>
            <a:endParaRPr lang="en-US" sz="1000" b="0" kern="0" dirty="0">
              <a:solidFill>
                <a:schemeClr val="tx1">
                  <a:lumMod val="65000"/>
                  <a:lumOff val="3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249" name="Picture 6" descr="Image result for GDP icon">
            <a:extLst>
              <a:ext uri="{FF2B5EF4-FFF2-40B4-BE49-F238E27FC236}">
                <a16:creationId xmlns:a16="http://schemas.microsoft.com/office/drawing/2014/main" id="{2E388243-BB7B-4758-B789-956D1887B7CE}"/>
              </a:ext>
            </a:extLst>
          </p:cNvPr>
          <p:cNvPicPr>
            <a:picLocks noChangeAspect="1" noChangeArrowheads="1"/>
          </p:cNvPicPr>
          <p:nvPr/>
        </p:nvPicPr>
        <p:blipFill>
          <a:blip r:embed="rId48"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4725" y="2168525"/>
            <a:ext cx="309563" cy="309563"/>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19" descr="Image result for rating icon">
            <a:extLst>
              <a:ext uri="{FF2B5EF4-FFF2-40B4-BE49-F238E27FC236}">
                <a16:creationId xmlns:a16="http://schemas.microsoft.com/office/drawing/2014/main" id="{67D5241C-3F2B-4A9A-A08B-5CE1E182DFA4}"/>
              </a:ext>
            </a:extLst>
          </p:cNvPr>
          <p:cNvPicPr>
            <a:picLocks noChangeAspect="1" noChangeArrowheads="1"/>
          </p:cNvPicPr>
          <p:nvPr/>
        </p:nvPicPr>
        <p:blipFill>
          <a:blip r:embed="rId49" cstate="hqprint">
            <a:duotone>
              <a:schemeClr val="accent2">
                <a:shade val="45000"/>
                <a:satMod val="135000"/>
              </a:schemeClr>
              <a:prstClr val="white"/>
            </a:duotone>
            <a:extLst>
              <a:ext uri="{BEBA8EAE-BF5A-486C-A8C5-ECC9F3942E4B}">
                <a14:imgProps xmlns:a14="http://schemas.microsoft.com/office/drawing/2010/main">
                  <a14:imgLayer r:embed="rId50">
                    <a14:imgEffect>
                      <a14:brightnessContrast contrast="-59000"/>
                    </a14:imgEffect>
                  </a14:imgLayer>
                </a14:imgProps>
              </a:ext>
              <a:ext uri="{28A0092B-C50C-407E-A947-70E740481C1C}">
                <a14:useLocalDpi xmlns:a14="http://schemas.microsoft.com/office/drawing/2010/main" val="0"/>
              </a:ext>
            </a:extLst>
          </a:blip>
          <a:srcRect/>
          <a:stretch>
            <a:fillRect/>
          </a:stretch>
        </p:blipFill>
        <p:spPr bwMode="auto">
          <a:xfrm>
            <a:off x="865188" y="5378450"/>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51" name="Albania.jpg">
            <a:extLst>
              <a:ext uri="{FF2B5EF4-FFF2-40B4-BE49-F238E27FC236}">
                <a16:creationId xmlns:a16="http://schemas.microsoft.com/office/drawing/2014/main" id="{9B642546-923A-4F52-9A34-843FFD09C73B}"/>
              </a:ext>
            </a:extLst>
          </p:cNvPr>
          <p:cNvPicPr/>
          <p:nvPr/>
        </p:nvPicPr>
        <p:blipFill>
          <a:blip r:embed="rId51">
            <a:extLst/>
          </a:blip>
          <a:stretch>
            <a:fillRect/>
          </a:stretch>
        </p:blipFill>
        <p:spPr>
          <a:xfrm>
            <a:off x="4992688" y="865188"/>
            <a:ext cx="180975" cy="180975"/>
          </a:xfrm>
          <a:prstGeom prst="ellipse">
            <a:avLst/>
          </a:prstGeom>
          <a:ln w="12700">
            <a:noFill/>
            <a:miter lim="400000"/>
          </a:ln>
          <a:effectLst>
            <a:outerShdw blurRad="38100" dist="25400" dir="5400000" rotWithShape="0">
              <a:srgbClr val="000000">
                <a:alpha val="30000"/>
              </a:srgbClr>
            </a:outerShdw>
          </a:effectLst>
        </p:spPr>
      </p:pic>
      <p:pic>
        <p:nvPicPr>
          <p:cNvPr id="252" name="Bosnia-and-Herzegovina.jpg">
            <a:extLst>
              <a:ext uri="{FF2B5EF4-FFF2-40B4-BE49-F238E27FC236}">
                <a16:creationId xmlns:a16="http://schemas.microsoft.com/office/drawing/2014/main" id="{959BF3C3-8F4F-47EC-8565-1A9A7A3FB555}"/>
              </a:ext>
            </a:extLst>
          </p:cNvPr>
          <p:cNvPicPr/>
          <p:nvPr/>
        </p:nvPicPr>
        <p:blipFill>
          <a:blip r:embed="rId52">
            <a:extLst/>
          </a:blip>
          <a:stretch>
            <a:fillRect/>
          </a:stretch>
        </p:blipFill>
        <p:spPr>
          <a:xfrm>
            <a:off x="5461000"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253" name="Croatia.jpg">
            <a:extLst>
              <a:ext uri="{FF2B5EF4-FFF2-40B4-BE49-F238E27FC236}">
                <a16:creationId xmlns:a16="http://schemas.microsoft.com/office/drawing/2014/main" id="{AA308008-BBC3-4F93-ABF1-F4C08E111DA0}"/>
              </a:ext>
            </a:extLst>
          </p:cNvPr>
          <p:cNvPicPr/>
          <p:nvPr/>
        </p:nvPicPr>
        <p:blipFill>
          <a:blip r:embed="rId53">
            <a:extLst/>
          </a:blip>
          <a:stretch>
            <a:fillRect/>
          </a:stretch>
        </p:blipFill>
        <p:spPr>
          <a:xfrm>
            <a:off x="2657475"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254" name="Czech-Republic.jpg">
            <a:extLst>
              <a:ext uri="{FF2B5EF4-FFF2-40B4-BE49-F238E27FC236}">
                <a16:creationId xmlns:a16="http://schemas.microsoft.com/office/drawing/2014/main" id="{AF11C58E-AF77-4578-8B03-FEBA90875704}"/>
              </a:ext>
            </a:extLst>
          </p:cNvPr>
          <p:cNvPicPr/>
          <p:nvPr/>
        </p:nvPicPr>
        <p:blipFill>
          <a:blip r:embed="rId54">
            <a:extLst/>
          </a:blip>
          <a:stretch>
            <a:fillRect/>
          </a:stretch>
        </p:blipFill>
        <p:spPr>
          <a:xfrm>
            <a:off x="6862763"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255" name="Egypt.jpg">
            <a:extLst>
              <a:ext uri="{FF2B5EF4-FFF2-40B4-BE49-F238E27FC236}">
                <a16:creationId xmlns:a16="http://schemas.microsoft.com/office/drawing/2014/main" id="{59E8A709-4189-4F3B-8133-37F40F2A6A72}"/>
              </a:ext>
            </a:extLst>
          </p:cNvPr>
          <p:cNvPicPr/>
          <p:nvPr/>
        </p:nvPicPr>
        <p:blipFill>
          <a:blip r:embed="rId55">
            <a:extLst/>
          </a:blip>
          <a:stretch>
            <a:fillRect/>
          </a:stretch>
        </p:blipFill>
        <p:spPr>
          <a:xfrm>
            <a:off x="3590925" y="865188"/>
            <a:ext cx="180975" cy="180975"/>
          </a:xfrm>
          <a:prstGeom prst="ellipse">
            <a:avLst/>
          </a:prstGeom>
          <a:ln w="12700">
            <a:noFill/>
            <a:miter lim="400000"/>
          </a:ln>
          <a:effectLst>
            <a:outerShdw blurRad="38100" dist="25400" dir="5400000" rotWithShape="0">
              <a:srgbClr val="000000">
                <a:alpha val="30000"/>
              </a:srgbClr>
            </a:outerShdw>
          </a:effectLst>
        </p:spPr>
      </p:pic>
      <p:pic>
        <p:nvPicPr>
          <p:cNvPr id="256" name="Hungary.jpg">
            <a:extLst>
              <a:ext uri="{FF2B5EF4-FFF2-40B4-BE49-F238E27FC236}">
                <a16:creationId xmlns:a16="http://schemas.microsoft.com/office/drawing/2014/main" id="{30FEC606-E266-4757-94E4-F674CBB4D82E}"/>
              </a:ext>
            </a:extLst>
          </p:cNvPr>
          <p:cNvPicPr/>
          <p:nvPr/>
        </p:nvPicPr>
        <p:blipFill>
          <a:blip r:embed="rId56">
            <a:extLst/>
          </a:blip>
          <a:stretch>
            <a:fillRect/>
          </a:stretch>
        </p:blipFill>
        <p:spPr>
          <a:xfrm>
            <a:off x="4059238"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257" name="Italy.jpg">
            <a:extLst>
              <a:ext uri="{FF2B5EF4-FFF2-40B4-BE49-F238E27FC236}">
                <a16:creationId xmlns:a16="http://schemas.microsoft.com/office/drawing/2014/main" id="{13569348-7EC1-406D-9244-7C9D3593F85D}"/>
              </a:ext>
            </a:extLst>
          </p:cNvPr>
          <p:cNvPicPr/>
          <p:nvPr/>
        </p:nvPicPr>
        <p:blipFill>
          <a:blip r:embed="rId57">
            <a:extLst/>
          </a:blip>
          <a:stretch>
            <a:fillRect/>
          </a:stretch>
        </p:blipFill>
        <p:spPr>
          <a:xfrm>
            <a:off x="8264525"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258" name="Romania.jpg">
            <a:extLst>
              <a:ext uri="{FF2B5EF4-FFF2-40B4-BE49-F238E27FC236}">
                <a16:creationId xmlns:a16="http://schemas.microsoft.com/office/drawing/2014/main" id="{3311EA0A-A930-4384-8B1F-FA236315BBF0}"/>
              </a:ext>
            </a:extLst>
          </p:cNvPr>
          <p:cNvPicPr/>
          <p:nvPr/>
        </p:nvPicPr>
        <p:blipFill>
          <a:blip r:embed="rId58">
            <a:extLst/>
          </a:blip>
          <a:stretch>
            <a:fillRect/>
          </a:stretch>
        </p:blipFill>
        <p:spPr>
          <a:xfrm>
            <a:off x="5927725"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259" name="Serbia.jpg">
            <a:extLst>
              <a:ext uri="{FF2B5EF4-FFF2-40B4-BE49-F238E27FC236}">
                <a16:creationId xmlns:a16="http://schemas.microsoft.com/office/drawing/2014/main" id="{DB344C0C-A2C7-4EF6-B088-D6EB0EC1EA0C}"/>
              </a:ext>
            </a:extLst>
          </p:cNvPr>
          <p:cNvPicPr/>
          <p:nvPr/>
        </p:nvPicPr>
        <p:blipFill>
          <a:blip r:embed="rId59">
            <a:extLst/>
          </a:blip>
          <a:stretch>
            <a:fillRect/>
          </a:stretch>
        </p:blipFill>
        <p:spPr>
          <a:xfrm>
            <a:off x="3124200"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260" name="Slovakia.jpg">
            <a:extLst>
              <a:ext uri="{FF2B5EF4-FFF2-40B4-BE49-F238E27FC236}">
                <a16:creationId xmlns:a16="http://schemas.microsoft.com/office/drawing/2014/main" id="{DC503477-86D7-405B-B4A1-6E3439B9ACBD}"/>
              </a:ext>
            </a:extLst>
          </p:cNvPr>
          <p:cNvPicPr/>
          <p:nvPr/>
        </p:nvPicPr>
        <p:blipFill>
          <a:blip r:embed="rId60">
            <a:extLst/>
          </a:blip>
          <a:stretch>
            <a:fillRect/>
          </a:stretch>
        </p:blipFill>
        <p:spPr>
          <a:xfrm>
            <a:off x="2189163" y="865188"/>
            <a:ext cx="180975" cy="180975"/>
          </a:xfrm>
          <a:prstGeom prst="ellipse">
            <a:avLst/>
          </a:prstGeom>
          <a:ln w="12700">
            <a:noFill/>
            <a:miter lim="400000"/>
          </a:ln>
          <a:effectLst>
            <a:outerShdw blurRad="38100" dist="25400" dir="5400000" rotWithShape="0">
              <a:srgbClr val="000000">
                <a:alpha val="30000"/>
              </a:srgbClr>
            </a:outerShdw>
          </a:effectLst>
        </p:spPr>
      </p:pic>
      <p:pic>
        <p:nvPicPr>
          <p:cNvPr id="261" name="Slovenia.jpg">
            <a:extLst>
              <a:ext uri="{FF2B5EF4-FFF2-40B4-BE49-F238E27FC236}">
                <a16:creationId xmlns:a16="http://schemas.microsoft.com/office/drawing/2014/main" id="{22055D6C-29C6-45AB-AC09-CA99E634CA04}"/>
              </a:ext>
            </a:extLst>
          </p:cNvPr>
          <p:cNvPicPr/>
          <p:nvPr/>
        </p:nvPicPr>
        <p:blipFill>
          <a:blip r:embed="rId61">
            <a:extLst/>
          </a:blip>
          <a:stretch>
            <a:fillRect/>
          </a:stretch>
        </p:blipFill>
        <p:spPr>
          <a:xfrm>
            <a:off x="4525963"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262" name="Germany.jpg">
            <a:extLst>
              <a:ext uri="{FF2B5EF4-FFF2-40B4-BE49-F238E27FC236}">
                <a16:creationId xmlns:a16="http://schemas.microsoft.com/office/drawing/2014/main" id="{A1A7AA65-5F1F-4150-B44A-2D285581951F}"/>
              </a:ext>
            </a:extLst>
          </p:cNvPr>
          <p:cNvPicPr/>
          <p:nvPr/>
        </p:nvPicPr>
        <p:blipFill>
          <a:blip r:embed="rId62">
            <a:extLst/>
          </a:blip>
          <a:stretch>
            <a:fillRect/>
          </a:stretch>
        </p:blipFill>
        <p:spPr>
          <a:xfrm>
            <a:off x="8731250" y="865188"/>
            <a:ext cx="180975" cy="180975"/>
          </a:xfrm>
          <a:prstGeom prst="ellipse">
            <a:avLst/>
          </a:prstGeom>
          <a:ln w="12700">
            <a:noFill/>
            <a:miter lim="400000"/>
          </a:ln>
          <a:effectLst>
            <a:outerShdw blurRad="38100" dist="25400" dir="5400000" rotWithShape="0">
              <a:srgbClr val="000000">
                <a:alpha val="30000"/>
              </a:srgbClr>
            </a:outerShdw>
          </a:effectLst>
        </p:spPr>
      </p:pic>
      <p:pic>
        <p:nvPicPr>
          <p:cNvPr id="263" name="Moldova.jpg">
            <a:extLst>
              <a:ext uri="{FF2B5EF4-FFF2-40B4-BE49-F238E27FC236}">
                <a16:creationId xmlns:a16="http://schemas.microsoft.com/office/drawing/2014/main" id="{8F533FA0-645B-4420-A665-E54638DA0E84}"/>
              </a:ext>
            </a:extLst>
          </p:cNvPr>
          <p:cNvPicPr/>
          <p:nvPr/>
        </p:nvPicPr>
        <p:blipFill>
          <a:blip r:embed="rId63">
            <a:extLst/>
          </a:blip>
          <a:stretch>
            <a:fillRect/>
          </a:stretch>
        </p:blipFill>
        <p:spPr>
          <a:xfrm>
            <a:off x="7329488"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264" name="China.jpg">
            <a:extLst>
              <a:ext uri="{FF2B5EF4-FFF2-40B4-BE49-F238E27FC236}">
                <a16:creationId xmlns:a16="http://schemas.microsoft.com/office/drawing/2014/main" id="{654BB652-19A3-4462-A86B-09850D9F3F8E}"/>
              </a:ext>
            </a:extLst>
          </p:cNvPr>
          <p:cNvPicPr/>
          <p:nvPr/>
        </p:nvPicPr>
        <p:blipFill>
          <a:blip r:embed="rId64">
            <a:extLst/>
          </a:blip>
          <a:stretch>
            <a:fillRect/>
          </a:stretch>
        </p:blipFill>
        <p:spPr>
          <a:xfrm>
            <a:off x="7796213" y="865188"/>
            <a:ext cx="180975" cy="180975"/>
          </a:xfrm>
          <a:prstGeom prst="ellipse">
            <a:avLst/>
          </a:prstGeom>
          <a:ln w="12700">
            <a:noFill/>
            <a:miter lim="400000"/>
          </a:ln>
          <a:effectLst>
            <a:outerShdw blurRad="38100" dist="25400" dir="5400000" rotWithShape="0">
              <a:srgbClr val="000000">
                <a:alpha val="30000"/>
              </a:srgbClr>
            </a:outerShdw>
          </a:effectLst>
        </p:spPr>
      </p:pic>
      <p:pic>
        <p:nvPicPr>
          <p:cNvPr id="265" name="European-Union.jpg">
            <a:extLst>
              <a:ext uri="{FF2B5EF4-FFF2-40B4-BE49-F238E27FC236}">
                <a16:creationId xmlns:a16="http://schemas.microsoft.com/office/drawing/2014/main" id="{EA5B1813-90F7-4A31-A126-3FD3D517F685}"/>
              </a:ext>
            </a:extLst>
          </p:cNvPr>
          <p:cNvPicPr/>
          <p:nvPr/>
        </p:nvPicPr>
        <p:blipFill>
          <a:blip r:embed="rId65">
            <a:extLst/>
          </a:blip>
          <a:stretch>
            <a:fillRect/>
          </a:stretch>
        </p:blipFill>
        <p:spPr>
          <a:xfrm>
            <a:off x="9199563" y="865188"/>
            <a:ext cx="179388" cy="180975"/>
          </a:xfrm>
          <a:prstGeom prst="ellipse">
            <a:avLst/>
          </a:prstGeom>
          <a:ln w="12700">
            <a:noFill/>
            <a:miter lim="400000"/>
          </a:ln>
          <a:effectLst>
            <a:outerShdw blurRad="38100" dist="25400" dir="5400000" rotWithShape="0">
              <a:srgbClr val="000000">
                <a:alpha val="30000"/>
              </a:srgbClr>
            </a:outerShdw>
          </a:effectLst>
        </p:spPr>
      </p:pic>
      <p:graphicFrame>
        <p:nvGraphicFramePr>
          <p:cNvPr id="410" name="Chart 409">
            <a:extLst>
              <a:ext uri="{FF2B5EF4-FFF2-40B4-BE49-F238E27FC236}">
                <a16:creationId xmlns:a16="http://schemas.microsoft.com/office/drawing/2014/main" id="{238D1D7F-FEBA-4CE6-A21B-928686BD8A28}"/>
              </a:ext>
            </a:extLst>
          </p:cNvPr>
          <p:cNvGraphicFramePr/>
          <p:nvPr>
            <p:custDataLst>
              <p:tags r:id="rId4"/>
            </p:custDataLst>
            <p:extLst>
              <p:ext uri="{D42A27DB-BD31-4B8C-83A1-F6EECF244321}">
                <p14:modId xmlns:p14="http://schemas.microsoft.com/office/powerpoint/2010/main" val="3754152790"/>
              </p:ext>
            </p:extLst>
          </p:nvPr>
        </p:nvGraphicFramePr>
        <p:xfrm>
          <a:off x="1973263" y="1311275"/>
          <a:ext cx="7607300" cy="568325"/>
        </p:xfrm>
        <a:graphic>
          <a:graphicData uri="http://schemas.openxmlformats.org/drawingml/2006/chart">
            <c:chart xmlns:c="http://schemas.openxmlformats.org/drawingml/2006/chart" xmlns:r="http://schemas.openxmlformats.org/officeDocument/2006/relationships" r:id="rId66"/>
          </a:graphicData>
        </a:graphic>
      </p:graphicFrame>
      <p:sp useBgFill="1">
        <p:nvSpPr>
          <p:cNvPr id="323610" name="Freeform: Shape 323609">
            <a:extLst>
              <a:ext uri="{FF2B5EF4-FFF2-40B4-BE49-F238E27FC236}">
                <a16:creationId xmlns:a16="http://schemas.microsoft.com/office/drawing/2014/main" id="{CF962735-37ED-47F6-9E8F-F3E0C307355F}"/>
              </a:ext>
            </a:extLst>
          </p:cNvPr>
          <p:cNvSpPr/>
          <p:nvPr>
            <p:custDataLst>
              <p:tags r:id="rId5"/>
            </p:custDataLst>
          </p:nvPr>
        </p:nvSpPr>
        <p:spPr bwMode="auto">
          <a:xfrm>
            <a:off x="9074150" y="1549400"/>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323609" name="Freeform: Shape 323608">
            <a:extLst>
              <a:ext uri="{FF2B5EF4-FFF2-40B4-BE49-F238E27FC236}">
                <a16:creationId xmlns:a16="http://schemas.microsoft.com/office/drawing/2014/main" id="{EB897D08-1191-4A68-BD05-7ED4D9B6B743}"/>
              </a:ext>
            </a:extLst>
          </p:cNvPr>
          <p:cNvSpPr/>
          <p:nvPr>
            <p:custDataLst>
              <p:tags r:id="rId6"/>
            </p:custDataLst>
          </p:nvPr>
        </p:nvSpPr>
        <p:spPr bwMode="auto">
          <a:xfrm>
            <a:off x="7678738" y="1549400"/>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323608" name="Freeform: Shape 323607">
            <a:extLst>
              <a:ext uri="{FF2B5EF4-FFF2-40B4-BE49-F238E27FC236}">
                <a16:creationId xmlns:a16="http://schemas.microsoft.com/office/drawing/2014/main" id="{01F72C1C-8DA0-43C4-BF78-F883C44FD31F}"/>
              </a:ext>
            </a:extLst>
          </p:cNvPr>
          <p:cNvSpPr/>
          <p:nvPr>
            <p:custDataLst>
              <p:tags r:id="rId7"/>
            </p:custDataLst>
          </p:nvPr>
        </p:nvSpPr>
        <p:spPr bwMode="auto">
          <a:xfrm>
            <a:off x="7678738" y="1419225"/>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0" name="Rectangle 269">
            <a:extLst>
              <a:ext uri="{FF2B5EF4-FFF2-40B4-BE49-F238E27FC236}">
                <a16:creationId xmlns:a16="http://schemas.microsoft.com/office/drawing/2014/main" id="{A6923F9A-7ACB-4CE8-B255-41EFC6E6B01C}"/>
              </a:ext>
            </a:extLst>
          </p:cNvPr>
          <p:cNvSpPr/>
          <p:nvPr>
            <p:custDataLst>
              <p:tags r:id="rId8"/>
            </p:custDataLst>
          </p:nvPr>
        </p:nvSpPr>
        <p:spPr bwMode="gray">
          <a:xfrm>
            <a:off x="9101138" y="1346200"/>
            <a:ext cx="327025"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25992B9C-40E0-43C4-90E0-44C397F11D8C}" type="datetime'''''''51''''''''''4''''''''''''''''''''''''''''''''.''0'''''''">
              <a:rPr lang="en-GB"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514.0</a:t>
            </a:fld>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1" name="Rectangle 270">
            <a:extLst>
              <a:ext uri="{FF2B5EF4-FFF2-40B4-BE49-F238E27FC236}">
                <a16:creationId xmlns:a16="http://schemas.microsoft.com/office/drawing/2014/main" id="{6F573B0A-0444-4A5E-876C-18E951072767}"/>
              </a:ext>
            </a:extLst>
          </p:cNvPr>
          <p:cNvSpPr/>
          <p:nvPr>
            <p:custDataLst>
              <p:tags r:id="rId9"/>
            </p:custDataLst>
          </p:nvPr>
        </p:nvSpPr>
        <p:spPr bwMode="gray">
          <a:xfrm>
            <a:off x="7658100" y="1216025"/>
            <a:ext cx="423863"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0D13D295-AAED-4D94-87B3-37EEB6BF6984}" type="datetime'1'''''''',''''''''''''''''''''''3''''''''''''''97.0'''''''''">
              <a:rPr lang="it-IT"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1,397.0</a:t>
            </a:fld>
            <a:endParaRPr lang="it-IT"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411" name="Chart 410">
            <a:extLst>
              <a:ext uri="{FF2B5EF4-FFF2-40B4-BE49-F238E27FC236}">
                <a16:creationId xmlns:a16="http://schemas.microsoft.com/office/drawing/2014/main" id="{9FC5B110-3C23-47E7-9663-8EF7F6BAD678}"/>
              </a:ext>
            </a:extLst>
          </p:cNvPr>
          <p:cNvGraphicFramePr/>
          <p:nvPr>
            <p:custDataLst>
              <p:tags r:id="rId10"/>
            </p:custDataLst>
            <p:extLst>
              <p:ext uri="{D42A27DB-BD31-4B8C-83A1-F6EECF244321}">
                <p14:modId xmlns:p14="http://schemas.microsoft.com/office/powerpoint/2010/main" val="1466782152"/>
              </p:ext>
            </p:extLst>
          </p:nvPr>
        </p:nvGraphicFramePr>
        <p:xfrm>
          <a:off x="1960563" y="1914525"/>
          <a:ext cx="7607300" cy="781050"/>
        </p:xfrm>
        <a:graphic>
          <a:graphicData uri="http://schemas.openxmlformats.org/drawingml/2006/chart">
            <c:chart xmlns:c="http://schemas.openxmlformats.org/drawingml/2006/chart" xmlns:r="http://schemas.openxmlformats.org/officeDocument/2006/relationships" r:id="rId67"/>
          </a:graphicData>
        </a:graphic>
      </p:graphicFrame>
      <p:sp useBgFill="1">
        <p:nvSpPr>
          <p:cNvPr id="196" name="Freeform: Shape 195">
            <a:extLst>
              <a:ext uri="{FF2B5EF4-FFF2-40B4-BE49-F238E27FC236}">
                <a16:creationId xmlns:a16="http://schemas.microsoft.com/office/drawing/2014/main" id="{1B377708-5EA0-4B9E-8EBC-A1721CB83CF4}"/>
              </a:ext>
            </a:extLst>
          </p:cNvPr>
          <p:cNvSpPr/>
          <p:nvPr>
            <p:custDataLst>
              <p:tags r:id="rId11"/>
            </p:custDataLst>
          </p:nvPr>
        </p:nvSpPr>
        <p:spPr bwMode="auto">
          <a:xfrm>
            <a:off x="9061450" y="2413000"/>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191" name="Freeform: Shape 190">
            <a:extLst>
              <a:ext uri="{FF2B5EF4-FFF2-40B4-BE49-F238E27FC236}">
                <a16:creationId xmlns:a16="http://schemas.microsoft.com/office/drawing/2014/main" id="{5822F817-5AB6-48A4-B0EC-21EC26A8B8B8}"/>
              </a:ext>
            </a:extLst>
          </p:cNvPr>
          <p:cNvSpPr/>
          <p:nvPr>
            <p:custDataLst>
              <p:tags r:id="rId12"/>
            </p:custDataLst>
          </p:nvPr>
        </p:nvSpPr>
        <p:spPr bwMode="auto">
          <a:xfrm>
            <a:off x="9061450" y="2282825"/>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323611" name="Freeform: Shape 323610">
            <a:extLst>
              <a:ext uri="{FF2B5EF4-FFF2-40B4-BE49-F238E27FC236}">
                <a16:creationId xmlns:a16="http://schemas.microsoft.com/office/drawing/2014/main" id="{D5BF9AF4-6BF3-4EE6-B091-A80FD10EE39A}"/>
              </a:ext>
            </a:extLst>
          </p:cNvPr>
          <p:cNvSpPr/>
          <p:nvPr>
            <p:custDataLst>
              <p:tags r:id="rId13"/>
            </p:custDataLst>
          </p:nvPr>
        </p:nvSpPr>
        <p:spPr bwMode="auto">
          <a:xfrm>
            <a:off x="9061450" y="2022475"/>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323612" name="Freeform: Shape 323611">
            <a:extLst>
              <a:ext uri="{FF2B5EF4-FFF2-40B4-BE49-F238E27FC236}">
                <a16:creationId xmlns:a16="http://schemas.microsoft.com/office/drawing/2014/main" id="{59AE333E-A550-496A-B6C2-4995C3B83F61}"/>
              </a:ext>
            </a:extLst>
          </p:cNvPr>
          <p:cNvSpPr/>
          <p:nvPr>
            <p:custDataLst>
              <p:tags r:id="rId14"/>
            </p:custDataLst>
          </p:nvPr>
        </p:nvSpPr>
        <p:spPr bwMode="auto">
          <a:xfrm>
            <a:off x="7666038" y="2152650"/>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323613" name="Freeform: Shape 323612">
            <a:extLst>
              <a:ext uri="{FF2B5EF4-FFF2-40B4-BE49-F238E27FC236}">
                <a16:creationId xmlns:a16="http://schemas.microsoft.com/office/drawing/2014/main" id="{EE615903-7217-4808-B491-D85C4062E248}"/>
              </a:ext>
            </a:extLst>
          </p:cNvPr>
          <p:cNvSpPr/>
          <p:nvPr>
            <p:custDataLst>
              <p:tags r:id="rId15"/>
            </p:custDataLst>
          </p:nvPr>
        </p:nvSpPr>
        <p:spPr bwMode="auto">
          <a:xfrm>
            <a:off x="9061450" y="2152650"/>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323614" name="Freeform: Shape 323613">
            <a:extLst>
              <a:ext uri="{FF2B5EF4-FFF2-40B4-BE49-F238E27FC236}">
                <a16:creationId xmlns:a16="http://schemas.microsoft.com/office/drawing/2014/main" id="{6A9FEB8A-3E5A-45FC-9952-308A7A5A016B}"/>
              </a:ext>
            </a:extLst>
          </p:cNvPr>
          <p:cNvSpPr/>
          <p:nvPr>
            <p:custDataLst>
              <p:tags r:id="rId16"/>
            </p:custDataLst>
          </p:nvPr>
        </p:nvSpPr>
        <p:spPr bwMode="auto">
          <a:xfrm>
            <a:off x="7666038" y="2282825"/>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323615" name="Freeform: Shape 323614">
            <a:extLst>
              <a:ext uri="{FF2B5EF4-FFF2-40B4-BE49-F238E27FC236}">
                <a16:creationId xmlns:a16="http://schemas.microsoft.com/office/drawing/2014/main" id="{58FE863C-8D76-47A8-BB29-2D5D041454AD}"/>
              </a:ext>
            </a:extLst>
          </p:cNvPr>
          <p:cNvSpPr/>
          <p:nvPr>
            <p:custDataLst>
              <p:tags r:id="rId17"/>
            </p:custDataLst>
          </p:nvPr>
        </p:nvSpPr>
        <p:spPr bwMode="auto">
          <a:xfrm>
            <a:off x="8596313" y="2282825"/>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192" name="Freeform: Shape 191">
            <a:extLst>
              <a:ext uri="{FF2B5EF4-FFF2-40B4-BE49-F238E27FC236}">
                <a16:creationId xmlns:a16="http://schemas.microsoft.com/office/drawing/2014/main" id="{E4325C25-F7F3-45F3-BB80-756BB0B5727A}"/>
              </a:ext>
            </a:extLst>
          </p:cNvPr>
          <p:cNvSpPr/>
          <p:nvPr>
            <p:custDataLst>
              <p:tags r:id="rId18"/>
            </p:custDataLst>
          </p:nvPr>
        </p:nvSpPr>
        <p:spPr bwMode="auto">
          <a:xfrm>
            <a:off x="7666038" y="2413000"/>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193" name="Freeform: Shape 192">
            <a:extLst>
              <a:ext uri="{FF2B5EF4-FFF2-40B4-BE49-F238E27FC236}">
                <a16:creationId xmlns:a16="http://schemas.microsoft.com/office/drawing/2014/main" id="{67CE5B27-4B36-4B5F-A55A-AEDAD76E13F2}"/>
              </a:ext>
            </a:extLst>
          </p:cNvPr>
          <p:cNvSpPr/>
          <p:nvPr>
            <p:custDataLst>
              <p:tags r:id="rId19"/>
            </p:custDataLst>
          </p:nvPr>
        </p:nvSpPr>
        <p:spPr bwMode="auto">
          <a:xfrm>
            <a:off x="8131175" y="2413000"/>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195" name="Freeform: Shape 194">
            <a:extLst>
              <a:ext uri="{FF2B5EF4-FFF2-40B4-BE49-F238E27FC236}">
                <a16:creationId xmlns:a16="http://schemas.microsoft.com/office/drawing/2014/main" id="{FE6F807A-B669-4E5F-9A4B-6A1FCFFF2083}"/>
              </a:ext>
            </a:extLst>
          </p:cNvPr>
          <p:cNvSpPr/>
          <p:nvPr>
            <p:custDataLst>
              <p:tags r:id="rId20"/>
            </p:custDataLst>
          </p:nvPr>
        </p:nvSpPr>
        <p:spPr bwMode="auto">
          <a:xfrm>
            <a:off x="8596313" y="2413000"/>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8"/>
                </a:lnTo>
                <a:lnTo>
                  <a:pt x="381000" y="65088"/>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3" name="Rectangle 282">
            <a:extLst>
              <a:ext uri="{FF2B5EF4-FFF2-40B4-BE49-F238E27FC236}">
                <a16:creationId xmlns:a16="http://schemas.microsoft.com/office/drawing/2014/main" id="{8D93FE07-2256-4D0C-93AC-2EC8DC74830F}"/>
              </a:ext>
            </a:extLst>
          </p:cNvPr>
          <p:cNvSpPr/>
          <p:nvPr>
            <p:custDataLst>
              <p:tags r:id="rId21"/>
            </p:custDataLst>
          </p:nvPr>
        </p:nvSpPr>
        <p:spPr bwMode="gray">
          <a:xfrm>
            <a:off x="7661275" y="1949450"/>
            <a:ext cx="392113"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0742E0C0-41D8-43C7-B658-10ED79ECCB71}" type="datetime'''1''''''''''''''''''''''2'''''',''''''''''''''30''4'">
              <a:rPr lang="it-IT"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12,304</a:t>
            </a:fld>
            <a:endParaRPr lang="it-IT"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4" name="Rectangle 283">
            <a:extLst>
              <a:ext uri="{FF2B5EF4-FFF2-40B4-BE49-F238E27FC236}">
                <a16:creationId xmlns:a16="http://schemas.microsoft.com/office/drawing/2014/main" id="{CA69D98B-8C0C-4969-B83C-A2BEF43A88DB}"/>
              </a:ext>
            </a:extLst>
          </p:cNvPr>
          <p:cNvSpPr/>
          <p:nvPr>
            <p:custDataLst>
              <p:tags r:id="rId22"/>
            </p:custDataLst>
          </p:nvPr>
        </p:nvSpPr>
        <p:spPr bwMode="gray">
          <a:xfrm>
            <a:off x="8158163" y="2209800"/>
            <a:ext cx="327025"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AE42A56A-EB81-4B98-B376-822AAA190582}" type="datetime'1'''',''''''''''''''''''''7''''''''''''''54'">
              <a:rPr lang="en-GB"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1,754</a:t>
            </a:fld>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5" name="Rectangle 284">
            <a:extLst>
              <a:ext uri="{FF2B5EF4-FFF2-40B4-BE49-F238E27FC236}">
                <a16:creationId xmlns:a16="http://schemas.microsoft.com/office/drawing/2014/main" id="{64D74F33-AFBC-4D23-9B91-4FF2E5F8649D}"/>
              </a:ext>
            </a:extLst>
          </p:cNvPr>
          <p:cNvSpPr/>
          <p:nvPr>
            <p:custDataLst>
              <p:tags r:id="rId23"/>
            </p:custDataLst>
          </p:nvPr>
        </p:nvSpPr>
        <p:spPr bwMode="gray">
          <a:xfrm>
            <a:off x="8623300" y="2079625"/>
            <a:ext cx="327025"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64FB2E0F-A546-4A09-AE43-A1D342929083}" type="datetime'3'''''''',''''''''3''''''86'''''''''''''''''">
              <a:rPr lang="en-GB"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3,386</a:t>
            </a:fld>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6" name="Rectangle 285">
            <a:extLst>
              <a:ext uri="{FF2B5EF4-FFF2-40B4-BE49-F238E27FC236}">
                <a16:creationId xmlns:a16="http://schemas.microsoft.com/office/drawing/2014/main" id="{7F40E12B-C18B-4918-9165-AD612789D6A3}"/>
              </a:ext>
            </a:extLst>
          </p:cNvPr>
          <p:cNvSpPr/>
          <p:nvPr>
            <p:custDataLst>
              <p:tags r:id="rId24"/>
            </p:custDataLst>
          </p:nvPr>
        </p:nvSpPr>
        <p:spPr bwMode="gray">
          <a:xfrm>
            <a:off x="9056688" y="1819275"/>
            <a:ext cx="392113"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38E11C70-C1F5-4DC0-9879-1E1BE9A0D7E6}" type="datetime'''1''5'''''''''''',''''8''''''''''''''69'''''''''''''''">
              <a:rPr lang="en-GB"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15,869</a:t>
            </a:fld>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412" name="Chart 411">
            <a:extLst>
              <a:ext uri="{FF2B5EF4-FFF2-40B4-BE49-F238E27FC236}">
                <a16:creationId xmlns:a16="http://schemas.microsoft.com/office/drawing/2014/main" id="{C1C350AD-F0B6-4448-B2C6-8A9FBCBDA879}"/>
              </a:ext>
            </a:extLst>
          </p:cNvPr>
          <p:cNvGraphicFramePr/>
          <p:nvPr>
            <p:custDataLst>
              <p:tags r:id="rId25"/>
            </p:custDataLst>
            <p:extLst>
              <p:ext uri="{D42A27DB-BD31-4B8C-83A1-F6EECF244321}">
                <p14:modId xmlns:p14="http://schemas.microsoft.com/office/powerpoint/2010/main" val="2310540706"/>
              </p:ext>
            </p:extLst>
          </p:nvPr>
        </p:nvGraphicFramePr>
        <p:xfrm>
          <a:off x="1955800" y="2803525"/>
          <a:ext cx="7607300" cy="728663"/>
        </p:xfrm>
        <a:graphic>
          <a:graphicData uri="http://schemas.openxmlformats.org/drawingml/2006/chart">
            <c:chart xmlns:c="http://schemas.openxmlformats.org/drawingml/2006/chart" xmlns:r="http://schemas.openxmlformats.org/officeDocument/2006/relationships" r:id="rId68"/>
          </a:graphicData>
        </a:graphic>
      </p:graphicFrame>
      <p:graphicFrame>
        <p:nvGraphicFramePr>
          <p:cNvPr id="413" name="Chart 412">
            <a:extLst>
              <a:ext uri="{FF2B5EF4-FFF2-40B4-BE49-F238E27FC236}">
                <a16:creationId xmlns:a16="http://schemas.microsoft.com/office/drawing/2014/main" id="{D4DE5D2D-5D50-40EB-AEEC-AB6D39F1059B}"/>
              </a:ext>
            </a:extLst>
          </p:cNvPr>
          <p:cNvGraphicFramePr/>
          <p:nvPr>
            <p:custDataLst>
              <p:tags r:id="rId26"/>
            </p:custDataLst>
            <p:extLst>
              <p:ext uri="{D42A27DB-BD31-4B8C-83A1-F6EECF244321}">
                <p14:modId xmlns:p14="http://schemas.microsoft.com/office/powerpoint/2010/main" val="382366617"/>
              </p:ext>
            </p:extLst>
          </p:nvPr>
        </p:nvGraphicFramePr>
        <p:xfrm>
          <a:off x="1949450" y="3544888"/>
          <a:ext cx="7607300" cy="800100"/>
        </p:xfrm>
        <a:graphic>
          <a:graphicData uri="http://schemas.openxmlformats.org/drawingml/2006/chart">
            <c:chart xmlns:c="http://schemas.openxmlformats.org/drawingml/2006/chart" xmlns:r="http://schemas.openxmlformats.org/officeDocument/2006/relationships" r:id="rId69"/>
          </a:graphicData>
        </a:graphic>
      </p:graphicFrame>
      <p:sp useBgFill="1">
        <p:nvSpPr>
          <p:cNvPr id="203" name="Freeform: Shape 202">
            <a:extLst>
              <a:ext uri="{FF2B5EF4-FFF2-40B4-BE49-F238E27FC236}">
                <a16:creationId xmlns:a16="http://schemas.microsoft.com/office/drawing/2014/main" id="{0CD674EE-2C6B-4901-9BCF-5E6B83C321B9}"/>
              </a:ext>
            </a:extLst>
          </p:cNvPr>
          <p:cNvSpPr/>
          <p:nvPr>
            <p:custDataLst>
              <p:tags r:id="rId27"/>
            </p:custDataLst>
          </p:nvPr>
        </p:nvSpPr>
        <p:spPr bwMode="auto">
          <a:xfrm>
            <a:off x="7654925" y="4043363"/>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199" name="Freeform: Shape 198">
            <a:extLst>
              <a:ext uri="{FF2B5EF4-FFF2-40B4-BE49-F238E27FC236}">
                <a16:creationId xmlns:a16="http://schemas.microsoft.com/office/drawing/2014/main" id="{457771B0-C02C-4437-8EDC-D758746A94C6}"/>
              </a:ext>
            </a:extLst>
          </p:cNvPr>
          <p:cNvSpPr/>
          <p:nvPr>
            <p:custDataLst>
              <p:tags r:id="rId28"/>
            </p:custDataLst>
          </p:nvPr>
        </p:nvSpPr>
        <p:spPr bwMode="auto">
          <a:xfrm>
            <a:off x="9050338" y="3783013"/>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201" name="Freeform: Shape 200">
            <a:extLst>
              <a:ext uri="{FF2B5EF4-FFF2-40B4-BE49-F238E27FC236}">
                <a16:creationId xmlns:a16="http://schemas.microsoft.com/office/drawing/2014/main" id="{1FBFA9CF-D53F-4576-8B4B-CC1FBAA07DD5}"/>
              </a:ext>
            </a:extLst>
          </p:cNvPr>
          <p:cNvSpPr/>
          <p:nvPr>
            <p:custDataLst>
              <p:tags r:id="rId29"/>
            </p:custDataLst>
          </p:nvPr>
        </p:nvSpPr>
        <p:spPr bwMode="auto">
          <a:xfrm>
            <a:off x="8585200" y="3913188"/>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197" name="Freeform: Shape 196">
            <a:extLst>
              <a:ext uri="{FF2B5EF4-FFF2-40B4-BE49-F238E27FC236}">
                <a16:creationId xmlns:a16="http://schemas.microsoft.com/office/drawing/2014/main" id="{C86D5F88-388E-4113-AE97-9CF0B90BD097}"/>
              </a:ext>
            </a:extLst>
          </p:cNvPr>
          <p:cNvSpPr/>
          <p:nvPr>
            <p:custDataLst>
              <p:tags r:id="rId30"/>
            </p:custDataLst>
          </p:nvPr>
        </p:nvSpPr>
        <p:spPr bwMode="auto">
          <a:xfrm>
            <a:off x="9050338" y="3652838"/>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198" name="Freeform: Shape 197">
            <a:extLst>
              <a:ext uri="{FF2B5EF4-FFF2-40B4-BE49-F238E27FC236}">
                <a16:creationId xmlns:a16="http://schemas.microsoft.com/office/drawing/2014/main" id="{21E953FD-8EF8-4413-8383-93E5DACDB771}"/>
              </a:ext>
            </a:extLst>
          </p:cNvPr>
          <p:cNvSpPr/>
          <p:nvPr>
            <p:custDataLst>
              <p:tags r:id="rId31"/>
            </p:custDataLst>
          </p:nvPr>
        </p:nvSpPr>
        <p:spPr bwMode="auto">
          <a:xfrm>
            <a:off x="7654925" y="3783013"/>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200" name="Freeform: Shape 199">
            <a:extLst>
              <a:ext uri="{FF2B5EF4-FFF2-40B4-BE49-F238E27FC236}">
                <a16:creationId xmlns:a16="http://schemas.microsoft.com/office/drawing/2014/main" id="{67427BF9-7DF4-4DCF-A28C-3DE441685BE9}"/>
              </a:ext>
            </a:extLst>
          </p:cNvPr>
          <p:cNvSpPr/>
          <p:nvPr>
            <p:custDataLst>
              <p:tags r:id="rId32"/>
            </p:custDataLst>
          </p:nvPr>
        </p:nvSpPr>
        <p:spPr bwMode="auto">
          <a:xfrm>
            <a:off x="7654925" y="3913188"/>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202" name="Freeform: Shape 201">
            <a:extLst>
              <a:ext uri="{FF2B5EF4-FFF2-40B4-BE49-F238E27FC236}">
                <a16:creationId xmlns:a16="http://schemas.microsoft.com/office/drawing/2014/main" id="{5DAF53B2-D6CF-46AE-BBE6-20325B04E2B6}"/>
              </a:ext>
            </a:extLst>
          </p:cNvPr>
          <p:cNvSpPr/>
          <p:nvPr>
            <p:custDataLst>
              <p:tags r:id="rId33"/>
            </p:custDataLst>
          </p:nvPr>
        </p:nvSpPr>
        <p:spPr bwMode="auto">
          <a:xfrm>
            <a:off x="9050338" y="3913188"/>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204" name="Freeform: Shape 203">
            <a:extLst>
              <a:ext uri="{FF2B5EF4-FFF2-40B4-BE49-F238E27FC236}">
                <a16:creationId xmlns:a16="http://schemas.microsoft.com/office/drawing/2014/main" id="{67825185-1C36-415C-8E01-6C76564EF5A6}"/>
              </a:ext>
            </a:extLst>
          </p:cNvPr>
          <p:cNvSpPr/>
          <p:nvPr>
            <p:custDataLst>
              <p:tags r:id="rId34"/>
            </p:custDataLst>
          </p:nvPr>
        </p:nvSpPr>
        <p:spPr bwMode="auto">
          <a:xfrm>
            <a:off x="8120063" y="4043363"/>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206" name="Freeform: Shape 205">
            <a:extLst>
              <a:ext uri="{FF2B5EF4-FFF2-40B4-BE49-F238E27FC236}">
                <a16:creationId xmlns:a16="http://schemas.microsoft.com/office/drawing/2014/main" id="{9E7E4953-6DC3-4034-B7E1-24E1C1AF37DF}"/>
              </a:ext>
            </a:extLst>
          </p:cNvPr>
          <p:cNvSpPr/>
          <p:nvPr>
            <p:custDataLst>
              <p:tags r:id="rId35"/>
            </p:custDataLst>
          </p:nvPr>
        </p:nvSpPr>
        <p:spPr bwMode="auto">
          <a:xfrm>
            <a:off x="8585200" y="4043363"/>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207" name="Freeform: Shape 206">
            <a:extLst>
              <a:ext uri="{FF2B5EF4-FFF2-40B4-BE49-F238E27FC236}">
                <a16:creationId xmlns:a16="http://schemas.microsoft.com/office/drawing/2014/main" id="{4190CD19-D35D-478A-9955-DB8832CBC98A}"/>
              </a:ext>
            </a:extLst>
          </p:cNvPr>
          <p:cNvSpPr/>
          <p:nvPr>
            <p:custDataLst>
              <p:tags r:id="rId36"/>
            </p:custDataLst>
          </p:nvPr>
        </p:nvSpPr>
        <p:spPr bwMode="auto">
          <a:xfrm>
            <a:off x="9050338" y="4043363"/>
            <a:ext cx="381001" cy="79375"/>
          </a:xfrm>
          <a:custGeom>
            <a:avLst/>
            <a:gdLst/>
            <a:ahLst/>
            <a:cxnLst/>
            <a:rect l="0" t="0" r="0" b="0"/>
            <a:pathLst>
              <a:path w="381001" h="79376">
                <a:moveTo>
                  <a:pt x="0" y="22225"/>
                </a:moveTo>
                <a:lnTo>
                  <a:pt x="82550" y="0"/>
                </a:lnTo>
                <a:lnTo>
                  <a:pt x="165100" y="22225"/>
                </a:lnTo>
                <a:lnTo>
                  <a:pt x="247650" y="0"/>
                </a:lnTo>
                <a:lnTo>
                  <a:pt x="330200" y="22225"/>
                </a:lnTo>
                <a:lnTo>
                  <a:pt x="381000" y="7937"/>
                </a:lnTo>
                <a:lnTo>
                  <a:pt x="381000" y="65087"/>
                </a:lnTo>
                <a:lnTo>
                  <a:pt x="330200" y="79375"/>
                </a:lnTo>
                <a:lnTo>
                  <a:pt x="247650" y="57150"/>
                </a:lnTo>
                <a:lnTo>
                  <a:pt x="165100" y="79375"/>
                </a:lnTo>
                <a:lnTo>
                  <a:pt x="82550" y="57150"/>
                </a:lnTo>
                <a:lnTo>
                  <a:pt x="0" y="793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0" name="Rectangle 299">
            <a:extLst>
              <a:ext uri="{FF2B5EF4-FFF2-40B4-BE49-F238E27FC236}">
                <a16:creationId xmlns:a16="http://schemas.microsoft.com/office/drawing/2014/main" id="{98705FE0-4A3C-4F9E-9500-4B2CF53FD53D}"/>
              </a:ext>
            </a:extLst>
          </p:cNvPr>
          <p:cNvSpPr/>
          <p:nvPr>
            <p:custDataLst>
              <p:tags r:id="rId37"/>
            </p:custDataLst>
          </p:nvPr>
        </p:nvSpPr>
        <p:spPr bwMode="gray">
          <a:xfrm>
            <a:off x="7331075" y="4083050"/>
            <a:ext cx="100013"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E3D715FB-55E8-4D81-BFDD-0634313D078D}" type="datetime'''''''4'''''''''''''''''''''''''''">
              <a:rPr lang="en-GB"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4</a:t>
            </a:fld>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9" name="Rectangle 298">
            <a:extLst>
              <a:ext uri="{FF2B5EF4-FFF2-40B4-BE49-F238E27FC236}">
                <a16:creationId xmlns:a16="http://schemas.microsoft.com/office/drawing/2014/main" id="{655DC4CF-FA08-469E-A0C4-A39F18318A3E}"/>
              </a:ext>
            </a:extLst>
          </p:cNvPr>
          <p:cNvSpPr/>
          <p:nvPr>
            <p:custDataLst>
              <p:tags r:id="rId38"/>
            </p:custDataLst>
          </p:nvPr>
        </p:nvSpPr>
        <p:spPr bwMode="gray">
          <a:xfrm>
            <a:off x="7650163" y="3579813"/>
            <a:ext cx="392113"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02B035D0-E61C-41A5-958F-AB16B030D3E1}" type="datetime'''''''''''26'''',''''''''''6''''''''''''62'''''''''''''''''">
              <a:rPr lang="it-IT"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26,662</a:t>
            </a:fld>
            <a:endParaRPr lang="it-IT"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2" name="Rectangle 301">
            <a:extLst>
              <a:ext uri="{FF2B5EF4-FFF2-40B4-BE49-F238E27FC236}">
                <a16:creationId xmlns:a16="http://schemas.microsoft.com/office/drawing/2014/main" id="{8388F097-E096-4E65-9EAE-E38A0F9B0DCD}"/>
              </a:ext>
            </a:extLst>
          </p:cNvPr>
          <p:cNvSpPr/>
          <p:nvPr>
            <p:custDataLst>
              <p:tags r:id="rId39"/>
            </p:custDataLst>
          </p:nvPr>
        </p:nvSpPr>
        <p:spPr bwMode="gray">
          <a:xfrm>
            <a:off x="8147050" y="3840163"/>
            <a:ext cx="327025"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897FAC15-DB5F-4354-82B7-FA81B06255F1}" type="datetime'3'''',''''''''''''''''''''''6''''69'''''''">
              <a:rPr lang="en-GB"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3,669</a:t>
            </a:fld>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1" name="Rectangle 300">
            <a:extLst>
              <a:ext uri="{FF2B5EF4-FFF2-40B4-BE49-F238E27FC236}">
                <a16:creationId xmlns:a16="http://schemas.microsoft.com/office/drawing/2014/main" id="{BBD31FE3-34CD-4048-B319-51DC222F0975}"/>
              </a:ext>
            </a:extLst>
          </p:cNvPr>
          <p:cNvSpPr/>
          <p:nvPr>
            <p:custDataLst>
              <p:tags r:id="rId40"/>
            </p:custDataLst>
          </p:nvPr>
        </p:nvSpPr>
        <p:spPr bwMode="gray">
          <a:xfrm>
            <a:off x="8612188" y="3709988"/>
            <a:ext cx="327025"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BA531ED7-5026-4B64-8936-AC2E7E2B78D9}" type="datetime'''''7'''',''''''''''''''7''''''''''''''7''''''''''6'''''''''">
              <a:rPr lang="en-GB"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7,776</a:t>
            </a:fld>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3" name="Rectangle 302">
            <a:extLst>
              <a:ext uri="{FF2B5EF4-FFF2-40B4-BE49-F238E27FC236}">
                <a16:creationId xmlns:a16="http://schemas.microsoft.com/office/drawing/2014/main" id="{3E586216-D5F2-4399-BF42-26162B8959D4}"/>
              </a:ext>
            </a:extLst>
          </p:cNvPr>
          <p:cNvSpPr/>
          <p:nvPr>
            <p:custDataLst>
              <p:tags r:id="rId41"/>
            </p:custDataLst>
          </p:nvPr>
        </p:nvSpPr>
        <p:spPr bwMode="gray">
          <a:xfrm>
            <a:off x="9045575" y="3449638"/>
            <a:ext cx="392113" cy="152400"/>
          </a:xfrm>
          <a:prstGeom prst="rect">
            <a:avLst/>
          </a:prstGeom>
          <a:noFill/>
          <a:ln>
            <a:noFill/>
          </a:ln>
          <a:effectLst/>
          <a:extLst>
            <a:ext uri="{909E8E84-426E-40DD-AFC4-6F175D3DCCD1}">
              <a14:hiddenFill xmlns:a14="http://schemas.microsoft.com/office/drawing/2010/main">
                <a:solidFill>
                  <a:srgbClr val="003A79"/>
                </a:solidFill>
              </a14:hiddenFill>
            </a:ext>
          </a:extLst>
        </p:spPr>
        <p:style>
          <a:lnRef idx="1">
            <a:schemeClr val="accent1"/>
          </a:lnRef>
          <a:fillRef idx="3">
            <a:schemeClr val="accent1"/>
          </a:fillRef>
          <a:effectRef idx="2">
            <a:schemeClr val="accent1"/>
          </a:effectRef>
          <a:fontRef idx="minor">
            <a:schemeClr val="lt1"/>
          </a:fontRef>
        </p:style>
        <p:txBody>
          <a:bodyPr wrap="none" lIns="17463" tIns="0" rIns="17463" bIns="0" numCol="1" spcCol="0" rtlCol="0" anchor="b" anchorCtr="0">
            <a:noAutofit/>
          </a:bodyPr>
          <a:lstStyle/>
          <a:p>
            <a:pPr algn="ctr"/>
            <a:fld id="{003D6F7D-AEE3-48B9-A199-609BD59D87EB}" type="datetime'''''4''3'''''',''''3''''''''''''''''''''''4''''9'''''">
              <a:rPr lang="en-GB" altLang="en-US" sz="100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43,349</a:t>
            </a:fld>
            <a:endParaRPr lang="en-GB" sz="10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414" name="Chart 413">
            <a:extLst>
              <a:ext uri="{FF2B5EF4-FFF2-40B4-BE49-F238E27FC236}">
                <a16:creationId xmlns:a16="http://schemas.microsoft.com/office/drawing/2014/main" id="{43ABD89C-2B11-4F2B-940E-C1686A29F929}"/>
              </a:ext>
            </a:extLst>
          </p:cNvPr>
          <p:cNvGraphicFramePr/>
          <p:nvPr>
            <p:custDataLst>
              <p:tags r:id="rId42"/>
            </p:custDataLst>
            <p:extLst>
              <p:ext uri="{D42A27DB-BD31-4B8C-83A1-F6EECF244321}">
                <p14:modId xmlns:p14="http://schemas.microsoft.com/office/powerpoint/2010/main" val="976364146"/>
              </p:ext>
            </p:extLst>
          </p:nvPr>
        </p:nvGraphicFramePr>
        <p:xfrm>
          <a:off x="1965325" y="4456113"/>
          <a:ext cx="7607300" cy="728662"/>
        </p:xfrm>
        <a:graphic>
          <a:graphicData uri="http://schemas.openxmlformats.org/drawingml/2006/chart">
            <c:chart xmlns:c="http://schemas.openxmlformats.org/drawingml/2006/chart" xmlns:r="http://schemas.openxmlformats.org/officeDocument/2006/relationships" r:id="rId70"/>
          </a:graphicData>
        </a:graphic>
      </p:graphicFrame>
      <p:sp>
        <p:nvSpPr>
          <p:cNvPr id="305" name="Rectangle 13">
            <a:extLst>
              <a:ext uri="{FF2B5EF4-FFF2-40B4-BE49-F238E27FC236}">
                <a16:creationId xmlns:a16="http://schemas.microsoft.com/office/drawing/2014/main" id="{1BC7D6EC-63DF-40E6-80E4-4C3D95D430C7}"/>
              </a:ext>
            </a:extLst>
          </p:cNvPr>
          <p:cNvSpPr>
            <a:spLocks noChangeArrowheads="1"/>
          </p:cNvSpPr>
          <p:nvPr/>
        </p:nvSpPr>
        <p:spPr bwMode="gray">
          <a:xfrm>
            <a:off x="1947863" y="832513"/>
            <a:ext cx="6156325" cy="5542887"/>
          </a:xfrm>
          <a:prstGeom prst="rect">
            <a:avLst/>
          </a:prstGeom>
          <a:noFill/>
          <a:ln w="9525" algn="ctr">
            <a:solidFill>
              <a:schemeClr val="bg1">
                <a:lumMod val="50000"/>
              </a:schemeClr>
            </a:solidFill>
            <a:prstDash val="dash"/>
            <a:miter lim="800000"/>
            <a:headEnd/>
            <a:tailEnd/>
          </a:ln>
          <a:effectLst/>
          <a:extLst/>
        </p:spPr>
        <p:txBody>
          <a:bodyPr wrap="none" lIns="93226" tIns="46614" rIns="93226" bIns="46614" anchor="ctr"/>
          <a:lstStyle/>
          <a:p>
            <a:pPr marL="0" marR="0" lvl="0" indent="0" algn="ctr" defTabSz="867286"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306" name="Table 305">
            <a:extLst>
              <a:ext uri="{FF2B5EF4-FFF2-40B4-BE49-F238E27FC236}">
                <a16:creationId xmlns:a16="http://schemas.microsoft.com/office/drawing/2014/main" id="{9FBAFBB3-AA91-4EFC-942E-30AB5F98E7AB}"/>
              </a:ext>
            </a:extLst>
          </p:cNvPr>
          <p:cNvGraphicFramePr>
            <a:graphicFrameLocks noGrp="1"/>
          </p:cNvGraphicFramePr>
          <p:nvPr>
            <p:extLst>
              <p:ext uri="{D42A27DB-BD31-4B8C-83A1-F6EECF244321}">
                <p14:modId xmlns:p14="http://schemas.microsoft.com/office/powerpoint/2010/main" val="4055223779"/>
              </p:ext>
            </p:extLst>
          </p:nvPr>
        </p:nvGraphicFramePr>
        <p:xfrm>
          <a:off x="2038350" y="5407025"/>
          <a:ext cx="7419968" cy="914400"/>
        </p:xfrm>
        <a:graphic>
          <a:graphicData uri="http://schemas.openxmlformats.org/drawingml/2006/table">
            <a:tbl>
              <a:tblPr>
                <a:tableStyleId>{5C22544A-7EE6-4342-B048-85BDC9FD1C3A}</a:tableStyleId>
              </a:tblPr>
              <a:tblGrid>
                <a:gridCol w="463748">
                  <a:extLst>
                    <a:ext uri="{9D8B030D-6E8A-4147-A177-3AD203B41FA5}">
                      <a16:colId xmlns:a16="http://schemas.microsoft.com/office/drawing/2014/main" val="2028059107"/>
                    </a:ext>
                  </a:extLst>
                </a:gridCol>
                <a:gridCol w="463748">
                  <a:extLst>
                    <a:ext uri="{9D8B030D-6E8A-4147-A177-3AD203B41FA5}">
                      <a16:colId xmlns:a16="http://schemas.microsoft.com/office/drawing/2014/main" val="4087913198"/>
                    </a:ext>
                  </a:extLst>
                </a:gridCol>
                <a:gridCol w="463748">
                  <a:extLst>
                    <a:ext uri="{9D8B030D-6E8A-4147-A177-3AD203B41FA5}">
                      <a16:colId xmlns:a16="http://schemas.microsoft.com/office/drawing/2014/main" val="742324810"/>
                    </a:ext>
                  </a:extLst>
                </a:gridCol>
                <a:gridCol w="463748">
                  <a:extLst>
                    <a:ext uri="{9D8B030D-6E8A-4147-A177-3AD203B41FA5}">
                      <a16:colId xmlns:a16="http://schemas.microsoft.com/office/drawing/2014/main" val="3771349572"/>
                    </a:ext>
                  </a:extLst>
                </a:gridCol>
                <a:gridCol w="463748">
                  <a:extLst>
                    <a:ext uri="{9D8B030D-6E8A-4147-A177-3AD203B41FA5}">
                      <a16:colId xmlns:a16="http://schemas.microsoft.com/office/drawing/2014/main" val="2273255161"/>
                    </a:ext>
                  </a:extLst>
                </a:gridCol>
                <a:gridCol w="463748">
                  <a:extLst>
                    <a:ext uri="{9D8B030D-6E8A-4147-A177-3AD203B41FA5}">
                      <a16:colId xmlns:a16="http://schemas.microsoft.com/office/drawing/2014/main" val="1360943138"/>
                    </a:ext>
                  </a:extLst>
                </a:gridCol>
                <a:gridCol w="463748">
                  <a:extLst>
                    <a:ext uri="{9D8B030D-6E8A-4147-A177-3AD203B41FA5}">
                      <a16:colId xmlns:a16="http://schemas.microsoft.com/office/drawing/2014/main" val="2231077418"/>
                    </a:ext>
                  </a:extLst>
                </a:gridCol>
                <a:gridCol w="463748">
                  <a:extLst>
                    <a:ext uri="{9D8B030D-6E8A-4147-A177-3AD203B41FA5}">
                      <a16:colId xmlns:a16="http://schemas.microsoft.com/office/drawing/2014/main" val="1454141940"/>
                    </a:ext>
                  </a:extLst>
                </a:gridCol>
                <a:gridCol w="463748">
                  <a:extLst>
                    <a:ext uri="{9D8B030D-6E8A-4147-A177-3AD203B41FA5}">
                      <a16:colId xmlns:a16="http://schemas.microsoft.com/office/drawing/2014/main" val="3123587207"/>
                    </a:ext>
                  </a:extLst>
                </a:gridCol>
                <a:gridCol w="463748">
                  <a:extLst>
                    <a:ext uri="{9D8B030D-6E8A-4147-A177-3AD203B41FA5}">
                      <a16:colId xmlns:a16="http://schemas.microsoft.com/office/drawing/2014/main" val="1235794857"/>
                    </a:ext>
                  </a:extLst>
                </a:gridCol>
                <a:gridCol w="463748">
                  <a:extLst>
                    <a:ext uri="{9D8B030D-6E8A-4147-A177-3AD203B41FA5}">
                      <a16:colId xmlns:a16="http://schemas.microsoft.com/office/drawing/2014/main" val="867983508"/>
                    </a:ext>
                  </a:extLst>
                </a:gridCol>
                <a:gridCol w="463748">
                  <a:extLst>
                    <a:ext uri="{9D8B030D-6E8A-4147-A177-3AD203B41FA5}">
                      <a16:colId xmlns:a16="http://schemas.microsoft.com/office/drawing/2014/main" val="1534697520"/>
                    </a:ext>
                  </a:extLst>
                </a:gridCol>
                <a:gridCol w="463748">
                  <a:extLst>
                    <a:ext uri="{9D8B030D-6E8A-4147-A177-3AD203B41FA5}">
                      <a16:colId xmlns:a16="http://schemas.microsoft.com/office/drawing/2014/main" val="1980338895"/>
                    </a:ext>
                  </a:extLst>
                </a:gridCol>
                <a:gridCol w="463748">
                  <a:extLst>
                    <a:ext uri="{9D8B030D-6E8A-4147-A177-3AD203B41FA5}">
                      <a16:colId xmlns:a16="http://schemas.microsoft.com/office/drawing/2014/main" val="1731799574"/>
                    </a:ext>
                  </a:extLst>
                </a:gridCol>
                <a:gridCol w="463748">
                  <a:extLst>
                    <a:ext uri="{9D8B030D-6E8A-4147-A177-3AD203B41FA5}">
                      <a16:colId xmlns:a16="http://schemas.microsoft.com/office/drawing/2014/main" val="2105573160"/>
                    </a:ext>
                  </a:extLst>
                </a:gridCol>
                <a:gridCol w="463748">
                  <a:extLst>
                    <a:ext uri="{9D8B030D-6E8A-4147-A177-3AD203B41FA5}">
                      <a16:colId xmlns:a16="http://schemas.microsoft.com/office/drawing/2014/main" val="2715970674"/>
                    </a:ext>
                  </a:extLst>
                </a:gridCol>
              </a:tblGrid>
              <a:tr h="304800">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n.a</a:t>
                      </a:r>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 </a:t>
                      </a:r>
                      <a:endParaRPr lang="en-GB" sz="900" b="1"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245324"/>
                  </a:ext>
                </a:extLst>
              </a:tr>
              <a:tr h="304800">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n.a</a:t>
                      </a:r>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n.a</a:t>
                      </a:r>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n.a</a:t>
                      </a:r>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BBB</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 </a:t>
                      </a:r>
                      <a:endParaRPr lang="en-GB" sz="900" b="1"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0613644"/>
                  </a:ext>
                </a:extLst>
              </a:tr>
              <a:tr h="304800">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A2</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Ba2</a:t>
                      </a:r>
                      <a:endParaRPr lang="en-GB" sz="9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Ba3</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B2</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Baa3</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Baa1</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B1</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B3</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Baa3</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C</a:t>
                      </a:r>
                      <a:r>
                        <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Aa3</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B3</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A1</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Baa3</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 </a:t>
                      </a:r>
                      <a:endParaRPr lang="en-GB" sz="900" b="1"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1374946"/>
                  </a:ext>
                </a:extLst>
              </a:tr>
            </a:tbl>
          </a:graphicData>
        </a:graphic>
      </p:graphicFrame>
      <p:pic>
        <p:nvPicPr>
          <p:cNvPr id="307" name="Picture 19" descr="Image result for gdp per capita icon">
            <a:extLst>
              <a:ext uri="{FF2B5EF4-FFF2-40B4-BE49-F238E27FC236}">
                <a16:creationId xmlns:a16="http://schemas.microsoft.com/office/drawing/2014/main" id="{81204512-2CE7-4A6E-9E79-5B7CC785CD5A}"/>
              </a:ext>
            </a:extLst>
          </p:cNvPr>
          <p:cNvPicPr>
            <a:picLocks noChangeAspect="1" noChangeArrowheads="1"/>
          </p:cNvPicPr>
          <p:nvPr/>
        </p:nvPicPr>
        <p:blipFill>
          <a:blip r:embed="rId71"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 y="2911475"/>
            <a:ext cx="430213" cy="430213"/>
          </a:xfrm>
          <a:prstGeom prst="rect">
            <a:avLst/>
          </a:prstGeom>
          <a:noFill/>
          <a:extLst>
            <a:ext uri="{909E8E84-426E-40DD-AFC4-6F175D3DCCD1}">
              <a14:hiddenFill xmlns:a14="http://schemas.microsoft.com/office/drawing/2010/main">
                <a:solidFill>
                  <a:srgbClr val="FFFFFF"/>
                </a:solidFill>
              </a14:hiddenFill>
            </a:ext>
          </a:extLst>
        </p:spPr>
      </p:pic>
      <p:pic>
        <p:nvPicPr>
          <p:cNvPr id="308" name="Picture 23" descr="Image result for loans  icon">
            <a:extLst>
              <a:ext uri="{FF2B5EF4-FFF2-40B4-BE49-F238E27FC236}">
                <a16:creationId xmlns:a16="http://schemas.microsoft.com/office/drawing/2014/main" id="{EFB0831F-9959-46A7-9554-08364F15646E}"/>
              </a:ext>
            </a:extLst>
          </p:cNvPr>
          <p:cNvPicPr>
            <a:picLocks noChangeAspect="1" noChangeArrowheads="1"/>
          </p:cNvPicPr>
          <p:nvPr/>
        </p:nvPicPr>
        <p:blipFill>
          <a:blip r:embed="rId72"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7875" y="4583113"/>
            <a:ext cx="705210" cy="342900"/>
          </a:xfrm>
          <a:prstGeom prst="rect">
            <a:avLst/>
          </a:prstGeom>
          <a:noFill/>
          <a:extLst>
            <a:ext uri="{909E8E84-426E-40DD-AFC4-6F175D3DCCD1}">
              <a14:hiddenFill xmlns:a14="http://schemas.microsoft.com/office/drawing/2010/main">
                <a:solidFill>
                  <a:srgbClr val="FFFFFF"/>
                </a:solidFill>
              </a14:hiddenFill>
            </a:ext>
          </a:extLst>
        </p:spPr>
      </p:pic>
      <p:pic>
        <p:nvPicPr>
          <p:cNvPr id="309" name="Ukraine.jpg">
            <a:extLst>
              <a:ext uri="{FF2B5EF4-FFF2-40B4-BE49-F238E27FC236}">
                <a16:creationId xmlns:a16="http://schemas.microsoft.com/office/drawing/2014/main" id="{D5063B8A-8619-4850-AA2E-A3360B5D1AF8}"/>
              </a:ext>
            </a:extLst>
          </p:cNvPr>
          <p:cNvPicPr/>
          <p:nvPr/>
        </p:nvPicPr>
        <p:blipFill>
          <a:blip r:embed="rId73">
            <a:extLst/>
          </a:blip>
          <a:stretch>
            <a:fillRect/>
          </a:stretch>
        </p:blipFill>
        <p:spPr>
          <a:xfrm>
            <a:off x="6381750" y="865188"/>
            <a:ext cx="179388" cy="180975"/>
          </a:xfrm>
          <a:prstGeom prst="ellipse">
            <a:avLst/>
          </a:prstGeom>
          <a:ln w="12700">
            <a:noFill/>
            <a:miter lim="400000"/>
          </a:ln>
          <a:effectLst>
            <a:outerShdw blurRad="38100" dist="25400" dir="5400000" rotWithShape="0">
              <a:srgbClr val="000000">
                <a:alpha val="30000"/>
              </a:srgbClr>
            </a:outerShdw>
          </a:effectLst>
        </p:spPr>
      </p:pic>
      <p:pic>
        <p:nvPicPr>
          <p:cNvPr id="310" name="Picture 309">
            <a:extLst>
              <a:ext uri="{FF2B5EF4-FFF2-40B4-BE49-F238E27FC236}">
                <a16:creationId xmlns:a16="http://schemas.microsoft.com/office/drawing/2014/main" id="{AD63A582-E3DF-47F6-A3FF-211D841AE9CC}"/>
              </a:ext>
            </a:extLst>
          </p:cNvPr>
          <p:cNvPicPr>
            <a:picLocks noChangeAspect="1"/>
          </p:cNvPicPr>
          <p:nvPr/>
        </p:nvPicPr>
        <p:blipFill>
          <a:blip r:embed="rId74">
            <a:duotone>
              <a:schemeClr val="accent2">
                <a:shade val="45000"/>
                <a:satMod val="135000"/>
              </a:schemeClr>
              <a:prstClr val="white"/>
            </a:duotone>
            <a:extLst>
              <a:ext uri="{BEBA8EAE-BF5A-486C-A8C5-ECC9F3942E4B}">
                <a14:imgProps xmlns:a14="http://schemas.microsoft.com/office/drawing/2010/main">
                  <a14:imgLayer r:embed="rId75">
                    <a14:imgEffect>
                      <a14:brightnessContrast bright="-40000" contrast="40000"/>
                    </a14:imgEffect>
                  </a14:imgLayer>
                </a14:imgProps>
              </a:ext>
            </a:extLst>
          </a:blip>
          <a:stretch>
            <a:fillRect/>
          </a:stretch>
        </p:blipFill>
        <p:spPr>
          <a:xfrm>
            <a:off x="938213" y="1336675"/>
            <a:ext cx="390525" cy="390525"/>
          </a:xfrm>
          <a:prstGeom prst="rect">
            <a:avLst/>
          </a:prstGeom>
        </p:spPr>
      </p:pic>
      <p:pic>
        <p:nvPicPr>
          <p:cNvPr id="332" name="Picture 21" descr="Image result for banks  icon">
            <a:extLst>
              <a:ext uri="{FF2B5EF4-FFF2-40B4-BE49-F238E27FC236}">
                <a16:creationId xmlns:a16="http://schemas.microsoft.com/office/drawing/2014/main" id="{918AEACE-51B5-4CC9-B80A-8640186DB789}"/>
              </a:ext>
            </a:extLst>
          </p:cNvPr>
          <p:cNvPicPr>
            <a:picLocks noChangeAspect="1" noChangeArrowheads="1"/>
          </p:cNvPicPr>
          <p:nvPr/>
        </p:nvPicPr>
        <p:blipFill>
          <a:blip r:embed="rId7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6118" y="3813175"/>
            <a:ext cx="396875" cy="396875"/>
          </a:xfrm>
          <a:prstGeom prst="rect">
            <a:avLst/>
          </a:prstGeom>
          <a:noFill/>
          <a:extLst>
            <a:ext uri="{909E8E84-426E-40DD-AFC4-6F175D3DCCD1}">
              <a14:hiddenFill xmlns:a14="http://schemas.microsoft.com/office/drawing/2010/main">
                <a:solidFill>
                  <a:srgbClr val="FFFFFF"/>
                </a:solidFill>
              </a14:hiddenFill>
            </a:ext>
          </a:extLst>
        </p:spPr>
      </p:pic>
      <p:cxnSp>
        <p:nvCxnSpPr>
          <p:cNvPr id="403" name="Straight Connector 402">
            <a:extLst>
              <a:ext uri="{FF2B5EF4-FFF2-40B4-BE49-F238E27FC236}">
                <a16:creationId xmlns:a16="http://schemas.microsoft.com/office/drawing/2014/main" id="{86490CDA-F7C4-416B-9A7A-94947DC0614A}"/>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
        <p:nvSpPr>
          <p:cNvPr id="404" name="Rectangle 13">
            <a:extLst>
              <a:ext uri="{FF2B5EF4-FFF2-40B4-BE49-F238E27FC236}">
                <a16:creationId xmlns:a16="http://schemas.microsoft.com/office/drawing/2014/main" id="{F59CFC70-48B6-4A73-8983-4E95EC06B8F7}"/>
              </a:ext>
            </a:extLst>
          </p:cNvPr>
          <p:cNvSpPr>
            <a:spLocks noChangeArrowheads="1"/>
          </p:cNvSpPr>
          <p:nvPr/>
        </p:nvSpPr>
        <p:spPr bwMode="gray">
          <a:xfrm>
            <a:off x="4848225" y="858838"/>
            <a:ext cx="441325" cy="5408613"/>
          </a:xfrm>
          <a:prstGeom prst="rect">
            <a:avLst/>
          </a:prstGeom>
          <a:noFill/>
          <a:ln w="12700" algn="ctr">
            <a:solidFill>
              <a:srgbClr val="E53809"/>
            </a:solidFill>
            <a:prstDash val="dash"/>
            <a:miter lim="800000"/>
            <a:headEnd/>
            <a:tailEnd/>
          </a:ln>
          <a:effectLst/>
          <a:extLst/>
        </p:spPr>
        <p:txBody>
          <a:bodyPr wrap="none" lIns="93226" tIns="46614" rIns="93226" bIns="46614" anchor="ctr"/>
          <a:lstStyle/>
          <a:p>
            <a:pPr marL="0" marR="0" lvl="0" indent="0" algn="ctr" defTabSz="867286"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1270017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3694782579"/>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37914" name="think-cell Slide" r:id="rId8" imgW="360" imgH="360" progId="TCLayout.ActiveDocument.1">
                  <p:embed/>
                </p:oleObj>
              </mc:Choice>
              <mc:Fallback>
                <p:oleObj name="think-cell Slide" r:id="rId8" imgW="360" imgH="360" progId="TCLayout.ActiveDocument.1">
                  <p:embed/>
                  <p:pic>
                    <p:nvPicPr>
                      <p:cNvPr id="323586" name="Object 49"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EEA94B71-F183-4D5E-A5D3-C9AB826760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it-IT" sz="1000"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157" name="Group 156">
            <a:extLst>
              <a:ext uri="{FF2B5EF4-FFF2-40B4-BE49-F238E27FC236}">
                <a16:creationId xmlns:a16="http://schemas.microsoft.com/office/drawing/2014/main" id="{4D99DE7A-A8ED-4736-98EA-1AAEDA11D947}"/>
              </a:ext>
            </a:extLst>
          </p:cNvPr>
          <p:cNvGrpSpPr/>
          <p:nvPr/>
        </p:nvGrpSpPr>
        <p:grpSpPr>
          <a:xfrm>
            <a:off x="2459038" y="5549237"/>
            <a:ext cx="6941110" cy="248400"/>
            <a:chOff x="1974330" y="3777498"/>
            <a:chExt cx="6942220" cy="248082"/>
          </a:xfrm>
        </p:grpSpPr>
        <p:sp>
          <p:nvSpPr>
            <p:cNvPr id="158" name="Oval 157">
              <a:extLst>
                <a:ext uri="{FF2B5EF4-FFF2-40B4-BE49-F238E27FC236}">
                  <a16:creationId xmlns:a16="http://schemas.microsoft.com/office/drawing/2014/main" id="{5099A94B-98B6-4AE3-8066-8EFCF5E7629D}"/>
                </a:ext>
              </a:extLst>
            </p:cNvPr>
            <p:cNvSpPr>
              <a:spLocks/>
            </p:cNvSpPr>
            <p:nvPr/>
          </p:nvSpPr>
          <p:spPr bwMode="gray">
            <a:xfrm>
              <a:off x="8534889" y="3777498"/>
              <a:ext cx="381661" cy="248082"/>
            </a:xfrm>
            <a:prstGeom prst="ellipse">
              <a:avLst/>
            </a:prstGeom>
            <a:solidFill>
              <a:schemeClr val="bg1"/>
            </a:solidFill>
            <a:ln w="9525" algn="ctr">
              <a:solidFill>
                <a:schemeClr val="bg1">
                  <a:lumMod val="75000"/>
                </a:schemeClr>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9" name="Oval 158">
              <a:extLst>
                <a:ext uri="{FF2B5EF4-FFF2-40B4-BE49-F238E27FC236}">
                  <a16:creationId xmlns:a16="http://schemas.microsoft.com/office/drawing/2014/main" id="{F478E10C-C6D1-4543-BDCF-AD59F30E5B3B}"/>
                </a:ext>
              </a:extLst>
            </p:cNvPr>
            <p:cNvSpPr>
              <a:spLocks/>
            </p:cNvSpPr>
            <p:nvPr/>
          </p:nvSpPr>
          <p:spPr bwMode="gray">
            <a:xfrm>
              <a:off x="1974330"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0" name="Oval 159">
              <a:extLst>
                <a:ext uri="{FF2B5EF4-FFF2-40B4-BE49-F238E27FC236}">
                  <a16:creationId xmlns:a16="http://schemas.microsoft.com/office/drawing/2014/main" id="{366FF5B9-88E9-4D54-B9D1-173616D87D6E}"/>
                </a:ext>
              </a:extLst>
            </p:cNvPr>
            <p:cNvSpPr>
              <a:spLocks/>
            </p:cNvSpPr>
            <p:nvPr/>
          </p:nvSpPr>
          <p:spPr bwMode="gray">
            <a:xfrm>
              <a:off x="2442941"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1" name="Oval 160">
              <a:extLst>
                <a:ext uri="{FF2B5EF4-FFF2-40B4-BE49-F238E27FC236}">
                  <a16:creationId xmlns:a16="http://schemas.microsoft.com/office/drawing/2014/main" id="{0C57DF2B-C9E2-4EC5-8930-5B78B1694EFC}"/>
                </a:ext>
              </a:extLst>
            </p:cNvPr>
            <p:cNvSpPr>
              <a:spLocks/>
            </p:cNvSpPr>
            <p:nvPr/>
          </p:nvSpPr>
          <p:spPr bwMode="gray">
            <a:xfrm>
              <a:off x="2911552"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2" name="Oval 161">
              <a:extLst>
                <a:ext uri="{FF2B5EF4-FFF2-40B4-BE49-F238E27FC236}">
                  <a16:creationId xmlns:a16="http://schemas.microsoft.com/office/drawing/2014/main" id="{ECC529BA-5A8A-4E60-B265-64512B5707AB}"/>
                </a:ext>
              </a:extLst>
            </p:cNvPr>
            <p:cNvSpPr>
              <a:spLocks/>
            </p:cNvSpPr>
            <p:nvPr/>
          </p:nvSpPr>
          <p:spPr bwMode="gray">
            <a:xfrm>
              <a:off x="3380163"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3" name="Oval 162">
              <a:extLst>
                <a:ext uri="{FF2B5EF4-FFF2-40B4-BE49-F238E27FC236}">
                  <a16:creationId xmlns:a16="http://schemas.microsoft.com/office/drawing/2014/main" id="{96B39F20-24E3-41B6-959B-0AC825695E2B}"/>
                </a:ext>
              </a:extLst>
            </p:cNvPr>
            <p:cNvSpPr>
              <a:spLocks/>
            </p:cNvSpPr>
            <p:nvPr/>
          </p:nvSpPr>
          <p:spPr bwMode="gray">
            <a:xfrm>
              <a:off x="3848774"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4" name="Oval 163">
              <a:extLst>
                <a:ext uri="{FF2B5EF4-FFF2-40B4-BE49-F238E27FC236}">
                  <a16:creationId xmlns:a16="http://schemas.microsoft.com/office/drawing/2014/main" id="{B75921B5-93B6-4111-A336-D5D7E6DA6B06}"/>
                </a:ext>
              </a:extLst>
            </p:cNvPr>
            <p:cNvSpPr>
              <a:spLocks/>
            </p:cNvSpPr>
            <p:nvPr/>
          </p:nvSpPr>
          <p:spPr bwMode="gray">
            <a:xfrm>
              <a:off x="4317385"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5" name="Oval 164">
              <a:extLst>
                <a:ext uri="{FF2B5EF4-FFF2-40B4-BE49-F238E27FC236}">
                  <a16:creationId xmlns:a16="http://schemas.microsoft.com/office/drawing/2014/main" id="{1B0BED3A-7C25-45CC-B26A-6C20E8185411}"/>
                </a:ext>
              </a:extLst>
            </p:cNvPr>
            <p:cNvSpPr>
              <a:spLocks/>
            </p:cNvSpPr>
            <p:nvPr/>
          </p:nvSpPr>
          <p:spPr bwMode="gray">
            <a:xfrm>
              <a:off x="4785996"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6" name="Oval 165">
              <a:extLst>
                <a:ext uri="{FF2B5EF4-FFF2-40B4-BE49-F238E27FC236}">
                  <a16:creationId xmlns:a16="http://schemas.microsoft.com/office/drawing/2014/main" id="{19B49314-6A5E-4E81-BBDC-76744A34179A}"/>
                </a:ext>
              </a:extLst>
            </p:cNvPr>
            <p:cNvSpPr>
              <a:spLocks/>
            </p:cNvSpPr>
            <p:nvPr/>
          </p:nvSpPr>
          <p:spPr bwMode="gray">
            <a:xfrm>
              <a:off x="5254607"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7" name="Oval 166">
              <a:extLst>
                <a:ext uri="{FF2B5EF4-FFF2-40B4-BE49-F238E27FC236}">
                  <a16:creationId xmlns:a16="http://schemas.microsoft.com/office/drawing/2014/main" id="{B36893A8-11B0-4A87-ACFC-E60A6DD8D399}"/>
                </a:ext>
              </a:extLst>
            </p:cNvPr>
            <p:cNvSpPr>
              <a:spLocks/>
            </p:cNvSpPr>
            <p:nvPr/>
          </p:nvSpPr>
          <p:spPr bwMode="gray">
            <a:xfrm>
              <a:off x="5723218"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8" name="Oval 167">
              <a:extLst>
                <a:ext uri="{FF2B5EF4-FFF2-40B4-BE49-F238E27FC236}">
                  <a16:creationId xmlns:a16="http://schemas.microsoft.com/office/drawing/2014/main" id="{6B198202-EEBB-4C7E-8050-D0609BAC777B}"/>
                </a:ext>
              </a:extLst>
            </p:cNvPr>
            <p:cNvSpPr>
              <a:spLocks/>
            </p:cNvSpPr>
            <p:nvPr/>
          </p:nvSpPr>
          <p:spPr bwMode="gray">
            <a:xfrm>
              <a:off x="6191829"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9" name="Oval 168">
              <a:extLst>
                <a:ext uri="{FF2B5EF4-FFF2-40B4-BE49-F238E27FC236}">
                  <a16:creationId xmlns:a16="http://schemas.microsoft.com/office/drawing/2014/main" id="{FF4BAC1E-A4C2-42AD-84F4-47EF30872A84}"/>
                </a:ext>
              </a:extLst>
            </p:cNvPr>
            <p:cNvSpPr>
              <a:spLocks/>
            </p:cNvSpPr>
            <p:nvPr/>
          </p:nvSpPr>
          <p:spPr bwMode="gray">
            <a:xfrm>
              <a:off x="6660440"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0" name="Oval 169">
              <a:extLst>
                <a:ext uri="{FF2B5EF4-FFF2-40B4-BE49-F238E27FC236}">
                  <a16:creationId xmlns:a16="http://schemas.microsoft.com/office/drawing/2014/main" id="{5D1E5247-DAD2-445A-8D3C-D88707FB7FD9}"/>
                </a:ext>
              </a:extLst>
            </p:cNvPr>
            <p:cNvSpPr>
              <a:spLocks/>
            </p:cNvSpPr>
            <p:nvPr/>
          </p:nvSpPr>
          <p:spPr bwMode="gray">
            <a:xfrm>
              <a:off x="7129051"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1" name="Oval 170">
              <a:extLst>
                <a:ext uri="{FF2B5EF4-FFF2-40B4-BE49-F238E27FC236}">
                  <a16:creationId xmlns:a16="http://schemas.microsoft.com/office/drawing/2014/main" id="{02EE8360-6C00-47AD-81DD-44A398C98B8C}"/>
                </a:ext>
              </a:extLst>
            </p:cNvPr>
            <p:cNvSpPr>
              <a:spLocks/>
            </p:cNvSpPr>
            <p:nvPr/>
          </p:nvSpPr>
          <p:spPr bwMode="gray">
            <a:xfrm>
              <a:off x="7597662"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2" name="Oval 171">
              <a:extLst>
                <a:ext uri="{FF2B5EF4-FFF2-40B4-BE49-F238E27FC236}">
                  <a16:creationId xmlns:a16="http://schemas.microsoft.com/office/drawing/2014/main" id="{FCE1F99D-334A-4EBE-B455-D622ECD3EA39}"/>
                </a:ext>
              </a:extLst>
            </p:cNvPr>
            <p:cNvSpPr>
              <a:spLocks/>
            </p:cNvSpPr>
            <p:nvPr/>
          </p:nvSpPr>
          <p:spPr bwMode="gray">
            <a:xfrm>
              <a:off x="8066273" y="3777498"/>
              <a:ext cx="381661" cy="248082"/>
            </a:xfrm>
            <a:prstGeom prst="ellipse">
              <a:avLst/>
            </a:prstGeom>
            <a:solidFill>
              <a:schemeClr val="bg1"/>
            </a:solidFill>
            <a:ln w="9525" algn="ctr">
              <a:solidFill>
                <a:schemeClr val="bg1">
                  <a:lumMod val="75000"/>
                </a:schemeClr>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41" name="Group 140">
            <a:extLst>
              <a:ext uri="{FF2B5EF4-FFF2-40B4-BE49-F238E27FC236}">
                <a16:creationId xmlns:a16="http://schemas.microsoft.com/office/drawing/2014/main" id="{C84D812F-1A91-4A11-AEB1-397547D50BD3}"/>
              </a:ext>
            </a:extLst>
          </p:cNvPr>
          <p:cNvGrpSpPr/>
          <p:nvPr/>
        </p:nvGrpSpPr>
        <p:grpSpPr>
          <a:xfrm>
            <a:off x="2448439" y="4758676"/>
            <a:ext cx="6941110" cy="248400"/>
            <a:chOff x="1974330" y="3777498"/>
            <a:chExt cx="6942220" cy="248082"/>
          </a:xfrm>
        </p:grpSpPr>
        <p:sp>
          <p:nvSpPr>
            <p:cNvPr id="142" name="Oval 141">
              <a:extLst>
                <a:ext uri="{FF2B5EF4-FFF2-40B4-BE49-F238E27FC236}">
                  <a16:creationId xmlns:a16="http://schemas.microsoft.com/office/drawing/2014/main" id="{17054923-D527-4E6B-9C1D-1534BEB496C3}"/>
                </a:ext>
              </a:extLst>
            </p:cNvPr>
            <p:cNvSpPr>
              <a:spLocks/>
            </p:cNvSpPr>
            <p:nvPr/>
          </p:nvSpPr>
          <p:spPr bwMode="gray">
            <a:xfrm>
              <a:off x="8534889" y="3777498"/>
              <a:ext cx="381661" cy="248082"/>
            </a:xfrm>
            <a:prstGeom prst="ellipse">
              <a:avLst/>
            </a:prstGeom>
            <a:solidFill>
              <a:schemeClr val="bg1"/>
            </a:solidFill>
            <a:ln w="9525" algn="ctr">
              <a:solidFill>
                <a:schemeClr val="bg1">
                  <a:lumMod val="75000"/>
                </a:schemeClr>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3" name="Oval 142">
              <a:extLst>
                <a:ext uri="{FF2B5EF4-FFF2-40B4-BE49-F238E27FC236}">
                  <a16:creationId xmlns:a16="http://schemas.microsoft.com/office/drawing/2014/main" id="{84087282-CBE0-4212-B0CC-A08EA5155FB4}"/>
                </a:ext>
              </a:extLst>
            </p:cNvPr>
            <p:cNvSpPr>
              <a:spLocks/>
            </p:cNvSpPr>
            <p:nvPr/>
          </p:nvSpPr>
          <p:spPr bwMode="gray">
            <a:xfrm>
              <a:off x="1974330"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4" name="Oval 143">
              <a:extLst>
                <a:ext uri="{FF2B5EF4-FFF2-40B4-BE49-F238E27FC236}">
                  <a16:creationId xmlns:a16="http://schemas.microsoft.com/office/drawing/2014/main" id="{2DDA61F5-4A0B-4927-B68B-3CF4509BA5F6}"/>
                </a:ext>
              </a:extLst>
            </p:cNvPr>
            <p:cNvSpPr>
              <a:spLocks/>
            </p:cNvSpPr>
            <p:nvPr/>
          </p:nvSpPr>
          <p:spPr bwMode="gray">
            <a:xfrm>
              <a:off x="2442941"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5" name="Oval 144">
              <a:extLst>
                <a:ext uri="{FF2B5EF4-FFF2-40B4-BE49-F238E27FC236}">
                  <a16:creationId xmlns:a16="http://schemas.microsoft.com/office/drawing/2014/main" id="{1FAFF480-449D-413B-B960-DB3DA9A0E098}"/>
                </a:ext>
              </a:extLst>
            </p:cNvPr>
            <p:cNvSpPr>
              <a:spLocks/>
            </p:cNvSpPr>
            <p:nvPr/>
          </p:nvSpPr>
          <p:spPr bwMode="gray">
            <a:xfrm>
              <a:off x="2911552"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6" name="Oval 145">
              <a:extLst>
                <a:ext uri="{FF2B5EF4-FFF2-40B4-BE49-F238E27FC236}">
                  <a16:creationId xmlns:a16="http://schemas.microsoft.com/office/drawing/2014/main" id="{3DF7F819-3698-40DE-A0AA-0B304B08AEC0}"/>
                </a:ext>
              </a:extLst>
            </p:cNvPr>
            <p:cNvSpPr>
              <a:spLocks/>
            </p:cNvSpPr>
            <p:nvPr/>
          </p:nvSpPr>
          <p:spPr bwMode="gray">
            <a:xfrm>
              <a:off x="3380163"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7" name="Oval 146">
              <a:extLst>
                <a:ext uri="{FF2B5EF4-FFF2-40B4-BE49-F238E27FC236}">
                  <a16:creationId xmlns:a16="http://schemas.microsoft.com/office/drawing/2014/main" id="{F18B13DF-D251-43FF-9433-CF8C0F56E4C4}"/>
                </a:ext>
              </a:extLst>
            </p:cNvPr>
            <p:cNvSpPr>
              <a:spLocks/>
            </p:cNvSpPr>
            <p:nvPr/>
          </p:nvSpPr>
          <p:spPr bwMode="gray">
            <a:xfrm>
              <a:off x="3848774"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8" name="Oval 147">
              <a:extLst>
                <a:ext uri="{FF2B5EF4-FFF2-40B4-BE49-F238E27FC236}">
                  <a16:creationId xmlns:a16="http://schemas.microsoft.com/office/drawing/2014/main" id="{8C7D244C-5E54-4252-A174-515B964D61B1}"/>
                </a:ext>
              </a:extLst>
            </p:cNvPr>
            <p:cNvSpPr>
              <a:spLocks/>
            </p:cNvSpPr>
            <p:nvPr/>
          </p:nvSpPr>
          <p:spPr bwMode="gray">
            <a:xfrm>
              <a:off x="4317385"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9" name="Oval 148">
              <a:extLst>
                <a:ext uri="{FF2B5EF4-FFF2-40B4-BE49-F238E27FC236}">
                  <a16:creationId xmlns:a16="http://schemas.microsoft.com/office/drawing/2014/main" id="{94673FA9-F9AE-4628-A4B7-B8D9697D2AA4}"/>
                </a:ext>
              </a:extLst>
            </p:cNvPr>
            <p:cNvSpPr>
              <a:spLocks/>
            </p:cNvSpPr>
            <p:nvPr/>
          </p:nvSpPr>
          <p:spPr bwMode="gray">
            <a:xfrm>
              <a:off x="4785996"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0" name="Oval 149">
              <a:extLst>
                <a:ext uri="{FF2B5EF4-FFF2-40B4-BE49-F238E27FC236}">
                  <a16:creationId xmlns:a16="http://schemas.microsoft.com/office/drawing/2014/main" id="{30716A08-2B5B-4E02-AC6F-253AA23CAAB9}"/>
                </a:ext>
              </a:extLst>
            </p:cNvPr>
            <p:cNvSpPr>
              <a:spLocks/>
            </p:cNvSpPr>
            <p:nvPr/>
          </p:nvSpPr>
          <p:spPr bwMode="gray">
            <a:xfrm>
              <a:off x="5254607"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1" name="Oval 150">
              <a:extLst>
                <a:ext uri="{FF2B5EF4-FFF2-40B4-BE49-F238E27FC236}">
                  <a16:creationId xmlns:a16="http://schemas.microsoft.com/office/drawing/2014/main" id="{1978AD2A-BFEF-4E01-B265-3546CCCDD0B6}"/>
                </a:ext>
              </a:extLst>
            </p:cNvPr>
            <p:cNvSpPr>
              <a:spLocks/>
            </p:cNvSpPr>
            <p:nvPr/>
          </p:nvSpPr>
          <p:spPr bwMode="gray">
            <a:xfrm>
              <a:off x="5723218"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2" name="Oval 151">
              <a:extLst>
                <a:ext uri="{FF2B5EF4-FFF2-40B4-BE49-F238E27FC236}">
                  <a16:creationId xmlns:a16="http://schemas.microsoft.com/office/drawing/2014/main" id="{2695757E-81CD-4CEC-9CD2-E893D679DFC4}"/>
                </a:ext>
              </a:extLst>
            </p:cNvPr>
            <p:cNvSpPr>
              <a:spLocks/>
            </p:cNvSpPr>
            <p:nvPr/>
          </p:nvSpPr>
          <p:spPr bwMode="gray">
            <a:xfrm>
              <a:off x="6191829"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3" name="Oval 152">
              <a:extLst>
                <a:ext uri="{FF2B5EF4-FFF2-40B4-BE49-F238E27FC236}">
                  <a16:creationId xmlns:a16="http://schemas.microsoft.com/office/drawing/2014/main" id="{E77D5A9F-A9FE-4768-9C16-404399F3E446}"/>
                </a:ext>
              </a:extLst>
            </p:cNvPr>
            <p:cNvSpPr>
              <a:spLocks/>
            </p:cNvSpPr>
            <p:nvPr/>
          </p:nvSpPr>
          <p:spPr bwMode="gray">
            <a:xfrm>
              <a:off x="6660440"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4" name="Oval 153">
              <a:extLst>
                <a:ext uri="{FF2B5EF4-FFF2-40B4-BE49-F238E27FC236}">
                  <a16:creationId xmlns:a16="http://schemas.microsoft.com/office/drawing/2014/main" id="{208377F4-2FA4-4500-9405-05C11B4D26C4}"/>
                </a:ext>
              </a:extLst>
            </p:cNvPr>
            <p:cNvSpPr>
              <a:spLocks/>
            </p:cNvSpPr>
            <p:nvPr/>
          </p:nvSpPr>
          <p:spPr bwMode="gray">
            <a:xfrm>
              <a:off x="7129051"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5" name="Oval 154">
              <a:extLst>
                <a:ext uri="{FF2B5EF4-FFF2-40B4-BE49-F238E27FC236}">
                  <a16:creationId xmlns:a16="http://schemas.microsoft.com/office/drawing/2014/main" id="{B2E5D58D-381D-4BF4-8206-EC424A260B4F}"/>
                </a:ext>
              </a:extLst>
            </p:cNvPr>
            <p:cNvSpPr>
              <a:spLocks/>
            </p:cNvSpPr>
            <p:nvPr/>
          </p:nvSpPr>
          <p:spPr bwMode="gray">
            <a:xfrm>
              <a:off x="7597662"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6" name="Oval 155">
              <a:extLst>
                <a:ext uri="{FF2B5EF4-FFF2-40B4-BE49-F238E27FC236}">
                  <a16:creationId xmlns:a16="http://schemas.microsoft.com/office/drawing/2014/main" id="{BE19F4A2-B396-469B-8823-B013F0987192}"/>
                </a:ext>
              </a:extLst>
            </p:cNvPr>
            <p:cNvSpPr>
              <a:spLocks/>
            </p:cNvSpPr>
            <p:nvPr/>
          </p:nvSpPr>
          <p:spPr bwMode="gray">
            <a:xfrm>
              <a:off x="8066273" y="3777498"/>
              <a:ext cx="381661" cy="248082"/>
            </a:xfrm>
            <a:prstGeom prst="ellipse">
              <a:avLst/>
            </a:prstGeom>
            <a:solidFill>
              <a:schemeClr val="bg1"/>
            </a:solidFill>
            <a:ln w="9525" algn="ctr">
              <a:solidFill>
                <a:schemeClr val="bg1">
                  <a:lumMod val="75000"/>
                </a:schemeClr>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25" name="Group 124">
            <a:extLst>
              <a:ext uri="{FF2B5EF4-FFF2-40B4-BE49-F238E27FC236}">
                <a16:creationId xmlns:a16="http://schemas.microsoft.com/office/drawing/2014/main" id="{7AFCA733-E9F0-4FC8-A5CA-EAB827CA1EEE}"/>
              </a:ext>
            </a:extLst>
          </p:cNvPr>
          <p:cNvGrpSpPr/>
          <p:nvPr/>
        </p:nvGrpSpPr>
        <p:grpSpPr>
          <a:xfrm>
            <a:off x="2459038" y="3858914"/>
            <a:ext cx="6941110" cy="248400"/>
            <a:chOff x="1974330" y="3777498"/>
            <a:chExt cx="6942220" cy="248082"/>
          </a:xfrm>
        </p:grpSpPr>
        <p:sp>
          <p:nvSpPr>
            <p:cNvPr id="126" name="Oval 125">
              <a:extLst>
                <a:ext uri="{FF2B5EF4-FFF2-40B4-BE49-F238E27FC236}">
                  <a16:creationId xmlns:a16="http://schemas.microsoft.com/office/drawing/2014/main" id="{C218E8BF-354A-439E-84BA-CFF8F736D8A2}"/>
                </a:ext>
              </a:extLst>
            </p:cNvPr>
            <p:cNvSpPr>
              <a:spLocks/>
            </p:cNvSpPr>
            <p:nvPr/>
          </p:nvSpPr>
          <p:spPr bwMode="gray">
            <a:xfrm>
              <a:off x="8534889" y="3777498"/>
              <a:ext cx="381661" cy="248082"/>
            </a:xfrm>
            <a:prstGeom prst="ellipse">
              <a:avLst/>
            </a:prstGeom>
            <a:solidFill>
              <a:schemeClr val="bg1"/>
            </a:solidFill>
            <a:ln w="9525" algn="ctr">
              <a:solidFill>
                <a:schemeClr val="bg1">
                  <a:lumMod val="75000"/>
                </a:schemeClr>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7" name="Oval 126">
              <a:extLst>
                <a:ext uri="{FF2B5EF4-FFF2-40B4-BE49-F238E27FC236}">
                  <a16:creationId xmlns:a16="http://schemas.microsoft.com/office/drawing/2014/main" id="{87FEEEA3-653C-4DD5-9A90-B1236020358D}"/>
                </a:ext>
              </a:extLst>
            </p:cNvPr>
            <p:cNvSpPr>
              <a:spLocks/>
            </p:cNvSpPr>
            <p:nvPr/>
          </p:nvSpPr>
          <p:spPr bwMode="gray">
            <a:xfrm>
              <a:off x="1974330"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8" name="Oval 127">
              <a:extLst>
                <a:ext uri="{FF2B5EF4-FFF2-40B4-BE49-F238E27FC236}">
                  <a16:creationId xmlns:a16="http://schemas.microsoft.com/office/drawing/2014/main" id="{96343924-833D-4A62-8DCA-CF2487C682B8}"/>
                </a:ext>
              </a:extLst>
            </p:cNvPr>
            <p:cNvSpPr>
              <a:spLocks/>
            </p:cNvSpPr>
            <p:nvPr/>
          </p:nvSpPr>
          <p:spPr bwMode="gray">
            <a:xfrm>
              <a:off x="2442941"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9" name="Oval 128">
              <a:extLst>
                <a:ext uri="{FF2B5EF4-FFF2-40B4-BE49-F238E27FC236}">
                  <a16:creationId xmlns:a16="http://schemas.microsoft.com/office/drawing/2014/main" id="{BFC565CE-265C-43E8-B74E-B9CA9D273352}"/>
                </a:ext>
              </a:extLst>
            </p:cNvPr>
            <p:cNvSpPr>
              <a:spLocks/>
            </p:cNvSpPr>
            <p:nvPr/>
          </p:nvSpPr>
          <p:spPr bwMode="gray">
            <a:xfrm>
              <a:off x="2911552"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0" name="Oval 129">
              <a:extLst>
                <a:ext uri="{FF2B5EF4-FFF2-40B4-BE49-F238E27FC236}">
                  <a16:creationId xmlns:a16="http://schemas.microsoft.com/office/drawing/2014/main" id="{CCA1CE1D-A272-4575-8040-55621AF3FB31}"/>
                </a:ext>
              </a:extLst>
            </p:cNvPr>
            <p:cNvSpPr>
              <a:spLocks/>
            </p:cNvSpPr>
            <p:nvPr/>
          </p:nvSpPr>
          <p:spPr bwMode="gray">
            <a:xfrm>
              <a:off x="3380163"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1" name="Oval 130">
              <a:extLst>
                <a:ext uri="{FF2B5EF4-FFF2-40B4-BE49-F238E27FC236}">
                  <a16:creationId xmlns:a16="http://schemas.microsoft.com/office/drawing/2014/main" id="{C5D20F55-DC60-4511-8E9A-34254668B5E1}"/>
                </a:ext>
              </a:extLst>
            </p:cNvPr>
            <p:cNvSpPr>
              <a:spLocks/>
            </p:cNvSpPr>
            <p:nvPr/>
          </p:nvSpPr>
          <p:spPr bwMode="gray">
            <a:xfrm>
              <a:off x="3848774"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2" name="Oval 131">
              <a:extLst>
                <a:ext uri="{FF2B5EF4-FFF2-40B4-BE49-F238E27FC236}">
                  <a16:creationId xmlns:a16="http://schemas.microsoft.com/office/drawing/2014/main" id="{06807E2C-D8CC-40EC-86DE-61D0F7315B0F}"/>
                </a:ext>
              </a:extLst>
            </p:cNvPr>
            <p:cNvSpPr>
              <a:spLocks/>
            </p:cNvSpPr>
            <p:nvPr/>
          </p:nvSpPr>
          <p:spPr bwMode="gray">
            <a:xfrm>
              <a:off x="4317385"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3" name="Oval 132">
              <a:extLst>
                <a:ext uri="{FF2B5EF4-FFF2-40B4-BE49-F238E27FC236}">
                  <a16:creationId xmlns:a16="http://schemas.microsoft.com/office/drawing/2014/main" id="{536E83AD-B89A-4528-909C-0200AF6EA27A}"/>
                </a:ext>
              </a:extLst>
            </p:cNvPr>
            <p:cNvSpPr>
              <a:spLocks/>
            </p:cNvSpPr>
            <p:nvPr/>
          </p:nvSpPr>
          <p:spPr bwMode="gray">
            <a:xfrm>
              <a:off x="4785996"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4" name="Oval 133">
              <a:extLst>
                <a:ext uri="{FF2B5EF4-FFF2-40B4-BE49-F238E27FC236}">
                  <a16:creationId xmlns:a16="http://schemas.microsoft.com/office/drawing/2014/main" id="{9517925C-78DB-411D-A8A1-D9D85AFE1D21}"/>
                </a:ext>
              </a:extLst>
            </p:cNvPr>
            <p:cNvSpPr>
              <a:spLocks/>
            </p:cNvSpPr>
            <p:nvPr/>
          </p:nvSpPr>
          <p:spPr bwMode="gray">
            <a:xfrm>
              <a:off x="5254607"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5" name="Oval 134">
              <a:extLst>
                <a:ext uri="{FF2B5EF4-FFF2-40B4-BE49-F238E27FC236}">
                  <a16:creationId xmlns:a16="http://schemas.microsoft.com/office/drawing/2014/main" id="{9566B289-BD43-45B6-AA72-705C87A62771}"/>
                </a:ext>
              </a:extLst>
            </p:cNvPr>
            <p:cNvSpPr>
              <a:spLocks/>
            </p:cNvSpPr>
            <p:nvPr/>
          </p:nvSpPr>
          <p:spPr bwMode="gray">
            <a:xfrm>
              <a:off x="5723218"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6" name="Oval 135">
              <a:extLst>
                <a:ext uri="{FF2B5EF4-FFF2-40B4-BE49-F238E27FC236}">
                  <a16:creationId xmlns:a16="http://schemas.microsoft.com/office/drawing/2014/main" id="{21F8CEA7-2832-49E4-99BB-E9EA77E928B5}"/>
                </a:ext>
              </a:extLst>
            </p:cNvPr>
            <p:cNvSpPr>
              <a:spLocks/>
            </p:cNvSpPr>
            <p:nvPr/>
          </p:nvSpPr>
          <p:spPr bwMode="gray">
            <a:xfrm>
              <a:off x="6191829"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7" name="Oval 136">
              <a:extLst>
                <a:ext uri="{FF2B5EF4-FFF2-40B4-BE49-F238E27FC236}">
                  <a16:creationId xmlns:a16="http://schemas.microsoft.com/office/drawing/2014/main" id="{E03EF96B-FEF8-447C-93C9-72042671E8DB}"/>
                </a:ext>
              </a:extLst>
            </p:cNvPr>
            <p:cNvSpPr>
              <a:spLocks/>
            </p:cNvSpPr>
            <p:nvPr/>
          </p:nvSpPr>
          <p:spPr bwMode="gray">
            <a:xfrm>
              <a:off x="6660440"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8" name="Oval 137">
              <a:extLst>
                <a:ext uri="{FF2B5EF4-FFF2-40B4-BE49-F238E27FC236}">
                  <a16:creationId xmlns:a16="http://schemas.microsoft.com/office/drawing/2014/main" id="{4F3FBF7D-F783-42E7-B7BC-A30386AB670E}"/>
                </a:ext>
              </a:extLst>
            </p:cNvPr>
            <p:cNvSpPr>
              <a:spLocks/>
            </p:cNvSpPr>
            <p:nvPr/>
          </p:nvSpPr>
          <p:spPr bwMode="gray">
            <a:xfrm>
              <a:off x="7129051"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9" name="Oval 138">
              <a:extLst>
                <a:ext uri="{FF2B5EF4-FFF2-40B4-BE49-F238E27FC236}">
                  <a16:creationId xmlns:a16="http://schemas.microsoft.com/office/drawing/2014/main" id="{5AB1D0F5-9BBB-4211-BC7F-F02BAD381981}"/>
                </a:ext>
              </a:extLst>
            </p:cNvPr>
            <p:cNvSpPr>
              <a:spLocks/>
            </p:cNvSpPr>
            <p:nvPr/>
          </p:nvSpPr>
          <p:spPr bwMode="gray">
            <a:xfrm>
              <a:off x="7597662"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0" name="Oval 139">
              <a:extLst>
                <a:ext uri="{FF2B5EF4-FFF2-40B4-BE49-F238E27FC236}">
                  <a16:creationId xmlns:a16="http://schemas.microsoft.com/office/drawing/2014/main" id="{E3B05210-1144-4EDE-957B-3C57B8D0A8D7}"/>
                </a:ext>
              </a:extLst>
            </p:cNvPr>
            <p:cNvSpPr>
              <a:spLocks/>
            </p:cNvSpPr>
            <p:nvPr/>
          </p:nvSpPr>
          <p:spPr bwMode="gray">
            <a:xfrm>
              <a:off x="8066273" y="3777498"/>
              <a:ext cx="381661" cy="248082"/>
            </a:xfrm>
            <a:prstGeom prst="ellipse">
              <a:avLst/>
            </a:prstGeom>
            <a:solidFill>
              <a:schemeClr val="bg1"/>
            </a:solidFill>
            <a:ln w="9525" algn="ctr">
              <a:solidFill>
                <a:schemeClr val="bg1">
                  <a:lumMod val="75000"/>
                </a:schemeClr>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2" name="Title 1"/>
          <p:cNvSpPr>
            <a:spLocks noGrp="1"/>
          </p:cNvSpPr>
          <p:nvPr>
            <p:ph type="ctrTitle" idx="4294967295"/>
          </p:nvPr>
        </p:nvSpPr>
        <p:spPr>
          <a:xfrm>
            <a:off x="360000" y="288000"/>
            <a:ext cx="9565050" cy="544513"/>
          </a:xfrm>
        </p:spPr>
        <p:txBody>
          <a:bodyPr>
            <a:normAutofit fontScale="90000"/>
          </a:body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Social context and business climate</a:t>
            </a:r>
          </a:p>
        </p:txBody>
      </p:sp>
      <p:grpSp>
        <p:nvGrpSpPr>
          <p:cNvPr id="186" name="Group 185"/>
          <p:cNvGrpSpPr/>
          <p:nvPr/>
        </p:nvGrpSpPr>
        <p:grpSpPr>
          <a:xfrm>
            <a:off x="10812706" y="133774"/>
            <a:ext cx="1336431" cy="6590452"/>
            <a:chOff x="10855569" y="267548"/>
            <a:chExt cx="1336431" cy="6590452"/>
          </a:xfrm>
        </p:grpSpPr>
        <p:pic>
          <p:nvPicPr>
            <p:cNvPr id="187" name="Picture 3"/>
            <p:cNvPicPr>
              <a:picLocks noChangeAspect="1"/>
            </p:cNvPicPr>
            <p:nvPr/>
          </p:nvPicPr>
          <p:blipFill>
            <a:blip r:embed="rId10"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8" name="Group 7">
            <a:extLst>
              <a:ext uri="{FF2B5EF4-FFF2-40B4-BE49-F238E27FC236}">
                <a16:creationId xmlns:a16="http://schemas.microsoft.com/office/drawing/2014/main" id="{5105F395-C845-4A15-A9CC-6C5701FE1592}"/>
              </a:ext>
            </a:extLst>
          </p:cNvPr>
          <p:cNvGrpSpPr/>
          <p:nvPr/>
        </p:nvGrpSpPr>
        <p:grpSpPr>
          <a:xfrm>
            <a:off x="2459038" y="1516063"/>
            <a:ext cx="6941110" cy="248400"/>
            <a:chOff x="1974330" y="3777498"/>
            <a:chExt cx="6942220" cy="248082"/>
          </a:xfrm>
        </p:grpSpPr>
        <p:sp>
          <p:nvSpPr>
            <p:cNvPr id="9" name="Oval 8">
              <a:extLst>
                <a:ext uri="{FF2B5EF4-FFF2-40B4-BE49-F238E27FC236}">
                  <a16:creationId xmlns:a16="http://schemas.microsoft.com/office/drawing/2014/main" id="{4C0DF82B-79FC-49B0-BDC6-E58367D2E97B}"/>
                </a:ext>
              </a:extLst>
            </p:cNvPr>
            <p:cNvSpPr>
              <a:spLocks/>
            </p:cNvSpPr>
            <p:nvPr/>
          </p:nvSpPr>
          <p:spPr bwMode="gray">
            <a:xfrm>
              <a:off x="8534889" y="3777498"/>
              <a:ext cx="381661" cy="248082"/>
            </a:xfrm>
            <a:prstGeom prst="ellipse">
              <a:avLst/>
            </a:prstGeom>
            <a:solidFill>
              <a:schemeClr val="bg1"/>
            </a:solidFill>
            <a:ln w="9525" algn="ctr">
              <a:solidFill>
                <a:schemeClr val="bg1">
                  <a:lumMod val="75000"/>
                </a:schemeClr>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 name="Oval 9">
              <a:extLst>
                <a:ext uri="{FF2B5EF4-FFF2-40B4-BE49-F238E27FC236}">
                  <a16:creationId xmlns:a16="http://schemas.microsoft.com/office/drawing/2014/main" id="{29291BF8-93D0-44E8-9A47-7D9C21E529D5}"/>
                </a:ext>
              </a:extLst>
            </p:cNvPr>
            <p:cNvSpPr>
              <a:spLocks/>
            </p:cNvSpPr>
            <p:nvPr/>
          </p:nvSpPr>
          <p:spPr bwMode="gray">
            <a:xfrm>
              <a:off x="1974330"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 name="Oval 10">
              <a:extLst>
                <a:ext uri="{FF2B5EF4-FFF2-40B4-BE49-F238E27FC236}">
                  <a16:creationId xmlns:a16="http://schemas.microsoft.com/office/drawing/2014/main" id="{9EAC004E-AB3E-48A2-B66C-592E6BB15B11}"/>
                </a:ext>
              </a:extLst>
            </p:cNvPr>
            <p:cNvSpPr>
              <a:spLocks/>
            </p:cNvSpPr>
            <p:nvPr/>
          </p:nvSpPr>
          <p:spPr bwMode="gray">
            <a:xfrm>
              <a:off x="2442941"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 name="Oval 11">
              <a:extLst>
                <a:ext uri="{FF2B5EF4-FFF2-40B4-BE49-F238E27FC236}">
                  <a16:creationId xmlns:a16="http://schemas.microsoft.com/office/drawing/2014/main" id="{AEE21B30-8E93-4907-80CE-C87CDAB8FC74}"/>
                </a:ext>
              </a:extLst>
            </p:cNvPr>
            <p:cNvSpPr>
              <a:spLocks/>
            </p:cNvSpPr>
            <p:nvPr/>
          </p:nvSpPr>
          <p:spPr bwMode="gray">
            <a:xfrm>
              <a:off x="2911552"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 name="Oval 12">
              <a:extLst>
                <a:ext uri="{FF2B5EF4-FFF2-40B4-BE49-F238E27FC236}">
                  <a16:creationId xmlns:a16="http://schemas.microsoft.com/office/drawing/2014/main" id="{3F0377A3-8242-46AB-A862-686777ECD483}"/>
                </a:ext>
              </a:extLst>
            </p:cNvPr>
            <p:cNvSpPr>
              <a:spLocks/>
            </p:cNvSpPr>
            <p:nvPr/>
          </p:nvSpPr>
          <p:spPr bwMode="gray">
            <a:xfrm>
              <a:off x="3380163"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 name="Oval 13">
              <a:extLst>
                <a:ext uri="{FF2B5EF4-FFF2-40B4-BE49-F238E27FC236}">
                  <a16:creationId xmlns:a16="http://schemas.microsoft.com/office/drawing/2014/main" id="{227A370B-82B9-485A-B30C-3BBBAF4C0DA6}"/>
                </a:ext>
              </a:extLst>
            </p:cNvPr>
            <p:cNvSpPr>
              <a:spLocks/>
            </p:cNvSpPr>
            <p:nvPr/>
          </p:nvSpPr>
          <p:spPr bwMode="gray">
            <a:xfrm>
              <a:off x="3848774"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 name="Oval 14">
              <a:extLst>
                <a:ext uri="{FF2B5EF4-FFF2-40B4-BE49-F238E27FC236}">
                  <a16:creationId xmlns:a16="http://schemas.microsoft.com/office/drawing/2014/main" id="{3054E1C9-3CA3-464E-8E14-2D77D0826433}"/>
                </a:ext>
              </a:extLst>
            </p:cNvPr>
            <p:cNvSpPr>
              <a:spLocks/>
            </p:cNvSpPr>
            <p:nvPr/>
          </p:nvSpPr>
          <p:spPr bwMode="gray">
            <a:xfrm>
              <a:off x="4317385"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 name="Oval 15">
              <a:extLst>
                <a:ext uri="{FF2B5EF4-FFF2-40B4-BE49-F238E27FC236}">
                  <a16:creationId xmlns:a16="http://schemas.microsoft.com/office/drawing/2014/main" id="{F630E326-44C1-404B-B8F7-A904A21AB658}"/>
                </a:ext>
              </a:extLst>
            </p:cNvPr>
            <p:cNvSpPr>
              <a:spLocks/>
            </p:cNvSpPr>
            <p:nvPr/>
          </p:nvSpPr>
          <p:spPr bwMode="gray">
            <a:xfrm>
              <a:off x="4785996"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 name="Oval 16">
              <a:extLst>
                <a:ext uri="{FF2B5EF4-FFF2-40B4-BE49-F238E27FC236}">
                  <a16:creationId xmlns:a16="http://schemas.microsoft.com/office/drawing/2014/main" id="{7CAB0A20-84CD-4EFA-878F-B050DF68C1DF}"/>
                </a:ext>
              </a:extLst>
            </p:cNvPr>
            <p:cNvSpPr>
              <a:spLocks/>
            </p:cNvSpPr>
            <p:nvPr/>
          </p:nvSpPr>
          <p:spPr bwMode="gray">
            <a:xfrm>
              <a:off x="5254607"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 name="Oval 17">
              <a:extLst>
                <a:ext uri="{FF2B5EF4-FFF2-40B4-BE49-F238E27FC236}">
                  <a16:creationId xmlns:a16="http://schemas.microsoft.com/office/drawing/2014/main" id="{971CF7DB-4689-409E-B3F1-40140D8A5474}"/>
                </a:ext>
              </a:extLst>
            </p:cNvPr>
            <p:cNvSpPr>
              <a:spLocks/>
            </p:cNvSpPr>
            <p:nvPr/>
          </p:nvSpPr>
          <p:spPr bwMode="gray">
            <a:xfrm>
              <a:off x="5723218"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 name="Oval 18">
              <a:extLst>
                <a:ext uri="{FF2B5EF4-FFF2-40B4-BE49-F238E27FC236}">
                  <a16:creationId xmlns:a16="http://schemas.microsoft.com/office/drawing/2014/main" id="{BF825A58-5577-456F-90D8-D66750E7EB4E}"/>
                </a:ext>
              </a:extLst>
            </p:cNvPr>
            <p:cNvSpPr>
              <a:spLocks/>
            </p:cNvSpPr>
            <p:nvPr/>
          </p:nvSpPr>
          <p:spPr bwMode="gray">
            <a:xfrm>
              <a:off x="6191829"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 name="Oval 19">
              <a:extLst>
                <a:ext uri="{FF2B5EF4-FFF2-40B4-BE49-F238E27FC236}">
                  <a16:creationId xmlns:a16="http://schemas.microsoft.com/office/drawing/2014/main" id="{887C4777-13E0-4E8C-B863-67D1B6C916AE}"/>
                </a:ext>
              </a:extLst>
            </p:cNvPr>
            <p:cNvSpPr>
              <a:spLocks/>
            </p:cNvSpPr>
            <p:nvPr/>
          </p:nvSpPr>
          <p:spPr bwMode="gray">
            <a:xfrm>
              <a:off x="6660440"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1" name="Oval 20">
              <a:extLst>
                <a:ext uri="{FF2B5EF4-FFF2-40B4-BE49-F238E27FC236}">
                  <a16:creationId xmlns:a16="http://schemas.microsoft.com/office/drawing/2014/main" id="{1374B1BF-FC82-4302-98FD-775C36201D48}"/>
                </a:ext>
              </a:extLst>
            </p:cNvPr>
            <p:cNvSpPr>
              <a:spLocks/>
            </p:cNvSpPr>
            <p:nvPr/>
          </p:nvSpPr>
          <p:spPr bwMode="gray">
            <a:xfrm>
              <a:off x="7129051"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 name="Oval 21">
              <a:extLst>
                <a:ext uri="{FF2B5EF4-FFF2-40B4-BE49-F238E27FC236}">
                  <a16:creationId xmlns:a16="http://schemas.microsoft.com/office/drawing/2014/main" id="{4AC79242-4EAB-4DC1-A3E7-894896D9DDB0}"/>
                </a:ext>
              </a:extLst>
            </p:cNvPr>
            <p:cNvSpPr>
              <a:spLocks/>
            </p:cNvSpPr>
            <p:nvPr/>
          </p:nvSpPr>
          <p:spPr bwMode="gray">
            <a:xfrm>
              <a:off x="7597662" y="3777498"/>
              <a:ext cx="381661" cy="248082"/>
            </a:xfrm>
            <a:prstGeom prst="ellipse">
              <a:avLst/>
            </a:prstGeom>
            <a:solidFill>
              <a:schemeClr val="bg1"/>
            </a:solidFill>
            <a:ln w="9525" algn="ctr">
              <a:solidFill>
                <a:srgbClr val="E53809"/>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 name="Oval 22">
              <a:extLst>
                <a:ext uri="{FF2B5EF4-FFF2-40B4-BE49-F238E27FC236}">
                  <a16:creationId xmlns:a16="http://schemas.microsoft.com/office/drawing/2014/main" id="{DB490B20-060D-47D9-A289-328A1674B8EA}"/>
                </a:ext>
              </a:extLst>
            </p:cNvPr>
            <p:cNvSpPr>
              <a:spLocks/>
            </p:cNvSpPr>
            <p:nvPr/>
          </p:nvSpPr>
          <p:spPr bwMode="gray">
            <a:xfrm>
              <a:off x="8066273" y="3777498"/>
              <a:ext cx="381661" cy="248082"/>
            </a:xfrm>
            <a:prstGeom prst="ellipse">
              <a:avLst/>
            </a:prstGeom>
            <a:solidFill>
              <a:schemeClr val="bg1"/>
            </a:solidFill>
            <a:ln w="9525" algn="ctr">
              <a:solidFill>
                <a:schemeClr val="bg1">
                  <a:lumMod val="75000"/>
                </a:schemeClr>
              </a:solidFill>
              <a:round/>
              <a:headEnd/>
              <a:tailEnd/>
            </a:ln>
            <a:effectLst>
              <a:outerShdw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graphicFrame>
        <p:nvGraphicFramePr>
          <p:cNvPr id="72" name="Table 71">
            <a:extLst>
              <a:ext uri="{FF2B5EF4-FFF2-40B4-BE49-F238E27FC236}">
                <a16:creationId xmlns:a16="http://schemas.microsoft.com/office/drawing/2014/main" id="{B0398E36-2ADC-4978-9129-D82910AC70CA}"/>
              </a:ext>
            </a:extLst>
          </p:cNvPr>
          <p:cNvGraphicFramePr>
            <a:graphicFrameLocks noGrp="1"/>
          </p:cNvGraphicFramePr>
          <p:nvPr>
            <p:extLst>
              <p:ext uri="{D42A27DB-BD31-4B8C-83A1-F6EECF244321}">
                <p14:modId xmlns:p14="http://schemas.microsoft.com/office/powerpoint/2010/main" val="3137948222"/>
              </p:ext>
            </p:extLst>
          </p:nvPr>
        </p:nvGraphicFramePr>
        <p:xfrm>
          <a:off x="1036642" y="1253565"/>
          <a:ext cx="8405809" cy="4845610"/>
        </p:xfrm>
        <a:graphic>
          <a:graphicData uri="http://schemas.openxmlformats.org/drawingml/2006/table">
            <a:tbl>
              <a:tblPr firstRow="1" bandRow="1">
                <a:tableStyleId>{5C22544A-7EE6-4342-B048-85BDC9FD1C3A}</a:tableStyleId>
              </a:tblPr>
              <a:tblGrid>
                <a:gridCol w="1385284">
                  <a:extLst>
                    <a:ext uri="{9D8B030D-6E8A-4147-A177-3AD203B41FA5}">
                      <a16:colId xmlns:a16="http://schemas.microsoft.com/office/drawing/2014/main" val="1484805878"/>
                    </a:ext>
                  </a:extLst>
                </a:gridCol>
                <a:gridCol w="468035">
                  <a:extLst>
                    <a:ext uri="{9D8B030D-6E8A-4147-A177-3AD203B41FA5}">
                      <a16:colId xmlns:a16="http://schemas.microsoft.com/office/drawing/2014/main" val="2969618101"/>
                    </a:ext>
                  </a:extLst>
                </a:gridCol>
                <a:gridCol w="468035">
                  <a:extLst>
                    <a:ext uri="{9D8B030D-6E8A-4147-A177-3AD203B41FA5}">
                      <a16:colId xmlns:a16="http://schemas.microsoft.com/office/drawing/2014/main" val="3409195523"/>
                    </a:ext>
                  </a:extLst>
                </a:gridCol>
                <a:gridCol w="468035">
                  <a:extLst>
                    <a:ext uri="{9D8B030D-6E8A-4147-A177-3AD203B41FA5}">
                      <a16:colId xmlns:a16="http://schemas.microsoft.com/office/drawing/2014/main" val="455150623"/>
                    </a:ext>
                  </a:extLst>
                </a:gridCol>
                <a:gridCol w="468035">
                  <a:extLst>
                    <a:ext uri="{9D8B030D-6E8A-4147-A177-3AD203B41FA5}">
                      <a16:colId xmlns:a16="http://schemas.microsoft.com/office/drawing/2014/main" val="3453359179"/>
                    </a:ext>
                  </a:extLst>
                </a:gridCol>
                <a:gridCol w="468035">
                  <a:extLst>
                    <a:ext uri="{9D8B030D-6E8A-4147-A177-3AD203B41FA5}">
                      <a16:colId xmlns:a16="http://schemas.microsoft.com/office/drawing/2014/main" val="3792222913"/>
                    </a:ext>
                  </a:extLst>
                </a:gridCol>
                <a:gridCol w="468035">
                  <a:extLst>
                    <a:ext uri="{9D8B030D-6E8A-4147-A177-3AD203B41FA5}">
                      <a16:colId xmlns:a16="http://schemas.microsoft.com/office/drawing/2014/main" val="3595290848"/>
                    </a:ext>
                  </a:extLst>
                </a:gridCol>
                <a:gridCol w="468035">
                  <a:extLst>
                    <a:ext uri="{9D8B030D-6E8A-4147-A177-3AD203B41FA5}">
                      <a16:colId xmlns:a16="http://schemas.microsoft.com/office/drawing/2014/main" val="1056312846"/>
                    </a:ext>
                  </a:extLst>
                </a:gridCol>
                <a:gridCol w="468035">
                  <a:extLst>
                    <a:ext uri="{9D8B030D-6E8A-4147-A177-3AD203B41FA5}">
                      <a16:colId xmlns:a16="http://schemas.microsoft.com/office/drawing/2014/main" val="2170239905"/>
                    </a:ext>
                  </a:extLst>
                </a:gridCol>
                <a:gridCol w="468035">
                  <a:extLst>
                    <a:ext uri="{9D8B030D-6E8A-4147-A177-3AD203B41FA5}">
                      <a16:colId xmlns:a16="http://schemas.microsoft.com/office/drawing/2014/main" val="1457860267"/>
                    </a:ext>
                  </a:extLst>
                </a:gridCol>
                <a:gridCol w="468035">
                  <a:extLst>
                    <a:ext uri="{9D8B030D-6E8A-4147-A177-3AD203B41FA5}">
                      <a16:colId xmlns:a16="http://schemas.microsoft.com/office/drawing/2014/main" val="1197889755"/>
                    </a:ext>
                  </a:extLst>
                </a:gridCol>
                <a:gridCol w="468035">
                  <a:extLst>
                    <a:ext uri="{9D8B030D-6E8A-4147-A177-3AD203B41FA5}">
                      <a16:colId xmlns:a16="http://schemas.microsoft.com/office/drawing/2014/main" val="1184339853"/>
                    </a:ext>
                  </a:extLst>
                </a:gridCol>
                <a:gridCol w="468035">
                  <a:extLst>
                    <a:ext uri="{9D8B030D-6E8A-4147-A177-3AD203B41FA5}">
                      <a16:colId xmlns:a16="http://schemas.microsoft.com/office/drawing/2014/main" val="2059967677"/>
                    </a:ext>
                  </a:extLst>
                </a:gridCol>
                <a:gridCol w="468035">
                  <a:extLst>
                    <a:ext uri="{9D8B030D-6E8A-4147-A177-3AD203B41FA5}">
                      <a16:colId xmlns:a16="http://schemas.microsoft.com/office/drawing/2014/main" val="1627762903"/>
                    </a:ext>
                  </a:extLst>
                </a:gridCol>
                <a:gridCol w="468035">
                  <a:extLst>
                    <a:ext uri="{9D8B030D-6E8A-4147-A177-3AD203B41FA5}">
                      <a16:colId xmlns:a16="http://schemas.microsoft.com/office/drawing/2014/main" val="3720169321"/>
                    </a:ext>
                  </a:extLst>
                </a:gridCol>
                <a:gridCol w="468035">
                  <a:extLst>
                    <a:ext uri="{9D8B030D-6E8A-4147-A177-3AD203B41FA5}">
                      <a16:colId xmlns:a16="http://schemas.microsoft.com/office/drawing/2014/main" val="2299239463"/>
                    </a:ext>
                  </a:extLst>
                </a:gridCol>
              </a:tblGrid>
              <a:tr h="8468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Human Development Rank </a:t>
                      </a:r>
                      <a:r>
                        <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(2017)</a:t>
                      </a:r>
                      <a:r>
                        <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1</a:t>
                      </a:r>
                      <a:endParaRPr lang="en-GB" sz="900" b="1" dirty="0">
                        <a:solidFill>
                          <a:schemeClr val="tx1">
                            <a:lumMod val="65000"/>
                            <a:lumOff val="3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071378"/>
                  </a:ext>
                </a:extLst>
              </a:tr>
              <a:tr h="611505">
                <a:tc>
                  <a:txBody>
                    <a:bodyPr/>
                    <a:lstStyle/>
                    <a:p>
                      <a:pPr marL="0" marR="0" lvl="0" indent="0" algn="ctr" defTabSz="895350" rtl="0" eaLnBrk="1" fontAlgn="auto" latinLnBrk="0" hangingPunct="1">
                        <a:lnSpc>
                          <a:spcPct val="100000"/>
                        </a:lnSpc>
                        <a:spcBef>
                          <a:spcPct val="0"/>
                        </a:spcBef>
                        <a:spcAft>
                          <a:spcPts val="0"/>
                        </a:spcAft>
                        <a:buClrTx/>
                        <a:buSzTx/>
                        <a:buFontTx/>
                        <a:buNone/>
                        <a:tabLst/>
                        <a:defRPr/>
                      </a:pPr>
                      <a:r>
                        <a:rPr kumimoji="0" lang="en-US"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Unemployment </a:t>
                      </a:r>
                    </a:p>
                    <a:p>
                      <a:pPr marL="0" marR="0" lvl="0" indent="0" algn="ctr" defTabSz="895350"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2019)</a:t>
                      </a:r>
                      <a:r>
                        <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EA6C6C"/>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EA6C6C"/>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dirty="0">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dirty="0">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dirty="0">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dirty="0">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EA6C6C"/>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EA6C6C"/>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100" b="0" i="0" u="none" strike="noStrike">
                        <a:solidFill>
                          <a:srgbClr val="107A52"/>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1817155"/>
                  </a:ext>
                </a:extLst>
              </a:tr>
              <a:tr h="846821">
                <a:tc>
                  <a:txBody>
                    <a:bodyPr/>
                    <a:lstStyle/>
                    <a:p>
                      <a:pPr marL="0" marR="0" lvl="0" indent="0" algn="ctr" defTabSz="895350" rtl="0" eaLnBrk="1" fontAlgn="auto" latinLnBrk="0" hangingPunct="1">
                        <a:lnSpc>
                          <a:spcPct val="100000"/>
                        </a:lnSpc>
                        <a:spcBef>
                          <a:spcPct val="0"/>
                        </a:spcBef>
                        <a:spcAft>
                          <a:spcPts val="0"/>
                        </a:spcAft>
                        <a:buClrTx/>
                        <a:buSzTx/>
                        <a:buFontTx/>
                        <a:buNone/>
                        <a:tabLst/>
                        <a:defRPr/>
                      </a:pPr>
                      <a:r>
                        <a:rPr kumimoji="0" lang="en-US"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Wealth Concentration,</a:t>
                      </a:r>
                    </a:p>
                    <a:p>
                      <a:pPr marL="0" marR="0" lvl="0" indent="0" algn="ctr" defTabSz="895350"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2015)</a:t>
                      </a:r>
                      <a:r>
                        <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3</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0" i="0" u="none" strike="noStrike" dirty="0">
                        <a:solidFill>
                          <a:srgbClr val="FFBD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399174"/>
                  </a:ext>
                </a:extLst>
              </a:tr>
              <a:tr h="846821">
                <a:tc>
                  <a:txBody>
                    <a:bodyPr/>
                    <a:lstStyle/>
                    <a:p>
                      <a:pPr marL="0" marR="0" lvl="0" indent="0" algn="ctr" defTabSz="895350" rtl="0" eaLnBrk="1" fontAlgn="auto" latinLnBrk="0" hangingPunct="1">
                        <a:lnSpc>
                          <a:spcPct val="100000"/>
                        </a:lnSpc>
                        <a:spcBef>
                          <a:spcPct val="0"/>
                        </a:spcBef>
                        <a:spcAft>
                          <a:spcPts val="0"/>
                        </a:spcAft>
                        <a:buClrTx/>
                        <a:buSzTx/>
                        <a:buFontTx/>
                        <a:buNone/>
                        <a:tabLst/>
                        <a:defRPr/>
                      </a:pPr>
                      <a:r>
                        <a:rPr kumimoji="0" lang="en-US"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Doing Business Rank, </a:t>
                      </a:r>
                      <a:r>
                        <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(2018)</a:t>
                      </a:r>
                      <a:r>
                        <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4</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003319"/>
                  </a:ext>
                </a:extLst>
              </a:tr>
              <a:tr h="846821">
                <a:tc>
                  <a:txBody>
                    <a:bodyPr/>
                    <a:lstStyle/>
                    <a:p>
                      <a:pPr marL="0" marR="0" lvl="0" indent="0" algn="ctr" defTabSz="895350" rtl="0" eaLnBrk="1" fontAlgn="auto" latinLnBrk="0" hangingPunct="1">
                        <a:lnSpc>
                          <a:spcPct val="100000"/>
                        </a:lnSpc>
                        <a:spcBef>
                          <a:spcPct val="0"/>
                        </a:spcBef>
                        <a:spcAft>
                          <a:spcPts val="0"/>
                        </a:spcAft>
                        <a:buClrTx/>
                        <a:buSzTx/>
                        <a:buFontTx/>
                        <a:buNone/>
                        <a:tabLst/>
                        <a:defRPr/>
                      </a:pPr>
                      <a:r>
                        <a:rPr kumimoji="0" lang="en-US"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Economy Competitiveness Rank, </a:t>
                      </a:r>
                    </a:p>
                    <a:p>
                      <a:pPr marL="0" marR="0" lvl="0" indent="0" algn="ctr" defTabSz="895350"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(2018)</a:t>
                      </a:r>
                      <a:r>
                        <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5</a:t>
                      </a:r>
                      <a:endPar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5986259"/>
                  </a:ext>
                </a:extLst>
              </a:tr>
              <a:tr h="846821">
                <a:tc>
                  <a:txBody>
                    <a:bodyPr/>
                    <a:lstStyle/>
                    <a:p>
                      <a:pPr marL="0" marR="0" lvl="0" indent="0" algn="ctr" defTabSz="895350" rtl="0" eaLnBrk="1" fontAlgn="auto" latinLnBrk="0" hangingPunct="1">
                        <a:lnSpc>
                          <a:spcPct val="100000"/>
                        </a:lnSpc>
                        <a:spcBef>
                          <a:spcPct val="0"/>
                        </a:spcBef>
                        <a:spcAft>
                          <a:spcPts val="0"/>
                        </a:spcAft>
                        <a:buClrTx/>
                        <a:buSzTx/>
                        <a:buFontTx/>
                        <a:buNone/>
                        <a:tabLst/>
                        <a:defRPr/>
                      </a:pPr>
                      <a:r>
                        <a:rPr kumimoji="0" lang="en-US"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Corruption Perceptions Rank, </a:t>
                      </a:r>
                      <a:r>
                        <a:rPr kumimoji="0" lang="en-US" sz="900" b="0"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(2018)</a:t>
                      </a:r>
                      <a:r>
                        <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6</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117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123736"/>
                  </a:ext>
                </a:extLst>
              </a:tr>
            </a:tbl>
          </a:graphicData>
        </a:graphic>
      </p:graphicFrame>
      <p:sp>
        <p:nvSpPr>
          <p:cNvPr id="74" name="McK 4. Footnote">
            <a:extLst>
              <a:ext uri="{FF2B5EF4-FFF2-40B4-BE49-F238E27FC236}">
                <a16:creationId xmlns:a16="http://schemas.microsoft.com/office/drawing/2014/main" id="{63359F9D-CB4E-4FB0-8772-162242CE5B74}"/>
              </a:ext>
            </a:extLst>
          </p:cNvPr>
          <p:cNvSpPr txBox="1">
            <a:spLocks noChangeArrowheads="1"/>
          </p:cNvSpPr>
          <p:nvPr/>
        </p:nvSpPr>
        <p:spPr bwMode="gray">
          <a:xfrm>
            <a:off x="360000" y="6196388"/>
            <a:ext cx="1056163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defPPr>
              <a:defRPr lang="it-IT"/>
            </a:defPPr>
            <a:lvl1pPr defTabSz="867286">
              <a:buClr>
                <a:srgbClr val="002960"/>
              </a:buClr>
              <a:defRPr sz="800">
                <a:solidFill>
                  <a:schemeClr val="bg1">
                    <a:lumMod val="50000"/>
                  </a:schemeClr>
                </a:solidFill>
                <a:cs typeface="Arial" panose="020B0604020202020204" pitchFamily="34" charset="0"/>
              </a:defRPr>
            </a:lvl1pPr>
          </a:lstStyle>
          <a:p>
            <a:pPr marL="0" marR="0" lvl="0" indent="0" algn="l" defTabSz="867286" rtl="0" eaLnBrk="0" fontAlgn="base" latinLnBrk="0" hangingPunct="0">
              <a:lnSpc>
                <a:spcPct val="100000"/>
              </a:lnSpc>
              <a:spcBef>
                <a:spcPct val="0"/>
              </a:spcBef>
              <a:spcAft>
                <a:spcPct val="0"/>
              </a:spcAft>
              <a:buClr>
                <a:srgbClr val="002960"/>
              </a:buClr>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(1) Composite index of</a:t>
            </a:r>
            <a:r>
              <a:rPr kumimoji="0" lang="en-GB"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life expectancy, education level, gross national income (GNI) per capita (PPP); out of 189 countries. Source: United Nations Development Programme</a:t>
            </a:r>
          </a:p>
          <a:p>
            <a:pPr marL="0" marR="0" lvl="0" indent="0" algn="l" defTabSz="867286" rtl="0" eaLnBrk="0" fontAlgn="base" latinLnBrk="0" hangingPunct="0">
              <a:lnSpc>
                <a:spcPct val="100000"/>
              </a:lnSpc>
              <a:spcBef>
                <a:spcPct val="0"/>
              </a:spcBef>
              <a:spcAft>
                <a:spcPct val="0"/>
              </a:spcAft>
              <a:buClr>
                <a:srgbClr val="002960"/>
              </a:buClr>
              <a:buSzTx/>
              <a:buFontTx/>
              <a:buNone/>
              <a:tabLst/>
              <a:defRPr/>
            </a:pPr>
            <a:r>
              <a:rPr kumimoji="0" lang="en-GB"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(2) </a:t>
            </a:r>
            <a:r>
              <a:rPr kumimoji="0" lang="it-IT"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Source: </a:t>
            </a:r>
            <a:r>
              <a:rPr kumimoji="0" lang="it-IT" sz="800" b="0" i="0" u="none" strike="noStrike" kern="1200" cap="none" spc="0" normalizeH="0" baseline="0" noProof="0" dirty="0" err="1">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IMF</a:t>
            </a:r>
            <a:r>
              <a:rPr kumimoji="0" lang="en-GB"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a:t>
            </a:r>
            <a:r>
              <a:rPr kumimoji="0" lang="it-IT"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3) </a:t>
            </a:r>
            <a:r>
              <a:rPr kumimoji="0" lang="it-IT" sz="800" b="0" i="0" u="none" strike="noStrike" kern="1200" cap="none" spc="0" normalizeH="0" baseline="0" noProof="0" dirty="0" err="1">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Income</a:t>
            </a:r>
            <a:r>
              <a:rPr kumimoji="0" lang="it-IT"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share </a:t>
            </a:r>
            <a:r>
              <a:rPr kumimoji="0" lang="it-IT" sz="800" b="0" i="0" u="none" strike="noStrike" kern="1200" cap="none" spc="0" normalizeH="0" baseline="0" noProof="0" dirty="0" err="1">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held</a:t>
            </a:r>
            <a:r>
              <a:rPr kumimoji="0" lang="it-IT"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by </a:t>
            </a:r>
            <a:r>
              <a:rPr kumimoji="0" lang="it-IT" sz="800" b="0" i="0" u="none" strike="noStrike" kern="1200" cap="none" spc="0" normalizeH="0" baseline="0" noProof="0" dirty="0" err="1">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highest</a:t>
            </a:r>
            <a:r>
              <a:rPr kumimoji="0" lang="it-IT"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20% of the </a:t>
            </a:r>
            <a:r>
              <a:rPr kumimoji="0" lang="it-IT" sz="800" b="0" i="0" u="none" strike="noStrike" kern="1200" cap="none" spc="0" normalizeH="0" baseline="0" noProof="0" dirty="0" err="1">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population</a:t>
            </a:r>
            <a:r>
              <a:rPr kumimoji="0" lang="it-IT"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Source: World Bank</a:t>
            </a:r>
            <a:endParaRPr kumimoji="0" lang="en-GB"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a:p>
            <a:pPr marL="0" marR="0" lvl="0" indent="0" algn="l" defTabSz="867286" rtl="0" eaLnBrk="0" fontAlgn="base" latinLnBrk="0" hangingPunct="0">
              <a:lnSpc>
                <a:spcPct val="100000"/>
              </a:lnSpc>
              <a:spcBef>
                <a:spcPct val="0"/>
              </a:spcBef>
              <a:spcAft>
                <a:spcPct val="0"/>
              </a:spcAft>
              <a:buClr>
                <a:srgbClr val="002960"/>
              </a:buClr>
              <a:buSzTx/>
              <a:buFontTx/>
              <a:buNone/>
              <a:tabLst/>
              <a:defRPr/>
            </a:pPr>
            <a:r>
              <a:rPr kumimoji="0" lang="en-GB"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(4) Higher rankings indicate better, usually simpler, regulations for businesses and stronger protections of property rights; out of 190 countries. Source World Bank</a:t>
            </a:r>
          </a:p>
          <a:p>
            <a:pPr marL="0" marR="0" lvl="0" indent="0" algn="l" defTabSz="867286" rtl="0" eaLnBrk="0" fontAlgn="base" latinLnBrk="0" hangingPunct="0">
              <a:lnSpc>
                <a:spcPct val="100000"/>
              </a:lnSpc>
              <a:spcBef>
                <a:spcPct val="0"/>
              </a:spcBef>
              <a:spcAft>
                <a:spcPct val="0"/>
              </a:spcAft>
              <a:buClr>
                <a:srgbClr val="002960"/>
              </a:buClr>
              <a:buSzTx/>
              <a:buFontTx/>
              <a:buNone/>
              <a:tabLst/>
              <a:defRPr/>
            </a:pPr>
            <a:r>
              <a:rPr kumimoji="0" lang="en-GB"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(5) It measures the set of institutions, policies, and factors that set the sustainable current and medium-term levels of economic prosperity; out of 140 countries.  - Source: World Economic Forum</a:t>
            </a:r>
          </a:p>
          <a:p>
            <a:pPr marL="0" marR="0" lvl="0" indent="0" algn="l" defTabSz="867286" rtl="0" eaLnBrk="0" fontAlgn="base" latinLnBrk="0" hangingPunct="0">
              <a:lnSpc>
                <a:spcPct val="100000"/>
              </a:lnSpc>
              <a:spcBef>
                <a:spcPct val="0"/>
              </a:spcBef>
              <a:spcAft>
                <a:spcPct val="0"/>
              </a:spcAft>
              <a:buClr>
                <a:srgbClr val="002960"/>
              </a:buClr>
              <a:buSzTx/>
              <a:buFontTx/>
              <a:buNone/>
              <a:tabLst/>
              <a:defRPr/>
            </a:pPr>
            <a:r>
              <a:rPr kumimoji="0" lang="it-IT"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(6) Ranking </a:t>
            </a:r>
            <a:r>
              <a:rPr kumimoji="0" lang="it-IT" sz="800" b="0" i="0" u="none" strike="noStrike" kern="1200" cap="none" spc="0" normalizeH="0" baseline="0" noProof="0" dirty="0" err="1">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based</a:t>
            </a:r>
            <a:r>
              <a:rPr kumimoji="0" lang="it-IT"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 on </a:t>
            </a:r>
            <a:r>
              <a:rPr kumimoji="0" lang="en-GB" sz="800" b="0" i="0" u="none" strike="noStrike" kern="1200" cap="none" spc="0" normalizeH="0" baseline="0" noProof="0" dirty="0">
                <a:ln>
                  <a:noFill/>
                </a:ln>
                <a:solidFill>
                  <a:prstClr val="white">
                    <a:lumMod val="50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the perceived levels of corruption in each country, as determined by expert assessments  and opinion surveys; out of 180 countries. The lower the rank the lower the level of corruption perceived. Source: Transparency International</a:t>
            </a:r>
          </a:p>
          <a:p>
            <a:pPr marL="0" marR="0" lvl="0" indent="0" algn="l" defTabSz="867286" rtl="0" eaLnBrk="0" fontAlgn="base" latinLnBrk="0" hangingPunct="0">
              <a:lnSpc>
                <a:spcPct val="100000"/>
              </a:lnSpc>
              <a:spcBef>
                <a:spcPct val="0"/>
              </a:spcBef>
              <a:spcAft>
                <a:spcPct val="0"/>
              </a:spcAft>
              <a:buClr>
                <a:srgbClr val="002960"/>
              </a:buClr>
              <a:buSzTx/>
              <a:buFontTx/>
              <a:buNone/>
              <a:tabLst/>
              <a:defRPr/>
            </a:pPr>
            <a:endParaRPr kumimoji="0" lang="en-GB"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75" name="Albania.jpg">
            <a:extLst>
              <a:ext uri="{FF2B5EF4-FFF2-40B4-BE49-F238E27FC236}">
                <a16:creationId xmlns:a16="http://schemas.microsoft.com/office/drawing/2014/main" id="{935FE890-024D-4215-8904-B2CA83E855FD}"/>
              </a:ext>
            </a:extLst>
          </p:cNvPr>
          <p:cNvPicPr/>
          <p:nvPr/>
        </p:nvPicPr>
        <p:blipFill>
          <a:blip r:embed="rId11">
            <a:extLst/>
          </a:blip>
          <a:stretch>
            <a:fillRect/>
          </a:stretch>
        </p:blipFill>
        <p:spPr>
          <a:xfrm>
            <a:off x="5373688" y="879475"/>
            <a:ext cx="179388" cy="179388"/>
          </a:xfrm>
          <a:prstGeom prst="ellipse">
            <a:avLst/>
          </a:prstGeom>
          <a:ln w="12700">
            <a:noFill/>
            <a:miter lim="400000"/>
          </a:ln>
          <a:effectLst>
            <a:outerShdw blurRad="38100" dist="25400" dir="5400000" rotWithShape="0">
              <a:srgbClr val="000000">
                <a:alpha val="30000"/>
              </a:srgbClr>
            </a:outerShdw>
          </a:effectLst>
        </p:spPr>
      </p:pic>
      <p:pic>
        <p:nvPicPr>
          <p:cNvPr id="76" name="Bosnia-and-Herzegovina.jpg">
            <a:extLst>
              <a:ext uri="{FF2B5EF4-FFF2-40B4-BE49-F238E27FC236}">
                <a16:creationId xmlns:a16="http://schemas.microsoft.com/office/drawing/2014/main" id="{CBAB0167-2D0D-41D6-BEA6-CE4398D770D3}"/>
              </a:ext>
            </a:extLst>
          </p:cNvPr>
          <p:cNvPicPr/>
          <p:nvPr/>
        </p:nvPicPr>
        <p:blipFill>
          <a:blip r:embed="rId12">
            <a:extLst/>
          </a:blip>
          <a:stretch>
            <a:fillRect/>
          </a:stretch>
        </p:blipFill>
        <p:spPr>
          <a:xfrm>
            <a:off x="5843588" y="879475"/>
            <a:ext cx="179388" cy="179388"/>
          </a:xfrm>
          <a:prstGeom prst="ellipse">
            <a:avLst/>
          </a:prstGeom>
          <a:ln w="12700">
            <a:noFill/>
            <a:miter lim="400000"/>
          </a:ln>
          <a:effectLst>
            <a:outerShdw blurRad="38100" dist="25400" dir="5400000" rotWithShape="0">
              <a:srgbClr val="000000">
                <a:alpha val="30000"/>
              </a:srgbClr>
            </a:outerShdw>
          </a:effectLst>
        </p:spPr>
      </p:pic>
      <p:pic>
        <p:nvPicPr>
          <p:cNvPr id="77" name="Croatia.jpg">
            <a:extLst>
              <a:ext uri="{FF2B5EF4-FFF2-40B4-BE49-F238E27FC236}">
                <a16:creationId xmlns:a16="http://schemas.microsoft.com/office/drawing/2014/main" id="{7F8F73F9-05DB-4B60-8F40-A223BF4B00D4}"/>
              </a:ext>
            </a:extLst>
          </p:cNvPr>
          <p:cNvPicPr/>
          <p:nvPr/>
        </p:nvPicPr>
        <p:blipFill>
          <a:blip r:embed="rId13">
            <a:extLst/>
          </a:blip>
          <a:stretch>
            <a:fillRect/>
          </a:stretch>
        </p:blipFill>
        <p:spPr>
          <a:xfrm>
            <a:off x="3025775" y="879475"/>
            <a:ext cx="179388" cy="179388"/>
          </a:xfrm>
          <a:prstGeom prst="ellipse">
            <a:avLst/>
          </a:prstGeom>
          <a:ln w="12700">
            <a:noFill/>
            <a:miter lim="400000"/>
          </a:ln>
          <a:effectLst>
            <a:outerShdw blurRad="38100" dist="25400" dir="5400000" rotWithShape="0">
              <a:srgbClr val="000000">
                <a:alpha val="30000"/>
              </a:srgbClr>
            </a:outerShdw>
          </a:effectLst>
        </p:spPr>
      </p:pic>
      <p:pic>
        <p:nvPicPr>
          <p:cNvPr id="78" name="Czech-Republic.jpg">
            <a:extLst>
              <a:ext uri="{FF2B5EF4-FFF2-40B4-BE49-F238E27FC236}">
                <a16:creationId xmlns:a16="http://schemas.microsoft.com/office/drawing/2014/main" id="{72610D2C-68F2-4EA4-B69A-1290F289D3AB}"/>
              </a:ext>
            </a:extLst>
          </p:cNvPr>
          <p:cNvPicPr/>
          <p:nvPr/>
        </p:nvPicPr>
        <p:blipFill>
          <a:blip r:embed="rId14">
            <a:extLst/>
          </a:blip>
          <a:stretch>
            <a:fillRect/>
          </a:stretch>
        </p:blipFill>
        <p:spPr>
          <a:xfrm>
            <a:off x="7251700" y="879475"/>
            <a:ext cx="179388" cy="179388"/>
          </a:xfrm>
          <a:prstGeom prst="ellipse">
            <a:avLst/>
          </a:prstGeom>
          <a:ln w="12700">
            <a:noFill/>
            <a:miter lim="400000"/>
          </a:ln>
          <a:effectLst>
            <a:outerShdw blurRad="38100" dist="25400" dir="5400000" rotWithShape="0">
              <a:srgbClr val="000000">
                <a:alpha val="30000"/>
              </a:srgbClr>
            </a:outerShdw>
          </a:effectLst>
        </p:spPr>
      </p:pic>
      <p:pic>
        <p:nvPicPr>
          <p:cNvPr id="79" name="Egypt.jpg">
            <a:extLst>
              <a:ext uri="{FF2B5EF4-FFF2-40B4-BE49-F238E27FC236}">
                <a16:creationId xmlns:a16="http://schemas.microsoft.com/office/drawing/2014/main" id="{760D7019-14E8-44EE-BB3E-BA2C81B7AED2}"/>
              </a:ext>
            </a:extLst>
          </p:cNvPr>
          <p:cNvPicPr/>
          <p:nvPr/>
        </p:nvPicPr>
        <p:blipFill>
          <a:blip r:embed="rId15">
            <a:extLst/>
          </a:blip>
          <a:stretch>
            <a:fillRect/>
          </a:stretch>
        </p:blipFill>
        <p:spPr>
          <a:xfrm>
            <a:off x="3963988" y="879475"/>
            <a:ext cx="180975" cy="179388"/>
          </a:xfrm>
          <a:prstGeom prst="ellipse">
            <a:avLst/>
          </a:prstGeom>
          <a:ln w="12700">
            <a:noFill/>
            <a:miter lim="400000"/>
          </a:ln>
          <a:effectLst>
            <a:outerShdw blurRad="38100" dist="25400" dir="5400000" rotWithShape="0">
              <a:srgbClr val="000000">
                <a:alpha val="30000"/>
              </a:srgbClr>
            </a:outerShdw>
          </a:effectLst>
        </p:spPr>
      </p:pic>
      <p:pic>
        <p:nvPicPr>
          <p:cNvPr id="80" name="Hungary.jpg">
            <a:extLst>
              <a:ext uri="{FF2B5EF4-FFF2-40B4-BE49-F238E27FC236}">
                <a16:creationId xmlns:a16="http://schemas.microsoft.com/office/drawing/2014/main" id="{F4D06CDF-2B9B-419F-86DB-1A1535B54C9A}"/>
              </a:ext>
            </a:extLst>
          </p:cNvPr>
          <p:cNvPicPr/>
          <p:nvPr/>
        </p:nvPicPr>
        <p:blipFill>
          <a:blip r:embed="rId16">
            <a:extLst/>
          </a:blip>
          <a:stretch>
            <a:fillRect/>
          </a:stretch>
        </p:blipFill>
        <p:spPr>
          <a:xfrm>
            <a:off x="4433888" y="879475"/>
            <a:ext cx="179388" cy="179388"/>
          </a:xfrm>
          <a:prstGeom prst="ellipse">
            <a:avLst/>
          </a:prstGeom>
          <a:ln w="12700">
            <a:noFill/>
            <a:miter lim="400000"/>
          </a:ln>
          <a:effectLst>
            <a:outerShdw blurRad="38100" dist="25400" dir="5400000" rotWithShape="0">
              <a:srgbClr val="000000">
                <a:alpha val="30000"/>
              </a:srgbClr>
            </a:outerShdw>
          </a:effectLst>
        </p:spPr>
      </p:pic>
      <p:pic>
        <p:nvPicPr>
          <p:cNvPr id="81" name="Italy.jpg">
            <a:extLst>
              <a:ext uri="{FF2B5EF4-FFF2-40B4-BE49-F238E27FC236}">
                <a16:creationId xmlns:a16="http://schemas.microsoft.com/office/drawing/2014/main" id="{3DBC5C43-EB9B-4670-A117-375383EAB451}"/>
              </a:ext>
            </a:extLst>
          </p:cNvPr>
          <p:cNvPicPr/>
          <p:nvPr/>
        </p:nvPicPr>
        <p:blipFill>
          <a:blip r:embed="rId17">
            <a:extLst/>
          </a:blip>
          <a:stretch>
            <a:fillRect/>
          </a:stretch>
        </p:blipFill>
        <p:spPr>
          <a:xfrm>
            <a:off x="8659813" y="879475"/>
            <a:ext cx="180975" cy="179388"/>
          </a:xfrm>
          <a:prstGeom prst="ellipse">
            <a:avLst/>
          </a:prstGeom>
          <a:ln w="12700">
            <a:noFill/>
            <a:miter lim="400000"/>
          </a:ln>
          <a:effectLst>
            <a:outerShdw blurRad="38100" dist="25400" dir="5400000" rotWithShape="0">
              <a:srgbClr val="000000">
                <a:alpha val="30000"/>
              </a:srgbClr>
            </a:outerShdw>
          </a:effectLst>
        </p:spPr>
      </p:pic>
      <p:pic>
        <p:nvPicPr>
          <p:cNvPr id="82" name="Romania.jpg">
            <a:extLst>
              <a:ext uri="{FF2B5EF4-FFF2-40B4-BE49-F238E27FC236}">
                <a16:creationId xmlns:a16="http://schemas.microsoft.com/office/drawing/2014/main" id="{8FC92E14-8AEE-4BAB-8BE3-0C67630B11E0}"/>
              </a:ext>
            </a:extLst>
          </p:cNvPr>
          <p:cNvPicPr/>
          <p:nvPr/>
        </p:nvPicPr>
        <p:blipFill>
          <a:blip r:embed="rId18">
            <a:extLst/>
          </a:blip>
          <a:stretch>
            <a:fillRect/>
          </a:stretch>
        </p:blipFill>
        <p:spPr>
          <a:xfrm>
            <a:off x="6311900" y="879475"/>
            <a:ext cx="180975" cy="179388"/>
          </a:xfrm>
          <a:prstGeom prst="ellipse">
            <a:avLst/>
          </a:prstGeom>
          <a:ln w="12700">
            <a:noFill/>
            <a:miter lim="400000"/>
          </a:ln>
          <a:effectLst>
            <a:outerShdw blurRad="38100" dist="25400" dir="5400000" rotWithShape="0">
              <a:srgbClr val="000000">
                <a:alpha val="30000"/>
              </a:srgbClr>
            </a:outerShdw>
          </a:effectLst>
        </p:spPr>
      </p:pic>
      <p:pic>
        <p:nvPicPr>
          <p:cNvPr id="83" name="Serbia.jpg">
            <a:extLst>
              <a:ext uri="{FF2B5EF4-FFF2-40B4-BE49-F238E27FC236}">
                <a16:creationId xmlns:a16="http://schemas.microsoft.com/office/drawing/2014/main" id="{A658E9C7-A481-41AD-A355-62DA7857B86A}"/>
              </a:ext>
            </a:extLst>
          </p:cNvPr>
          <p:cNvPicPr/>
          <p:nvPr/>
        </p:nvPicPr>
        <p:blipFill>
          <a:blip r:embed="rId19">
            <a:extLst/>
          </a:blip>
          <a:stretch>
            <a:fillRect/>
          </a:stretch>
        </p:blipFill>
        <p:spPr>
          <a:xfrm>
            <a:off x="3494088" y="879475"/>
            <a:ext cx="180975" cy="179388"/>
          </a:xfrm>
          <a:prstGeom prst="ellipse">
            <a:avLst/>
          </a:prstGeom>
          <a:ln w="12700">
            <a:noFill/>
            <a:miter lim="400000"/>
          </a:ln>
          <a:effectLst>
            <a:outerShdw blurRad="38100" dist="25400" dir="5400000" rotWithShape="0">
              <a:srgbClr val="000000">
                <a:alpha val="30000"/>
              </a:srgbClr>
            </a:outerShdw>
          </a:effectLst>
        </p:spPr>
      </p:pic>
      <p:pic>
        <p:nvPicPr>
          <p:cNvPr id="84" name="Slovakia.jpg">
            <a:extLst>
              <a:ext uri="{FF2B5EF4-FFF2-40B4-BE49-F238E27FC236}">
                <a16:creationId xmlns:a16="http://schemas.microsoft.com/office/drawing/2014/main" id="{DADFE666-B725-47B9-BBE9-87DB4076D1D3}"/>
              </a:ext>
            </a:extLst>
          </p:cNvPr>
          <p:cNvPicPr/>
          <p:nvPr/>
        </p:nvPicPr>
        <p:blipFill>
          <a:blip r:embed="rId20">
            <a:extLst/>
          </a:blip>
          <a:stretch>
            <a:fillRect/>
          </a:stretch>
        </p:blipFill>
        <p:spPr>
          <a:xfrm>
            <a:off x="2555875" y="879475"/>
            <a:ext cx="179388" cy="179388"/>
          </a:xfrm>
          <a:prstGeom prst="ellipse">
            <a:avLst/>
          </a:prstGeom>
          <a:ln w="12700">
            <a:noFill/>
            <a:miter lim="400000"/>
          </a:ln>
          <a:effectLst>
            <a:outerShdw blurRad="38100" dist="25400" dir="5400000" rotWithShape="0">
              <a:srgbClr val="000000">
                <a:alpha val="30000"/>
              </a:srgbClr>
            </a:outerShdw>
          </a:effectLst>
        </p:spPr>
      </p:pic>
      <p:pic>
        <p:nvPicPr>
          <p:cNvPr id="85" name="Slovenia.jpg">
            <a:extLst>
              <a:ext uri="{FF2B5EF4-FFF2-40B4-BE49-F238E27FC236}">
                <a16:creationId xmlns:a16="http://schemas.microsoft.com/office/drawing/2014/main" id="{4B87228D-25FA-43E8-A685-DB7D36ECBCAE}"/>
              </a:ext>
            </a:extLst>
          </p:cNvPr>
          <p:cNvPicPr/>
          <p:nvPr/>
        </p:nvPicPr>
        <p:blipFill>
          <a:blip r:embed="rId21">
            <a:extLst/>
          </a:blip>
          <a:stretch>
            <a:fillRect/>
          </a:stretch>
        </p:blipFill>
        <p:spPr>
          <a:xfrm>
            <a:off x="4903788" y="879475"/>
            <a:ext cx="179388" cy="179388"/>
          </a:xfrm>
          <a:prstGeom prst="ellipse">
            <a:avLst/>
          </a:prstGeom>
          <a:ln w="12700">
            <a:noFill/>
            <a:miter lim="400000"/>
          </a:ln>
          <a:effectLst>
            <a:outerShdw blurRad="38100" dist="25400" dir="5400000" rotWithShape="0">
              <a:srgbClr val="000000">
                <a:alpha val="30000"/>
              </a:srgbClr>
            </a:outerShdw>
          </a:effectLst>
        </p:spPr>
      </p:pic>
      <p:pic>
        <p:nvPicPr>
          <p:cNvPr id="86" name="Germany.jpg">
            <a:extLst>
              <a:ext uri="{FF2B5EF4-FFF2-40B4-BE49-F238E27FC236}">
                <a16:creationId xmlns:a16="http://schemas.microsoft.com/office/drawing/2014/main" id="{96F2E120-9C29-4F55-AF94-35566F5C9137}"/>
              </a:ext>
            </a:extLst>
          </p:cNvPr>
          <p:cNvPicPr/>
          <p:nvPr/>
        </p:nvPicPr>
        <p:blipFill>
          <a:blip r:embed="rId22">
            <a:extLst/>
          </a:blip>
          <a:stretch>
            <a:fillRect/>
          </a:stretch>
        </p:blipFill>
        <p:spPr>
          <a:xfrm>
            <a:off x="9129713" y="879475"/>
            <a:ext cx="180975" cy="179388"/>
          </a:xfrm>
          <a:prstGeom prst="ellipse">
            <a:avLst/>
          </a:prstGeom>
          <a:ln w="12700">
            <a:noFill/>
            <a:miter lim="400000"/>
          </a:ln>
          <a:effectLst>
            <a:outerShdw blurRad="38100" dist="25400" dir="5400000" rotWithShape="0">
              <a:srgbClr val="000000">
                <a:alpha val="30000"/>
              </a:srgbClr>
            </a:outerShdw>
          </a:effectLst>
        </p:spPr>
      </p:pic>
      <p:pic>
        <p:nvPicPr>
          <p:cNvPr id="87" name="Moldova.jpg">
            <a:extLst>
              <a:ext uri="{FF2B5EF4-FFF2-40B4-BE49-F238E27FC236}">
                <a16:creationId xmlns:a16="http://schemas.microsoft.com/office/drawing/2014/main" id="{E3C446A4-5FED-44DE-8A27-8FB45B364804}"/>
              </a:ext>
            </a:extLst>
          </p:cNvPr>
          <p:cNvPicPr/>
          <p:nvPr/>
        </p:nvPicPr>
        <p:blipFill>
          <a:blip r:embed="rId23">
            <a:extLst/>
          </a:blip>
          <a:stretch>
            <a:fillRect/>
          </a:stretch>
        </p:blipFill>
        <p:spPr>
          <a:xfrm>
            <a:off x="7721600" y="879475"/>
            <a:ext cx="179388" cy="179388"/>
          </a:xfrm>
          <a:prstGeom prst="ellipse">
            <a:avLst/>
          </a:prstGeom>
          <a:ln w="12700">
            <a:noFill/>
            <a:miter lim="400000"/>
          </a:ln>
          <a:effectLst>
            <a:outerShdw blurRad="38100" dist="25400" dir="5400000" rotWithShape="0">
              <a:srgbClr val="000000">
                <a:alpha val="30000"/>
              </a:srgbClr>
            </a:outerShdw>
          </a:effectLst>
        </p:spPr>
      </p:pic>
      <p:pic>
        <p:nvPicPr>
          <p:cNvPr id="88" name="China.jpg">
            <a:extLst>
              <a:ext uri="{FF2B5EF4-FFF2-40B4-BE49-F238E27FC236}">
                <a16:creationId xmlns:a16="http://schemas.microsoft.com/office/drawing/2014/main" id="{CE242550-DA8C-4420-A0C7-1CAAA1B30164}"/>
              </a:ext>
            </a:extLst>
          </p:cNvPr>
          <p:cNvPicPr/>
          <p:nvPr/>
        </p:nvPicPr>
        <p:blipFill>
          <a:blip r:embed="rId24">
            <a:extLst/>
          </a:blip>
          <a:stretch>
            <a:fillRect/>
          </a:stretch>
        </p:blipFill>
        <p:spPr>
          <a:xfrm>
            <a:off x="8191500" y="879475"/>
            <a:ext cx="179388" cy="179388"/>
          </a:xfrm>
          <a:prstGeom prst="ellipse">
            <a:avLst/>
          </a:prstGeom>
          <a:ln w="12700">
            <a:noFill/>
            <a:miter lim="400000"/>
          </a:ln>
          <a:effectLst>
            <a:outerShdw blurRad="38100" dist="25400" dir="5400000" rotWithShape="0">
              <a:srgbClr val="000000">
                <a:alpha val="30000"/>
              </a:srgbClr>
            </a:outerShdw>
          </a:effectLst>
        </p:spPr>
      </p:pic>
      <p:graphicFrame>
        <p:nvGraphicFramePr>
          <p:cNvPr id="121" name="Chart 120">
            <a:extLst>
              <a:ext uri="{FF2B5EF4-FFF2-40B4-BE49-F238E27FC236}">
                <a16:creationId xmlns:a16="http://schemas.microsoft.com/office/drawing/2014/main" id="{EA51793F-0FCB-4DFD-A29D-1F10046B5389}"/>
              </a:ext>
            </a:extLst>
          </p:cNvPr>
          <p:cNvGraphicFramePr/>
          <p:nvPr>
            <p:custDataLst>
              <p:tags r:id="rId4"/>
            </p:custDataLst>
            <p:extLst>
              <p:ext uri="{D42A27DB-BD31-4B8C-83A1-F6EECF244321}">
                <p14:modId xmlns:p14="http://schemas.microsoft.com/office/powerpoint/2010/main" val="4241781386"/>
              </p:ext>
            </p:extLst>
          </p:nvPr>
        </p:nvGraphicFramePr>
        <p:xfrm>
          <a:off x="2328863" y="2092325"/>
          <a:ext cx="7180262" cy="530225"/>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124" name="Chart 123">
            <a:extLst>
              <a:ext uri="{FF2B5EF4-FFF2-40B4-BE49-F238E27FC236}">
                <a16:creationId xmlns:a16="http://schemas.microsoft.com/office/drawing/2014/main" id="{11CF60F0-BDE5-4FA2-8AC4-AD5D9833DEC6}"/>
              </a:ext>
            </a:extLst>
          </p:cNvPr>
          <p:cNvGraphicFramePr/>
          <p:nvPr>
            <p:custDataLst>
              <p:tags r:id="rId5"/>
            </p:custDataLst>
            <p:extLst>
              <p:ext uri="{D42A27DB-BD31-4B8C-83A1-F6EECF244321}">
                <p14:modId xmlns:p14="http://schemas.microsoft.com/office/powerpoint/2010/main" val="4251893928"/>
              </p:ext>
            </p:extLst>
          </p:nvPr>
        </p:nvGraphicFramePr>
        <p:xfrm>
          <a:off x="2325688" y="2759075"/>
          <a:ext cx="7186612" cy="728663"/>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91" name="Table 90">
            <a:extLst>
              <a:ext uri="{FF2B5EF4-FFF2-40B4-BE49-F238E27FC236}">
                <a16:creationId xmlns:a16="http://schemas.microsoft.com/office/drawing/2014/main" id="{4AB22154-C8A3-4689-B685-126D285124A7}"/>
              </a:ext>
            </a:extLst>
          </p:cNvPr>
          <p:cNvGraphicFramePr>
            <a:graphicFrameLocks noGrp="1"/>
          </p:cNvGraphicFramePr>
          <p:nvPr>
            <p:extLst>
              <p:ext uri="{D42A27DB-BD31-4B8C-83A1-F6EECF244321}">
                <p14:modId xmlns:p14="http://schemas.microsoft.com/office/powerpoint/2010/main" val="1806594337"/>
              </p:ext>
            </p:extLst>
          </p:nvPr>
        </p:nvGraphicFramePr>
        <p:xfrm>
          <a:off x="2408238" y="1004887"/>
          <a:ext cx="7072415" cy="338138"/>
        </p:xfrm>
        <a:graphic>
          <a:graphicData uri="http://schemas.openxmlformats.org/drawingml/2006/table">
            <a:tbl>
              <a:tblPr>
                <a:tableStyleId>{5C22544A-7EE6-4342-B048-85BDC9FD1C3A}</a:tableStyleId>
              </a:tblPr>
              <a:tblGrid>
                <a:gridCol w="469801">
                  <a:extLst>
                    <a:ext uri="{9D8B030D-6E8A-4147-A177-3AD203B41FA5}">
                      <a16:colId xmlns:a16="http://schemas.microsoft.com/office/drawing/2014/main" val="2152591046"/>
                    </a:ext>
                  </a:extLst>
                </a:gridCol>
                <a:gridCol w="469801">
                  <a:extLst>
                    <a:ext uri="{9D8B030D-6E8A-4147-A177-3AD203B41FA5}">
                      <a16:colId xmlns:a16="http://schemas.microsoft.com/office/drawing/2014/main" val="1071412868"/>
                    </a:ext>
                  </a:extLst>
                </a:gridCol>
                <a:gridCol w="469801">
                  <a:extLst>
                    <a:ext uri="{9D8B030D-6E8A-4147-A177-3AD203B41FA5}">
                      <a16:colId xmlns:a16="http://schemas.microsoft.com/office/drawing/2014/main" val="3565668876"/>
                    </a:ext>
                  </a:extLst>
                </a:gridCol>
                <a:gridCol w="469801">
                  <a:extLst>
                    <a:ext uri="{9D8B030D-6E8A-4147-A177-3AD203B41FA5}">
                      <a16:colId xmlns:a16="http://schemas.microsoft.com/office/drawing/2014/main" val="1889671707"/>
                    </a:ext>
                  </a:extLst>
                </a:gridCol>
                <a:gridCol w="469801">
                  <a:extLst>
                    <a:ext uri="{9D8B030D-6E8A-4147-A177-3AD203B41FA5}">
                      <a16:colId xmlns:a16="http://schemas.microsoft.com/office/drawing/2014/main" val="3838501883"/>
                    </a:ext>
                  </a:extLst>
                </a:gridCol>
                <a:gridCol w="469801">
                  <a:extLst>
                    <a:ext uri="{9D8B030D-6E8A-4147-A177-3AD203B41FA5}">
                      <a16:colId xmlns:a16="http://schemas.microsoft.com/office/drawing/2014/main" val="3455289817"/>
                    </a:ext>
                  </a:extLst>
                </a:gridCol>
                <a:gridCol w="469801">
                  <a:extLst>
                    <a:ext uri="{9D8B030D-6E8A-4147-A177-3AD203B41FA5}">
                      <a16:colId xmlns:a16="http://schemas.microsoft.com/office/drawing/2014/main" val="1690215425"/>
                    </a:ext>
                  </a:extLst>
                </a:gridCol>
                <a:gridCol w="469801">
                  <a:extLst>
                    <a:ext uri="{9D8B030D-6E8A-4147-A177-3AD203B41FA5}">
                      <a16:colId xmlns:a16="http://schemas.microsoft.com/office/drawing/2014/main" val="2235430376"/>
                    </a:ext>
                  </a:extLst>
                </a:gridCol>
                <a:gridCol w="469801">
                  <a:extLst>
                    <a:ext uri="{9D8B030D-6E8A-4147-A177-3AD203B41FA5}">
                      <a16:colId xmlns:a16="http://schemas.microsoft.com/office/drawing/2014/main" val="2248864862"/>
                    </a:ext>
                  </a:extLst>
                </a:gridCol>
                <a:gridCol w="469801">
                  <a:extLst>
                    <a:ext uri="{9D8B030D-6E8A-4147-A177-3AD203B41FA5}">
                      <a16:colId xmlns:a16="http://schemas.microsoft.com/office/drawing/2014/main" val="1438585564"/>
                    </a:ext>
                  </a:extLst>
                </a:gridCol>
                <a:gridCol w="469801">
                  <a:extLst>
                    <a:ext uri="{9D8B030D-6E8A-4147-A177-3AD203B41FA5}">
                      <a16:colId xmlns:a16="http://schemas.microsoft.com/office/drawing/2014/main" val="1132492329"/>
                    </a:ext>
                  </a:extLst>
                </a:gridCol>
                <a:gridCol w="469801">
                  <a:extLst>
                    <a:ext uri="{9D8B030D-6E8A-4147-A177-3AD203B41FA5}">
                      <a16:colId xmlns:a16="http://schemas.microsoft.com/office/drawing/2014/main" val="1839852596"/>
                    </a:ext>
                  </a:extLst>
                </a:gridCol>
                <a:gridCol w="469801">
                  <a:extLst>
                    <a:ext uri="{9D8B030D-6E8A-4147-A177-3AD203B41FA5}">
                      <a16:colId xmlns:a16="http://schemas.microsoft.com/office/drawing/2014/main" val="1386006568"/>
                    </a:ext>
                  </a:extLst>
                </a:gridCol>
                <a:gridCol w="469801">
                  <a:extLst>
                    <a:ext uri="{9D8B030D-6E8A-4147-A177-3AD203B41FA5}">
                      <a16:colId xmlns:a16="http://schemas.microsoft.com/office/drawing/2014/main" val="1730060077"/>
                    </a:ext>
                  </a:extLst>
                </a:gridCol>
                <a:gridCol w="469801">
                  <a:extLst>
                    <a:ext uri="{9D8B030D-6E8A-4147-A177-3AD203B41FA5}">
                      <a16:colId xmlns:a16="http://schemas.microsoft.com/office/drawing/2014/main" val="2290957865"/>
                    </a:ext>
                  </a:extLst>
                </a:gridCol>
                <a:gridCol w="25400">
                  <a:extLst>
                    <a:ext uri="{9D8B030D-6E8A-4147-A177-3AD203B41FA5}">
                      <a16:colId xmlns:a16="http://schemas.microsoft.com/office/drawing/2014/main" val="1394569229"/>
                    </a:ext>
                  </a:extLst>
                </a:gridCol>
              </a:tblGrid>
              <a:tr h="338138">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S</a:t>
                      </a:r>
                      <a:r>
                        <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HR</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RS</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EG</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HU</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SI</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AL</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RO</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U</a:t>
                      </a:r>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CZ</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MD</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CN</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IT</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DE</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GB" sz="900" b="1"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7158905"/>
                  </a:ext>
                </a:extLst>
              </a:tr>
            </a:tbl>
          </a:graphicData>
        </a:graphic>
      </p:graphicFrame>
      <p:sp>
        <p:nvSpPr>
          <p:cNvPr id="92" name="Rectangle 13">
            <a:extLst>
              <a:ext uri="{FF2B5EF4-FFF2-40B4-BE49-F238E27FC236}">
                <a16:creationId xmlns:a16="http://schemas.microsoft.com/office/drawing/2014/main" id="{4E068A36-B0F6-4BCF-9AB0-B84834B8C6D7}"/>
              </a:ext>
            </a:extLst>
          </p:cNvPr>
          <p:cNvSpPr>
            <a:spLocks noChangeArrowheads="1"/>
          </p:cNvSpPr>
          <p:nvPr/>
        </p:nvSpPr>
        <p:spPr bwMode="gray">
          <a:xfrm>
            <a:off x="2386013" y="831850"/>
            <a:ext cx="6121400" cy="5180013"/>
          </a:xfrm>
          <a:prstGeom prst="rect">
            <a:avLst/>
          </a:prstGeom>
          <a:noFill/>
          <a:ln w="9525" algn="ctr">
            <a:solidFill>
              <a:schemeClr val="bg1">
                <a:lumMod val="50000"/>
              </a:schemeClr>
            </a:solidFill>
            <a:prstDash val="dash"/>
            <a:miter lim="800000"/>
            <a:headEnd/>
            <a:tailEnd/>
          </a:ln>
          <a:effectLst/>
          <a:extLst/>
        </p:spPr>
        <p:txBody>
          <a:bodyPr wrap="none" lIns="93226" tIns="46614" rIns="93226" bIns="46614"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3" name="Arrow: Pentagon 92">
            <a:extLst>
              <a:ext uri="{FF2B5EF4-FFF2-40B4-BE49-F238E27FC236}">
                <a16:creationId xmlns:a16="http://schemas.microsoft.com/office/drawing/2014/main" id="{516B70FA-DEFD-4EF8-B155-00BE83413946}"/>
              </a:ext>
            </a:extLst>
          </p:cNvPr>
          <p:cNvSpPr/>
          <p:nvPr/>
        </p:nvSpPr>
        <p:spPr>
          <a:xfrm>
            <a:off x="534988" y="1212850"/>
            <a:ext cx="525463" cy="2378075"/>
          </a:xfrm>
          <a:prstGeom prst="homePlate">
            <a:avLst/>
          </a:prstGeom>
          <a:solidFill>
            <a:srgbClr val="E5380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SOCIAL </a:t>
            </a:r>
            <a:r>
              <a:rPr kumimoji="0" lang="it-IT" sz="1400" b="0" i="0" u="none" strike="noStrike" kern="1200" cap="none" spc="0" normalizeH="0" baseline="0" noProof="0" dirty="0" err="1">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CONTEXT</a:t>
            </a:r>
            <a:endParaRPr kumimoji="0" lang="it-IT" sz="14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4" name="Arrow: Pentagon 93">
            <a:extLst>
              <a:ext uri="{FF2B5EF4-FFF2-40B4-BE49-F238E27FC236}">
                <a16:creationId xmlns:a16="http://schemas.microsoft.com/office/drawing/2014/main" id="{F42B13FF-0DA1-4D73-94C5-477134F7AE35}"/>
              </a:ext>
            </a:extLst>
          </p:cNvPr>
          <p:cNvSpPr/>
          <p:nvPr/>
        </p:nvSpPr>
        <p:spPr>
          <a:xfrm>
            <a:off x="533400" y="3679825"/>
            <a:ext cx="527050" cy="2363788"/>
          </a:xfrm>
          <a:prstGeom prst="homePlate">
            <a:avLst/>
          </a:prstGeom>
          <a:solidFill>
            <a:srgbClr val="E5380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BUSINESS </a:t>
            </a:r>
            <a:r>
              <a:rPr kumimoji="0" lang="it-IT" sz="1400" b="0" i="0" u="none" strike="noStrike" kern="1200" cap="none" spc="0" normalizeH="0" baseline="0" noProof="0" dirty="0" err="1">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CLIMATE</a:t>
            </a:r>
            <a:endParaRPr kumimoji="0" lang="it-IT" sz="14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95" name="Straight Connector 94">
            <a:extLst>
              <a:ext uri="{FF2B5EF4-FFF2-40B4-BE49-F238E27FC236}">
                <a16:creationId xmlns:a16="http://schemas.microsoft.com/office/drawing/2014/main" id="{BC716DC5-71BD-41DC-AFE8-FA0B67E3FA23}"/>
              </a:ext>
            </a:extLst>
          </p:cNvPr>
          <p:cNvCxnSpPr>
            <a:cxnSpLocks/>
          </p:cNvCxnSpPr>
          <p:nvPr/>
        </p:nvCxnSpPr>
        <p:spPr>
          <a:xfrm>
            <a:off x="601663" y="3629025"/>
            <a:ext cx="8818563" cy="7938"/>
          </a:xfrm>
          <a:prstGeom prst="line">
            <a:avLst/>
          </a:prstGeom>
          <a:ln w="3175">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pic>
        <p:nvPicPr>
          <p:cNvPr id="96" name="Picture 17" descr="Image result for corruption icon">
            <a:extLst>
              <a:ext uri="{FF2B5EF4-FFF2-40B4-BE49-F238E27FC236}">
                <a16:creationId xmlns:a16="http://schemas.microsoft.com/office/drawing/2014/main" id="{0C6807C6-F103-4561-B63D-3141F16F2427}"/>
              </a:ext>
            </a:extLst>
          </p:cNvPr>
          <p:cNvPicPr>
            <a:picLocks noChangeAspect="1" noChangeArrowheads="1"/>
          </p:cNvPicPr>
          <p:nvPr/>
        </p:nvPicPr>
        <p:blipFill>
          <a:blip r:embed="rId27" cstate="hqprint">
            <a:duotone>
              <a:schemeClr val="accent2">
                <a:shade val="45000"/>
                <a:satMod val="135000"/>
              </a:schemeClr>
              <a:prstClr val="white"/>
            </a:duotone>
            <a:extLst>
              <a:ext uri="{BEBA8EAE-BF5A-486C-A8C5-ECC9F3942E4B}">
                <a14:imgProps xmlns:a14="http://schemas.microsoft.com/office/drawing/2010/main">
                  <a14:imgLayer r:embed="rId2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43228" y="5413751"/>
            <a:ext cx="381990" cy="43021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3" descr="Image result for unemployment icon">
            <a:extLst>
              <a:ext uri="{FF2B5EF4-FFF2-40B4-BE49-F238E27FC236}">
                <a16:creationId xmlns:a16="http://schemas.microsoft.com/office/drawing/2014/main" id="{A2AE5C31-4A06-4B45-B83E-6E3243DC8458}"/>
              </a:ext>
            </a:extLst>
          </p:cNvPr>
          <p:cNvPicPr>
            <a:picLocks noChangeAspect="1" noChangeArrowheads="1"/>
          </p:cNvPicPr>
          <p:nvPr/>
        </p:nvPicPr>
        <p:blipFill>
          <a:blip r:embed="rId29" cstate="hqprint">
            <a:duotone>
              <a:schemeClr val="accent2">
                <a:shade val="45000"/>
                <a:satMod val="135000"/>
              </a:schemeClr>
              <a:prstClr val="white"/>
            </a:duotone>
            <a:extLst>
              <a:ext uri="{BEBA8EAE-BF5A-486C-A8C5-ECC9F3942E4B}">
                <a14:imgProps xmlns:a14="http://schemas.microsoft.com/office/drawing/2010/main">
                  <a14:imgLayer r:embed="rId30">
                    <a14:imgEffect>
                      <a14:brightnessContrast bright="44000" contrast="100000"/>
                    </a14:imgEffect>
                  </a14:imgLayer>
                </a14:imgProps>
              </a:ext>
              <a:ext uri="{28A0092B-C50C-407E-A947-70E740481C1C}">
                <a14:useLocalDpi xmlns:a14="http://schemas.microsoft.com/office/drawing/2010/main" val="0"/>
              </a:ext>
            </a:extLst>
          </a:blip>
          <a:srcRect/>
          <a:stretch>
            <a:fillRect/>
          </a:stretch>
        </p:blipFill>
        <p:spPr bwMode="auto">
          <a:xfrm>
            <a:off x="1576389" y="1971675"/>
            <a:ext cx="416477" cy="41751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6" descr="Image result for doing business icon">
            <a:extLst>
              <a:ext uri="{FF2B5EF4-FFF2-40B4-BE49-F238E27FC236}">
                <a16:creationId xmlns:a16="http://schemas.microsoft.com/office/drawing/2014/main" id="{1CB85374-51BA-49F4-8348-00FE74293D10}"/>
              </a:ext>
            </a:extLst>
          </p:cNvPr>
          <p:cNvPicPr>
            <a:picLocks noChangeAspect="1" noChangeArrowheads="1"/>
          </p:cNvPicPr>
          <p:nvPr/>
        </p:nvPicPr>
        <p:blipFill>
          <a:blip r:embed="rId31"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5234" y="3654607"/>
            <a:ext cx="468555" cy="46037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8" descr="Image result for human development  icon">
            <a:extLst>
              <a:ext uri="{FF2B5EF4-FFF2-40B4-BE49-F238E27FC236}">
                <a16:creationId xmlns:a16="http://schemas.microsoft.com/office/drawing/2014/main" id="{235B30E5-B872-4EE5-A00D-C78A48DE2C97}"/>
              </a:ext>
            </a:extLst>
          </p:cNvPr>
          <p:cNvPicPr>
            <a:picLocks noChangeAspect="1" noChangeArrowheads="1"/>
          </p:cNvPicPr>
          <p:nvPr/>
        </p:nvPicPr>
        <p:blipFill>
          <a:blip r:embed="rId32" cstate="hqprint">
            <a:duotone>
              <a:schemeClr val="accent2">
                <a:shade val="45000"/>
                <a:satMod val="135000"/>
              </a:schemeClr>
              <a:prstClr val="white"/>
            </a:duotone>
            <a:extLst>
              <a:ext uri="{BEBA8EAE-BF5A-486C-A8C5-ECC9F3942E4B}">
                <a14:imgProps xmlns:a14="http://schemas.microsoft.com/office/drawing/2010/main">
                  <a14:imgLayer r:embed="rId3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44637" y="1303338"/>
            <a:ext cx="374650" cy="37465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0" descr="Image result for Wealth Concentration icon">
            <a:extLst>
              <a:ext uri="{FF2B5EF4-FFF2-40B4-BE49-F238E27FC236}">
                <a16:creationId xmlns:a16="http://schemas.microsoft.com/office/drawing/2014/main" id="{6969FC5E-0CF2-4B78-9591-3F5BDA9B17D6}"/>
              </a:ext>
            </a:extLst>
          </p:cNvPr>
          <p:cNvPicPr>
            <a:picLocks noChangeAspect="1" noChangeArrowheads="1"/>
          </p:cNvPicPr>
          <p:nvPr/>
        </p:nvPicPr>
        <p:blipFill>
          <a:blip r:embed="rId34"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3038" y="2889250"/>
            <a:ext cx="527311"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97" descr="Related image">
            <a:extLst>
              <a:ext uri="{FF2B5EF4-FFF2-40B4-BE49-F238E27FC236}">
                <a16:creationId xmlns:a16="http://schemas.microsoft.com/office/drawing/2014/main" id="{6E0F4FFB-7797-41B5-869B-4D7838ABFA12}"/>
              </a:ext>
            </a:extLst>
          </p:cNvPr>
          <p:cNvPicPr>
            <a:picLocks noChangeAspect="1" noChangeArrowheads="1"/>
          </p:cNvPicPr>
          <p:nvPr/>
        </p:nvPicPr>
        <p:blipFill>
          <a:blip r:embed="rId35"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263" y="4471987"/>
            <a:ext cx="466487" cy="336550"/>
          </a:xfrm>
          <a:prstGeom prst="rect">
            <a:avLst/>
          </a:prstGeom>
          <a:noFill/>
          <a:extLst>
            <a:ext uri="{909E8E84-426E-40DD-AFC4-6F175D3DCCD1}">
              <a14:hiddenFill xmlns:a14="http://schemas.microsoft.com/office/drawing/2010/main">
                <a:solidFill>
                  <a:srgbClr val="FFFFFF"/>
                </a:solidFill>
              </a14:hiddenFill>
            </a:ext>
          </a:extLst>
        </p:spPr>
      </p:pic>
      <p:pic>
        <p:nvPicPr>
          <p:cNvPr id="102" name="Ukraine.jpg">
            <a:extLst>
              <a:ext uri="{FF2B5EF4-FFF2-40B4-BE49-F238E27FC236}">
                <a16:creationId xmlns:a16="http://schemas.microsoft.com/office/drawing/2014/main" id="{C2CF7B74-6197-4FAE-A8BF-12AA2984BBC0}"/>
              </a:ext>
            </a:extLst>
          </p:cNvPr>
          <p:cNvPicPr/>
          <p:nvPr/>
        </p:nvPicPr>
        <p:blipFill>
          <a:blip r:embed="rId36">
            <a:extLst/>
          </a:blip>
          <a:stretch>
            <a:fillRect/>
          </a:stretch>
        </p:blipFill>
        <p:spPr>
          <a:xfrm>
            <a:off x="6781800" y="879475"/>
            <a:ext cx="180975" cy="179388"/>
          </a:xfrm>
          <a:prstGeom prst="ellipse">
            <a:avLst/>
          </a:prstGeom>
          <a:ln w="12700">
            <a:noFill/>
            <a:miter lim="400000"/>
          </a:ln>
          <a:effectLst>
            <a:outerShdw blurRad="38100" dist="25400" dir="5400000" rotWithShape="0">
              <a:srgbClr val="000000">
                <a:alpha val="30000"/>
              </a:srgbClr>
            </a:outerShdw>
          </a:effectLst>
        </p:spPr>
      </p:pic>
      <p:sp>
        <p:nvSpPr>
          <p:cNvPr id="173" name="Rectangle 13">
            <a:extLst>
              <a:ext uri="{FF2B5EF4-FFF2-40B4-BE49-F238E27FC236}">
                <a16:creationId xmlns:a16="http://schemas.microsoft.com/office/drawing/2014/main" id="{8959D2EE-8271-414E-B64E-4E97A4EBC8E4}"/>
              </a:ext>
            </a:extLst>
          </p:cNvPr>
          <p:cNvSpPr>
            <a:spLocks noChangeArrowheads="1"/>
          </p:cNvSpPr>
          <p:nvPr/>
        </p:nvSpPr>
        <p:spPr bwMode="gray">
          <a:xfrm>
            <a:off x="5248275" y="877888"/>
            <a:ext cx="441325" cy="4994275"/>
          </a:xfrm>
          <a:prstGeom prst="rect">
            <a:avLst/>
          </a:prstGeom>
          <a:noFill/>
          <a:ln w="12700" algn="ctr">
            <a:solidFill>
              <a:srgbClr val="E53809"/>
            </a:solidFill>
            <a:prstDash val="dash"/>
            <a:miter lim="800000"/>
            <a:headEnd/>
            <a:tailEnd/>
          </a:ln>
          <a:effectLst/>
          <a:extLst/>
        </p:spPr>
        <p:txBody>
          <a:bodyPr wrap="none" lIns="93226" tIns="46614" rIns="93226" bIns="46614" anchor="ctr"/>
          <a:lstStyle/>
          <a:p>
            <a:pPr marL="0" marR="0" lvl="0" indent="0" algn="ctr" defTabSz="867286"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74" name="Straight Connector 173">
            <a:extLst>
              <a:ext uri="{FF2B5EF4-FFF2-40B4-BE49-F238E27FC236}">
                <a16:creationId xmlns:a16="http://schemas.microsoft.com/office/drawing/2014/main" id="{327865D8-DC94-4E7C-911D-A3C1D51BC90C}"/>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592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3"/>
            </p:custDataLst>
            <p:extLst>
              <p:ext uri="{D42A27DB-BD31-4B8C-83A1-F6EECF244321}">
                <p14:modId xmlns:p14="http://schemas.microsoft.com/office/powerpoint/2010/main" val="1754079312"/>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38937" name="think-cell Slide" r:id="rId10" imgW="360" imgH="360" progId="TCLayout.ActiveDocument.1">
                  <p:embed/>
                </p:oleObj>
              </mc:Choice>
              <mc:Fallback>
                <p:oleObj name="think-cell Slide" r:id="rId10" imgW="360" imgH="360" progId="TCLayout.ActiveDocument.1">
                  <p:embed/>
                  <p:pic>
                    <p:nvPicPr>
                      <p:cNvPr id="323586" name="Object 49"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E22CEC70-1BE9-41D5-AD8A-10FEA0D3EDB4}"/>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it-IT" sz="1000"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186" name="Group 185"/>
          <p:cNvGrpSpPr/>
          <p:nvPr/>
        </p:nvGrpSpPr>
        <p:grpSpPr>
          <a:xfrm>
            <a:off x="10848726" y="170255"/>
            <a:ext cx="1336431" cy="6590452"/>
            <a:chOff x="10855569" y="267548"/>
            <a:chExt cx="1336431" cy="6590452"/>
          </a:xfrm>
        </p:grpSpPr>
        <p:pic>
          <p:nvPicPr>
            <p:cNvPr id="187" name="Picture 3"/>
            <p:cNvPicPr>
              <a:picLocks noChangeAspect="1"/>
            </p:cNvPicPr>
            <p:nvPr/>
          </p:nvPicPr>
          <p:blipFill>
            <a:blip r:embed="rId12"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8" name="Group 7">
            <a:extLst>
              <a:ext uri="{FF2B5EF4-FFF2-40B4-BE49-F238E27FC236}">
                <a16:creationId xmlns:a16="http://schemas.microsoft.com/office/drawing/2014/main" id="{67F122A4-4DA4-4954-AAB9-C8DC51A5BC09}"/>
              </a:ext>
            </a:extLst>
          </p:cNvPr>
          <p:cNvGrpSpPr/>
          <p:nvPr/>
        </p:nvGrpSpPr>
        <p:grpSpPr>
          <a:xfrm>
            <a:off x="1905000" y="3392487"/>
            <a:ext cx="7324725" cy="247650"/>
            <a:chOff x="1533279" y="1613499"/>
            <a:chExt cx="7325481" cy="247333"/>
          </a:xfrm>
        </p:grpSpPr>
        <p:sp>
          <p:nvSpPr>
            <p:cNvPr id="9" name="Oval 8">
              <a:extLst>
                <a:ext uri="{FF2B5EF4-FFF2-40B4-BE49-F238E27FC236}">
                  <a16:creationId xmlns:a16="http://schemas.microsoft.com/office/drawing/2014/main" id="{79EF316D-E206-420C-BE0A-F4F0F7B8AF80}"/>
                </a:ext>
              </a:extLst>
            </p:cNvPr>
            <p:cNvSpPr>
              <a:spLocks/>
            </p:cNvSpPr>
            <p:nvPr/>
          </p:nvSpPr>
          <p:spPr bwMode="gray">
            <a:xfrm>
              <a:off x="8476071" y="1613499"/>
              <a:ext cx="382689" cy="247333"/>
            </a:xfrm>
            <a:prstGeom prst="ellipse">
              <a:avLst/>
            </a:prstGeom>
            <a:solidFill>
              <a:schemeClr val="bg1"/>
            </a:solidFill>
            <a:ln w="9525" algn="ctr">
              <a:solidFill>
                <a:schemeClr val="bg1">
                  <a:lumMod val="75000"/>
                </a:schemeClr>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 name="Oval 9">
              <a:extLst>
                <a:ext uri="{FF2B5EF4-FFF2-40B4-BE49-F238E27FC236}">
                  <a16:creationId xmlns:a16="http://schemas.microsoft.com/office/drawing/2014/main" id="{2275176D-5FA5-4F41-A172-95CB44AF7018}"/>
                </a:ext>
              </a:extLst>
            </p:cNvPr>
            <p:cNvSpPr>
              <a:spLocks/>
            </p:cNvSpPr>
            <p:nvPr/>
          </p:nvSpPr>
          <p:spPr bwMode="gray">
            <a:xfrm>
              <a:off x="8013221" y="1613499"/>
              <a:ext cx="382689" cy="247333"/>
            </a:xfrm>
            <a:prstGeom prst="ellipse">
              <a:avLst/>
            </a:prstGeom>
            <a:solidFill>
              <a:schemeClr val="bg1"/>
            </a:solidFill>
            <a:ln w="9525" algn="ctr">
              <a:solidFill>
                <a:schemeClr val="bg1">
                  <a:lumMod val="75000"/>
                </a:schemeClr>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 name="Oval 10">
              <a:extLst>
                <a:ext uri="{FF2B5EF4-FFF2-40B4-BE49-F238E27FC236}">
                  <a16:creationId xmlns:a16="http://schemas.microsoft.com/office/drawing/2014/main" id="{B07F90B3-85AC-4150-A521-6EBF30EE2FF0}"/>
                </a:ext>
              </a:extLst>
            </p:cNvPr>
            <p:cNvSpPr>
              <a:spLocks/>
            </p:cNvSpPr>
            <p:nvPr/>
          </p:nvSpPr>
          <p:spPr bwMode="gray">
            <a:xfrm>
              <a:off x="1533279"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 name="Oval 11">
              <a:extLst>
                <a:ext uri="{FF2B5EF4-FFF2-40B4-BE49-F238E27FC236}">
                  <a16:creationId xmlns:a16="http://schemas.microsoft.com/office/drawing/2014/main" id="{2CB4275A-C7F1-4464-8ED5-930909967E6D}"/>
                </a:ext>
              </a:extLst>
            </p:cNvPr>
            <p:cNvSpPr>
              <a:spLocks/>
            </p:cNvSpPr>
            <p:nvPr/>
          </p:nvSpPr>
          <p:spPr bwMode="gray">
            <a:xfrm>
              <a:off x="1996132"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 name="Oval 12">
              <a:extLst>
                <a:ext uri="{FF2B5EF4-FFF2-40B4-BE49-F238E27FC236}">
                  <a16:creationId xmlns:a16="http://schemas.microsoft.com/office/drawing/2014/main" id="{6FFA50D1-DB28-455A-B839-B4E09F8D6218}"/>
                </a:ext>
              </a:extLst>
            </p:cNvPr>
            <p:cNvSpPr>
              <a:spLocks/>
            </p:cNvSpPr>
            <p:nvPr/>
          </p:nvSpPr>
          <p:spPr bwMode="gray">
            <a:xfrm>
              <a:off x="2458985"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 name="Oval 13">
              <a:extLst>
                <a:ext uri="{FF2B5EF4-FFF2-40B4-BE49-F238E27FC236}">
                  <a16:creationId xmlns:a16="http://schemas.microsoft.com/office/drawing/2014/main" id="{F6E88EAC-8882-4BED-BB7B-25F4E5753EB9}"/>
                </a:ext>
              </a:extLst>
            </p:cNvPr>
            <p:cNvSpPr>
              <a:spLocks/>
            </p:cNvSpPr>
            <p:nvPr/>
          </p:nvSpPr>
          <p:spPr bwMode="gray">
            <a:xfrm>
              <a:off x="2921838"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 name="Oval 14">
              <a:extLst>
                <a:ext uri="{FF2B5EF4-FFF2-40B4-BE49-F238E27FC236}">
                  <a16:creationId xmlns:a16="http://schemas.microsoft.com/office/drawing/2014/main" id="{B6BC03AA-DCC8-4093-9BF9-2573043B1A0B}"/>
                </a:ext>
              </a:extLst>
            </p:cNvPr>
            <p:cNvSpPr>
              <a:spLocks/>
            </p:cNvSpPr>
            <p:nvPr/>
          </p:nvSpPr>
          <p:spPr bwMode="gray">
            <a:xfrm>
              <a:off x="3384691"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 name="Oval 15">
              <a:extLst>
                <a:ext uri="{FF2B5EF4-FFF2-40B4-BE49-F238E27FC236}">
                  <a16:creationId xmlns:a16="http://schemas.microsoft.com/office/drawing/2014/main" id="{7E911337-2800-49F7-8FAA-239F1ED21DB9}"/>
                </a:ext>
              </a:extLst>
            </p:cNvPr>
            <p:cNvSpPr>
              <a:spLocks/>
            </p:cNvSpPr>
            <p:nvPr/>
          </p:nvSpPr>
          <p:spPr bwMode="gray">
            <a:xfrm>
              <a:off x="3847544"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 name="Oval 16">
              <a:extLst>
                <a:ext uri="{FF2B5EF4-FFF2-40B4-BE49-F238E27FC236}">
                  <a16:creationId xmlns:a16="http://schemas.microsoft.com/office/drawing/2014/main" id="{64D9621E-3CDD-4D76-A969-AFA8031978BB}"/>
                </a:ext>
              </a:extLst>
            </p:cNvPr>
            <p:cNvSpPr>
              <a:spLocks/>
            </p:cNvSpPr>
            <p:nvPr/>
          </p:nvSpPr>
          <p:spPr bwMode="gray">
            <a:xfrm>
              <a:off x="4310397"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 name="Oval 17">
              <a:extLst>
                <a:ext uri="{FF2B5EF4-FFF2-40B4-BE49-F238E27FC236}">
                  <a16:creationId xmlns:a16="http://schemas.microsoft.com/office/drawing/2014/main" id="{2ACFB214-DC1F-4AA4-971A-50323A62F543}"/>
                </a:ext>
              </a:extLst>
            </p:cNvPr>
            <p:cNvSpPr>
              <a:spLocks/>
            </p:cNvSpPr>
            <p:nvPr/>
          </p:nvSpPr>
          <p:spPr bwMode="gray">
            <a:xfrm>
              <a:off x="4773250"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 name="Oval 18">
              <a:extLst>
                <a:ext uri="{FF2B5EF4-FFF2-40B4-BE49-F238E27FC236}">
                  <a16:creationId xmlns:a16="http://schemas.microsoft.com/office/drawing/2014/main" id="{A4B26579-C679-43E8-9E2B-B2FC226E124E}"/>
                </a:ext>
              </a:extLst>
            </p:cNvPr>
            <p:cNvSpPr>
              <a:spLocks/>
            </p:cNvSpPr>
            <p:nvPr/>
          </p:nvSpPr>
          <p:spPr bwMode="gray">
            <a:xfrm>
              <a:off x="5236103"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 name="Oval 19">
              <a:extLst>
                <a:ext uri="{FF2B5EF4-FFF2-40B4-BE49-F238E27FC236}">
                  <a16:creationId xmlns:a16="http://schemas.microsoft.com/office/drawing/2014/main" id="{09D2658F-6FEA-4CDC-9BB8-FCD5016D6E6F}"/>
                </a:ext>
              </a:extLst>
            </p:cNvPr>
            <p:cNvSpPr>
              <a:spLocks/>
            </p:cNvSpPr>
            <p:nvPr/>
          </p:nvSpPr>
          <p:spPr bwMode="gray">
            <a:xfrm>
              <a:off x="5698956"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1" name="Oval 20">
              <a:extLst>
                <a:ext uri="{FF2B5EF4-FFF2-40B4-BE49-F238E27FC236}">
                  <a16:creationId xmlns:a16="http://schemas.microsoft.com/office/drawing/2014/main" id="{7593834C-C7D6-4E0F-97B6-3A583CCCACD1}"/>
                </a:ext>
              </a:extLst>
            </p:cNvPr>
            <p:cNvSpPr>
              <a:spLocks/>
            </p:cNvSpPr>
            <p:nvPr/>
          </p:nvSpPr>
          <p:spPr bwMode="gray">
            <a:xfrm>
              <a:off x="6161809"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 name="Oval 21">
              <a:extLst>
                <a:ext uri="{FF2B5EF4-FFF2-40B4-BE49-F238E27FC236}">
                  <a16:creationId xmlns:a16="http://schemas.microsoft.com/office/drawing/2014/main" id="{58D73099-AFA5-4C29-9A4D-922CF2468253}"/>
                </a:ext>
              </a:extLst>
            </p:cNvPr>
            <p:cNvSpPr>
              <a:spLocks/>
            </p:cNvSpPr>
            <p:nvPr/>
          </p:nvSpPr>
          <p:spPr bwMode="gray">
            <a:xfrm>
              <a:off x="6624662"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 name="Oval 22">
              <a:extLst>
                <a:ext uri="{FF2B5EF4-FFF2-40B4-BE49-F238E27FC236}">
                  <a16:creationId xmlns:a16="http://schemas.microsoft.com/office/drawing/2014/main" id="{A3A83E1C-5C48-402E-BA91-76F7EEBDC67B}"/>
                </a:ext>
              </a:extLst>
            </p:cNvPr>
            <p:cNvSpPr>
              <a:spLocks/>
            </p:cNvSpPr>
            <p:nvPr/>
          </p:nvSpPr>
          <p:spPr bwMode="gray">
            <a:xfrm>
              <a:off x="7087515"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 name="Oval 23">
              <a:extLst>
                <a:ext uri="{FF2B5EF4-FFF2-40B4-BE49-F238E27FC236}">
                  <a16:creationId xmlns:a16="http://schemas.microsoft.com/office/drawing/2014/main" id="{4F3D8215-F1EA-4828-BF15-ED606D56FD70}"/>
                </a:ext>
              </a:extLst>
            </p:cNvPr>
            <p:cNvSpPr>
              <a:spLocks/>
            </p:cNvSpPr>
            <p:nvPr/>
          </p:nvSpPr>
          <p:spPr bwMode="gray">
            <a:xfrm>
              <a:off x="7550368" y="1613499"/>
              <a:ext cx="382689" cy="247333"/>
            </a:xfrm>
            <a:prstGeom prst="ellipse">
              <a:avLst/>
            </a:prstGeom>
            <a:solidFill>
              <a:schemeClr val="bg1"/>
            </a:solidFill>
            <a:ln w="9525" algn="ctr">
              <a:solidFill>
                <a:schemeClr val="bg1">
                  <a:lumMod val="75000"/>
                </a:schemeClr>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25" name="Group 24">
            <a:extLst>
              <a:ext uri="{FF2B5EF4-FFF2-40B4-BE49-F238E27FC236}">
                <a16:creationId xmlns:a16="http://schemas.microsoft.com/office/drawing/2014/main" id="{AF39B5D0-0FE5-42EA-B003-6161060959B8}"/>
              </a:ext>
            </a:extLst>
          </p:cNvPr>
          <p:cNvGrpSpPr/>
          <p:nvPr/>
        </p:nvGrpSpPr>
        <p:grpSpPr>
          <a:xfrm>
            <a:off x="1905000" y="2576512"/>
            <a:ext cx="7324725" cy="247650"/>
            <a:chOff x="1533279" y="1613499"/>
            <a:chExt cx="7325481" cy="247333"/>
          </a:xfrm>
        </p:grpSpPr>
        <p:sp>
          <p:nvSpPr>
            <p:cNvPr id="26" name="Oval 25">
              <a:extLst>
                <a:ext uri="{FF2B5EF4-FFF2-40B4-BE49-F238E27FC236}">
                  <a16:creationId xmlns:a16="http://schemas.microsoft.com/office/drawing/2014/main" id="{2A258468-23D6-403A-B18E-E90961FA37D3}"/>
                </a:ext>
              </a:extLst>
            </p:cNvPr>
            <p:cNvSpPr>
              <a:spLocks/>
            </p:cNvSpPr>
            <p:nvPr/>
          </p:nvSpPr>
          <p:spPr bwMode="gray">
            <a:xfrm>
              <a:off x="8476071" y="1613499"/>
              <a:ext cx="382689" cy="247333"/>
            </a:xfrm>
            <a:prstGeom prst="ellipse">
              <a:avLst/>
            </a:prstGeom>
            <a:solidFill>
              <a:schemeClr val="bg1"/>
            </a:solidFill>
            <a:ln w="9525" algn="ctr">
              <a:solidFill>
                <a:schemeClr val="bg1">
                  <a:lumMod val="75000"/>
                </a:schemeClr>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 name="Oval 26">
              <a:extLst>
                <a:ext uri="{FF2B5EF4-FFF2-40B4-BE49-F238E27FC236}">
                  <a16:creationId xmlns:a16="http://schemas.microsoft.com/office/drawing/2014/main" id="{304B9B80-5D90-4C2F-AACA-D8964C32AE31}"/>
                </a:ext>
              </a:extLst>
            </p:cNvPr>
            <p:cNvSpPr>
              <a:spLocks/>
            </p:cNvSpPr>
            <p:nvPr/>
          </p:nvSpPr>
          <p:spPr bwMode="gray">
            <a:xfrm>
              <a:off x="8013221" y="1613499"/>
              <a:ext cx="382689" cy="247333"/>
            </a:xfrm>
            <a:prstGeom prst="ellipse">
              <a:avLst/>
            </a:prstGeom>
            <a:solidFill>
              <a:schemeClr val="bg1"/>
            </a:solidFill>
            <a:ln w="9525" algn="ctr">
              <a:solidFill>
                <a:schemeClr val="bg1">
                  <a:lumMod val="75000"/>
                </a:schemeClr>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 name="Oval 27">
              <a:extLst>
                <a:ext uri="{FF2B5EF4-FFF2-40B4-BE49-F238E27FC236}">
                  <a16:creationId xmlns:a16="http://schemas.microsoft.com/office/drawing/2014/main" id="{CF3F58C3-2895-4D0C-A032-37C8BA33526E}"/>
                </a:ext>
              </a:extLst>
            </p:cNvPr>
            <p:cNvSpPr>
              <a:spLocks/>
            </p:cNvSpPr>
            <p:nvPr/>
          </p:nvSpPr>
          <p:spPr bwMode="gray">
            <a:xfrm>
              <a:off x="1533279"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 name="Oval 28">
              <a:extLst>
                <a:ext uri="{FF2B5EF4-FFF2-40B4-BE49-F238E27FC236}">
                  <a16:creationId xmlns:a16="http://schemas.microsoft.com/office/drawing/2014/main" id="{BE409DE3-FCDA-4CBE-A33E-8503C61519B4}"/>
                </a:ext>
              </a:extLst>
            </p:cNvPr>
            <p:cNvSpPr>
              <a:spLocks/>
            </p:cNvSpPr>
            <p:nvPr/>
          </p:nvSpPr>
          <p:spPr bwMode="gray">
            <a:xfrm>
              <a:off x="1996132"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 name="Oval 29">
              <a:extLst>
                <a:ext uri="{FF2B5EF4-FFF2-40B4-BE49-F238E27FC236}">
                  <a16:creationId xmlns:a16="http://schemas.microsoft.com/office/drawing/2014/main" id="{57763EFE-312B-44A0-B11B-732603840339}"/>
                </a:ext>
              </a:extLst>
            </p:cNvPr>
            <p:cNvSpPr>
              <a:spLocks/>
            </p:cNvSpPr>
            <p:nvPr/>
          </p:nvSpPr>
          <p:spPr bwMode="gray">
            <a:xfrm>
              <a:off x="2458985"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 name="Oval 30">
              <a:extLst>
                <a:ext uri="{FF2B5EF4-FFF2-40B4-BE49-F238E27FC236}">
                  <a16:creationId xmlns:a16="http://schemas.microsoft.com/office/drawing/2014/main" id="{A1B68396-9190-4594-AE9C-322D481988C0}"/>
                </a:ext>
              </a:extLst>
            </p:cNvPr>
            <p:cNvSpPr>
              <a:spLocks/>
            </p:cNvSpPr>
            <p:nvPr/>
          </p:nvSpPr>
          <p:spPr bwMode="gray">
            <a:xfrm>
              <a:off x="2921838"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2" name="Oval 31">
              <a:extLst>
                <a:ext uri="{FF2B5EF4-FFF2-40B4-BE49-F238E27FC236}">
                  <a16:creationId xmlns:a16="http://schemas.microsoft.com/office/drawing/2014/main" id="{5A974C4A-CD3F-497F-89C8-204A3FA89096}"/>
                </a:ext>
              </a:extLst>
            </p:cNvPr>
            <p:cNvSpPr>
              <a:spLocks/>
            </p:cNvSpPr>
            <p:nvPr/>
          </p:nvSpPr>
          <p:spPr bwMode="gray">
            <a:xfrm>
              <a:off x="3384691"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3" name="Oval 32">
              <a:extLst>
                <a:ext uri="{FF2B5EF4-FFF2-40B4-BE49-F238E27FC236}">
                  <a16:creationId xmlns:a16="http://schemas.microsoft.com/office/drawing/2014/main" id="{9ABBBAB4-632A-46B6-ADB0-08B6CADF1731}"/>
                </a:ext>
              </a:extLst>
            </p:cNvPr>
            <p:cNvSpPr>
              <a:spLocks/>
            </p:cNvSpPr>
            <p:nvPr/>
          </p:nvSpPr>
          <p:spPr bwMode="gray">
            <a:xfrm>
              <a:off x="3847544"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4" name="Oval 33">
              <a:extLst>
                <a:ext uri="{FF2B5EF4-FFF2-40B4-BE49-F238E27FC236}">
                  <a16:creationId xmlns:a16="http://schemas.microsoft.com/office/drawing/2014/main" id="{3DA54C8A-759F-4859-A684-0DDA87B697CA}"/>
                </a:ext>
              </a:extLst>
            </p:cNvPr>
            <p:cNvSpPr>
              <a:spLocks/>
            </p:cNvSpPr>
            <p:nvPr/>
          </p:nvSpPr>
          <p:spPr bwMode="gray">
            <a:xfrm>
              <a:off x="4310397"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5" name="Oval 34">
              <a:extLst>
                <a:ext uri="{FF2B5EF4-FFF2-40B4-BE49-F238E27FC236}">
                  <a16:creationId xmlns:a16="http://schemas.microsoft.com/office/drawing/2014/main" id="{DCC9B780-51FD-4C60-A081-737DB1AE3E9D}"/>
                </a:ext>
              </a:extLst>
            </p:cNvPr>
            <p:cNvSpPr>
              <a:spLocks/>
            </p:cNvSpPr>
            <p:nvPr/>
          </p:nvSpPr>
          <p:spPr bwMode="gray">
            <a:xfrm>
              <a:off x="4773250"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6" name="Oval 35">
              <a:extLst>
                <a:ext uri="{FF2B5EF4-FFF2-40B4-BE49-F238E27FC236}">
                  <a16:creationId xmlns:a16="http://schemas.microsoft.com/office/drawing/2014/main" id="{8905B0AA-E13C-4810-A4E2-213E3E184D2F}"/>
                </a:ext>
              </a:extLst>
            </p:cNvPr>
            <p:cNvSpPr>
              <a:spLocks/>
            </p:cNvSpPr>
            <p:nvPr/>
          </p:nvSpPr>
          <p:spPr bwMode="gray">
            <a:xfrm>
              <a:off x="5236103"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7" name="Oval 36">
              <a:extLst>
                <a:ext uri="{FF2B5EF4-FFF2-40B4-BE49-F238E27FC236}">
                  <a16:creationId xmlns:a16="http://schemas.microsoft.com/office/drawing/2014/main" id="{30403401-BBC6-4C8E-8581-58279C935D72}"/>
                </a:ext>
              </a:extLst>
            </p:cNvPr>
            <p:cNvSpPr>
              <a:spLocks/>
            </p:cNvSpPr>
            <p:nvPr/>
          </p:nvSpPr>
          <p:spPr bwMode="gray">
            <a:xfrm>
              <a:off x="5698956"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8" name="Oval 37">
              <a:extLst>
                <a:ext uri="{FF2B5EF4-FFF2-40B4-BE49-F238E27FC236}">
                  <a16:creationId xmlns:a16="http://schemas.microsoft.com/office/drawing/2014/main" id="{3DC748A6-35FC-42A6-B788-B814550E40B5}"/>
                </a:ext>
              </a:extLst>
            </p:cNvPr>
            <p:cNvSpPr>
              <a:spLocks/>
            </p:cNvSpPr>
            <p:nvPr/>
          </p:nvSpPr>
          <p:spPr bwMode="gray">
            <a:xfrm>
              <a:off x="6161809"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9" name="Oval 38">
              <a:extLst>
                <a:ext uri="{FF2B5EF4-FFF2-40B4-BE49-F238E27FC236}">
                  <a16:creationId xmlns:a16="http://schemas.microsoft.com/office/drawing/2014/main" id="{9BFB238C-7069-4811-A99B-732EF50240D7}"/>
                </a:ext>
              </a:extLst>
            </p:cNvPr>
            <p:cNvSpPr>
              <a:spLocks/>
            </p:cNvSpPr>
            <p:nvPr/>
          </p:nvSpPr>
          <p:spPr bwMode="gray">
            <a:xfrm>
              <a:off x="6624662"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0" name="Oval 39">
              <a:extLst>
                <a:ext uri="{FF2B5EF4-FFF2-40B4-BE49-F238E27FC236}">
                  <a16:creationId xmlns:a16="http://schemas.microsoft.com/office/drawing/2014/main" id="{3C1B2F80-9280-47E2-A66C-487CEEB503EB}"/>
                </a:ext>
              </a:extLst>
            </p:cNvPr>
            <p:cNvSpPr>
              <a:spLocks/>
            </p:cNvSpPr>
            <p:nvPr/>
          </p:nvSpPr>
          <p:spPr bwMode="gray">
            <a:xfrm>
              <a:off x="7087515"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1" name="Oval 40">
              <a:extLst>
                <a:ext uri="{FF2B5EF4-FFF2-40B4-BE49-F238E27FC236}">
                  <a16:creationId xmlns:a16="http://schemas.microsoft.com/office/drawing/2014/main" id="{BFE063B6-E35E-473B-AF7C-F23570488517}"/>
                </a:ext>
              </a:extLst>
            </p:cNvPr>
            <p:cNvSpPr>
              <a:spLocks/>
            </p:cNvSpPr>
            <p:nvPr/>
          </p:nvSpPr>
          <p:spPr bwMode="gray">
            <a:xfrm>
              <a:off x="7550368" y="1613499"/>
              <a:ext cx="382689" cy="247333"/>
            </a:xfrm>
            <a:prstGeom prst="ellipse">
              <a:avLst/>
            </a:prstGeom>
            <a:solidFill>
              <a:schemeClr val="bg1"/>
            </a:solidFill>
            <a:ln w="9525" algn="ctr">
              <a:solidFill>
                <a:schemeClr val="bg1">
                  <a:lumMod val="75000"/>
                </a:schemeClr>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42" name="Group 41">
            <a:extLst>
              <a:ext uri="{FF2B5EF4-FFF2-40B4-BE49-F238E27FC236}">
                <a16:creationId xmlns:a16="http://schemas.microsoft.com/office/drawing/2014/main" id="{33D7CFC0-9A2D-4AE5-B37E-10CC11EE377F}"/>
              </a:ext>
            </a:extLst>
          </p:cNvPr>
          <p:cNvGrpSpPr/>
          <p:nvPr/>
        </p:nvGrpSpPr>
        <p:grpSpPr>
          <a:xfrm>
            <a:off x="1905000" y="1782762"/>
            <a:ext cx="7324725" cy="247650"/>
            <a:chOff x="1533279" y="1613499"/>
            <a:chExt cx="7325481" cy="247333"/>
          </a:xfrm>
        </p:grpSpPr>
        <p:sp>
          <p:nvSpPr>
            <p:cNvPr id="43" name="Oval 42">
              <a:extLst>
                <a:ext uri="{FF2B5EF4-FFF2-40B4-BE49-F238E27FC236}">
                  <a16:creationId xmlns:a16="http://schemas.microsoft.com/office/drawing/2014/main" id="{98DF307E-60A6-471A-8FF9-1368A28F73AC}"/>
                </a:ext>
              </a:extLst>
            </p:cNvPr>
            <p:cNvSpPr>
              <a:spLocks/>
            </p:cNvSpPr>
            <p:nvPr/>
          </p:nvSpPr>
          <p:spPr bwMode="gray">
            <a:xfrm>
              <a:off x="8476071" y="1613499"/>
              <a:ext cx="382689" cy="247333"/>
            </a:xfrm>
            <a:prstGeom prst="ellipse">
              <a:avLst/>
            </a:prstGeom>
            <a:solidFill>
              <a:schemeClr val="bg1"/>
            </a:solidFill>
            <a:ln w="9525" algn="ctr">
              <a:solidFill>
                <a:schemeClr val="bg1">
                  <a:lumMod val="75000"/>
                </a:schemeClr>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4" name="Oval 43">
              <a:extLst>
                <a:ext uri="{FF2B5EF4-FFF2-40B4-BE49-F238E27FC236}">
                  <a16:creationId xmlns:a16="http://schemas.microsoft.com/office/drawing/2014/main" id="{22EDBAF5-54AA-41F3-8C44-F71327F6ADC0}"/>
                </a:ext>
              </a:extLst>
            </p:cNvPr>
            <p:cNvSpPr>
              <a:spLocks/>
            </p:cNvSpPr>
            <p:nvPr/>
          </p:nvSpPr>
          <p:spPr bwMode="gray">
            <a:xfrm>
              <a:off x="8013221" y="1613499"/>
              <a:ext cx="382689" cy="247333"/>
            </a:xfrm>
            <a:prstGeom prst="ellipse">
              <a:avLst/>
            </a:prstGeom>
            <a:solidFill>
              <a:schemeClr val="bg1"/>
            </a:solidFill>
            <a:ln w="9525" algn="ctr">
              <a:solidFill>
                <a:schemeClr val="bg1">
                  <a:lumMod val="75000"/>
                </a:schemeClr>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5" name="Oval 44">
              <a:extLst>
                <a:ext uri="{FF2B5EF4-FFF2-40B4-BE49-F238E27FC236}">
                  <a16:creationId xmlns:a16="http://schemas.microsoft.com/office/drawing/2014/main" id="{F4B9B540-91DF-49B1-A952-2A16017CDCA5}"/>
                </a:ext>
              </a:extLst>
            </p:cNvPr>
            <p:cNvSpPr>
              <a:spLocks/>
            </p:cNvSpPr>
            <p:nvPr/>
          </p:nvSpPr>
          <p:spPr bwMode="gray">
            <a:xfrm>
              <a:off x="1533279"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6" name="Oval 45">
              <a:extLst>
                <a:ext uri="{FF2B5EF4-FFF2-40B4-BE49-F238E27FC236}">
                  <a16:creationId xmlns:a16="http://schemas.microsoft.com/office/drawing/2014/main" id="{EA55B847-C5D1-4208-A4BF-D2214AC1A950}"/>
                </a:ext>
              </a:extLst>
            </p:cNvPr>
            <p:cNvSpPr>
              <a:spLocks/>
            </p:cNvSpPr>
            <p:nvPr/>
          </p:nvSpPr>
          <p:spPr bwMode="gray">
            <a:xfrm>
              <a:off x="1996132"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7" name="Oval 46">
              <a:extLst>
                <a:ext uri="{FF2B5EF4-FFF2-40B4-BE49-F238E27FC236}">
                  <a16:creationId xmlns:a16="http://schemas.microsoft.com/office/drawing/2014/main" id="{8343BF02-6746-4109-B292-CC6C8EF57211}"/>
                </a:ext>
              </a:extLst>
            </p:cNvPr>
            <p:cNvSpPr>
              <a:spLocks/>
            </p:cNvSpPr>
            <p:nvPr/>
          </p:nvSpPr>
          <p:spPr bwMode="gray">
            <a:xfrm>
              <a:off x="2458985"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8" name="Oval 47">
              <a:extLst>
                <a:ext uri="{FF2B5EF4-FFF2-40B4-BE49-F238E27FC236}">
                  <a16:creationId xmlns:a16="http://schemas.microsoft.com/office/drawing/2014/main" id="{039EB49C-97A1-4DF2-833F-DB5335B36585}"/>
                </a:ext>
              </a:extLst>
            </p:cNvPr>
            <p:cNvSpPr>
              <a:spLocks/>
            </p:cNvSpPr>
            <p:nvPr/>
          </p:nvSpPr>
          <p:spPr bwMode="gray">
            <a:xfrm>
              <a:off x="2921838"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9" name="Oval 48">
              <a:extLst>
                <a:ext uri="{FF2B5EF4-FFF2-40B4-BE49-F238E27FC236}">
                  <a16:creationId xmlns:a16="http://schemas.microsoft.com/office/drawing/2014/main" id="{185F9D3C-FEF2-44F3-BA58-4B7DA5BDD3EC}"/>
                </a:ext>
              </a:extLst>
            </p:cNvPr>
            <p:cNvSpPr>
              <a:spLocks/>
            </p:cNvSpPr>
            <p:nvPr/>
          </p:nvSpPr>
          <p:spPr bwMode="gray">
            <a:xfrm>
              <a:off x="3384691"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0" name="Oval 49">
              <a:extLst>
                <a:ext uri="{FF2B5EF4-FFF2-40B4-BE49-F238E27FC236}">
                  <a16:creationId xmlns:a16="http://schemas.microsoft.com/office/drawing/2014/main" id="{5163EA02-4105-4AAE-8C83-909337663798}"/>
                </a:ext>
              </a:extLst>
            </p:cNvPr>
            <p:cNvSpPr>
              <a:spLocks/>
            </p:cNvSpPr>
            <p:nvPr/>
          </p:nvSpPr>
          <p:spPr bwMode="gray">
            <a:xfrm>
              <a:off x="3847544"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1" name="Oval 50">
              <a:extLst>
                <a:ext uri="{FF2B5EF4-FFF2-40B4-BE49-F238E27FC236}">
                  <a16:creationId xmlns:a16="http://schemas.microsoft.com/office/drawing/2014/main" id="{78EB44B5-A367-43F7-9C62-6DDEABB23308}"/>
                </a:ext>
              </a:extLst>
            </p:cNvPr>
            <p:cNvSpPr>
              <a:spLocks/>
            </p:cNvSpPr>
            <p:nvPr/>
          </p:nvSpPr>
          <p:spPr bwMode="gray">
            <a:xfrm>
              <a:off x="4310397"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2" name="Oval 51">
              <a:extLst>
                <a:ext uri="{FF2B5EF4-FFF2-40B4-BE49-F238E27FC236}">
                  <a16:creationId xmlns:a16="http://schemas.microsoft.com/office/drawing/2014/main" id="{840C101D-B676-4502-94B0-D701EE13D7CE}"/>
                </a:ext>
              </a:extLst>
            </p:cNvPr>
            <p:cNvSpPr>
              <a:spLocks/>
            </p:cNvSpPr>
            <p:nvPr/>
          </p:nvSpPr>
          <p:spPr bwMode="gray">
            <a:xfrm>
              <a:off x="4773250"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3" name="Oval 52">
              <a:extLst>
                <a:ext uri="{FF2B5EF4-FFF2-40B4-BE49-F238E27FC236}">
                  <a16:creationId xmlns:a16="http://schemas.microsoft.com/office/drawing/2014/main" id="{746389A4-0BD7-4A5B-9AC1-0DE954252F12}"/>
                </a:ext>
              </a:extLst>
            </p:cNvPr>
            <p:cNvSpPr>
              <a:spLocks/>
            </p:cNvSpPr>
            <p:nvPr/>
          </p:nvSpPr>
          <p:spPr bwMode="gray">
            <a:xfrm>
              <a:off x="5236103"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4" name="Oval 53">
              <a:extLst>
                <a:ext uri="{FF2B5EF4-FFF2-40B4-BE49-F238E27FC236}">
                  <a16:creationId xmlns:a16="http://schemas.microsoft.com/office/drawing/2014/main" id="{9A24DB5D-F1FF-4428-B001-7AC92B0D7945}"/>
                </a:ext>
              </a:extLst>
            </p:cNvPr>
            <p:cNvSpPr>
              <a:spLocks/>
            </p:cNvSpPr>
            <p:nvPr/>
          </p:nvSpPr>
          <p:spPr bwMode="gray">
            <a:xfrm>
              <a:off x="5698956"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5" name="Oval 54">
              <a:extLst>
                <a:ext uri="{FF2B5EF4-FFF2-40B4-BE49-F238E27FC236}">
                  <a16:creationId xmlns:a16="http://schemas.microsoft.com/office/drawing/2014/main" id="{A0EF6261-F1EF-466A-B2E1-82ABD12BC553}"/>
                </a:ext>
              </a:extLst>
            </p:cNvPr>
            <p:cNvSpPr>
              <a:spLocks/>
            </p:cNvSpPr>
            <p:nvPr/>
          </p:nvSpPr>
          <p:spPr bwMode="gray">
            <a:xfrm>
              <a:off x="6161809"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6" name="Oval 55">
              <a:extLst>
                <a:ext uri="{FF2B5EF4-FFF2-40B4-BE49-F238E27FC236}">
                  <a16:creationId xmlns:a16="http://schemas.microsoft.com/office/drawing/2014/main" id="{D2DC020B-6834-4E64-8963-FCD4C0BF7303}"/>
                </a:ext>
              </a:extLst>
            </p:cNvPr>
            <p:cNvSpPr>
              <a:spLocks/>
            </p:cNvSpPr>
            <p:nvPr/>
          </p:nvSpPr>
          <p:spPr bwMode="gray">
            <a:xfrm>
              <a:off x="6624662"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7" name="Oval 56">
              <a:extLst>
                <a:ext uri="{FF2B5EF4-FFF2-40B4-BE49-F238E27FC236}">
                  <a16:creationId xmlns:a16="http://schemas.microsoft.com/office/drawing/2014/main" id="{17AE7588-72AA-4F67-9EC9-6BAE22C94ADD}"/>
                </a:ext>
              </a:extLst>
            </p:cNvPr>
            <p:cNvSpPr>
              <a:spLocks/>
            </p:cNvSpPr>
            <p:nvPr/>
          </p:nvSpPr>
          <p:spPr bwMode="gray">
            <a:xfrm>
              <a:off x="7087515" y="1613499"/>
              <a:ext cx="382689" cy="247333"/>
            </a:xfrm>
            <a:prstGeom prst="ellipse">
              <a:avLst/>
            </a:prstGeom>
            <a:solidFill>
              <a:schemeClr val="bg1"/>
            </a:solidFill>
            <a:ln w="9525" algn="ctr">
              <a:solidFill>
                <a:srgbClr val="E53809"/>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8" name="Oval 57">
              <a:extLst>
                <a:ext uri="{FF2B5EF4-FFF2-40B4-BE49-F238E27FC236}">
                  <a16:creationId xmlns:a16="http://schemas.microsoft.com/office/drawing/2014/main" id="{D0FEC24D-4EA4-45FF-BC00-F00521C84D20}"/>
                </a:ext>
              </a:extLst>
            </p:cNvPr>
            <p:cNvSpPr>
              <a:spLocks/>
            </p:cNvSpPr>
            <p:nvPr/>
          </p:nvSpPr>
          <p:spPr bwMode="gray">
            <a:xfrm>
              <a:off x="7550368" y="1613499"/>
              <a:ext cx="382689" cy="247333"/>
            </a:xfrm>
            <a:prstGeom prst="ellipse">
              <a:avLst/>
            </a:prstGeom>
            <a:solidFill>
              <a:schemeClr val="bg1"/>
            </a:solidFill>
            <a:ln w="9525" algn="ctr">
              <a:solidFill>
                <a:schemeClr val="bg1">
                  <a:lumMod val="75000"/>
                </a:schemeClr>
              </a:solidFill>
              <a:round/>
              <a:headEnd/>
              <a:tailEnd/>
            </a:ln>
            <a:effectLst>
              <a:outerShdw blurRad="76200" sx="103000" sy="103000" algn="ctr" rotWithShape="0">
                <a:prstClr val="black">
                  <a:alpha val="40000"/>
                </a:prstClr>
              </a:outerShdw>
            </a:effectLst>
            <a:extLst/>
          </p:spPr>
          <p:txBody>
            <a:bodyPr wrap="none" lIns="0" tIns="0" rIns="0" bIns="0" anchor="ctr" anchorCtr="1"/>
            <a:lstStyle/>
            <a:p>
              <a:pPr marL="0" marR="0" lvl="0" indent="0" algn="l" defTabSz="932566" rtl="0" eaLnBrk="0" fontAlgn="base" latinLnBrk="0" hangingPunct="0">
                <a:lnSpc>
                  <a:spcPct val="100000"/>
                </a:lnSpc>
                <a:spcBef>
                  <a:spcPts val="306"/>
                </a:spcBef>
                <a:spcAft>
                  <a:spcPct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graphicFrame>
        <p:nvGraphicFramePr>
          <p:cNvPr id="59" name="Table 58">
            <a:extLst>
              <a:ext uri="{FF2B5EF4-FFF2-40B4-BE49-F238E27FC236}">
                <a16:creationId xmlns:a16="http://schemas.microsoft.com/office/drawing/2014/main" id="{E1954133-5C82-47FF-8F43-4C55BC0C066E}"/>
              </a:ext>
            </a:extLst>
          </p:cNvPr>
          <p:cNvGraphicFramePr>
            <a:graphicFrameLocks noGrp="1"/>
          </p:cNvGraphicFramePr>
          <p:nvPr>
            <p:extLst>
              <p:ext uri="{D42A27DB-BD31-4B8C-83A1-F6EECF244321}">
                <p14:modId xmlns:p14="http://schemas.microsoft.com/office/powerpoint/2010/main" val="3207642403"/>
              </p:ext>
            </p:extLst>
          </p:nvPr>
        </p:nvGraphicFramePr>
        <p:xfrm>
          <a:off x="487362" y="1519200"/>
          <a:ext cx="8794746" cy="4767262"/>
        </p:xfrm>
        <a:graphic>
          <a:graphicData uri="http://schemas.openxmlformats.org/drawingml/2006/table">
            <a:tbl>
              <a:tblPr firstRow="1" bandRow="1">
                <a:tableStyleId>{5C22544A-7EE6-4342-B048-85BDC9FD1C3A}</a:tableStyleId>
              </a:tblPr>
              <a:tblGrid>
                <a:gridCol w="1372938">
                  <a:extLst>
                    <a:ext uri="{9D8B030D-6E8A-4147-A177-3AD203B41FA5}">
                      <a16:colId xmlns:a16="http://schemas.microsoft.com/office/drawing/2014/main" val="1484805878"/>
                    </a:ext>
                  </a:extLst>
                </a:gridCol>
                <a:gridCol w="463863">
                  <a:extLst>
                    <a:ext uri="{9D8B030D-6E8A-4147-A177-3AD203B41FA5}">
                      <a16:colId xmlns:a16="http://schemas.microsoft.com/office/drawing/2014/main" val="2969618101"/>
                    </a:ext>
                  </a:extLst>
                </a:gridCol>
                <a:gridCol w="463863">
                  <a:extLst>
                    <a:ext uri="{9D8B030D-6E8A-4147-A177-3AD203B41FA5}">
                      <a16:colId xmlns:a16="http://schemas.microsoft.com/office/drawing/2014/main" val="3409195523"/>
                    </a:ext>
                  </a:extLst>
                </a:gridCol>
                <a:gridCol w="463863">
                  <a:extLst>
                    <a:ext uri="{9D8B030D-6E8A-4147-A177-3AD203B41FA5}">
                      <a16:colId xmlns:a16="http://schemas.microsoft.com/office/drawing/2014/main" val="455150623"/>
                    </a:ext>
                  </a:extLst>
                </a:gridCol>
                <a:gridCol w="463863">
                  <a:extLst>
                    <a:ext uri="{9D8B030D-6E8A-4147-A177-3AD203B41FA5}">
                      <a16:colId xmlns:a16="http://schemas.microsoft.com/office/drawing/2014/main" val="3453359179"/>
                    </a:ext>
                  </a:extLst>
                </a:gridCol>
                <a:gridCol w="463863">
                  <a:extLst>
                    <a:ext uri="{9D8B030D-6E8A-4147-A177-3AD203B41FA5}">
                      <a16:colId xmlns:a16="http://schemas.microsoft.com/office/drawing/2014/main" val="3792222913"/>
                    </a:ext>
                  </a:extLst>
                </a:gridCol>
                <a:gridCol w="463863">
                  <a:extLst>
                    <a:ext uri="{9D8B030D-6E8A-4147-A177-3AD203B41FA5}">
                      <a16:colId xmlns:a16="http://schemas.microsoft.com/office/drawing/2014/main" val="3595290848"/>
                    </a:ext>
                  </a:extLst>
                </a:gridCol>
                <a:gridCol w="463863">
                  <a:extLst>
                    <a:ext uri="{9D8B030D-6E8A-4147-A177-3AD203B41FA5}">
                      <a16:colId xmlns:a16="http://schemas.microsoft.com/office/drawing/2014/main" val="1056312846"/>
                    </a:ext>
                  </a:extLst>
                </a:gridCol>
                <a:gridCol w="463863">
                  <a:extLst>
                    <a:ext uri="{9D8B030D-6E8A-4147-A177-3AD203B41FA5}">
                      <a16:colId xmlns:a16="http://schemas.microsoft.com/office/drawing/2014/main" val="2170239905"/>
                    </a:ext>
                  </a:extLst>
                </a:gridCol>
                <a:gridCol w="463863">
                  <a:extLst>
                    <a:ext uri="{9D8B030D-6E8A-4147-A177-3AD203B41FA5}">
                      <a16:colId xmlns:a16="http://schemas.microsoft.com/office/drawing/2014/main" val="1457860267"/>
                    </a:ext>
                  </a:extLst>
                </a:gridCol>
                <a:gridCol w="463863">
                  <a:extLst>
                    <a:ext uri="{9D8B030D-6E8A-4147-A177-3AD203B41FA5}">
                      <a16:colId xmlns:a16="http://schemas.microsoft.com/office/drawing/2014/main" val="1197889755"/>
                    </a:ext>
                  </a:extLst>
                </a:gridCol>
                <a:gridCol w="463863">
                  <a:extLst>
                    <a:ext uri="{9D8B030D-6E8A-4147-A177-3AD203B41FA5}">
                      <a16:colId xmlns:a16="http://schemas.microsoft.com/office/drawing/2014/main" val="1184339853"/>
                    </a:ext>
                  </a:extLst>
                </a:gridCol>
                <a:gridCol w="463863">
                  <a:extLst>
                    <a:ext uri="{9D8B030D-6E8A-4147-A177-3AD203B41FA5}">
                      <a16:colId xmlns:a16="http://schemas.microsoft.com/office/drawing/2014/main" val="2059967677"/>
                    </a:ext>
                  </a:extLst>
                </a:gridCol>
                <a:gridCol w="463863">
                  <a:extLst>
                    <a:ext uri="{9D8B030D-6E8A-4147-A177-3AD203B41FA5}">
                      <a16:colId xmlns:a16="http://schemas.microsoft.com/office/drawing/2014/main" val="1627762903"/>
                    </a:ext>
                  </a:extLst>
                </a:gridCol>
                <a:gridCol w="463863">
                  <a:extLst>
                    <a:ext uri="{9D8B030D-6E8A-4147-A177-3AD203B41FA5}">
                      <a16:colId xmlns:a16="http://schemas.microsoft.com/office/drawing/2014/main" val="3720169321"/>
                    </a:ext>
                  </a:extLst>
                </a:gridCol>
                <a:gridCol w="463863">
                  <a:extLst>
                    <a:ext uri="{9D8B030D-6E8A-4147-A177-3AD203B41FA5}">
                      <a16:colId xmlns:a16="http://schemas.microsoft.com/office/drawing/2014/main" val="2299239463"/>
                    </a:ext>
                  </a:extLst>
                </a:gridCol>
                <a:gridCol w="463863">
                  <a:extLst>
                    <a:ext uri="{9D8B030D-6E8A-4147-A177-3AD203B41FA5}">
                      <a16:colId xmlns:a16="http://schemas.microsoft.com/office/drawing/2014/main" val="2501963385"/>
                    </a:ext>
                  </a:extLst>
                </a:gridCol>
              </a:tblGrid>
              <a:tr h="79093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Banks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(units)</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err="1">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n.a.</a:t>
                      </a: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1,584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6,089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071378"/>
                  </a:ext>
                </a:extLst>
              </a:tr>
              <a:tr h="812602">
                <a:tc>
                  <a:txBody>
                    <a:bodyPr/>
                    <a:lstStyle/>
                    <a:p>
                      <a:pPr marL="0" marR="0" lvl="0" indent="0" algn="ctr" defTabSz="895350" eaLnBrk="1" fontAlgn="auto" latinLnBrk="0" hangingPunct="1">
                        <a:lnSpc>
                          <a:spcPct val="100000"/>
                        </a:lnSpc>
                        <a:spcBef>
                          <a:spcPct val="0"/>
                        </a:spcBef>
                        <a:spcAft>
                          <a:spcPts val="0"/>
                        </a:spcAft>
                        <a:buClrTx/>
                        <a:buSzTx/>
                        <a:buFontTx/>
                        <a:buNone/>
                        <a:tabLst/>
                        <a:defRPr/>
                      </a:pPr>
                      <a:r>
                        <a:rPr kumimoji="0" lang="en-GB"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Branches</a:t>
                      </a:r>
                    </a:p>
                    <a:p>
                      <a:pPr marL="0" marR="0" lvl="0" indent="0" algn="ctr" defTabSz="895350" eaLnBrk="1" fontAlgn="auto" latinLnBrk="0" hangingPunct="1">
                        <a:lnSpc>
                          <a:spcPct val="100000"/>
                        </a:lnSpc>
                        <a:spcBef>
                          <a:spcPct val="0"/>
                        </a:spcBef>
                        <a:spcAft>
                          <a:spcPts val="0"/>
                        </a:spcAft>
                        <a:buClrTx/>
                        <a:buSzTx/>
                        <a:buFontTx/>
                        <a:buNone/>
                        <a:tabLst/>
                        <a:defRPr/>
                      </a:pPr>
                      <a:r>
                        <a:rPr kumimoji="0" lang="en-GB"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a:t>
                      </a:r>
                      <a:r>
                        <a:rPr kumimoji="0" lang="en-GB" sz="900" b="1" i="0" u="none" strike="noStrike" kern="0" cap="none" spc="0" normalizeH="0" baseline="0" noProof="0" dirty="0" err="1">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ths</a:t>
                      </a:r>
                      <a:r>
                        <a:rPr kumimoji="0" lang="en-GB"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0</a:t>
                      </a: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err="1">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n.a.</a:t>
                      </a: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162.9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1817155"/>
                  </a:ext>
                </a:extLst>
              </a:tr>
              <a:tr h="790932">
                <a:tc>
                  <a:txBody>
                    <a:bodyPr/>
                    <a:lstStyle/>
                    <a:p>
                      <a:pPr marL="0" marR="0" lvl="0" indent="0" algn="ctr" defTabSz="895350" eaLnBrk="1" fontAlgn="auto" latinLnBrk="0" hangingPunct="1">
                        <a:lnSpc>
                          <a:spcPct val="100000"/>
                        </a:lnSpc>
                        <a:spcBef>
                          <a:spcPct val="0"/>
                        </a:spcBef>
                        <a:spcAft>
                          <a:spcPts val="0"/>
                        </a:spcAft>
                        <a:buClrTx/>
                        <a:buSzTx/>
                        <a:buFontTx/>
                        <a:buNone/>
                        <a:tabLst/>
                        <a:defRPr/>
                      </a:pPr>
                      <a:r>
                        <a:rPr kumimoji="0" lang="en-GB"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Employees</a:t>
                      </a:r>
                    </a:p>
                    <a:p>
                      <a:pPr marL="0" marR="0" lvl="0" indent="0" algn="ctr" defTabSz="895350" eaLnBrk="1" fontAlgn="auto" latinLnBrk="0" hangingPunct="1">
                        <a:lnSpc>
                          <a:spcPct val="100000"/>
                        </a:lnSpc>
                        <a:spcBef>
                          <a:spcPct val="0"/>
                        </a:spcBef>
                        <a:spcAft>
                          <a:spcPts val="0"/>
                        </a:spcAft>
                        <a:buClrTx/>
                        <a:buSzTx/>
                        <a:buFontTx/>
                        <a:buNone/>
                        <a:tabLst/>
                        <a:defRPr/>
                      </a:pPr>
                      <a:r>
                        <a:rPr kumimoji="0" lang="en-GB"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a:t>
                      </a:r>
                      <a:r>
                        <a:rPr kumimoji="0" lang="en-GB" sz="900" b="1" i="0" u="none" strike="noStrike" kern="0" cap="none" spc="0" normalizeH="0" baseline="0" noProof="0" dirty="0" err="1">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ths</a:t>
                      </a:r>
                      <a:r>
                        <a:rPr kumimoji="0" lang="en-GB"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chemeClr val="tx1"/>
                          </a:solidFill>
                          <a:effectLst/>
                          <a:latin typeface="Calibri Light" panose="020F0302020204030204" pitchFamily="34" charset="0"/>
                          <a:cs typeface="Calibri Light" panose="020F0302020204030204" pitchFamily="34" charset="0"/>
                          <a:sym typeface="Calibri Light" panose="020F0302020204030204" pitchFamily="34" charset="0"/>
                        </a:rPr>
                        <a:t>23.1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115.5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9</a:t>
                      </a: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133.1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40.2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err="1">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n.a.</a:t>
                      </a:r>
                      <a:endPar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274.1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564.9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2,666.5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399174"/>
                  </a:ext>
                </a:extLst>
              </a:tr>
              <a:tr h="790932">
                <a:tc>
                  <a:txBody>
                    <a:bodyPr/>
                    <a:lstStyle/>
                    <a:p>
                      <a:pPr marL="0" marR="0" lvl="0" indent="0" algn="ctr" defTabSz="895350" rtl="0" eaLnBrk="1" fontAlgn="auto" latinLnBrk="0" hangingPunct="1">
                        <a:lnSpc>
                          <a:spcPct val="100000"/>
                        </a:lnSpc>
                        <a:spcBef>
                          <a:spcPct val="0"/>
                        </a:spcBef>
                        <a:spcAft>
                          <a:spcPts val="0"/>
                        </a:spcAft>
                        <a:buClrTx/>
                        <a:buSzTx/>
                        <a:buFontTx/>
                        <a:buNone/>
                        <a:tabLst/>
                        <a:defRPr/>
                      </a:pPr>
                      <a:r>
                        <a:rPr kumimoji="0" lang="en-GB"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Branches x 10,000 inhabit</a:t>
                      </a:r>
                      <a:endParaRPr kumimoji="0" lang="en-US" sz="900" b="0" i="0" u="none" strike="noStrike" kern="0" cap="none" spc="0" normalizeH="0" baseline="3000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003319"/>
                  </a:ext>
                </a:extLst>
              </a:tr>
              <a:tr h="790932">
                <a:tc>
                  <a:txBody>
                    <a:bodyPr/>
                    <a:lstStyle/>
                    <a:p>
                      <a:pPr marL="0" marR="0" lvl="0" indent="0" algn="ctr" defTabSz="895350" eaLnBrk="1" fontAlgn="auto" latinLnBrk="0" hangingPunct="1">
                        <a:lnSpc>
                          <a:spcPct val="100000"/>
                        </a:lnSpc>
                        <a:spcBef>
                          <a:spcPct val="0"/>
                        </a:spcBef>
                        <a:spcAft>
                          <a:spcPts val="0"/>
                        </a:spcAft>
                        <a:buClrTx/>
                        <a:buSzTx/>
                        <a:buFontTx/>
                        <a:buNone/>
                        <a:tabLst/>
                        <a:defRPr/>
                      </a:pPr>
                      <a:r>
                        <a:rPr kumimoji="0" lang="en-GB"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Employees x 10,000 inhabit.</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5986259"/>
                  </a:ext>
                </a:extLst>
              </a:tr>
              <a:tr h="790932">
                <a:tc>
                  <a:txBody>
                    <a:bodyPr/>
                    <a:lstStyle/>
                    <a:p>
                      <a:pPr marL="0" marR="0" lvl="0" indent="0" algn="ctr" defTabSz="895350" eaLnBrk="1" fontAlgn="auto" latinLnBrk="0" hangingPunct="1">
                        <a:lnSpc>
                          <a:spcPct val="100000"/>
                        </a:lnSpc>
                        <a:spcBef>
                          <a:spcPct val="0"/>
                        </a:spcBef>
                        <a:spcAft>
                          <a:spcPts val="0"/>
                        </a:spcAft>
                        <a:buClrTx/>
                        <a:buSzTx/>
                        <a:buFontTx/>
                        <a:buNone/>
                        <a:tabLst/>
                        <a:defRPr/>
                      </a:pPr>
                      <a:r>
                        <a:rPr kumimoji="0" lang="en-GB" sz="9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Employees x branch</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GB" sz="10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123736"/>
                  </a:ext>
                </a:extLst>
              </a:tr>
            </a:tbl>
          </a:graphicData>
        </a:graphic>
      </p:graphicFrame>
      <p:sp>
        <p:nvSpPr>
          <p:cNvPr id="60" name="Text Placeholder 4">
            <a:extLst>
              <a:ext uri="{FF2B5EF4-FFF2-40B4-BE49-F238E27FC236}">
                <a16:creationId xmlns:a16="http://schemas.microsoft.com/office/drawing/2014/main" id="{A7BD8A37-DB44-4D98-B0A5-E9CFDA546B1D}"/>
              </a:ext>
            </a:extLst>
          </p:cNvPr>
          <p:cNvSpPr txBox="1">
            <a:spLocks/>
          </p:cNvSpPr>
          <p:nvPr/>
        </p:nvSpPr>
        <p:spPr>
          <a:xfrm>
            <a:off x="487362" y="6373774"/>
            <a:ext cx="4521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defPPr>
              <a:defRPr lang="sq-AL"/>
            </a:defPPr>
            <a:lvl1pPr marR="0" lvl="0" indent="0" defTabSz="867286" eaLnBrk="0" fontAlgn="base" hangingPunct="0">
              <a:lnSpc>
                <a:spcPct val="100000"/>
              </a:lnSpc>
              <a:spcBef>
                <a:spcPct val="0"/>
              </a:spcBef>
              <a:spcAft>
                <a:spcPct val="0"/>
              </a:spcAft>
              <a:buClr>
                <a:srgbClr val="002960"/>
              </a:buClr>
              <a:buSzTx/>
              <a:buFontTx/>
              <a:buNone/>
              <a:tabLst/>
              <a:defRPr kumimoji="0" sz="800" b="0" i="0" u="none" strike="noStrike" cap="none" spc="0" normalizeH="0" baseline="0">
                <a:ln>
                  <a:noFill/>
                </a:ln>
                <a:solidFill>
                  <a:prstClr val="white">
                    <a:lumMod val="50000"/>
                  </a:prstClr>
                </a:solidFill>
                <a:effectLst/>
                <a:uLnTx/>
                <a:uFillTx/>
                <a:latin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ym typeface="Calibri Light" panose="020F0302020204030204" pitchFamily="34" charset="0"/>
              </a:rPr>
              <a:t>(1) September 2018</a:t>
            </a:r>
          </a:p>
          <a:p>
            <a:r>
              <a:rPr lang="en-US" dirty="0">
                <a:sym typeface="Calibri Light" panose="020F0302020204030204" pitchFamily="34" charset="0"/>
              </a:rPr>
              <a:t>(2) United Kingdom excluded</a:t>
            </a:r>
            <a:endParaRPr lang="it-IT" dirty="0">
              <a:sym typeface="Calibri Light" panose="020F0302020204030204" pitchFamily="34" charset="0"/>
            </a:endParaRPr>
          </a:p>
          <a:p>
            <a:r>
              <a:rPr lang="it-IT" dirty="0">
                <a:sym typeface="Calibri Light" panose="020F0302020204030204" pitchFamily="34" charset="0"/>
              </a:rPr>
              <a:t>SOURCE: ECB, </a:t>
            </a:r>
            <a:r>
              <a:rPr lang="it-IT" dirty="0" err="1">
                <a:sym typeface="Calibri Light" panose="020F0302020204030204" pitchFamily="34" charset="0"/>
              </a:rPr>
              <a:t>CNBs</a:t>
            </a:r>
            <a:endParaRPr lang="it-IT" dirty="0">
              <a:sym typeface="Calibri Light" panose="020F0302020204030204" pitchFamily="34" charset="0"/>
            </a:endParaRPr>
          </a:p>
          <a:p>
            <a:endParaRPr lang="en-GB" dirty="0"/>
          </a:p>
        </p:txBody>
      </p:sp>
      <p:sp>
        <p:nvSpPr>
          <p:cNvPr id="61" name="Rectangle 13">
            <a:extLst>
              <a:ext uri="{FF2B5EF4-FFF2-40B4-BE49-F238E27FC236}">
                <a16:creationId xmlns:a16="http://schemas.microsoft.com/office/drawing/2014/main" id="{5BBDD8CE-1A8A-45C5-A2E6-0E1DFFF88B82}"/>
              </a:ext>
            </a:extLst>
          </p:cNvPr>
          <p:cNvSpPr>
            <a:spLocks noChangeArrowheads="1"/>
          </p:cNvSpPr>
          <p:nvPr/>
        </p:nvSpPr>
        <p:spPr bwMode="gray">
          <a:xfrm>
            <a:off x="1852613" y="1090613"/>
            <a:ext cx="6022975" cy="5180013"/>
          </a:xfrm>
          <a:prstGeom prst="rect">
            <a:avLst/>
          </a:prstGeom>
          <a:noFill/>
          <a:ln w="9525" algn="ctr">
            <a:solidFill>
              <a:schemeClr val="tx2">
                <a:lumMod val="50000"/>
                <a:lumOff val="50000"/>
              </a:schemeClr>
            </a:solidFill>
            <a:prstDash val="dash"/>
            <a:miter lim="800000"/>
            <a:headEnd/>
            <a:tailEnd/>
          </a:ln>
          <a:effectLst/>
          <a:extLst/>
        </p:spPr>
        <p:txBody>
          <a:bodyPr wrap="none" lIns="93226" tIns="46614" rIns="93226" bIns="46614" anchor="ctr"/>
          <a:lstStyle/>
          <a:p>
            <a:pPr marL="0" marR="0" lvl="0" indent="0" algn="ctr" defTabSz="867286"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168" name="Chart 167">
            <a:extLst>
              <a:ext uri="{FF2B5EF4-FFF2-40B4-BE49-F238E27FC236}">
                <a16:creationId xmlns:a16="http://schemas.microsoft.com/office/drawing/2014/main" id="{D824322F-1FD9-4FEF-A613-4389605B1181}"/>
              </a:ext>
            </a:extLst>
          </p:cNvPr>
          <p:cNvGraphicFramePr/>
          <p:nvPr>
            <p:custDataLst>
              <p:tags r:id="rId5"/>
            </p:custDataLst>
            <p:extLst>
              <p:ext uri="{D42A27DB-BD31-4B8C-83A1-F6EECF244321}">
                <p14:modId xmlns:p14="http://schemas.microsoft.com/office/powerpoint/2010/main" val="3021959226"/>
              </p:ext>
            </p:extLst>
          </p:nvPr>
        </p:nvGraphicFramePr>
        <p:xfrm>
          <a:off x="1838325" y="4075113"/>
          <a:ext cx="7531100" cy="63182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69" name="Chart 168">
            <a:extLst>
              <a:ext uri="{FF2B5EF4-FFF2-40B4-BE49-F238E27FC236}">
                <a16:creationId xmlns:a16="http://schemas.microsoft.com/office/drawing/2014/main" id="{616085A2-6C73-4F93-8627-3B1A9B88D021}"/>
              </a:ext>
            </a:extLst>
          </p:cNvPr>
          <p:cNvGraphicFramePr/>
          <p:nvPr>
            <p:custDataLst>
              <p:tags r:id="rId6"/>
            </p:custDataLst>
            <p:extLst>
              <p:ext uri="{D42A27DB-BD31-4B8C-83A1-F6EECF244321}">
                <p14:modId xmlns:p14="http://schemas.microsoft.com/office/powerpoint/2010/main" val="3437686274"/>
              </p:ext>
            </p:extLst>
          </p:nvPr>
        </p:nvGraphicFramePr>
        <p:xfrm>
          <a:off x="1838325" y="4794250"/>
          <a:ext cx="7531100" cy="69056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70" name="Chart 169">
            <a:extLst>
              <a:ext uri="{FF2B5EF4-FFF2-40B4-BE49-F238E27FC236}">
                <a16:creationId xmlns:a16="http://schemas.microsoft.com/office/drawing/2014/main" id="{84219844-EB7E-4080-A051-102940382D41}"/>
              </a:ext>
            </a:extLst>
          </p:cNvPr>
          <p:cNvGraphicFramePr/>
          <p:nvPr>
            <p:custDataLst>
              <p:tags r:id="rId7"/>
            </p:custDataLst>
            <p:extLst>
              <p:ext uri="{D42A27DB-BD31-4B8C-83A1-F6EECF244321}">
                <p14:modId xmlns:p14="http://schemas.microsoft.com/office/powerpoint/2010/main" val="3030139642"/>
              </p:ext>
            </p:extLst>
          </p:nvPr>
        </p:nvGraphicFramePr>
        <p:xfrm>
          <a:off x="1838325" y="5708650"/>
          <a:ext cx="7502525" cy="542925"/>
        </p:xfrm>
        <a:graphic>
          <a:graphicData uri="http://schemas.openxmlformats.org/drawingml/2006/chart">
            <c:chart xmlns:c="http://schemas.openxmlformats.org/drawingml/2006/chart" xmlns:r="http://schemas.openxmlformats.org/officeDocument/2006/relationships" r:id="rId15"/>
          </a:graphicData>
        </a:graphic>
      </p:graphicFrame>
      <p:cxnSp>
        <p:nvCxnSpPr>
          <p:cNvPr id="65" name="Straight Connector 64">
            <a:extLst>
              <a:ext uri="{FF2B5EF4-FFF2-40B4-BE49-F238E27FC236}">
                <a16:creationId xmlns:a16="http://schemas.microsoft.com/office/drawing/2014/main" id="{8D173FA5-AB74-4389-B096-56F8B53F3F90}"/>
              </a:ext>
            </a:extLst>
          </p:cNvPr>
          <p:cNvCxnSpPr/>
          <p:nvPr/>
        </p:nvCxnSpPr>
        <p:spPr>
          <a:xfrm>
            <a:off x="1887538" y="4625975"/>
            <a:ext cx="7497763" cy="0"/>
          </a:xfrm>
          <a:prstGeom prst="line">
            <a:avLst/>
          </a:prstGeom>
          <a:ln w="31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9D1AE6AD-AE17-4D67-BD4D-F1958B7866EB}"/>
              </a:ext>
            </a:extLst>
          </p:cNvPr>
          <p:cNvCxnSpPr/>
          <p:nvPr/>
        </p:nvCxnSpPr>
        <p:spPr>
          <a:xfrm>
            <a:off x="1876425" y="5394325"/>
            <a:ext cx="7497763" cy="0"/>
          </a:xfrm>
          <a:prstGeom prst="line">
            <a:avLst/>
          </a:prstGeom>
          <a:ln w="31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86CE790D-DF12-4127-A5C0-6E4FDD892324}"/>
              </a:ext>
            </a:extLst>
          </p:cNvPr>
          <p:cNvCxnSpPr/>
          <p:nvPr/>
        </p:nvCxnSpPr>
        <p:spPr>
          <a:xfrm>
            <a:off x="1893888" y="6169025"/>
            <a:ext cx="7497763" cy="0"/>
          </a:xfrm>
          <a:prstGeom prst="line">
            <a:avLst/>
          </a:prstGeom>
          <a:ln w="31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69" name="Picture 13" descr="Image result for banks icon">
            <a:extLst>
              <a:ext uri="{FF2B5EF4-FFF2-40B4-BE49-F238E27FC236}">
                <a16:creationId xmlns:a16="http://schemas.microsoft.com/office/drawing/2014/main" id="{AF2127C3-B307-4AF1-8A84-AF061EEB9E5A}"/>
              </a:ext>
            </a:extLst>
          </p:cNvPr>
          <p:cNvPicPr>
            <a:picLocks noChangeAspect="1" noChangeArrowheads="1"/>
          </p:cNvPicPr>
          <p:nvPr/>
        </p:nvPicPr>
        <p:blipFill>
          <a:blip r:embed="rId16" cstate="hqprint">
            <a:duotone>
              <a:schemeClr val="accent2">
                <a:shade val="45000"/>
                <a:satMod val="135000"/>
              </a:schemeClr>
              <a:prstClr val="white"/>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87425" y="1497014"/>
            <a:ext cx="379413" cy="40105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7" descr="Image result for branches icon">
            <a:extLst>
              <a:ext uri="{FF2B5EF4-FFF2-40B4-BE49-F238E27FC236}">
                <a16:creationId xmlns:a16="http://schemas.microsoft.com/office/drawing/2014/main" id="{9284EF4A-8FBB-4BC0-8D6F-87D62E2F964A}"/>
              </a:ext>
            </a:extLst>
          </p:cNvPr>
          <p:cNvPicPr>
            <a:picLocks noChangeAspect="1" noChangeArrowheads="1"/>
          </p:cNvPicPr>
          <p:nvPr/>
        </p:nvPicPr>
        <p:blipFill>
          <a:blip r:embed="rId18" cstate="hqprint">
            <a:duotone>
              <a:schemeClr val="accent2">
                <a:shade val="45000"/>
                <a:satMod val="135000"/>
              </a:schemeClr>
              <a:prstClr val="white"/>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54088" y="2413000"/>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9" descr="Image result for Employees icon">
            <a:extLst>
              <a:ext uri="{FF2B5EF4-FFF2-40B4-BE49-F238E27FC236}">
                <a16:creationId xmlns:a16="http://schemas.microsoft.com/office/drawing/2014/main" id="{2D89AC59-F5F4-43DD-A624-A60BAC88C6E7}"/>
              </a:ext>
            </a:extLst>
          </p:cNvPr>
          <p:cNvPicPr>
            <a:picLocks noChangeAspect="1" noChangeArrowheads="1"/>
          </p:cNvPicPr>
          <p:nvPr/>
        </p:nvPicPr>
        <p:blipFill>
          <a:blip r:embed="rId20"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8050" y="3155950"/>
            <a:ext cx="523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1" descr="Related image">
            <a:extLst>
              <a:ext uri="{FF2B5EF4-FFF2-40B4-BE49-F238E27FC236}">
                <a16:creationId xmlns:a16="http://schemas.microsoft.com/office/drawing/2014/main" id="{DBE1E259-328B-4719-B62B-AABA451C02A4}"/>
              </a:ext>
            </a:extLst>
          </p:cNvPr>
          <p:cNvPicPr>
            <a:picLocks noChangeAspect="1" noChangeArrowheads="1"/>
          </p:cNvPicPr>
          <p:nvPr/>
        </p:nvPicPr>
        <p:blipFill>
          <a:blip r:embed="rId21"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0638" y="3992563"/>
            <a:ext cx="365125" cy="365125"/>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0951B478-6AB3-4605-8DD5-7D1489C3B7DD}"/>
              </a:ext>
            </a:extLst>
          </p:cNvPr>
          <p:cNvCxnSpPr>
            <a:cxnSpLocks/>
          </p:cNvCxnSpPr>
          <p:nvPr/>
        </p:nvCxnSpPr>
        <p:spPr>
          <a:xfrm flipV="1">
            <a:off x="1077913" y="3992564"/>
            <a:ext cx="303213" cy="303213"/>
          </a:xfrm>
          <a:prstGeom prst="line">
            <a:avLst/>
          </a:prstGeom>
          <a:ln w="9525">
            <a:solidFill>
              <a:srgbClr val="E53809"/>
            </a:solidFill>
          </a:ln>
        </p:spPr>
        <p:style>
          <a:lnRef idx="2">
            <a:schemeClr val="accent1"/>
          </a:lnRef>
          <a:fillRef idx="0">
            <a:schemeClr val="accent1"/>
          </a:fillRef>
          <a:effectRef idx="1">
            <a:schemeClr val="accent1"/>
          </a:effectRef>
          <a:fontRef idx="minor">
            <a:schemeClr val="tx1"/>
          </a:fontRef>
        </p:style>
      </p:cxnSp>
      <p:pic>
        <p:nvPicPr>
          <p:cNvPr id="74" name="Picture 7" descr="Image result for branches icon">
            <a:extLst>
              <a:ext uri="{FF2B5EF4-FFF2-40B4-BE49-F238E27FC236}">
                <a16:creationId xmlns:a16="http://schemas.microsoft.com/office/drawing/2014/main" id="{C0C90555-7D3F-47DF-8F2D-EA6E1D3BA096}"/>
              </a:ext>
            </a:extLst>
          </p:cNvPr>
          <p:cNvPicPr>
            <a:picLocks noChangeAspect="1" noChangeArrowheads="1"/>
          </p:cNvPicPr>
          <p:nvPr/>
        </p:nvPicPr>
        <p:blipFill>
          <a:blip r:embed="rId18" cstate="hqprint">
            <a:duotone>
              <a:schemeClr val="accent2">
                <a:shade val="45000"/>
                <a:satMod val="135000"/>
              </a:schemeClr>
              <a:prstClr val="white"/>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3100" y="3959225"/>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1" descr="Related image">
            <a:extLst>
              <a:ext uri="{FF2B5EF4-FFF2-40B4-BE49-F238E27FC236}">
                <a16:creationId xmlns:a16="http://schemas.microsoft.com/office/drawing/2014/main" id="{1C37C22B-977D-41B8-89D5-0814F9B7FCB4}"/>
              </a:ext>
            </a:extLst>
          </p:cNvPr>
          <p:cNvPicPr>
            <a:picLocks noChangeAspect="1" noChangeArrowheads="1"/>
          </p:cNvPicPr>
          <p:nvPr/>
        </p:nvPicPr>
        <p:blipFill>
          <a:blip r:embed="rId21"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81113" y="4795838"/>
            <a:ext cx="366713" cy="366713"/>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id="{C01CC0EC-45AC-49A5-9CAB-78880775B036}"/>
              </a:ext>
            </a:extLst>
          </p:cNvPr>
          <p:cNvCxnSpPr>
            <a:cxnSpLocks/>
          </p:cNvCxnSpPr>
          <p:nvPr/>
        </p:nvCxnSpPr>
        <p:spPr>
          <a:xfrm flipV="1">
            <a:off x="1066800" y="4795839"/>
            <a:ext cx="304800" cy="303213"/>
          </a:xfrm>
          <a:prstGeom prst="line">
            <a:avLst/>
          </a:prstGeom>
          <a:ln w="9525">
            <a:solidFill>
              <a:srgbClr val="E53809"/>
            </a:solidFill>
          </a:ln>
        </p:spPr>
        <p:style>
          <a:lnRef idx="2">
            <a:schemeClr val="accent1"/>
          </a:lnRef>
          <a:fillRef idx="0">
            <a:schemeClr val="accent1"/>
          </a:fillRef>
          <a:effectRef idx="1">
            <a:schemeClr val="accent1"/>
          </a:effectRef>
          <a:fontRef idx="minor">
            <a:schemeClr val="tx1"/>
          </a:fontRef>
        </p:style>
      </p:cxnSp>
      <p:pic>
        <p:nvPicPr>
          <p:cNvPr id="77" name="Picture 9" descr="Image result for Employees icon">
            <a:extLst>
              <a:ext uri="{FF2B5EF4-FFF2-40B4-BE49-F238E27FC236}">
                <a16:creationId xmlns:a16="http://schemas.microsoft.com/office/drawing/2014/main" id="{32F38330-0C99-427F-9C22-BCC184B5519F}"/>
              </a:ext>
            </a:extLst>
          </p:cNvPr>
          <p:cNvPicPr>
            <a:picLocks noChangeAspect="1" noChangeArrowheads="1"/>
          </p:cNvPicPr>
          <p:nvPr/>
        </p:nvPicPr>
        <p:blipFill>
          <a:blip r:embed="rId20"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3576" y="4660900"/>
            <a:ext cx="449263" cy="523143"/>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5B172A72-1A79-4A62-97AC-BC956BCB61EB}"/>
              </a:ext>
            </a:extLst>
          </p:cNvPr>
          <p:cNvCxnSpPr>
            <a:cxnSpLocks/>
          </p:cNvCxnSpPr>
          <p:nvPr/>
        </p:nvCxnSpPr>
        <p:spPr>
          <a:xfrm flipV="1">
            <a:off x="1030288" y="5727701"/>
            <a:ext cx="303213" cy="303213"/>
          </a:xfrm>
          <a:prstGeom prst="line">
            <a:avLst/>
          </a:prstGeom>
          <a:ln w="9525">
            <a:solidFill>
              <a:srgbClr val="E53809"/>
            </a:solidFill>
          </a:ln>
        </p:spPr>
        <p:style>
          <a:lnRef idx="2">
            <a:schemeClr val="accent1"/>
          </a:lnRef>
          <a:fillRef idx="0">
            <a:schemeClr val="accent1"/>
          </a:fillRef>
          <a:effectRef idx="1">
            <a:schemeClr val="accent1"/>
          </a:effectRef>
          <a:fontRef idx="minor">
            <a:schemeClr val="tx1"/>
          </a:fontRef>
        </p:style>
      </p:cxnSp>
      <p:pic>
        <p:nvPicPr>
          <p:cNvPr id="79" name="Picture 9" descr="Image result for Employees icon">
            <a:extLst>
              <a:ext uri="{FF2B5EF4-FFF2-40B4-BE49-F238E27FC236}">
                <a16:creationId xmlns:a16="http://schemas.microsoft.com/office/drawing/2014/main" id="{C49F940E-E4DA-4E12-A77D-E9D38FAC9D70}"/>
              </a:ext>
            </a:extLst>
          </p:cNvPr>
          <p:cNvPicPr>
            <a:picLocks noChangeAspect="1" noChangeArrowheads="1"/>
          </p:cNvPicPr>
          <p:nvPr/>
        </p:nvPicPr>
        <p:blipFill>
          <a:blip r:embed="rId20"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475" y="5591175"/>
            <a:ext cx="450850" cy="52499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 descr="Image result for branches icon">
            <a:extLst>
              <a:ext uri="{FF2B5EF4-FFF2-40B4-BE49-F238E27FC236}">
                <a16:creationId xmlns:a16="http://schemas.microsoft.com/office/drawing/2014/main" id="{6956630B-B9B6-46CB-9BC6-55C8CE418160}"/>
              </a:ext>
            </a:extLst>
          </p:cNvPr>
          <p:cNvPicPr>
            <a:picLocks noChangeAspect="1" noChangeArrowheads="1"/>
          </p:cNvPicPr>
          <p:nvPr/>
        </p:nvPicPr>
        <p:blipFill>
          <a:blip r:embed="rId18" cstate="hqprint">
            <a:duotone>
              <a:schemeClr val="accent2">
                <a:shade val="45000"/>
                <a:satMod val="135000"/>
              </a:schemeClr>
              <a:prstClr val="white"/>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3500" y="5680074"/>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81" name="Albania.jpg">
            <a:extLst>
              <a:ext uri="{FF2B5EF4-FFF2-40B4-BE49-F238E27FC236}">
                <a16:creationId xmlns:a16="http://schemas.microsoft.com/office/drawing/2014/main" id="{847A4D8B-B75F-4F33-AA08-2E23723FC4A9}"/>
              </a:ext>
            </a:extLst>
          </p:cNvPr>
          <p:cNvPicPr/>
          <p:nvPr/>
        </p:nvPicPr>
        <p:blipFill>
          <a:blip r:embed="rId22">
            <a:extLst/>
          </a:blip>
          <a:stretch>
            <a:fillRect/>
          </a:stretch>
        </p:blipFill>
        <p:spPr>
          <a:xfrm>
            <a:off x="4787900" y="1155700"/>
            <a:ext cx="180975" cy="180975"/>
          </a:xfrm>
          <a:prstGeom prst="ellipse">
            <a:avLst/>
          </a:prstGeom>
          <a:ln w="12700">
            <a:noFill/>
            <a:miter lim="400000"/>
          </a:ln>
          <a:effectLst>
            <a:outerShdw blurRad="38100" dist="25400" dir="5400000" rotWithShape="0">
              <a:srgbClr val="000000">
                <a:alpha val="30000"/>
              </a:srgbClr>
            </a:outerShdw>
          </a:effectLst>
        </p:spPr>
      </p:pic>
      <p:pic>
        <p:nvPicPr>
          <p:cNvPr id="82" name="Bosnia-and-Herzegovina.jpg">
            <a:extLst>
              <a:ext uri="{FF2B5EF4-FFF2-40B4-BE49-F238E27FC236}">
                <a16:creationId xmlns:a16="http://schemas.microsoft.com/office/drawing/2014/main" id="{ACE2985E-90B0-466E-93D9-A95809430636}"/>
              </a:ext>
            </a:extLst>
          </p:cNvPr>
          <p:cNvPicPr/>
          <p:nvPr/>
        </p:nvPicPr>
        <p:blipFill>
          <a:blip r:embed="rId23">
            <a:extLst/>
          </a:blip>
          <a:stretch>
            <a:fillRect/>
          </a:stretch>
        </p:blipFill>
        <p:spPr>
          <a:xfrm>
            <a:off x="5253038" y="1155700"/>
            <a:ext cx="179388" cy="180975"/>
          </a:xfrm>
          <a:prstGeom prst="ellipse">
            <a:avLst/>
          </a:prstGeom>
          <a:ln w="12700">
            <a:noFill/>
            <a:miter lim="400000"/>
          </a:ln>
          <a:effectLst>
            <a:outerShdw blurRad="38100" dist="25400" dir="5400000" rotWithShape="0">
              <a:srgbClr val="000000">
                <a:alpha val="30000"/>
              </a:srgbClr>
            </a:outerShdw>
          </a:effectLst>
        </p:spPr>
      </p:pic>
      <p:pic>
        <p:nvPicPr>
          <p:cNvPr id="83" name="Croatia.jpg">
            <a:extLst>
              <a:ext uri="{FF2B5EF4-FFF2-40B4-BE49-F238E27FC236}">
                <a16:creationId xmlns:a16="http://schemas.microsoft.com/office/drawing/2014/main" id="{4BD38A2B-C9F8-4996-BCF0-7A7CFD8FDBFE}"/>
              </a:ext>
            </a:extLst>
          </p:cNvPr>
          <p:cNvPicPr/>
          <p:nvPr/>
        </p:nvPicPr>
        <p:blipFill>
          <a:blip r:embed="rId24">
            <a:extLst/>
          </a:blip>
          <a:stretch>
            <a:fillRect/>
          </a:stretch>
        </p:blipFill>
        <p:spPr>
          <a:xfrm>
            <a:off x="2466975" y="1155700"/>
            <a:ext cx="179388" cy="180975"/>
          </a:xfrm>
          <a:prstGeom prst="ellipse">
            <a:avLst/>
          </a:prstGeom>
          <a:ln w="12700">
            <a:noFill/>
            <a:miter lim="400000"/>
          </a:ln>
          <a:effectLst>
            <a:outerShdw blurRad="38100" dist="25400" dir="5400000" rotWithShape="0">
              <a:srgbClr val="000000">
                <a:alpha val="30000"/>
              </a:srgbClr>
            </a:outerShdw>
          </a:effectLst>
        </p:spPr>
      </p:pic>
      <p:pic>
        <p:nvPicPr>
          <p:cNvPr id="84" name="Czech-Republic.jpg">
            <a:extLst>
              <a:ext uri="{FF2B5EF4-FFF2-40B4-BE49-F238E27FC236}">
                <a16:creationId xmlns:a16="http://schemas.microsoft.com/office/drawing/2014/main" id="{3DF46867-47EA-4660-938C-0B70AA8E7FD6}"/>
              </a:ext>
            </a:extLst>
          </p:cNvPr>
          <p:cNvPicPr/>
          <p:nvPr/>
        </p:nvPicPr>
        <p:blipFill>
          <a:blip r:embed="rId25">
            <a:extLst/>
          </a:blip>
          <a:stretch>
            <a:fillRect/>
          </a:stretch>
        </p:blipFill>
        <p:spPr>
          <a:xfrm>
            <a:off x="6645275" y="1155700"/>
            <a:ext cx="180975" cy="180975"/>
          </a:xfrm>
          <a:prstGeom prst="ellipse">
            <a:avLst/>
          </a:prstGeom>
          <a:ln w="12700">
            <a:noFill/>
            <a:miter lim="400000"/>
          </a:ln>
          <a:effectLst>
            <a:outerShdw blurRad="38100" dist="25400" dir="5400000" rotWithShape="0">
              <a:srgbClr val="000000">
                <a:alpha val="30000"/>
              </a:srgbClr>
            </a:outerShdw>
          </a:effectLst>
        </p:spPr>
      </p:pic>
      <p:pic>
        <p:nvPicPr>
          <p:cNvPr id="85" name="Egypt.jpg">
            <a:extLst>
              <a:ext uri="{FF2B5EF4-FFF2-40B4-BE49-F238E27FC236}">
                <a16:creationId xmlns:a16="http://schemas.microsoft.com/office/drawing/2014/main" id="{34BBDDB5-ECE6-431E-AB61-6BDA0CC33F23}"/>
              </a:ext>
            </a:extLst>
          </p:cNvPr>
          <p:cNvPicPr/>
          <p:nvPr/>
        </p:nvPicPr>
        <p:blipFill>
          <a:blip r:embed="rId26">
            <a:extLst/>
          </a:blip>
          <a:stretch>
            <a:fillRect/>
          </a:stretch>
        </p:blipFill>
        <p:spPr>
          <a:xfrm>
            <a:off x="3395663" y="1155700"/>
            <a:ext cx="179388" cy="180975"/>
          </a:xfrm>
          <a:prstGeom prst="ellipse">
            <a:avLst/>
          </a:prstGeom>
          <a:ln w="12700">
            <a:noFill/>
            <a:miter lim="400000"/>
          </a:ln>
          <a:effectLst>
            <a:outerShdw blurRad="38100" dist="25400" dir="5400000" rotWithShape="0">
              <a:srgbClr val="000000">
                <a:alpha val="30000"/>
              </a:srgbClr>
            </a:outerShdw>
          </a:effectLst>
        </p:spPr>
      </p:pic>
      <p:pic>
        <p:nvPicPr>
          <p:cNvPr id="86" name="Hungary.jpg">
            <a:extLst>
              <a:ext uri="{FF2B5EF4-FFF2-40B4-BE49-F238E27FC236}">
                <a16:creationId xmlns:a16="http://schemas.microsoft.com/office/drawing/2014/main" id="{0A69AA62-A747-4823-96E0-BA71D49B2A8A}"/>
              </a:ext>
            </a:extLst>
          </p:cNvPr>
          <p:cNvPicPr/>
          <p:nvPr/>
        </p:nvPicPr>
        <p:blipFill>
          <a:blip r:embed="rId27">
            <a:extLst/>
          </a:blip>
          <a:stretch>
            <a:fillRect/>
          </a:stretch>
        </p:blipFill>
        <p:spPr>
          <a:xfrm>
            <a:off x="3859213" y="1155700"/>
            <a:ext cx="180975" cy="180975"/>
          </a:xfrm>
          <a:prstGeom prst="ellipse">
            <a:avLst/>
          </a:prstGeom>
          <a:ln w="12700">
            <a:noFill/>
            <a:miter lim="400000"/>
          </a:ln>
          <a:effectLst>
            <a:outerShdw blurRad="38100" dist="25400" dir="5400000" rotWithShape="0">
              <a:srgbClr val="000000">
                <a:alpha val="30000"/>
              </a:srgbClr>
            </a:outerShdw>
          </a:effectLst>
        </p:spPr>
      </p:pic>
      <p:pic>
        <p:nvPicPr>
          <p:cNvPr id="87" name="Italy.jpg">
            <a:extLst>
              <a:ext uri="{FF2B5EF4-FFF2-40B4-BE49-F238E27FC236}">
                <a16:creationId xmlns:a16="http://schemas.microsoft.com/office/drawing/2014/main" id="{A8CA6AB9-1B0A-4BB0-B2FF-11FA9D9D6501}"/>
              </a:ext>
            </a:extLst>
          </p:cNvPr>
          <p:cNvPicPr/>
          <p:nvPr/>
        </p:nvPicPr>
        <p:blipFill>
          <a:blip r:embed="rId28">
            <a:extLst/>
          </a:blip>
          <a:stretch>
            <a:fillRect/>
          </a:stretch>
        </p:blipFill>
        <p:spPr>
          <a:xfrm>
            <a:off x="8039100" y="1155700"/>
            <a:ext cx="179388" cy="180975"/>
          </a:xfrm>
          <a:prstGeom prst="ellipse">
            <a:avLst/>
          </a:prstGeom>
          <a:ln w="12700">
            <a:noFill/>
            <a:miter lim="400000"/>
          </a:ln>
          <a:effectLst>
            <a:outerShdw blurRad="38100" dist="25400" dir="5400000" rotWithShape="0">
              <a:srgbClr val="000000">
                <a:alpha val="30000"/>
              </a:srgbClr>
            </a:outerShdw>
          </a:effectLst>
        </p:spPr>
      </p:pic>
      <p:pic>
        <p:nvPicPr>
          <p:cNvPr id="88" name="Romania.jpg">
            <a:extLst>
              <a:ext uri="{FF2B5EF4-FFF2-40B4-BE49-F238E27FC236}">
                <a16:creationId xmlns:a16="http://schemas.microsoft.com/office/drawing/2014/main" id="{76F38C29-429C-4950-8FE9-214241345D78}"/>
              </a:ext>
            </a:extLst>
          </p:cNvPr>
          <p:cNvPicPr/>
          <p:nvPr/>
        </p:nvPicPr>
        <p:blipFill>
          <a:blip r:embed="rId29">
            <a:extLst/>
          </a:blip>
          <a:stretch>
            <a:fillRect/>
          </a:stretch>
        </p:blipFill>
        <p:spPr>
          <a:xfrm>
            <a:off x="5716588" y="1155700"/>
            <a:ext cx="180975" cy="180975"/>
          </a:xfrm>
          <a:prstGeom prst="ellipse">
            <a:avLst/>
          </a:prstGeom>
          <a:ln w="12700">
            <a:noFill/>
            <a:miter lim="400000"/>
          </a:ln>
          <a:effectLst>
            <a:outerShdw blurRad="38100" dist="25400" dir="5400000" rotWithShape="0">
              <a:srgbClr val="000000">
                <a:alpha val="30000"/>
              </a:srgbClr>
            </a:outerShdw>
          </a:effectLst>
        </p:spPr>
      </p:pic>
      <p:pic>
        <p:nvPicPr>
          <p:cNvPr id="89" name="Serbia.jpg">
            <a:extLst>
              <a:ext uri="{FF2B5EF4-FFF2-40B4-BE49-F238E27FC236}">
                <a16:creationId xmlns:a16="http://schemas.microsoft.com/office/drawing/2014/main" id="{B45FB0CB-F6CA-45BC-9E77-C9E95080BEA0}"/>
              </a:ext>
            </a:extLst>
          </p:cNvPr>
          <p:cNvPicPr/>
          <p:nvPr/>
        </p:nvPicPr>
        <p:blipFill>
          <a:blip r:embed="rId30">
            <a:extLst/>
          </a:blip>
          <a:stretch>
            <a:fillRect/>
          </a:stretch>
        </p:blipFill>
        <p:spPr>
          <a:xfrm>
            <a:off x="2930525" y="1155700"/>
            <a:ext cx="180975" cy="180975"/>
          </a:xfrm>
          <a:prstGeom prst="ellipse">
            <a:avLst/>
          </a:prstGeom>
          <a:ln w="12700">
            <a:noFill/>
            <a:miter lim="400000"/>
          </a:ln>
          <a:effectLst>
            <a:outerShdw blurRad="38100" dist="25400" dir="5400000" rotWithShape="0">
              <a:srgbClr val="000000">
                <a:alpha val="30000"/>
              </a:srgbClr>
            </a:outerShdw>
          </a:effectLst>
        </p:spPr>
      </p:pic>
      <p:pic>
        <p:nvPicPr>
          <p:cNvPr id="90" name="Slovakia.jpg">
            <a:extLst>
              <a:ext uri="{FF2B5EF4-FFF2-40B4-BE49-F238E27FC236}">
                <a16:creationId xmlns:a16="http://schemas.microsoft.com/office/drawing/2014/main" id="{AB414779-49B5-4EAD-B8F5-60AC79A48FED}"/>
              </a:ext>
            </a:extLst>
          </p:cNvPr>
          <p:cNvPicPr/>
          <p:nvPr/>
        </p:nvPicPr>
        <p:blipFill>
          <a:blip r:embed="rId31">
            <a:extLst/>
          </a:blip>
          <a:stretch>
            <a:fillRect/>
          </a:stretch>
        </p:blipFill>
        <p:spPr>
          <a:xfrm>
            <a:off x="2003425" y="1155700"/>
            <a:ext cx="179388" cy="180975"/>
          </a:xfrm>
          <a:prstGeom prst="ellipse">
            <a:avLst/>
          </a:prstGeom>
          <a:ln w="12700">
            <a:noFill/>
            <a:miter lim="400000"/>
          </a:ln>
          <a:effectLst>
            <a:outerShdw blurRad="38100" dist="25400" dir="5400000" rotWithShape="0">
              <a:srgbClr val="000000">
                <a:alpha val="30000"/>
              </a:srgbClr>
            </a:outerShdw>
          </a:effectLst>
        </p:spPr>
      </p:pic>
      <p:pic>
        <p:nvPicPr>
          <p:cNvPr id="91" name="Slovenia.jpg">
            <a:extLst>
              <a:ext uri="{FF2B5EF4-FFF2-40B4-BE49-F238E27FC236}">
                <a16:creationId xmlns:a16="http://schemas.microsoft.com/office/drawing/2014/main" id="{3C83E88A-136D-49EE-BE08-185D6BAF7440}"/>
              </a:ext>
            </a:extLst>
          </p:cNvPr>
          <p:cNvPicPr/>
          <p:nvPr/>
        </p:nvPicPr>
        <p:blipFill>
          <a:blip r:embed="rId32">
            <a:extLst/>
          </a:blip>
          <a:stretch>
            <a:fillRect/>
          </a:stretch>
        </p:blipFill>
        <p:spPr>
          <a:xfrm>
            <a:off x="4324350" y="1155700"/>
            <a:ext cx="179388" cy="180975"/>
          </a:xfrm>
          <a:prstGeom prst="ellipse">
            <a:avLst/>
          </a:prstGeom>
          <a:ln w="12700">
            <a:noFill/>
            <a:miter lim="400000"/>
          </a:ln>
          <a:effectLst>
            <a:outerShdw blurRad="38100" dist="25400" dir="5400000" rotWithShape="0">
              <a:srgbClr val="000000">
                <a:alpha val="30000"/>
              </a:srgbClr>
            </a:outerShdw>
          </a:effectLst>
        </p:spPr>
      </p:pic>
      <p:pic>
        <p:nvPicPr>
          <p:cNvPr id="92" name="Germany.jpg">
            <a:extLst>
              <a:ext uri="{FF2B5EF4-FFF2-40B4-BE49-F238E27FC236}">
                <a16:creationId xmlns:a16="http://schemas.microsoft.com/office/drawing/2014/main" id="{51D67BA8-7A51-4C17-84AE-E91FDE820E29}"/>
              </a:ext>
            </a:extLst>
          </p:cNvPr>
          <p:cNvPicPr/>
          <p:nvPr/>
        </p:nvPicPr>
        <p:blipFill>
          <a:blip r:embed="rId33">
            <a:extLst/>
          </a:blip>
          <a:stretch>
            <a:fillRect/>
          </a:stretch>
        </p:blipFill>
        <p:spPr>
          <a:xfrm>
            <a:off x="8502650" y="1155700"/>
            <a:ext cx="179388" cy="180975"/>
          </a:xfrm>
          <a:prstGeom prst="ellipse">
            <a:avLst/>
          </a:prstGeom>
          <a:ln w="12700">
            <a:noFill/>
            <a:miter lim="400000"/>
          </a:ln>
          <a:effectLst>
            <a:outerShdw blurRad="38100" dist="25400" dir="5400000" rotWithShape="0">
              <a:srgbClr val="000000">
                <a:alpha val="30000"/>
              </a:srgbClr>
            </a:outerShdw>
          </a:effectLst>
        </p:spPr>
      </p:pic>
      <p:pic>
        <p:nvPicPr>
          <p:cNvPr id="93" name="Moldova.jpg">
            <a:extLst>
              <a:ext uri="{FF2B5EF4-FFF2-40B4-BE49-F238E27FC236}">
                <a16:creationId xmlns:a16="http://schemas.microsoft.com/office/drawing/2014/main" id="{2C755830-EA3A-4175-9F9A-1E2C7716211D}"/>
              </a:ext>
            </a:extLst>
          </p:cNvPr>
          <p:cNvPicPr/>
          <p:nvPr/>
        </p:nvPicPr>
        <p:blipFill>
          <a:blip r:embed="rId34">
            <a:extLst/>
          </a:blip>
          <a:stretch>
            <a:fillRect/>
          </a:stretch>
        </p:blipFill>
        <p:spPr>
          <a:xfrm>
            <a:off x="7110413" y="1155700"/>
            <a:ext cx="179388" cy="180975"/>
          </a:xfrm>
          <a:prstGeom prst="ellipse">
            <a:avLst/>
          </a:prstGeom>
          <a:ln w="12700">
            <a:noFill/>
            <a:miter lim="400000"/>
          </a:ln>
          <a:effectLst>
            <a:outerShdw blurRad="38100" dist="25400" dir="5400000" rotWithShape="0">
              <a:srgbClr val="000000">
                <a:alpha val="30000"/>
              </a:srgbClr>
            </a:outerShdw>
          </a:effectLst>
        </p:spPr>
      </p:pic>
      <p:pic>
        <p:nvPicPr>
          <p:cNvPr id="94" name="China.jpg">
            <a:extLst>
              <a:ext uri="{FF2B5EF4-FFF2-40B4-BE49-F238E27FC236}">
                <a16:creationId xmlns:a16="http://schemas.microsoft.com/office/drawing/2014/main" id="{35C0092E-1FD2-46D0-8B85-616A5185D6BC}"/>
              </a:ext>
            </a:extLst>
          </p:cNvPr>
          <p:cNvPicPr/>
          <p:nvPr/>
        </p:nvPicPr>
        <p:blipFill>
          <a:blip r:embed="rId35">
            <a:extLst/>
          </a:blip>
          <a:stretch>
            <a:fillRect/>
          </a:stretch>
        </p:blipFill>
        <p:spPr>
          <a:xfrm>
            <a:off x="7573963" y="1155700"/>
            <a:ext cx="179388" cy="180975"/>
          </a:xfrm>
          <a:prstGeom prst="ellipse">
            <a:avLst/>
          </a:prstGeom>
          <a:ln w="12700">
            <a:noFill/>
            <a:miter lim="400000"/>
          </a:ln>
          <a:effectLst>
            <a:outerShdw blurRad="38100" dist="25400" dir="5400000" rotWithShape="0">
              <a:srgbClr val="000000">
                <a:alpha val="30000"/>
              </a:srgbClr>
            </a:outerShdw>
          </a:effectLst>
        </p:spPr>
      </p:pic>
      <p:pic>
        <p:nvPicPr>
          <p:cNvPr id="95" name="European-Union.jpg">
            <a:extLst>
              <a:ext uri="{FF2B5EF4-FFF2-40B4-BE49-F238E27FC236}">
                <a16:creationId xmlns:a16="http://schemas.microsoft.com/office/drawing/2014/main" id="{2B00D037-F888-4C84-AD06-EB6F21256AE6}"/>
              </a:ext>
            </a:extLst>
          </p:cNvPr>
          <p:cNvPicPr/>
          <p:nvPr/>
        </p:nvPicPr>
        <p:blipFill>
          <a:blip r:embed="rId36">
            <a:extLst/>
          </a:blip>
          <a:stretch>
            <a:fillRect/>
          </a:stretch>
        </p:blipFill>
        <p:spPr>
          <a:xfrm>
            <a:off x="8966200" y="1155700"/>
            <a:ext cx="180975" cy="180975"/>
          </a:xfrm>
          <a:prstGeom prst="ellipse">
            <a:avLst/>
          </a:prstGeom>
          <a:ln w="12700">
            <a:noFill/>
            <a:miter lim="400000"/>
          </a:ln>
          <a:effectLst>
            <a:outerShdw blurRad="38100" dist="25400" dir="5400000" rotWithShape="0">
              <a:srgbClr val="000000">
                <a:alpha val="30000"/>
              </a:srgbClr>
            </a:outerShdw>
          </a:effectLst>
        </p:spPr>
      </p:pic>
      <p:graphicFrame>
        <p:nvGraphicFramePr>
          <p:cNvPr id="96" name="Table 95">
            <a:extLst>
              <a:ext uri="{FF2B5EF4-FFF2-40B4-BE49-F238E27FC236}">
                <a16:creationId xmlns:a16="http://schemas.microsoft.com/office/drawing/2014/main" id="{12C30529-AB23-449E-A656-43C0D23B04F0}"/>
              </a:ext>
            </a:extLst>
          </p:cNvPr>
          <p:cNvGraphicFramePr>
            <a:graphicFrameLocks noGrp="1"/>
          </p:cNvGraphicFramePr>
          <p:nvPr>
            <p:extLst>
              <p:ext uri="{D42A27DB-BD31-4B8C-83A1-F6EECF244321}">
                <p14:modId xmlns:p14="http://schemas.microsoft.com/office/powerpoint/2010/main" val="293031014"/>
              </p:ext>
            </p:extLst>
          </p:nvPr>
        </p:nvGraphicFramePr>
        <p:xfrm>
          <a:off x="1849438" y="1271588"/>
          <a:ext cx="7431088" cy="336550"/>
        </p:xfrm>
        <a:graphic>
          <a:graphicData uri="http://schemas.openxmlformats.org/drawingml/2006/table">
            <a:tbl>
              <a:tblPr>
                <a:tableStyleId>{5C22544A-7EE6-4342-B048-85BDC9FD1C3A}</a:tableStyleId>
              </a:tblPr>
              <a:tblGrid>
                <a:gridCol w="464443">
                  <a:extLst>
                    <a:ext uri="{9D8B030D-6E8A-4147-A177-3AD203B41FA5}">
                      <a16:colId xmlns:a16="http://schemas.microsoft.com/office/drawing/2014/main" val="2152591046"/>
                    </a:ext>
                  </a:extLst>
                </a:gridCol>
                <a:gridCol w="464443">
                  <a:extLst>
                    <a:ext uri="{9D8B030D-6E8A-4147-A177-3AD203B41FA5}">
                      <a16:colId xmlns:a16="http://schemas.microsoft.com/office/drawing/2014/main" val="1071412868"/>
                    </a:ext>
                  </a:extLst>
                </a:gridCol>
                <a:gridCol w="464443">
                  <a:extLst>
                    <a:ext uri="{9D8B030D-6E8A-4147-A177-3AD203B41FA5}">
                      <a16:colId xmlns:a16="http://schemas.microsoft.com/office/drawing/2014/main" val="3565668876"/>
                    </a:ext>
                  </a:extLst>
                </a:gridCol>
                <a:gridCol w="464443">
                  <a:extLst>
                    <a:ext uri="{9D8B030D-6E8A-4147-A177-3AD203B41FA5}">
                      <a16:colId xmlns:a16="http://schemas.microsoft.com/office/drawing/2014/main" val="1889671707"/>
                    </a:ext>
                  </a:extLst>
                </a:gridCol>
                <a:gridCol w="464443">
                  <a:extLst>
                    <a:ext uri="{9D8B030D-6E8A-4147-A177-3AD203B41FA5}">
                      <a16:colId xmlns:a16="http://schemas.microsoft.com/office/drawing/2014/main" val="3838501883"/>
                    </a:ext>
                  </a:extLst>
                </a:gridCol>
                <a:gridCol w="464443">
                  <a:extLst>
                    <a:ext uri="{9D8B030D-6E8A-4147-A177-3AD203B41FA5}">
                      <a16:colId xmlns:a16="http://schemas.microsoft.com/office/drawing/2014/main" val="3455289817"/>
                    </a:ext>
                  </a:extLst>
                </a:gridCol>
                <a:gridCol w="464443">
                  <a:extLst>
                    <a:ext uri="{9D8B030D-6E8A-4147-A177-3AD203B41FA5}">
                      <a16:colId xmlns:a16="http://schemas.microsoft.com/office/drawing/2014/main" val="1690215425"/>
                    </a:ext>
                  </a:extLst>
                </a:gridCol>
                <a:gridCol w="464443">
                  <a:extLst>
                    <a:ext uri="{9D8B030D-6E8A-4147-A177-3AD203B41FA5}">
                      <a16:colId xmlns:a16="http://schemas.microsoft.com/office/drawing/2014/main" val="2235430376"/>
                    </a:ext>
                  </a:extLst>
                </a:gridCol>
                <a:gridCol w="464443">
                  <a:extLst>
                    <a:ext uri="{9D8B030D-6E8A-4147-A177-3AD203B41FA5}">
                      <a16:colId xmlns:a16="http://schemas.microsoft.com/office/drawing/2014/main" val="2248864862"/>
                    </a:ext>
                  </a:extLst>
                </a:gridCol>
                <a:gridCol w="464443">
                  <a:extLst>
                    <a:ext uri="{9D8B030D-6E8A-4147-A177-3AD203B41FA5}">
                      <a16:colId xmlns:a16="http://schemas.microsoft.com/office/drawing/2014/main" val="1438585564"/>
                    </a:ext>
                  </a:extLst>
                </a:gridCol>
                <a:gridCol w="464443">
                  <a:extLst>
                    <a:ext uri="{9D8B030D-6E8A-4147-A177-3AD203B41FA5}">
                      <a16:colId xmlns:a16="http://schemas.microsoft.com/office/drawing/2014/main" val="1132492329"/>
                    </a:ext>
                  </a:extLst>
                </a:gridCol>
                <a:gridCol w="464443">
                  <a:extLst>
                    <a:ext uri="{9D8B030D-6E8A-4147-A177-3AD203B41FA5}">
                      <a16:colId xmlns:a16="http://schemas.microsoft.com/office/drawing/2014/main" val="1839852596"/>
                    </a:ext>
                  </a:extLst>
                </a:gridCol>
                <a:gridCol w="464443">
                  <a:extLst>
                    <a:ext uri="{9D8B030D-6E8A-4147-A177-3AD203B41FA5}">
                      <a16:colId xmlns:a16="http://schemas.microsoft.com/office/drawing/2014/main" val="1386006568"/>
                    </a:ext>
                  </a:extLst>
                </a:gridCol>
                <a:gridCol w="464443">
                  <a:extLst>
                    <a:ext uri="{9D8B030D-6E8A-4147-A177-3AD203B41FA5}">
                      <a16:colId xmlns:a16="http://schemas.microsoft.com/office/drawing/2014/main" val="1730060077"/>
                    </a:ext>
                  </a:extLst>
                </a:gridCol>
                <a:gridCol w="464443">
                  <a:extLst>
                    <a:ext uri="{9D8B030D-6E8A-4147-A177-3AD203B41FA5}">
                      <a16:colId xmlns:a16="http://schemas.microsoft.com/office/drawing/2014/main" val="2290957865"/>
                    </a:ext>
                  </a:extLst>
                </a:gridCol>
                <a:gridCol w="464443">
                  <a:extLst>
                    <a:ext uri="{9D8B030D-6E8A-4147-A177-3AD203B41FA5}">
                      <a16:colId xmlns:a16="http://schemas.microsoft.com/office/drawing/2014/main" val="1394569229"/>
                    </a:ext>
                  </a:extLst>
                </a:gridCol>
              </a:tblGrid>
              <a:tr h="336550">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S</a:t>
                      </a:r>
                      <a:r>
                        <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K</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HR</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RS</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EG</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HU</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SI</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AL</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BA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RO</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U</a:t>
                      </a:r>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A</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CZ</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MD</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CN</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err="1">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IT</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DE</a:t>
                      </a:r>
                      <a:endParaRPr lang="en-GB" sz="900" b="0"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t-IT" sz="900" b="1"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rPr>
                        <a:t>EU</a:t>
                      </a:r>
                      <a:endParaRPr lang="en-GB" sz="900" b="1" i="0"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7158905"/>
                  </a:ext>
                </a:extLst>
              </a:tr>
            </a:tbl>
          </a:graphicData>
        </a:graphic>
      </p:graphicFrame>
      <p:pic>
        <p:nvPicPr>
          <p:cNvPr id="97" name="Ukraine.jpg">
            <a:extLst>
              <a:ext uri="{FF2B5EF4-FFF2-40B4-BE49-F238E27FC236}">
                <a16:creationId xmlns:a16="http://schemas.microsoft.com/office/drawing/2014/main" id="{676EE1A4-DC37-4EA3-8FD6-3E933DFEAB8E}"/>
              </a:ext>
            </a:extLst>
          </p:cNvPr>
          <p:cNvPicPr/>
          <p:nvPr/>
        </p:nvPicPr>
        <p:blipFill>
          <a:blip r:embed="rId37">
            <a:extLst/>
          </a:blip>
          <a:stretch>
            <a:fillRect/>
          </a:stretch>
        </p:blipFill>
        <p:spPr>
          <a:xfrm>
            <a:off x="6181725" y="1155700"/>
            <a:ext cx="179388" cy="180975"/>
          </a:xfrm>
          <a:prstGeom prst="ellipse">
            <a:avLst/>
          </a:prstGeom>
          <a:ln w="12700">
            <a:noFill/>
            <a:miter lim="400000"/>
          </a:ln>
          <a:effectLst>
            <a:outerShdw blurRad="38100" dist="25400" dir="5400000" rotWithShape="0">
              <a:srgbClr val="000000">
                <a:alpha val="30000"/>
              </a:srgbClr>
            </a:outerShdw>
          </a:effectLst>
        </p:spPr>
      </p:pic>
      <p:sp>
        <p:nvSpPr>
          <p:cNvPr id="98" name="TextBox 97">
            <a:extLst>
              <a:ext uri="{FF2B5EF4-FFF2-40B4-BE49-F238E27FC236}">
                <a16:creationId xmlns:a16="http://schemas.microsoft.com/office/drawing/2014/main" id="{043AC051-1D20-4996-972A-7CF5B14E4C9C}"/>
              </a:ext>
            </a:extLst>
          </p:cNvPr>
          <p:cNvSpPr txBox="1"/>
          <p:nvPr/>
        </p:nvSpPr>
        <p:spPr>
          <a:xfrm>
            <a:off x="8612188" y="2573338"/>
            <a:ext cx="331788" cy="169863"/>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sz="5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(1)</a:t>
            </a:r>
            <a:endParaRPr kumimoji="0" lang="en-GB" sz="5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9" name="TextBox 98">
            <a:extLst>
              <a:ext uri="{FF2B5EF4-FFF2-40B4-BE49-F238E27FC236}">
                <a16:creationId xmlns:a16="http://schemas.microsoft.com/office/drawing/2014/main" id="{945685B1-64FA-431F-985A-0DD6AE0A8705}"/>
              </a:ext>
            </a:extLst>
          </p:cNvPr>
          <p:cNvSpPr txBox="1"/>
          <p:nvPr/>
        </p:nvSpPr>
        <p:spPr>
          <a:xfrm>
            <a:off x="3078163" y="2463800"/>
            <a:ext cx="331788" cy="169863"/>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sz="5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(1)</a:t>
            </a:r>
            <a:endParaRPr kumimoji="0" lang="en-GB" sz="5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0" name="TextBox 99">
            <a:extLst>
              <a:ext uri="{FF2B5EF4-FFF2-40B4-BE49-F238E27FC236}">
                <a16:creationId xmlns:a16="http://schemas.microsoft.com/office/drawing/2014/main" id="{2FF80F75-9B36-4AFB-817F-51F5EFF409E2}"/>
              </a:ext>
            </a:extLst>
          </p:cNvPr>
          <p:cNvSpPr txBox="1"/>
          <p:nvPr/>
        </p:nvSpPr>
        <p:spPr>
          <a:xfrm>
            <a:off x="7454900" y="4340225"/>
            <a:ext cx="455613" cy="246063"/>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n.a</a:t>
            </a:r>
            <a:r>
              <a:rPr kumimoji="0" lang="it-IT" sz="9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a:t>
            </a:r>
            <a:endParaRPr kumimoji="0" lang="en-GB" sz="9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1" name="TextBox 100">
            <a:extLst>
              <a:ext uri="{FF2B5EF4-FFF2-40B4-BE49-F238E27FC236}">
                <a16:creationId xmlns:a16="http://schemas.microsoft.com/office/drawing/2014/main" id="{8701EADF-68D7-485E-ACC2-264E4BC7FA8B}"/>
              </a:ext>
            </a:extLst>
          </p:cNvPr>
          <p:cNvSpPr txBox="1"/>
          <p:nvPr/>
        </p:nvSpPr>
        <p:spPr>
          <a:xfrm>
            <a:off x="7454900" y="5878513"/>
            <a:ext cx="434975" cy="246063"/>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n.a</a:t>
            </a:r>
            <a:r>
              <a:rPr kumimoji="0" lang="it-IT" sz="9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a:t>
            </a:r>
            <a:endParaRPr kumimoji="0" lang="en-GB" sz="9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2" name="TextBox 101">
            <a:extLst>
              <a:ext uri="{FF2B5EF4-FFF2-40B4-BE49-F238E27FC236}">
                <a16:creationId xmlns:a16="http://schemas.microsoft.com/office/drawing/2014/main" id="{94422C57-93F7-4825-B9AC-23367AD59CC1}"/>
              </a:ext>
            </a:extLst>
          </p:cNvPr>
          <p:cNvSpPr txBox="1"/>
          <p:nvPr/>
        </p:nvSpPr>
        <p:spPr>
          <a:xfrm>
            <a:off x="7454900" y="5121274"/>
            <a:ext cx="420688" cy="24765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n.a</a:t>
            </a:r>
            <a:r>
              <a:rPr kumimoji="0" lang="it-IT" sz="9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a:t>
            </a:r>
            <a:endParaRPr kumimoji="0" lang="en-GB" sz="9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3" name="TextBox 102">
            <a:extLst>
              <a:ext uri="{FF2B5EF4-FFF2-40B4-BE49-F238E27FC236}">
                <a16:creationId xmlns:a16="http://schemas.microsoft.com/office/drawing/2014/main" id="{83446215-E2C1-48D4-94C4-8459AE51D3C6}"/>
              </a:ext>
            </a:extLst>
          </p:cNvPr>
          <p:cNvSpPr txBox="1"/>
          <p:nvPr/>
        </p:nvSpPr>
        <p:spPr>
          <a:xfrm>
            <a:off x="9126538" y="2573338"/>
            <a:ext cx="331788" cy="169863"/>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sz="5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(2)</a:t>
            </a:r>
            <a:endParaRPr kumimoji="0" lang="en-GB" sz="5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4" name="TextBox 103">
            <a:extLst>
              <a:ext uri="{FF2B5EF4-FFF2-40B4-BE49-F238E27FC236}">
                <a16:creationId xmlns:a16="http://schemas.microsoft.com/office/drawing/2014/main" id="{301CCB92-970F-4A1A-89BD-7CF015B6FA10}"/>
              </a:ext>
            </a:extLst>
          </p:cNvPr>
          <p:cNvSpPr txBox="1"/>
          <p:nvPr/>
        </p:nvSpPr>
        <p:spPr>
          <a:xfrm>
            <a:off x="3054350" y="3248025"/>
            <a:ext cx="331788" cy="169863"/>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sz="5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(1)</a:t>
            </a:r>
            <a:endParaRPr kumimoji="0" lang="en-GB" sz="5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8" name="Rectangle 286">
            <a:extLst>
              <a:ext uri="{FF2B5EF4-FFF2-40B4-BE49-F238E27FC236}">
                <a16:creationId xmlns:a16="http://schemas.microsoft.com/office/drawing/2014/main" id="{FF7EED80-F310-42B9-8C87-279436A3BB9A}"/>
              </a:ext>
            </a:extLst>
          </p:cNvPr>
          <p:cNvSpPr>
            <a:spLocks noChangeArrowheads="1"/>
          </p:cNvSpPr>
          <p:nvPr/>
        </p:nvSpPr>
        <p:spPr bwMode="gray">
          <a:xfrm>
            <a:off x="595313" y="909638"/>
            <a:ext cx="18208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defTabSz="91074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3809"/>
                </a:solidFill>
                <a:effectLst/>
                <a:uLnTx/>
                <a:uFillTx/>
                <a:latin typeface="Calibri Light" panose="020F0302020204030204" pitchFamily="34" charset="0"/>
                <a:cs typeface="Calibri Light" panose="020F0302020204030204" pitchFamily="34" charset="0"/>
                <a:sym typeface="Calibri Light" panose="020F0302020204030204" pitchFamily="34" charset="0"/>
              </a:rPr>
              <a:t>December  2018</a:t>
            </a:r>
          </a:p>
        </p:txBody>
      </p:sp>
      <p:sp>
        <p:nvSpPr>
          <p:cNvPr id="116" name="Title 1">
            <a:extLst>
              <a:ext uri="{FF2B5EF4-FFF2-40B4-BE49-F238E27FC236}">
                <a16:creationId xmlns:a16="http://schemas.microsoft.com/office/drawing/2014/main" id="{308B3C95-5430-4987-8AB7-B09084398DBA}"/>
              </a:ext>
            </a:extLst>
          </p:cNvPr>
          <p:cNvSpPr txBox="1">
            <a:spLocks/>
          </p:cNvSpPr>
          <p:nvPr/>
        </p:nvSpPr>
        <p:spPr>
          <a:xfrm>
            <a:off x="360000" y="288000"/>
            <a:ext cx="9565050" cy="54451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Banking system – Structure indicators</a:t>
            </a:r>
          </a:p>
        </p:txBody>
      </p:sp>
      <p:cxnSp>
        <p:nvCxnSpPr>
          <p:cNvPr id="117" name="Straight Connector 116">
            <a:extLst>
              <a:ext uri="{FF2B5EF4-FFF2-40B4-BE49-F238E27FC236}">
                <a16:creationId xmlns:a16="http://schemas.microsoft.com/office/drawing/2014/main" id="{4E7C0B31-6555-4B27-A570-5C400EAF2FD1}"/>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
        <p:nvSpPr>
          <p:cNvPr id="171" name="Rectangle 13">
            <a:extLst>
              <a:ext uri="{FF2B5EF4-FFF2-40B4-BE49-F238E27FC236}">
                <a16:creationId xmlns:a16="http://schemas.microsoft.com/office/drawing/2014/main" id="{7EB95924-665B-4E6C-AFAC-77EB0F3EB37D}"/>
              </a:ext>
            </a:extLst>
          </p:cNvPr>
          <p:cNvSpPr>
            <a:spLocks noChangeArrowheads="1"/>
          </p:cNvSpPr>
          <p:nvPr/>
        </p:nvSpPr>
        <p:spPr bwMode="gray">
          <a:xfrm>
            <a:off x="4697579" y="1125538"/>
            <a:ext cx="366059" cy="5126036"/>
          </a:xfrm>
          <a:prstGeom prst="rect">
            <a:avLst/>
          </a:prstGeom>
          <a:noFill/>
          <a:ln w="12700" algn="ctr">
            <a:solidFill>
              <a:srgbClr val="E53809"/>
            </a:solidFill>
            <a:prstDash val="dash"/>
            <a:miter lim="800000"/>
            <a:headEnd/>
            <a:tailEnd/>
          </a:ln>
          <a:effectLst/>
          <a:extLst/>
        </p:spPr>
        <p:txBody>
          <a:bodyPr wrap="none" lIns="93226" tIns="46614" rIns="93226" bIns="46614" anchor="ctr"/>
          <a:lstStyle/>
          <a:p>
            <a:pPr marL="0" marR="0" lvl="0" indent="0" algn="ctr" defTabSz="867286"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41208711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1228875297"/>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39960" name="think-cell Slide" r:id="rId21" imgW="360" imgH="360" progId="TCLayout.ActiveDocument.1">
                  <p:embed/>
                </p:oleObj>
              </mc:Choice>
              <mc:Fallback>
                <p:oleObj name="think-cell Slide" r:id="rId21" imgW="360" imgH="360" progId="TCLayout.ActiveDocument.1">
                  <p:embed/>
                  <p:pic>
                    <p:nvPicPr>
                      <p:cNvPr id="323586" name="Object 49"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BAF6DB0D-76EF-4717-81DE-20DF4DA8C63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8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 name="Title 1"/>
          <p:cNvSpPr>
            <a:spLocks noGrp="1"/>
          </p:cNvSpPr>
          <p:nvPr>
            <p:ph type="ctrTitle" idx="4294967295"/>
          </p:nvPr>
        </p:nvSpPr>
        <p:spPr>
          <a:xfrm>
            <a:off x="360000" y="288000"/>
            <a:ext cx="9565050" cy="544513"/>
          </a:xfrm>
        </p:spPr>
        <p:txBody>
          <a:bodyPr>
            <a:normAutofit fontScale="90000"/>
          </a:body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Banking market evolution</a:t>
            </a:r>
          </a:p>
        </p:txBody>
      </p:sp>
      <p:grpSp>
        <p:nvGrpSpPr>
          <p:cNvPr id="186" name="Group 185"/>
          <p:cNvGrpSpPr/>
          <p:nvPr/>
        </p:nvGrpSpPr>
        <p:grpSpPr>
          <a:xfrm>
            <a:off x="10848726" y="170255"/>
            <a:ext cx="1336431" cy="6590452"/>
            <a:chOff x="10855569" y="267548"/>
            <a:chExt cx="1336431" cy="6590452"/>
          </a:xfrm>
        </p:grpSpPr>
        <p:pic>
          <p:nvPicPr>
            <p:cNvPr id="187" name="Picture 3"/>
            <p:cNvPicPr>
              <a:picLocks noChangeAspect="1"/>
            </p:cNvPicPr>
            <p:nvPr/>
          </p:nvPicPr>
          <p:blipFill>
            <a:blip r:embed="rId23"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8" name="Rectangle: Diagonal Corners Rounded 7">
            <a:extLst>
              <a:ext uri="{FF2B5EF4-FFF2-40B4-BE49-F238E27FC236}">
                <a16:creationId xmlns:a16="http://schemas.microsoft.com/office/drawing/2014/main" id="{5B440CFD-AE0B-497F-BEF4-97F7C1E4FE8A}"/>
              </a:ext>
            </a:extLst>
          </p:cNvPr>
          <p:cNvSpPr/>
          <p:nvPr/>
        </p:nvSpPr>
        <p:spPr>
          <a:xfrm>
            <a:off x="4883150" y="795338"/>
            <a:ext cx="4406900" cy="5372549"/>
          </a:xfrm>
          <a:prstGeom prst="round2DiagRect">
            <a:avLst/>
          </a:prstGeom>
          <a:solidFill>
            <a:schemeClr val="bg1"/>
          </a:solidFill>
          <a:ln w="3175" algn="ctr">
            <a:solidFill>
              <a:schemeClr val="bg1">
                <a:lumMod val="85000"/>
              </a:schemeClr>
            </a:solidFill>
            <a:round/>
            <a:headEnd/>
            <a:tailEnd/>
          </a:ln>
          <a:effectLst/>
        </p:spPr>
        <p:txBody>
          <a:bodyPr wrap="none" lIns="71918" tIns="0" rIns="0" bIns="0" anchor="ctr"/>
          <a:lstStyle/>
          <a:p>
            <a:pPr marL="0" marR="0" lvl="0" indent="0" algn="l" defTabSz="913382"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Loans and deposits progression</a:t>
            </a:r>
          </a:p>
        </p:txBody>
      </p:sp>
      <p:sp>
        <p:nvSpPr>
          <p:cNvPr id="9" name="Rectangle: Diagonal Corners Rounded 8">
            <a:extLst>
              <a:ext uri="{FF2B5EF4-FFF2-40B4-BE49-F238E27FC236}">
                <a16:creationId xmlns:a16="http://schemas.microsoft.com/office/drawing/2014/main" id="{7FA253DE-18A4-40CE-AFAF-11D827CB712B}"/>
              </a:ext>
            </a:extLst>
          </p:cNvPr>
          <p:cNvSpPr/>
          <p:nvPr/>
        </p:nvSpPr>
        <p:spPr>
          <a:xfrm>
            <a:off x="366713" y="822326"/>
            <a:ext cx="4283075" cy="5435600"/>
          </a:xfrm>
          <a:prstGeom prst="round2DiagRect">
            <a:avLst/>
          </a:prstGeom>
          <a:solidFill>
            <a:schemeClr val="bg1"/>
          </a:solidFill>
          <a:ln w="3175" algn="ctr">
            <a:solidFill>
              <a:schemeClr val="bg1">
                <a:lumMod val="85000"/>
              </a:schemeClr>
            </a:solidFill>
            <a:round/>
            <a:headEnd/>
            <a:tailEnd/>
          </a:ln>
          <a:effectLst/>
        </p:spPr>
        <p:txBody>
          <a:bodyPr wrap="none" lIns="71918" tIns="0" rIns="0" bIns="0" anchor="ctr"/>
          <a:lstStyle/>
          <a:p>
            <a:pPr marL="0" marR="0" lvl="0" indent="0" algn="l" defTabSz="913382"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Loans and deposits progression</a:t>
            </a:r>
          </a:p>
        </p:txBody>
      </p:sp>
      <p:sp>
        <p:nvSpPr>
          <p:cNvPr id="10" name="Rectangle: Diagonal Corners Rounded 9">
            <a:extLst>
              <a:ext uri="{FF2B5EF4-FFF2-40B4-BE49-F238E27FC236}">
                <a16:creationId xmlns:a16="http://schemas.microsoft.com/office/drawing/2014/main" id="{29637EAD-907A-41A3-BABB-BD9A4C112CAC}"/>
              </a:ext>
            </a:extLst>
          </p:cNvPr>
          <p:cNvSpPr/>
          <p:nvPr/>
        </p:nvSpPr>
        <p:spPr>
          <a:xfrm>
            <a:off x="4902200" y="796925"/>
            <a:ext cx="4406900" cy="544513"/>
          </a:xfrm>
          <a:prstGeom prst="round2DiagRect">
            <a:avLst/>
          </a:prstGeom>
          <a:solidFill>
            <a:srgbClr val="E53809">
              <a:alpha val="90000"/>
            </a:srgbClr>
          </a:solidFill>
          <a:ln w="3175" algn="ctr">
            <a:solidFill>
              <a:schemeClr val="bg1"/>
            </a:solidFill>
            <a:round/>
            <a:headEnd/>
            <a:tailEnd/>
          </a:ln>
          <a:effectLst/>
        </p:spPr>
        <p:txBody>
          <a:bodyPr wrap="none" lIns="71918" tIns="0" rIns="0" bIns="0" anchor="ctr"/>
          <a:lstStyle/>
          <a:p>
            <a:pPr marL="0" marR="0" lvl="0" indent="0" algn="l" defTabSz="913382"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Credit quality</a:t>
            </a:r>
          </a:p>
        </p:txBody>
      </p:sp>
      <p:sp>
        <p:nvSpPr>
          <p:cNvPr id="11" name="Rectangle: Diagonal Corners Rounded 10">
            <a:extLst>
              <a:ext uri="{FF2B5EF4-FFF2-40B4-BE49-F238E27FC236}">
                <a16:creationId xmlns:a16="http://schemas.microsoft.com/office/drawing/2014/main" id="{4DF2FC81-1762-43D7-B113-1FF3DD5A443C}"/>
              </a:ext>
            </a:extLst>
          </p:cNvPr>
          <p:cNvSpPr/>
          <p:nvPr/>
        </p:nvSpPr>
        <p:spPr>
          <a:xfrm>
            <a:off x="4892675" y="3070225"/>
            <a:ext cx="4406900" cy="496888"/>
          </a:xfrm>
          <a:prstGeom prst="round2DiagRect">
            <a:avLst/>
          </a:prstGeom>
          <a:solidFill>
            <a:srgbClr val="E53809">
              <a:alpha val="90000"/>
            </a:srgbClr>
          </a:solidFill>
          <a:ln w="3175" algn="ctr">
            <a:solidFill>
              <a:schemeClr val="bg1"/>
            </a:solidFill>
            <a:round/>
            <a:headEnd/>
            <a:tailEnd/>
          </a:ln>
          <a:effectLst/>
        </p:spPr>
        <p:txBody>
          <a:bodyPr wrap="none" lIns="71918" tIns="0" rIns="0" bIns="0" anchor="ctr"/>
          <a:lstStyle/>
          <a:p>
            <a:pPr defTabSz="913382" fontAlgn="base">
              <a:spcBef>
                <a:spcPct val="0"/>
              </a:spcBef>
              <a:spcAft>
                <a:spcPct val="0"/>
              </a:spcAft>
            </a:pPr>
            <a:r>
              <a:rPr lang="en-GB" sz="1100" b="1" kern="0" dirty="0">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Liquidity</a:t>
            </a:r>
          </a:p>
        </p:txBody>
      </p:sp>
      <p:sp>
        <p:nvSpPr>
          <p:cNvPr id="12" name="Rectangle: Diagonal Corners Rounded 11">
            <a:extLst>
              <a:ext uri="{FF2B5EF4-FFF2-40B4-BE49-F238E27FC236}">
                <a16:creationId xmlns:a16="http://schemas.microsoft.com/office/drawing/2014/main" id="{3C404B79-0B1C-4FBA-859B-DA0F72814BD5}"/>
              </a:ext>
            </a:extLst>
          </p:cNvPr>
          <p:cNvSpPr/>
          <p:nvPr/>
        </p:nvSpPr>
        <p:spPr>
          <a:xfrm>
            <a:off x="360363" y="796925"/>
            <a:ext cx="4283075" cy="554038"/>
          </a:xfrm>
          <a:prstGeom prst="round2DiagRect">
            <a:avLst/>
          </a:prstGeom>
          <a:solidFill>
            <a:srgbClr val="E53809">
              <a:alpha val="90000"/>
            </a:srgbClr>
          </a:solidFill>
          <a:ln w="3175" algn="ctr">
            <a:solidFill>
              <a:schemeClr val="bg1"/>
            </a:solidFill>
            <a:round/>
            <a:headEnd/>
            <a:tailEnd/>
          </a:ln>
          <a:effectLst/>
        </p:spPr>
        <p:txBody>
          <a:bodyPr wrap="none" lIns="71918" tIns="0" rIns="0" bIns="0" anchor="ctr"/>
          <a:lstStyle/>
          <a:p>
            <a:pPr marL="0" marR="0" lvl="0" indent="0" algn="l" defTabSz="913382"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Loans and deposits progression</a:t>
            </a:r>
          </a:p>
        </p:txBody>
      </p:sp>
      <p:pic>
        <p:nvPicPr>
          <p:cNvPr id="13" name="Picture 26" descr="Image result for loans deposit  icon">
            <a:extLst>
              <a:ext uri="{FF2B5EF4-FFF2-40B4-BE49-F238E27FC236}">
                <a16:creationId xmlns:a16="http://schemas.microsoft.com/office/drawing/2014/main" id="{3301FB38-2197-41C9-B6E8-4DD70F53C0E7}"/>
              </a:ext>
            </a:extLst>
          </p:cNvPr>
          <p:cNvPicPr>
            <a:picLocks noChangeAspect="1" noChangeArrowheads="1"/>
          </p:cNvPicPr>
          <p:nvPr/>
        </p:nvPicPr>
        <p:blipFill>
          <a:blip r:embed="rId24">
            <a:lum bright="70000" contrast="-70000"/>
            <a:extLst>
              <a:ext uri="{BEBA8EAE-BF5A-486C-A8C5-ECC9F3942E4B}">
                <a14:imgProps xmlns:a14="http://schemas.microsoft.com/office/drawing/2010/main">
                  <a14:imgLayer r:embed="rId2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556625" y="3105150"/>
            <a:ext cx="882557" cy="43497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04B6F57-FA98-4A94-9246-42CF8E94DF29}"/>
              </a:ext>
            </a:extLst>
          </p:cNvPr>
          <p:cNvGrpSpPr/>
          <p:nvPr/>
        </p:nvGrpSpPr>
        <p:grpSpPr>
          <a:xfrm>
            <a:off x="8710613" y="903288"/>
            <a:ext cx="479425" cy="331788"/>
            <a:chOff x="646484" y="4162498"/>
            <a:chExt cx="527322" cy="402745"/>
          </a:xfrm>
        </p:grpSpPr>
        <p:pic>
          <p:nvPicPr>
            <p:cNvPr id="15" name="Picture 29" descr="Image result for debt icon">
              <a:extLst>
                <a:ext uri="{FF2B5EF4-FFF2-40B4-BE49-F238E27FC236}">
                  <a16:creationId xmlns:a16="http://schemas.microsoft.com/office/drawing/2014/main" id="{7100F7EA-6B92-4926-8C69-0EA1DC2A7C7D}"/>
                </a:ext>
              </a:extLst>
            </p:cNvPr>
            <p:cNvPicPr>
              <a:picLocks noChangeAspect="1" noChangeArrowheads="1"/>
            </p:cNvPicPr>
            <p:nvPr/>
          </p:nvPicPr>
          <p:blipFill rotWithShape="1">
            <a:blip r:embed="rId26" cstate="hqprint">
              <a:lum bright="70000" contrast="-70000"/>
              <a:extLst>
                <a:ext uri="{28A0092B-C50C-407E-A947-70E740481C1C}">
                  <a14:useLocalDpi xmlns:a14="http://schemas.microsoft.com/office/drawing/2010/main" val="0"/>
                </a:ext>
              </a:extLst>
            </a:blip>
            <a:srcRect l="37183" t="16448"/>
            <a:stretch/>
          </p:blipFill>
          <p:spPr bwMode="auto">
            <a:xfrm>
              <a:off x="962226" y="4269565"/>
              <a:ext cx="211580" cy="2814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Image result for banks icon">
              <a:extLst>
                <a:ext uri="{FF2B5EF4-FFF2-40B4-BE49-F238E27FC236}">
                  <a16:creationId xmlns:a16="http://schemas.microsoft.com/office/drawing/2014/main" id="{017C67FF-FEC7-42AE-8F88-E4092A77DB18}"/>
                </a:ext>
              </a:extLst>
            </p:cNvPr>
            <p:cNvPicPr>
              <a:picLocks noChangeAspect="1" noChangeArrowheads="1"/>
            </p:cNvPicPr>
            <p:nvPr/>
          </p:nvPicPr>
          <p:blipFill>
            <a:blip r:embed="rId27" cstate="hqprint">
              <a:lum bright="70000" contrast="-70000"/>
              <a:extLst>
                <a:ext uri="{BEBA8EAE-BF5A-486C-A8C5-ECC9F3942E4B}">
                  <a14:imgProps xmlns:a14="http://schemas.microsoft.com/office/drawing/2010/main">
                    <a14:imgLayer r:embed="rId28">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46484" y="4162498"/>
              <a:ext cx="381010" cy="402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4" descr="Image result for growth icon">
            <a:extLst>
              <a:ext uri="{FF2B5EF4-FFF2-40B4-BE49-F238E27FC236}">
                <a16:creationId xmlns:a16="http://schemas.microsoft.com/office/drawing/2014/main" id="{ABBB5B95-806C-4A59-8B59-B57BD48A17F6}"/>
              </a:ext>
            </a:extLst>
          </p:cNvPr>
          <p:cNvPicPr>
            <a:picLocks noChangeAspect="1" noChangeArrowheads="1"/>
          </p:cNvPicPr>
          <p:nvPr/>
        </p:nvPicPr>
        <p:blipFill>
          <a:blip r:embed="rId29" cstate="hqprint">
            <a:lum bright="70000" contrast="-70000"/>
            <a:extLst>
              <a:ext uri="{BEBA8EAE-BF5A-486C-A8C5-ECC9F3942E4B}">
                <a14:imgProps xmlns:a14="http://schemas.microsoft.com/office/drawing/2010/main">
                  <a14:imgLayer r:embed="rId3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38625" y="900113"/>
            <a:ext cx="355600" cy="355600"/>
          </a:xfrm>
          <a:prstGeom prst="rect">
            <a:avLst/>
          </a:prstGeom>
          <a:noFill/>
          <a:extLst>
            <a:ext uri="{909E8E84-426E-40DD-AFC4-6F175D3DCCD1}">
              <a14:hiddenFill xmlns:a14="http://schemas.microsoft.com/office/drawing/2010/main">
                <a:solidFill>
                  <a:srgbClr val="FFFFFF"/>
                </a:solidFill>
              </a14:hiddenFill>
            </a:ext>
          </a:extLst>
        </p:spPr>
      </p:pic>
      <p:sp>
        <p:nvSpPr>
          <p:cNvPr id="18" name="Oval 81">
            <a:extLst>
              <a:ext uri="{FF2B5EF4-FFF2-40B4-BE49-F238E27FC236}">
                <a16:creationId xmlns:a16="http://schemas.microsoft.com/office/drawing/2014/main" id="{963C1636-66B5-45CB-A47D-928C5B578A84}"/>
              </a:ext>
            </a:extLst>
          </p:cNvPr>
          <p:cNvSpPr>
            <a:spLocks/>
          </p:cNvSpPr>
          <p:nvPr/>
        </p:nvSpPr>
        <p:spPr bwMode="gray">
          <a:xfrm>
            <a:off x="4035425" y="5041900"/>
            <a:ext cx="427038" cy="258763"/>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9" name="Oval 81">
            <a:extLst>
              <a:ext uri="{FF2B5EF4-FFF2-40B4-BE49-F238E27FC236}">
                <a16:creationId xmlns:a16="http://schemas.microsoft.com/office/drawing/2014/main" id="{1EB2338F-68AA-4BDD-8554-19ABBF641FCE}"/>
              </a:ext>
            </a:extLst>
          </p:cNvPr>
          <p:cNvSpPr>
            <a:spLocks/>
          </p:cNvSpPr>
          <p:nvPr/>
        </p:nvSpPr>
        <p:spPr bwMode="gray">
          <a:xfrm>
            <a:off x="1582738" y="5041900"/>
            <a:ext cx="425450" cy="258763"/>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0" name="Oval 81">
            <a:extLst>
              <a:ext uri="{FF2B5EF4-FFF2-40B4-BE49-F238E27FC236}">
                <a16:creationId xmlns:a16="http://schemas.microsoft.com/office/drawing/2014/main" id="{46C38DC9-D0B0-467B-BBF8-59D4236FE02E}"/>
              </a:ext>
            </a:extLst>
          </p:cNvPr>
          <p:cNvSpPr>
            <a:spLocks/>
          </p:cNvSpPr>
          <p:nvPr/>
        </p:nvSpPr>
        <p:spPr bwMode="gray">
          <a:xfrm>
            <a:off x="2195513" y="5041900"/>
            <a:ext cx="427038" cy="258763"/>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1" name="Oval 81">
            <a:extLst>
              <a:ext uri="{FF2B5EF4-FFF2-40B4-BE49-F238E27FC236}">
                <a16:creationId xmlns:a16="http://schemas.microsoft.com/office/drawing/2014/main" id="{55BCF717-18DC-44C8-808A-4C4D1E093AFC}"/>
              </a:ext>
            </a:extLst>
          </p:cNvPr>
          <p:cNvSpPr>
            <a:spLocks/>
          </p:cNvSpPr>
          <p:nvPr/>
        </p:nvSpPr>
        <p:spPr bwMode="gray">
          <a:xfrm>
            <a:off x="2808288" y="5041900"/>
            <a:ext cx="427038" cy="258763"/>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2" name="Oval 81">
            <a:extLst>
              <a:ext uri="{FF2B5EF4-FFF2-40B4-BE49-F238E27FC236}">
                <a16:creationId xmlns:a16="http://schemas.microsoft.com/office/drawing/2014/main" id="{5EF00895-4A88-4279-9704-7CF68F99972E}"/>
              </a:ext>
            </a:extLst>
          </p:cNvPr>
          <p:cNvSpPr>
            <a:spLocks/>
          </p:cNvSpPr>
          <p:nvPr/>
        </p:nvSpPr>
        <p:spPr bwMode="gray">
          <a:xfrm>
            <a:off x="3422650" y="5041900"/>
            <a:ext cx="425450" cy="258763"/>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3" name="Oval 81">
            <a:extLst>
              <a:ext uri="{FF2B5EF4-FFF2-40B4-BE49-F238E27FC236}">
                <a16:creationId xmlns:a16="http://schemas.microsoft.com/office/drawing/2014/main" id="{F70BD5A6-5001-4057-99BC-5B114B949739}"/>
              </a:ext>
            </a:extLst>
          </p:cNvPr>
          <p:cNvSpPr>
            <a:spLocks/>
          </p:cNvSpPr>
          <p:nvPr/>
        </p:nvSpPr>
        <p:spPr bwMode="gray">
          <a:xfrm>
            <a:off x="4037013" y="4610100"/>
            <a:ext cx="427038" cy="260350"/>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4" name="Oval 81">
            <a:extLst>
              <a:ext uri="{FF2B5EF4-FFF2-40B4-BE49-F238E27FC236}">
                <a16:creationId xmlns:a16="http://schemas.microsoft.com/office/drawing/2014/main" id="{83FC2253-CD2E-41B9-8E27-1AFC47D8EB65}"/>
              </a:ext>
            </a:extLst>
          </p:cNvPr>
          <p:cNvSpPr>
            <a:spLocks/>
          </p:cNvSpPr>
          <p:nvPr/>
        </p:nvSpPr>
        <p:spPr bwMode="gray">
          <a:xfrm>
            <a:off x="1582738" y="4610100"/>
            <a:ext cx="427038" cy="260350"/>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5" name="Oval 81">
            <a:extLst>
              <a:ext uri="{FF2B5EF4-FFF2-40B4-BE49-F238E27FC236}">
                <a16:creationId xmlns:a16="http://schemas.microsoft.com/office/drawing/2014/main" id="{94B55FF1-807F-4DB5-8766-F7A9242DA81A}"/>
              </a:ext>
            </a:extLst>
          </p:cNvPr>
          <p:cNvSpPr>
            <a:spLocks/>
          </p:cNvSpPr>
          <p:nvPr/>
        </p:nvSpPr>
        <p:spPr bwMode="gray">
          <a:xfrm>
            <a:off x="2197100" y="4610100"/>
            <a:ext cx="425450" cy="260350"/>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6" name="Oval 81">
            <a:extLst>
              <a:ext uri="{FF2B5EF4-FFF2-40B4-BE49-F238E27FC236}">
                <a16:creationId xmlns:a16="http://schemas.microsoft.com/office/drawing/2014/main" id="{EC67220D-9257-4ED3-98DE-7D597E8C0EF8}"/>
              </a:ext>
            </a:extLst>
          </p:cNvPr>
          <p:cNvSpPr>
            <a:spLocks/>
          </p:cNvSpPr>
          <p:nvPr/>
        </p:nvSpPr>
        <p:spPr bwMode="gray">
          <a:xfrm>
            <a:off x="2809875" y="4610100"/>
            <a:ext cx="427038" cy="260350"/>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27" name="Oval 81">
            <a:extLst>
              <a:ext uri="{FF2B5EF4-FFF2-40B4-BE49-F238E27FC236}">
                <a16:creationId xmlns:a16="http://schemas.microsoft.com/office/drawing/2014/main" id="{D4746264-0F57-49B0-8ECD-56B345F4E7F7}"/>
              </a:ext>
            </a:extLst>
          </p:cNvPr>
          <p:cNvSpPr>
            <a:spLocks/>
          </p:cNvSpPr>
          <p:nvPr/>
        </p:nvSpPr>
        <p:spPr bwMode="gray">
          <a:xfrm>
            <a:off x="3424238" y="4610100"/>
            <a:ext cx="425450" cy="260350"/>
          </a:xfrm>
          <a:prstGeom prst="ellipse">
            <a:avLst/>
          </a:prstGeom>
          <a:solidFill>
            <a:schemeClr val="bg1"/>
          </a:solidFill>
          <a:ln w="3175" algn="ctr">
            <a:solidFill>
              <a:srgbClr val="E53809"/>
            </a:solidFill>
            <a:round/>
            <a:headEnd/>
            <a:tailEnd/>
          </a:ln>
          <a:effectLst/>
          <a:extLst/>
        </p:spPr>
        <p:txBody>
          <a:bodyPr wrap="none" lIns="0" tIns="0" rIns="0" bIns="0" anchor="ctr"/>
          <a:lstStyle/>
          <a:p>
            <a:pPr marL="0" marR="0" lvl="0" indent="0" algn="ctr" defTabSz="929110" rtl="0" eaLnBrk="0" fontAlgn="base" latinLnBrk="0" hangingPunct="0">
              <a:lnSpc>
                <a:spcPct val="100000"/>
              </a:lnSpc>
              <a:spcBef>
                <a:spcPct val="0"/>
              </a:spcBef>
              <a:spcAft>
                <a:spcPct val="0"/>
              </a:spcAft>
              <a:buClrTx/>
              <a:buSzTx/>
              <a:buFontTx/>
              <a:buNone/>
              <a:tabLst/>
              <a:defRPr/>
            </a:pPr>
            <a:endParaRPr kumimoji="0" lang="it-IT" sz="800" b="0" i="0" u="none" strike="noStrike" kern="1200" cap="none" spc="0" normalizeH="0" baseline="0" noProof="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graphicFrame>
        <p:nvGraphicFramePr>
          <p:cNvPr id="90" name="Chart 89">
            <a:extLst>
              <a:ext uri="{FF2B5EF4-FFF2-40B4-BE49-F238E27FC236}">
                <a16:creationId xmlns:a16="http://schemas.microsoft.com/office/drawing/2014/main" id="{32A60399-73DA-446F-83E4-658D1FAD71AC}"/>
              </a:ext>
            </a:extLst>
          </p:cNvPr>
          <p:cNvGraphicFramePr/>
          <p:nvPr>
            <p:custDataLst>
              <p:tags r:id="rId4"/>
            </p:custDataLst>
            <p:extLst>
              <p:ext uri="{D42A27DB-BD31-4B8C-83A1-F6EECF244321}">
                <p14:modId xmlns:p14="http://schemas.microsoft.com/office/powerpoint/2010/main" val="803919712"/>
              </p:ext>
            </p:extLst>
          </p:nvPr>
        </p:nvGraphicFramePr>
        <p:xfrm>
          <a:off x="1428750" y="2005013"/>
          <a:ext cx="3089275" cy="593725"/>
        </p:xfrm>
        <a:graphic>
          <a:graphicData uri="http://schemas.openxmlformats.org/drawingml/2006/chart">
            <c:chart xmlns:c="http://schemas.openxmlformats.org/drawingml/2006/chart" xmlns:r="http://schemas.openxmlformats.org/officeDocument/2006/relationships" r:id="rId31"/>
          </a:graphicData>
        </a:graphic>
      </p:graphicFrame>
      <p:cxnSp>
        <p:nvCxnSpPr>
          <p:cNvPr id="30" name="Straight Connector 29">
            <a:extLst>
              <a:ext uri="{FF2B5EF4-FFF2-40B4-BE49-F238E27FC236}">
                <a16:creationId xmlns:a16="http://schemas.microsoft.com/office/drawing/2014/main" id="{D524FF11-DC66-4809-A4D3-432979E033BD}"/>
              </a:ext>
            </a:extLst>
          </p:cNvPr>
          <p:cNvCxnSpPr/>
          <p:nvPr>
            <p:custDataLst>
              <p:tags r:id="rId5"/>
            </p:custDataLst>
          </p:nvPr>
        </p:nvCxnSpPr>
        <p:spPr bwMode="gray">
          <a:xfrm flipV="1">
            <a:off x="1801813" y="1841500"/>
            <a:ext cx="2339975" cy="19050"/>
          </a:xfrm>
          <a:prstGeom prst="line">
            <a:avLst/>
          </a:prstGeom>
          <a:ln w="381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1" name="Text Placeholder 121">
            <a:extLst>
              <a:ext uri="{FF2B5EF4-FFF2-40B4-BE49-F238E27FC236}">
                <a16:creationId xmlns:a16="http://schemas.microsoft.com/office/drawing/2014/main" id="{F5DBA98A-C9C6-47CC-9B1C-19D12EFC1E5A}"/>
              </a:ext>
            </a:extLst>
          </p:cNvPr>
          <p:cNvSpPr>
            <a:spLocks noGrp="1"/>
          </p:cNvSpPr>
          <p:nvPr>
            <p:custDataLst>
              <p:tags r:id="rId6"/>
            </p:custDataLst>
          </p:nvPr>
        </p:nvSpPr>
        <p:spPr bwMode="auto">
          <a:xfrm>
            <a:off x="2832100" y="1773238"/>
            <a:ext cx="280988" cy="155575"/>
          </a:xfrm>
          <a:prstGeom prst="ellipse">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0804" rtl="0" eaLnBrk="1" fontAlgn="base" hangingPunct="1">
              <a:spcBef>
                <a:spcPct val="0"/>
              </a:spcBef>
              <a:spcAft>
                <a:spcPct val="0"/>
              </a:spcAft>
              <a:buClr>
                <a:schemeClr val="tx2"/>
              </a:buClr>
              <a:defRPr sz="1600">
                <a:solidFill>
                  <a:schemeClr val="tx1"/>
                </a:solidFill>
                <a:latin typeface="+mn-lt"/>
                <a:ea typeface="+mn-ea"/>
                <a:cs typeface="+mn-cs"/>
              </a:defRPr>
            </a:lvl1pPr>
            <a:lvl2pPr marL="192693" indent="-191115" algn="l" defTabSz="890804"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4848" indent="-260609"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1245" indent="-154791"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0" algn="ctr">
              <a:lnSpc>
                <a:spcPct val="90000"/>
              </a:lnSpc>
              <a:buClr>
                <a:srgbClr val="002960"/>
              </a:buClr>
              <a:defRPr/>
            </a:pPr>
            <a:fld id="{ABD037F8-E8D1-4051-8C2E-181F35C7A674}" type="datetime'''''1''''''''''''''''''.''''''''6''%'''''''''''''''''''">
              <a:rPr lang="en-US" altLang="en-US" sz="8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a:t>1.6%</a:t>
            </a:fld>
            <a:endParaRPr kumimoji="0" lang="en-US" sz="800" b="0" i="0" strike="noStrike" kern="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92" name="Chart 91">
            <a:extLst>
              <a:ext uri="{FF2B5EF4-FFF2-40B4-BE49-F238E27FC236}">
                <a16:creationId xmlns:a16="http://schemas.microsoft.com/office/drawing/2014/main" id="{1C17B118-F204-409E-9590-62344063E213}"/>
              </a:ext>
            </a:extLst>
          </p:cNvPr>
          <p:cNvGraphicFramePr/>
          <p:nvPr>
            <p:custDataLst>
              <p:tags r:id="rId7"/>
            </p:custDataLst>
            <p:extLst>
              <p:ext uri="{D42A27DB-BD31-4B8C-83A1-F6EECF244321}">
                <p14:modId xmlns:p14="http://schemas.microsoft.com/office/powerpoint/2010/main" val="2423606687"/>
              </p:ext>
            </p:extLst>
          </p:nvPr>
        </p:nvGraphicFramePr>
        <p:xfrm>
          <a:off x="1428750" y="2921000"/>
          <a:ext cx="3089275" cy="593725"/>
        </p:xfrm>
        <a:graphic>
          <a:graphicData uri="http://schemas.openxmlformats.org/drawingml/2006/chart">
            <c:chart xmlns:c="http://schemas.openxmlformats.org/drawingml/2006/chart" xmlns:r="http://schemas.openxmlformats.org/officeDocument/2006/relationships" r:id="rId32"/>
          </a:graphicData>
        </a:graphic>
      </p:graphicFrame>
      <p:cxnSp>
        <p:nvCxnSpPr>
          <p:cNvPr id="33" name="Straight Connector 32">
            <a:extLst>
              <a:ext uri="{FF2B5EF4-FFF2-40B4-BE49-F238E27FC236}">
                <a16:creationId xmlns:a16="http://schemas.microsoft.com/office/drawing/2014/main" id="{C373666E-0C4D-4157-9694-67C71E572B4C}"/>
              </a:ext>
            </a:extLst>
          </p:cNvPr>
          <p:cNvCxnSpPr/>
          <p:nvPr>
            <p:custDataLst>
              <p:tags r:id="rId8"/>
            </p:custDataLst>
          </p:nvPr>
        </p:nvCxnSpPr>
        <p:spPr bwMode="gray">
          <a:xfrm flipV="1">
            <a:off x="1801813" y="2752725"/>
            <a:ext cx="2339975" cy="31750"/>
          </a:xfrm>
          <a:prstGeom prst="line">
            <a:avLst/>
          </a:prstGeom>
          <a:ln w="381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4" name="Text Placeholder 121">
            <a:extLst>
              <a:ext uri="{FF2B5EF4-FFF2-40B4-BE49-F238E27FC236}">
                <a16:creationId xmlns:a16="http://schemas.microsoft.com/office/drawing/2014/main" id="{BC40DC78-3DB7-4302-948E-7C01F8CEA416}"/>
              </a:ext>
            </a:extLst>
          </p:cNvPr>
          <p:cNvSpPr>
            <a:spLocks noGrp="1"/>
          </p:cNvSpPr>
          <p:nvPr>
            <p:custDataLst>
              <p:tags r:id="rId9"/>
            </p:custDataLst>
          </p:nvPr>
        </p:nvSpPr>
        <p:spPr bwMode="auto">
          <a:xfrm>
            <a:off x="2832100" y="2690813"/>
            <a:ext cx="280988" cy="155575"/>
          </a:xfrm>
          <a:prstGeom prst="ellipse">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0804" rtl="0" eaLnBrk="1" fontAlgn="base" hangingPunct="1">
              <a:spcBef>
                <a:spcPct val="0"/>
              </a:spcBef>
              <a:spcAft>
                <a:spcPct val="0"/>
              </a:spcAft>
              <a:buClr>
                <a:schemeClr val="tx2"/>
              </a:buClr>
              <a:defRPr sz="1600">
                <a:solidFill>
                  <a:schemeClr val="tx1"/>
                </a:solidFill>
                <a:latin typeface="+mn-lt"/>
                <a:ea typeface="+mn-ea"/>
                <a:cs typeface="+mn-cs"/>
              </a:defRPr>
            </a:lvl1pPr>
            <a:lvl2pPr marL="192693" indent="-191115" algn="l" defTabSz="890804"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4848" indent="-260609"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1245" indent="-154791"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0" algn="ctr">
              <a:lnSpc>
                <a:spcPct val="90000"/>
              </a:lnSpc>
              <a:buClr>
                <a:srgbClr val="002960"/>
              </a:buClr>
              <a:defRPr/>
            </a:pPr>
            <a:fld id="{AB8D28CB-6079-4233-80CD-3D92B7FAB4ED}" type="datetime'2''''''''''.''''''''''''''''''''7''''''''%'''''''''''''''''''">
              <a:rPr lang="en-US" altLang="en-US" sz="8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a:t>2.7%</a:t>
            </a:fld>
            <a:endParaRPr kumimoji="0" lang="en-US" sz="800" b="0" i="0" strike="noStrike" kern="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94" name="Chart 93">
            <a:extLst>
              <a:ext uri="{FF2B5EF4-FFF2-40B4-BE49-F238E27FC236}">
                <a16:creationId xmlns:a16="http://schemas.microsoft.com/office/drawing/2014/main" id="{AE1A7390-03E0-4211-B142-841C17A0A369}"/>
              </a:ext>
            </a:extLst>
          </p:cNvPr>
          <p:cNvGraphicFramePr/>
          <p:nvPr>
            <p:custDataLst>
              <p:tags r:id="rId10"/>
            </p:custDataLst>
            <p:extLst>
              <p:ext uri="{D42A27DB-BD31-4B8C-83A1-F6EECF244321}">
                <p14:modId xmlns:p14="http://schemas.microsoft.com/office/powerpoint/2010/main" val="1622029274"/>
              </p:ext>
            </p:extLst>
          </p:nvPr>
        </p:nvGraphicFramePr>
        <p:xfrm>
          <a:off x="1428750" y="3840163"/>
          <a:ext cx="3089275" cy="593725"/>
        </p:xfrm>
        <a:graphic>
          <a:graphicData uri="http://schemas.openxmlformats.org/drawingml/2006/chart">
            <c:chart xmlns:c="http://schemas.openxmlformats.org/drawingml/2006/chart" xmlns:r="http://schemas.openxmlformats.org/officeDocument/2006/relationships" r:id="rId33"/>
          </a:graphicData>
        </a:graphic>
      </p:graphicFrame>
      <p:cxnSp>
        <p:nvCxnSpPr>
          <p:cNvPr id="36" name="Straight Connector 35">
            <a:extLst>
              <a:ext uri="{FF2B5EF4-FFF2-40B4-BE49-F238E27FC236}">
                <a16:creationId xmlns:a16="http://schemas.microsoft.com/office/drawing/2014/main" id="{7AB890F9-70F3-47E1-9348-0108C2477E81}"/>
              </a:ext>
            </a:extLst>
          </p:cNvPr>
          <p:cNvCxnSpPr/>
          <p:nvPr>
            <p:custDataLst>
              <p:tags r:id="rId11"/>
            </p:custDataLst>
          </p:nvPr>
        </p:nvCxnSpPr>
        <p:spPr bwMode="gray">
          <a:xfrm flipV="1">
            <a:off x="1801813" y="3675063"/>
            <a:ext cx="2339975" cy="26988"/>
          </a:xfrm>
          <a:prstGeom prst="line">
            <a:avLst/>
          </a:prstGeom>
          <a:ln w="381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7" name="Text Placeholder 121">
            <a:extLst>
              <a:ext uri="{FF2B5EF4-FFF2-40B4-BE49-F238E27FC236}">
                <a16:creationId xmlns:a16="http://schemas.microsoft.com/office/drawing/2014/main" id="{2103FEC2-2549-44CE-9E03-8D89D27C528E}"/>
              </a:ext>
            </a:extLst>
          </p:cNvPr>
          <p:cNvSpPr>
            <a:spLocks noGrp="1"/>
          </p:cNvSpPr>
          <p:nvPr>
            <p:custDataLst>
              <p:tags r:id="rId12"/>
            </p:custDataLst>
          </p:nvPr>
        </p:nvSpPr>
        <p:spPr bwMode="auto">
          <a:xfrm>
            <a:off x="2832100" y="3609975"/>
            <a:ext cx="280988" cy="155575"/>
          </a:xfrm>
          <a:prstGeom prst="ellipse">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0804" rtl="0" eaLnBrk="1" fontAlgn="base" hangingPunct="1">
              <a:spcBef>
                <a:spcPct val="0"/>
              </a:spcBef>
              <a:spcAft>
                <a:spcPct val="0"/>
              </a:spcAft>
              <a:buClr>
                <a:schemeClr val="tx2"/>
              </a:buClr>
              <a:defRPr sz="1600">
                <a:solidFill>
                  <a:schemeClr val="tx1"/>
                </a:solidFill>
                <a:latin typeface="+mn-lt"/>
                <a:ea typeface="+mn-ea"/>
                <a:cs typeface="+mn-cs"/>
              </a:defRPr>
            </a:lvl1pPr>
            <a:lvl2pPr marL="192693" indent="-191115" algn="l" defTabSz="890804"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4848" indent="-260609"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1245" indent="-154791"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0" algn="ctr">
              <a:lnSpc>
                <a:spcPct val="90000"/>
              </a:lnSpc>
              <a:buClr>
                <a:srgbClr val="002960"/>
              </a:buClr>
              <a:defRPr/>
            </a:pPr>
            <a:fld id="{5F97BF40-3E37-41F1-8A07-D076772CAA8B}" type="datetime'''''''2''.''''''''''''''''3''''%'''''''''''''''''''''''''''">
              <a:rPr lang="en-US" altLang="en-US" sz="8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a:t>2.3%</a:t>
            </a:fld>
            <a:endParaRPr kumimoji="0" lang="en-US" sz="800" b="0" i="0" strike="noStrike" kern="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8" name="Rectangle 6">
            <a:extLst>
              <a:ext uri="{FF2B5EF4-FFF2-40B4-BE49-F238E27FC236}">
                <a16:creationId xmlns:a16="http://schemas.microsoft.com/office/drawing/2014/main" id="{ED845BF0-B8F7-4F88-B373-5C9ED09E4E84}"/>
              </a:ext>
            </a:extLst>
          </p:cNvPr>
          <p:cNvSpPr txBox="1"/>
          <p:nvPr/>
        </p:nvSpPr>
        <p:spPr>
          <a:xfrm>
            <a:off x="423863" y="5481638"/>
            <a:ext cx="4192588" cy="377026"/>
          </a:xfrm>
          <a:prstGeom prst="rect">
            <a:avLst/>
          </a:prstGeom>
          <a:noFill/>
          <a:ln>
            <a:noFill/>
          </a:ln>
          <a:effectLst/>
          <a:extLst/>
        </p:spPr>
        <p:txBody>
          <a:bodyPr vert="horz" wrap="square" lIns="35972" tIns="0" rIns="0" bIns="0" numCol="1" anchor="t" anchorCtr="0" compatLnSpc="1">
            <a:prstTxWarp prst="textNoShape">
              <a:avLst/>
            </a:prstTxWarp>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marL="193655" marR="0" lvl="1" indent="-192067" algn="just" defTabSz="895255" rtl="0" eaLnBrk="1" fontAlgn="auto" latinLnBrk="0" hangingPunct="1">
              <a:lnSpc>
                <a:spcPct val="100000"/>
              </a:lnSpc>
              <a:spcBef>
                <a:spcPts val="0"/>
              </a:spcBef>
              <a:spcAft>
                <a:spcPts val="306"/>
              </a:spcAft>
              <a:buClr>
                <a:srgbClr val="E53809"/>
              </a:buClr>
              <a:buSzPct val="80000"/>
              <a:buFont typeface="Wingdings" pitchFamily="2" charset="2"/>
              <a:buChar char="n"/>
              <a:tabLst/>
              <a:defRPr/>
            </a:pPr>
            <a:r>
              <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Bank </a:t>
            </a:r>
            <a:r>
              <a:rPr kumimoji="0" lang="it-IT" sz="1100" b="0" i="0" u="none" strike="noStrike" kern="0" cap="none" spc="0" normalizeH="0" baseline="0" noProof="0" dirty="0" err="1">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intermediation</a:t>
            </a:r>
            <a:r>
              <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growth </a:t>
            </a:r>
            <a:r>
              <a:rPr kumimoji="0" lang="it-IT" sz="1100" b="0" i="0" u="none" strike="noStrike" kern="0" cap="none" spc="0" normalizeH="0" baseline="0" noProof="0" dirty="0" err="1">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expected</a:t>
            </a:r>
            <a:r>
              <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a:t>
            </a:r>
            <a:r>
              <a:rPr kumimoji="0" lang="it-IT" sz="1100" b="0" i="0" u="none" strike="noStrike" kern="0" cap="none" spc="0" normalizeH="0" baseline="0" noProof="0" dirty="0" err="1">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subdued</a:t>
            </a:r>
            <a:r>
              <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in </a:t>
            </a:r>
            <a:r>
              <a:rPr kumimoji="0" lang="it-IT" sz="1100" b="0" i="0" u="none" strike="noStrike" kern="0" cap="none" spc="0" normalizeH="0" baseline="0" noProof="0" dirty="0" err="1">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upcoming</a:t>
            </a:r>
            <a:r>
              <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a:t>
            </a:r>
            <a:r>
              <a:rPr kumimoji="0" lang="it-IT" sz="1100" b="0" i="0" u="none" strike="noStrike" kern="0" cap="none" spc="0" normalizeH="0" baseline="0" noProof="0" dirty="0" err="1">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years</a:t>
            </a:r>
            <a:endPar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a:p>
            <a:pPr marL="193655" marR="0" lvl="1" indent="-192067" algn="just" defTabSz="895255" rtl="0" eaLnBrk="1" fontAlgn="auto" latinLnBrk="0" hangingPunct="1">
              <a:lnSpc>
                <a:spcPct val="100000"/>
              </a:lnSpc>
              <a:spcBef>
                <a:spcPts val="0"/>
              </a:spcBef>
              <a:spcAft>
                <a:spcPts val="306"/>
              </a:spcAft>
              <a:buClr>
                <a:srgbClr val="E53809"/>
              </a:buClr>
              <a:buSzPct val="80000"/>
              <a:buFont typeface="Wingdings" pitchFamily="2" charset="2"/>
              <a:buChar char="n"/>
              <a:tabLst/>
              <a:defRPr/>
            </a:pPr>
            <a:r>
              <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Loans’ volume </a:t>
            </a:r>
            <a:r>
              <a:rPr kumimoji="0" lang="it-IT" sz="1100" b="0" i="0" u="none" strike="noStrike" kern="0" cap="none" spc="0" normalizeH="0" baseline="0" noProof="0" dirty="0" err="1">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expanding</a:t>
            </a:r>
            <a:r>
              <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slow, </a:t>
            </a:r>
            <a:r>
              <a:rPr kumimoji="0" lang="it-IT" sz="1100" b="0" i="0" u="none" strike="noStrike" kern="0" cap="none" spc="0" normalizeH="0" baseline="0" noProof="0" dirty="0" err="1">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reflecting</a:t>
            </a:r>
            <a:r>
              <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the high credit risk</a:t>
            </a:r>
          </a:p>
        </p:txBody>
      </p:sp>
      <p:graphicFrame>
        <p:nvGraphicFramePr>
          <p:cNvPr id="98" name="Chart 97">
            <a:extLst>
              <a:ext uri="{FF2B5EF4-FFF2-40B4-BE49-F238E27FC236}">
                <a16:creationId xmlns:a16="http://schemas.microsoft.com/office/drawing/2014/main" id="{B1FCAA19-AB2B-436B-BBC2-978D29B5A487}"/>
              </a:ext>
            </a:extLst>
          </p:cNvPr>
          <p:cNvGraphicFramePr/>
          <p:nvPr>
            <p:custDataLst>
              <p:tags r:id="rId13"/>
            </p:custDataLst>
            <p:extLst>
              <p:ext uri="{D42A27DB-BD31-4B8C-83A1-F6EECF244321}">
                <p14:modId xmlns:p14="http://schemas.microsoft.com/office/powerpoint/2010/main" val="665961247"/>
              </p:ext>
            </p:extLst>
          </p:nvPr>
        </p:nvGraphicFramePr>
        <p:xfrm>
          <a:off x="5864225" y="2003425"/>
          <a:ext cx="3270250" cy="593725"/>
        </p:xfrm>
        <a:graphic>
          <a:graphicData uri="http://schemas.openxmlformats.org/drawingml/2006/chart">
            <c:chart xmlns:c="http://schemas.openxmlformats.org/drawingml/2006/chart" xmlns:r="http://schemas.openxmlformats.org/officeDocument/2006/relationships" r:id="rId34"/>
          </a:graphicData>
        </a:graphic>
      </p:graphicFrame>
      <p:cxnSp>
        <p:nvCxnSpPr>
          <p:cNvPr id="40" name="Straight Connector 39">
            <a:extLst>
              <a:ext uri="{FF2B5EF4-FFF2-40B4-BE49-F238E27FC236}">
                <a16:creationId xmlns:a16="http://schemas.microsoft.com/office/drawing/2014/main" id="{EAAC0248-B47A-4E1F-ACB6-ECDEF77557F5}"/>
              </a:ext>
            </a:extLst>
          </p:cNvPr>
          <p:cNvCxnSpPr/>
          <p:nvPr>
            <p:custDataLst>
              <p:tags r:id="rId14"/>
            </p:custDataLst>
          </p:nvPr>
        </p:nvCxnSpPr>
        <p:spPr bwMode="gray">
          <a:xfrm>
            <a:off x="6256338" y="1828800"/>
            <a:ext cx="2484438" cy="160338"/>
          </a:xfrm>
          <a:prstGeom prst="line">
            <a:avLst/>
          </a:prstGeom>
          <a:ln w="381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1" name="Text Placeholder 121">
            <a:extLst>
              <a:ext uri="{FF2B5EF4-FFF2-40B4-BE49-F238E27FC236}">
                <a16:creationId xmlns:a16="http://schemas.microsoft.com/office/drawing/2014/main" id="{13086A78-6734-4311-9ED0-0628ABA77903}"/>
              </a:ext>
            </a:extLst>
          </p:cNvPr>
          <p:cNvSpPr>
            <a:spLocks noGrp="1"/>
          </p:cNvSpPr>
          <p:nvPr>
            <p:custDataLst>
              <p:tags r:id="rId15"/>
            </p:custDataLst>
          </p:nvPr>
        </p:nvSpPr>
        <p:spPr bwMode="auto">
          <a:xfrm>
            <a:off x="7350125" y="1830388"/>
            <a:ext cx="296863" cy="155575"/>
          </a:xfrm>
          <a:prstGeom prst="ellipse">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0804" rtl="0" eaLnBrk="1" fontAlgn="base" hangingPunct="1">
              <a:spcBef>
                <a:spcPct val="0"/>
              </a:spcBef>
              <a:spcAft>
                <a:spcPct val="0"/>
              </a:spcAft>
              <a:buClr>
                <a:schemeClr val="tx2"/>
              </a:buClr>
              <a:defRPr sz="1600">
                <a:solidFill>
                  <a:schemeClr val="tx1"/>
                </a:solidFill>
                <a:latin typeface="+mn-lt"/>
                <a:ea typeface="+mn-ea"/>
                <a:cs typeface="+mn-cs"/>
              </a:defRPr>
            </a:lvl1pPr>
            <a:lvl2pPr marL="192693" indent="-191115" algn="l" defTabSz="890804"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4848" indent="-260609"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1245" indent="-154791"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0" algn="ctr">
              <a:lnSpc>
                <a:spcPct val="90000"/>
              </a:lnSpc>
              <a:buClr>
                <a:srgbClr val="002960"/>
              </a:buClr>
              <a:defRPr/>
            </a:pPr>
            <a:fld id="{866DC042-E481-4291-BCD4-959FCD80D56A}" type="datetime'''''-''''''''''''''''''''''''''''''''1''''''1''.''''7'''''">
              <a:rPr lang="en-US" altLang="en-US" sz="8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a:t>-11.7</a:t>
            </a:fld>
            <a:endParaRPr kumimoji="0" lang="en-US" sz="800" b="0" i="0" strike="noStrike" kern="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2" name="Rectangle 41">
            <a:extLst>
              <a:ext uri="{FF2B5EF4-FFF2-40B4-BE49-F238E27FC236}">
                <a16:creationId xmlns:a16="http://schemas.microsoft.com/office/drawing/2014/main" id="{24853757-851B-4569-85FC-7DA526430D71}"/>
              </a:ext>
            </a:extLst>
          </p:cNvPr>
          <p:cNvSpPr/>
          <p:nvPr/>
        </p:nvSpPr>
        <p:spPr>
          <a:xfrm>
            <a:off x="5018088" y="2008188"/>
            <a:ext cx="1236663" cy="5127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3256" tIns="46628" rIns="93256" bIns="46628" rtlCol="0" anchor="ctr"/>
          <a:lstStyle/>
          <a:p>
            <a:pPr marL="0" marR="0" lvl="0" indent="0" algn="l" defTabSz="867286"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NPL ratio</a:t>
            </a:r>
          </a:p>
          <a:p>
            <a:pPr marL="0" marR="0" lvl="0" indent="0" algn="l" defTabSz="867286"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Percent</a:t>
            </a:r>
          </a:p>
        </p:txBody>
      </p:sp>
      <p:graphicFrame>
        <p:nvGraphicFramePr>
          <p:cNvPr id="96" name="Chart 95">
            <a:extLst>
              <a:ext uri="{FF2B5EF4-FFF2-40B4-BE49-F238E27FC236}">
                <a16:creationId xmlns:a16="http://schemas.microsoft.com/office/drawing/2014/main" id="{92C2904B-389C-4218-AA57-2DB7111437C6}"/>
              </a:ext>
            </a:extLst>
          </p:cNvPr>
          <p:cNvGraphicFramePr/>
          <p:nvPr>
            <p:custDataLst>
              <p:tags r:id="rId16"/>
            </p:custDataLst>
            <p:extLst>
              <p:ext uri="{D42A27DB-BD31-4B8C-83A1-F6EECF244321}">
                <p14:modId xmlns:p14="http://schemas.microsoft.com/office/powerpoint/2010/main" val="973816088"/>
              </p:ext>
            </p:extLst>
          </p:nvPr>
        </p:nvGraphicFramePr>
        <p:xfrm>
          <a:off x="5864225" y="4411663"/>
          <a:ext cx="3270250" cy="593725"/>
        </p:xfrm>
        <a:graphic>
          <a:graphicData uri="http://schemas.openxmlformats.org/drawingml/2006/chart">
            <c:chart xmlns:c="http://schemas.openxmlformats.org/drawingml/2006/chart" xmlns:r="http://schemas.openxmlformats.org/officeDocument/2006/relationships" r:id="rId35"/>
          </a:graphicData>
        </a:graphic>
      </p:graphicFrame>
      <p:cxnSp>
        <p:nvCxnSpPr>
          <p:cNvPr id="44" name="Straight Connector 43">
            <a:extLst>
              <a:ext uri="{FF2B5EF4-FFF2-40B4-BE49-F238E27FC236}">
                <a16:creationId xmlns:a16="http://schemas.microsoft.com/office/drawing/2014/main" id="{52CB4A25-5F34-477F-8233-9F51D0C6594B}"/>
              </a:ext>
            </a:extLst>
          </p:cNvPr>
          <p:cNvCxnSpPr>
            <a:cxnSpLocks/>
          </p:cNvCxnSpPr>
          <p:nvPr>
            <p:custDataLst>
              <p:tags r:id="rId17"/>
            </p:custDataLst>
          </p:nvPr>
        </p:nvCxnSpPr>
        <p:spPr bwMode="gray">
          <a:xfrm>
            <a:off x="6256338" y="4259263"/>
            <a:ext cx="2484438" cy="14288"/>
          </a:xfrm>
          <a:prstGeom prst="line">
            <a:avLst/>
          </a:prstGeom>
          <a:ln w="38100">
            <a:solidFill>
              <a:srgbClr val="969696"/>
            </a:solidFill>
            <a:headEnd type="none"/>
            <a:tailEnd type="triangl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5" name="Text Placeholder 121">
            <a:extLst>
              <a:ext uri="{FF2B5EF4-FFF2-40B4-BE49-F238E27FC236}">
                <a16:creationId xmlns:a16="http://schemas.microsoft.com/office/drawing/2014/main" id="{C0868FEA-337F-4BDB-A544-DD426B4D1CD5}"/>
              </a:ext>
            </a:extLst>
          </p:cNvPr>
          <p:cNvSpPr>
            <a:spLocks noGrp="1"/>
          </p:cNvSpPr>
          <p:nvPr>
            <p:custDataLst>
              <p:tags r:id="rId18"/>
            </p:custDataLst>
          </p:nvPr>
        </p:nvSpPr>
        <p:spPr bwMode="auto">
          <a:xfrm>
            <a:off x="7385050" y="4187825"/>
            <a:ext cx="225425" cy="155575"/>
          </a:xfrm>
          <a:prstGeom prst="ellipse">
            <a:avLst/>
          </a:prstGeom>
          <a:solidFill>
            <a:schemeClr val="bg1"/>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0804" rtl="0" eaLnBrk="1" fontAlgn="base" hangingPunct="1">
              <a:spcBef>
                <a:spcPct val="0"/>
              </a:spcBef>
              <a:spcAft>
                <a:spcPct val="0"/>
              </a:spcAft>
              <a:buClr>
                <a:schemeClr val="tx2"/>
              </a:buClr>
              <a:defRPr sz="1600">
                <a:solidFill>
                  <a:schemeClr val="tx1"/>
                </a:solidFill>
                <a:latin typeface="+mn-lt"/>
                <a:ea typeface="+mn-ea"/>
                <a:cs typeface="+mn-cs"/>
              </a:defRPr>
            </a:lvl1pPr>
            <a:lvl2pPr marL="192693" indent="-191115" algn="l" defTabSz="890804"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4848" indent="-260609"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1245" indent="-154791" algn="l" defTabSz="890804"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6003" indent="-129514" algn="l" defTabSz="89080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0" algn="ctr">
              <a:lnSpc>
                <a:spcPct val="90000"/>
              </a:lnSpc>
              <a:buClr>
                <a:srgbClr val="002960"/>
              </a:buClr>
              <a:defRPr/>
            </a:pPr>
            <a:fld id="{C42BEE01-1F71-4049-B77D-0A3DC59887F4}" type="datetime'-''''''''''''''''''2''''''''''''''.''''''''4'''''''">
              <a:rPr lang="en-US" altLang="en-US" sz="800" smtClean="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pPr lvl="0" algn="ctr">
                <a:lnSpc>
                  <a:spcPct val="90000"/>
                </a:lnSpc>
                <a:buClr>
                  <a:srgbClr val="002960"/>
                </a:buClr>
                <a:defRPr/>
              </a:pPr>
              <a:t>-2.4</a:t>
            </a:fld>
            <a:endParaRPr kumimoji="0" lang="en-US" sz="800" b="0" i="0" strike="noStrike" kern="0" spc="0" normalizeH="0" noProof="0" dirty="0">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6" name="Rectangle 6">
            <a:extLst>
              <a:ext uri="{FF2B5EF4-FFF2-40B4-BE49-F238E27FC236}">
                <a16:creationId xmlns:a16="http://schemas.microsoft.com/office/drawing/2014/main" id="{47183FD8-2689-46C1-A024-B74BDF721285}"/>
              </a:ext>
            </a:extLst>
          </p:cNvPr>
          <p:cNvSpPr txBox="1">
            <a:spLocks/>
          </p:cNvSpPr>
          <p:nvPr/>
        </p:nvSpPr>
        <p:spPr bwMode="gray">
          <a:xfrm>
            <a:off x="5018088" y="5481637"/>
            <a:ext cx="4192588" cy="82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72" tIns="0" rIns="0" bIns="0" numCol="1" anchor="t" anchorCtr="0" compatLnSpc="1">
            <a:prstTxWarp prst="textNoShape">
              <a:avLst/>
            </a:prstTxWarp>
            <a:no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marL="193655" marR="0" lvl="1" indent="-192067" algn="just" defTabSz="895255" rtl="0" eaLnBrk="1" fontAlgn="auto" latinLnBrk="0" hangingPunct="1">
              <a:lnSpc>
                <a:spcPct val="100000"/>
              </a:lnSpc>
              <a:spcBef>
                <a:spcPts val="0"/>
              </a:spcBef>
              <a:spcAft>
                <a:spcPts val="306"/>
              </a:spcAft>
              <a:buClr>
                <a:srgbClr val="E53809"/>
              </a:buClr>
              <a:buSzPct val="80000"/>
              <a:buFont typeface="Wingdings" pitchFamily="2" charset="2"/>
              <a:buChar char="n"/>
              <a:tabLst/>
              <a:defRPr/>
            </a:pPr>
            <a:r>
              <a:rPr kumimoji="0" lang="en-US" sz="1100" b="0" i="0" u="none" strike="noStrike" kern="0" cap="none" spc="0" normalizeH="0" baseline="0" noProof="0" dirty="0" err="1">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NPL</a:t>
            </a:r>
            <a:r>
              <a:rPr kumimoji="0" lang="en-US"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ratio on decline trend, but still stands at a very high level</a:t>
            </a:r>
            <a:endParaRPr kumimoji="0" lang="it-IT"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a:p>
            <a:pPr marL="193655" marR="0" lvl="1" indent="-192067" algn="just" defTabSz="895255" rtl="0" eaLnBrk="1" fontAlgn="auto" latinLnBrk="0" hangingPunct="1">
              <a:lnSpc>
                <a:spcPct val="100000"/>
              </a:lnSpc>
              <a:spcBef>
                <a:spcPts val="0"/>
              </a:spcBef>
              <a:spcAft>
                <a:spcPts val="306"/>
              </a:spcAft>
              <a:buClr>
                <a:srgbClr val="E53809"/>
              </a:buClr>
              <a:buSzPct val="80000"/>
              <a:buFont typeface="Wingdings" pitchFamily="2" charset="2"/>
              <a:buChar char="n"/>
              <a:tabLst/>
              <a:defRPr/>
            </a:pPr>
            <a:r>
              <a:rPr kumimoji="0" lang="en-US"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Loan to deposit ratio expected slightly to decrease in upcoming years</a:t>
            </a:r>
          </a:p>
        </p:txBody>
      </p:sp>
      <p:sp>
        <p:nvSpPr>
          <p:cNvPr id="47" name="Rectangle 46">
            <a:extLst>
              <a:ext uri="{FF2B5EF4-FFF2-40B4-BE49-F238E27FC236}">
                <a16:creationId xmlns:a16="http://schemas.microsoft.com/office/drawing/2014/main" id="{EA7EB1D6-A25C-4AF7-A6B1-F8AAE77C4B68}"/>
              </a:ext>
            </a:extLst>
          </p:cNvPr>
          <p:cNvSpPr/>
          <p:nvPr/>
        </p:nvSpPr>
        <p:spPr>
          <a:xfrm>
            <a:off x="365125" y="2009775"/>
            <a:ext cx="1236663" cy="5127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21" tIns="45670" rIns="91321" bIns="45670" rtlCol="0" anchor="ctr"/>
          <a:lstStyle/>
          <a:p>
            <a:pPr marL="0" marR="0" lvl="0" indent="0" algn="l" defTabSz="913382"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Gross loans volume to the Private Sector</a:t>
            </a:r>
          </a:p>
          <a:p>
            <a:pPr marL="0" marR="0" lvl="0" indent="0" algn="l" defTabSz="913382"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EUR billion</a:t>
            </a:r>
          </a:p>
        </p:txBody>
      </p:sp>
      <p:sp>
        <p:nvSpPr>
          <p:cNvPr id="48" name="Rectangle 47">
            <a:extLst>
              <a:ext uri="{FF2B5EF4-FFF2-40B4-BE49-F238E27FC236}">
                <a16:creationId xmlns:a16="http://schemas.microsoft.com/office/drawing/2014/main" id="{E1CD4C09-BF63-46BC-A7EB-A567896BA8F7}"/>
              </a:ext>
            </a:extLst>
          </p:cNvPr>
          <p:cNvSpPr/>
          <p:nvPr/>
        </p:nvSpPr>
        <p:spPr>
          <a:xfrm>
            <a:off x="365125" y="3016250"/>
            <a:ext cx="1236663" cy="5127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21" tIns="45670" rIns="91321" bIns="45670" rtlCol="0" anchor="ctr"/>
          <a:lstStyle/>
          <a:p>
            <a:pPr marL="0" marR="0" lvl="0" indent="0" algn="l" defTabSz="913382"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Deposits volume from the Private Sector</a:t>
            </a:r>
          </a:p>
          <a:p>
            <a:pPr marL="0" marR="0" lvl="0" indent="0" algn="l" defTabSz="913382"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EUR billion</a:t>
            </a:r>
          </a:p>
        </p:txBody>
      </p:sp>
      <p:sp>
        <p:nvSpPr>
          <p:cNvPr id="49" name="Rectangle 6">
            <a:extLst>
              <a:ext uri="{FF2B5EF4-FFF2-40B4-BE49-F238E27FC236}">
                <a16:creationId xmlns:a16="http://schemas.microsoft.com/office/drawing/2014/main" id="{30B1C076-833F-4F6E-A59D-51F452CEE11B}"/>
              </a:ext>
            </a:extLst>
          </p:cNvPr>
          <p:cNvSpPr txBox="1"/>
          <p:nvPr/>
        </p:nvSpPr>
        <p:spPr>
          <a:xfrm>
            <a:off x="460375" y="5016500"/>
            <a:ext cx="114141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marL="0" marR="0" lvl="0" indent="0" algn="l" defTabSz="895255" rtl="0" eaLnBrk="1" fontAlgn="base" latinLnBrk="0" hangingPunct="1">
              <a:lnSpc>
                <a:spcPct val="100000"/>
              </a:lnSpc>
              <a:spcBef>
                <a:spcPct val="0"/>
              </a:spcBef>
              <a:spcAft>
                <a:spcPts val="0"/>
              </a:spcAft>
              <a:buClr>
                <a:srgbClr val="002960"/>
              </a:buClr>
              <a:buSzPct val="100000"/>
              <a:buFontTx/>
              <a:buNone/>
              <a:tabLst/>
              <a:defRPr/>
            </a:pPr>
            <a:r>
              <a:rPr kumimoji="0" lang="en-US" sz="1100" b="1"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Deposits/GDP</a:t>
            </a:r>
            <a:r>
              <a:rPr kumimoji="0" lang="en-US" sz="1100" b="1" i="0" u="none" strike="noStrike" kern="0" cap="none" spc="0" normalizeH="0" baseline="30000" noProof="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(1)</a:t>
            </a:r>
          </a:p>
          <a:p>
            <a:pPr marL="0" marR="0" lvl="0" indent="0" algn="l" defTabSz="895255" rtl="0" eaLnBrk="1" fontAlgn="base" latinLnBrk="0" hangingPunct="1">
              <a:lnSpc>
                <a:spcPct val="100000"/>
              </a:lnSpc>
              <a:spcBef>
                <a:spcPct val="0"/>
              </a:spcBef>
              <a:spcAft>
                <a:spcPts val="0"/>
              </a:spcAft>
              <a:buClr>
                <a:srgbClr val="002960"/>
              </a:buClr>
              <a:buSzPct val="100000"/>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Percent </a:t>
            </a:r>
          </a:p>
        </p:txBody>
      </p:sp>
      <p:sp>
        <p:nvSpPr>
          <p:cNvPr id="50" name="Rectangle 6">
            <a:extLst>
              <a:ext uri="{FF2B5EF4-FFF2-40B4-BE49-F238E27FC236}">
                <a16:creationId xmlns:a16="http://schemas.microsoft.com/office/drawing/2014/main" id="{AB9E878E-A79A-4449-8958-F82EF9DDC18B}"/>
              </a:ext>
            </a:extLst>
          </p:cNvPr>
          <p:cNvSpPr txBox="1"/>
          <p:nvPr/>
        </p:nvSpPr>
        <p:spPr>
          <a:xfrm>
            <a:off x="460375" y="4589463"/>
            <a:ext cx="11525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defTabSz="895255">
              <a:spcBef>
                <a:spcPct val="0"/>
              </a:spcBef>
              <a:buClr>
                <a:schemeClr val="tx2"/>
              </a:buClr>
              <a:defRPr sz="1600">
                <a:solidFill>
                  <a:schemeClr val="tx1"/>
                </a:solidFill>
                <a:latin typeface="+mn-lt"/>
                <a:cs typeface="+mn-cs"/>
              </a:defRPr>
            </a:lvl1pPr>
            <a:lvl2pPr marL="193655" lvl="1" indent="-192067" defTabSz="895255">
              <a:spcBef>
                <a:spcPct val="0"/>
              </a:spcBef>
              <a:buClr>
                <a:schemeClr val="tx2"/>
              </a:buClr>
              <a:buSzPct val="80000"/>
              <a:buFont typeface="Wingdings" pitchFamily="2" charset="2"/>
              <a:buChar char="n"/>
              <a:defRPr sz="1600">
                <a:solidFill>
                  <a:schemeClr val="tx1"/>
                </a:solidFill>
                <a:latin typeface="+mn-lt"/>
                <a:cs typeface="+mn-cs"/>
              </a:defRPr>
            </a:lvl2pPr>
            <a:lvl3pPr marL="457152" lvl="2" indent="-261910" defTabSz="895255">
              <a:spcBef>
                <a:spcPct val="0"/>
              </a:spcBef>
              <a:buClr>
                <a:schemeClr val="tx2"/>
              </a:buClr>
              <a:buSzPct val="80000"/>
              <a:buFont typeface="Arial" charset="0"/>
              <a:buChar char="–"/>
              <a:defRPr sz="1600">
                <a:solidFill>
                  <a:schemeClr val="tx1"/>
                </a:solidFill>
                <a:latin typeface="+mn-lt"/>
                <a:cs typeface="+mn-cs"/>
              </a:defRPr>
            </a:lvl3pPr>
            <a:lvl4pPr marL="614298" lvl="3" indent="-155559" defTabSz="895255">
              <a:spcBef>
                <a:spcPct val="0"/>
              </a:spcBef>
              <a:buClr>
                <a:schemeClr val="tx2"/>
              </a:buClr>
              <a:buChar char="•"/>
              <a:defRPr sz="1600">
                <a:solidFill>
                  <a:schemeClr val="tx1"/>
                </a:solidFill>
                <a:latin typeface="+mn-lt"/>
                <a:cs typeface="+mn-cs"/>
              </a:defRPr>
            </a:lvl4pPr>
            <a:lvl5pPr marL="746046" lvl="4" indent="-130162" defTabSz="895255">
              <a:spcBef>
                <a:spcPct val="0"/>
              </a:spcBef>
              <a:buClr>
                <a:schemeClr val="tx2"/>
              </a:buClr>
              <a:buFont typeface="Arial" charset="0"/>
              <a:buChar char="-"/>
              <a:defRPr sz="1600">
                <a:solidFill>
                  <a:schemeClr val="tx1"/>
                </a:solidFill>
                <a:latin typeface="+mn-lt"/>
                <a:cs typeface="+mn-cs"/>
              </a:defRPr>
            </a:lvl5pPr>
            <a:lvl6pPr marL="1227492"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6pPr>
            <a:lvl7pPr marL="1693875"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7pPr>
            <a:lvl8pPr marL="2160257"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8pPr>
            <a:lvl9pPr marL="2626639" indent="-132790" defTabSz="913332" fontAlgn="base">
              <a:spcBef>
                <a:spcPct val="0"/>
              </a:spcBef>
              <a:spcAft>
                <a:spcPct val="0"/>
              </a:spcAft>
              <a:buClr>
                <a:srgbClr val="000066"/>
              </a:buClr>
              <a:buFont typeface="Arial" charset="0"/>
              <a:buChar char="•"/>
              <a:defRPr sz="1600">
                <a:solidFill>
                  <a:schemeClr val="tx1"/>
                </a:solidFill>
                <a:latin typeface="+mn-lt"/>
                <a:cs typeface="+mn-cs"/>
              </a:defRPr>
            </a:lvl9pPr>
          </a:lstStyle>
          <a:p>
            <a:pPr marL="0" marR="0" lvl="0" indent="0" algn="l" defTabSz="895255" rtl="0" eaLnBrk="1" fontAlgn="base" latinLnBrk="0" hangingPunct="1">
              <a:lnSpc>
                <a:spcPct val="100000"/>
              </a:lnSpc>
              <a:spcBef>
                <a:spcPct val="0"/>
              </a:spcBef>
              <a:spcAft>
                <a:spcPts val="0"/>
              </a:spcAft>
              <a:buClr>
                <a:srgbClr val="002960"/>
              </a:buClr>
              <a:buSzPct val="100000"/>
              <a:buFontTx/>
              <a:buNone/>
              <a:tabLst/>
              <a:defRPr/>
            </a:pPr>
            <a:r>
              <a:rPr kumimoji="0" lang="en-US" sz="1100" b="1"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Loans/GDP</a:t>
            </a:r>
            <a:r>
              <a:rPr kumimoji="0" lang="en-US" sz="1100" b="1" i="0" u="none" strike="noStrike" kern="0" cap="none" spc="0" normalizeH="0" baseline="30000" noProof="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(1)</a:t>
            </a:r>
          </a:p>
          <a:p>
            <a:pPr marL="0" marR="0" lvl="0" indent="0" algn="l" defTabSz="895255" rtl="0" eaLnBrk="1" fontAlgn="base" latinLnBrk="0" hangingPunct="1">
              <a:lnSpc>
                <a:spcPct val="100000"/>
              </a:lnSpc>
              <a:spcBef>
                <a:spcPct val="0"/>
              </a:spcBef>
              <a:spcAft>
                <a:spcPts val="0"/>
              </a:spcAft>
              <a:buClr>
                <a:srgbClr val="002960"/>
              </a:buClr>
              <a:buSzPct val="100000"/>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Percent </a:t>
            </a:r>
          </a:p>
        </p:txBody>
      </p:sp>
      <p:sp>
        <p:nvSpPr>
          <p:cNvPr id="51" name="Rectangle 50">
            <a:extLst>
              <a:ext uri="{FF2B5EF4-FFF2-40B4-BE49-F238E27FC236}">
                <a16:creationId xmlns:a16="http://schemas.microsoft.com/office/drawing/2014/main" id="{F0A00E61-9AF9-4E70-B219-E0FE45B57096}"/>
              </a:ext>
            </a:extLst>
          </p:cNvPr>
          <p:cNvSpPr/>
          <p:nvPr/>
        </p:nvSpPr>
        <p:spPr>
          <a:xfrm>
            <a:off x="365125" y="3900488"/>
            <a:ext cx="1236663" cy="5127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21" tIns="45670" rIns="91321" bIns="45670" rtlCol="0" anchor="ctr"/>
          <a:lstStyle/>
          <a:p>
            <a:pPr marL="0" marR="0" lvl="0" indent="0" algn="l" defTabSz="913382"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Total volume</a:t>
            </a:r>
          </a:p>
          <a:p>
            <a:pPr marL="0" marR="0" lvl="0" indent="0" algn="l" defTabSz="913382"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EUR billion</a:t>
            </a:r>
          </a:p>
        </p:txBody>
      </p:sp>
      <p:pic>
        <p:nvPicPr>
          <p:cNvPr id="52" name="Picture 74" descr="C:\Users\Francesca Roberto\Desktop\CLIP ART\bottoni\=png.png">
            <a:extLst>
              <a:ext uri="{FF2B5EF4-FFF2-40B4-BE49-F238E27FC236}">
                <a16:creationId xmlns:a16="http://schemas.microsoft.com/office/drawing/2014/main" id="{7549ECF7-2F58-4A2B-96E8-CCD527EF1639}"/>
              </a:ext>
            </a:extLst>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3563" y="3743325"/>
            <a:ext cx="201625" cy="20161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75" descr="C:\Users\Francesca Roberto\Desktop\CLIP ART\bottoni\+.png">
            <a:extLst>
              <a:ext uri="{FF2B5EF4-FFF2-40B4-BE49-F238E27FC236}">
                <a16:creationId xmlns:a16="http://schemas.microsoft.com/office/drawing/2014/main" id="{7F9708EC-EC6F-483D-9F7F-3033D4A1BEAE}"/>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3563" y="2630488"/>
            <a:ext cx="201625" cy="201613"/>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B3D2018C-04D0-4ED1-B6A7-96924BA7FD43}"/>
              </a:ext>
            </a:extLst>
          </p:cNvPr>
          <p:cNvSpPr/>
          <p:nvPr/>
        </p:nvSpPr>
        <p:spPr>
          <a:xfrm>
            <a:off x="5018088" y="4416425"/>
            <a:ext cx="1236663" cy="5127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21" tIns="45670" rIns="91321" bIns="45670" rtlCol="0" anchor="ctr"/>
          <a:lstStyle/>
          <a:p>
            <a:pPr marL="0" marR="0" lvl="0" indent="0" algn="l" defTabSz="913382"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Loan to</a:t>
            </a:r>
          </a:p>
          <a:p>
            <a:pPr marL="0" marR="0" lvl="0" indent="0" algn="l" defTabSz="913382"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Deposit</a:t>
            </a:r>
            <a:r>
              <a:rPr kumimoji="0" lang="en-US" sz="1100" b="1" i="0" u="none" strike="noStrike" kern="0" cap="none" spc="0" normalizeH="0" baseline="30000" noProof="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(2)</a:t>
            </a:r>
          </a:p>
          <a:p>
            <a:pPr marL="0" marR="0" lvl="0" indent="0" algn="l" defTabSz="913382"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Percent</a:t>
            </a:r>
          </a:p>
        </p:txBody>
      </p:sp>
      <p:sp>
        <p:nvSpPr>
          <p:cNvPr id="55" name="McK 5. Source">
            <a:extLst>
              <a:ext uri="{FF2B5EF4-FFF2-40B4-BE49-F238E27FC236}">
                <a16:creationId xmlns:a16="http://schemas.microsoft.com/office/drawing/2014/main" id="{F7589274-32F0-4552-A2C5-1F2283FFDAFD}"/>
              </a:ext>
            </a:extLst>
          </p:cNvPr>
          <p:cNvSpPr>
            <a:spLocks noChangeArrowheads="1"/>
          </p:cNvSpPr>
          <p:nvPr/>
        </p:nvSpPr>
        <p:spPr bwMode="auto">
          <a:xfrm>
            <a:off x="486568" y="6327776"/>
            <a:ext cx="70024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228600" marR="0" lvl="0" indent="-228600" algn="l" defTabSz="867286" rtl="0" eaLnBrk="1" fontAlgn="base" latinLnBrk="0" hangingPunct="1">
              <a:lnSpc>
                <a:spcPct val="100000"/>
              </a:lnSpc>
              <a:spcBef>
                <a:spcPct val="0"/>
              </a:spcBef>
              <a:spcAft>
                <a:spcPct val="0"/>
              </a:spcAft>
              <a:buClrTx/>
              <a:buSzTx/>
              <a:buFontTx/>
              <a:buAutoNum type="arabicParenBoth"/>
              <a:tabLst/>
              <a:defRPr/>
            </a:pPr>
            <a:r>
              <a:rPr kumimoji="0" lang="en-US"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Nominal (2) Private Sector</a:t>
            </a:r>
          </a:p>
          <a:p>
            <a:pPr marL="0" marR="0" lvl="0" indent="0" algn="l" defTabSz="867286"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NOTE: Figures may not add up due to rounding</a:t>
            </a:r>
          </a:p>
          <a:p>
            <a:pPr marL="0" marR="0" lvl="0" indent="0" algn="l" defTabSz="867286"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SOURCE: </a:t>
            </a:r>
            <a:r>
              <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ISP Research (</a:t>
            </a:r>
            <a:r>
              <a:rPr kumimoji="0" lang="it-IT" sz="800" b="0" i="0" u="none" strike="noStrike" kern="0" cap="none" spc="0" normalizeH="0" baseline="0" noProof="0" dirty="0" err="1">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September</a:t>
            </a:r>
            <a:r>
              <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2019), IMF</a:t>
            </a:r>
            <a:endParaRPr kumimoji="0" lang="en-US"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56" name="Rectangle 55">
            <a:extLst>
              <a:ext uri="{FF2B5EF4-FFF2-40B4-BE49-F238E27FC236}">
                <a16:creationId xmlns:a16="http://schemas.microsoft.com/office/drawing/2014/main" id="{113C9F6D-A9B0-40F6-9B5B-512DBC096CBB}"/>
              </a:ext>
            </a:extLst>
          </p:cNvPr>
          <p:cNvSpPr/>
          <p:nvPr/>
        </p:nvSpPr>
        <p:spPr>
          <a:xfrm>
            <a:off x="5946775" y="1555750"/>
            <a:ext cx="593725"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2014</a:t>
            </a:r>
          </a:p>
        </p:txBody>
      </p:sp>
      <p:sp>
        <p:nvSpPr>
          <p:cNvPr id="57" name="Rectangle 56">
            <a:extLst>
              <a:ext uri="{FF2B5EF4-FFF2-40B4-BE49-F238E27FC236}">
                <a16:creationId xmlns:a16="http://schemas.microsoft.com/office/drawing/2014/main" id="{3BD8C6B3-E8AF-4F38-B0E5-5C18D976FEC7}"/>
              </a:ext>
            </a:extLst>
          </p:cNvPr>
          <p:cNvSpPr/>
          <p:nvPr/>
        </p:nvSpPr>
        <p:spPr>
          <a:xfrm>
            <a:off x="6575425" y="1555750"/>
            <a:ext cx="593725"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2015</a:t>
            </a:r>
          </a:p>
        </p:txBody>
      </p:sp>
      <p:sp>
        <p:nvSpPr>
          <p:cNvPr id="58" name="Rectangle 57">
            <a:extLst>
              <a:ext uri="{FF2B5EF4-FFF2-40B4-BE49-F238E27FC236}">
                <a16:creationId xmlns:a16="http://schemas.microsoft.com/office/drawing/2014/main" id="{FA3443B3-6852-4898-A2AE-A52DF388E9EB}"/>
              </a:ext>
            </a:extLst>
          </p:cNvPr>
          <p:cNvSpPr/>
          <p:nvPr/>
        </p:nvSpPr>
        <p:spPr>
          <a:xfrm>
            <a:off x="7204075" y="1555750"/>
            <a:ext cx="592138"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2016</a:t>
            </a:r>
          </a:p>
        </p:txBody>
      </p:sp>
      <p:sp>
        <p:nvSpPr>
          <p:cNvPr id="59" name="Rectangle 58">
            <a:extLst>
              <a:ext uri="{FF2B5EF4-FFF2-40B4-BE49-F238E27FC236}">
                <a16:creationId xmlns:a16="http://schemas.microsoft.com/office/drawing/2014/main" id="{573AFEA8-F8EC-41F8-A134-67518EEADD92}"/>
              </a:ext>
            </a:extLst>
          </p:cNvPr>
          <p:cNvSpPr/>
          <p:nvPr/>
        </p:nvSpPr>
        <p:spPr>
          <a:xfrm>
            <a:off x="7831138" y="1555750"/>
            <a:ext cx="593725"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2017</a:t>
            </a:r>
          </a:p>
        </p:txBody>
      </p:sp>
      <p:sp>
        <p:nvSpPr>
          <p:cNvPr id="60" name="Rectangle 59">
            <a:extLst>
              <a:ext uri="{FF2B5EF4-FFF2-40B4-BE49-F238E27FC236}">
                <a16:creationId xmlns:a16="http://schemas.microsoft.com/office/drawing/2014/main" id="{52513FA8-A05B-41D9-8385-8D71BACCCA12}"/>
              </a:ext>
            </a:extLst>
          </p:cNvPr>
          <p:cNvSpPr/>
          <p:nvPr/>
        </p:nvSpPr>
        <p:spPr>
          <a:xfrm>
            <a:off x="8459788" y="1555750"/>
            <a:ext cx="592138"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2018</a:t>
            </a:r>
          </a:p>
        </p:txBody>
      </p:sp>
      <p:sp>
        <p:nvSpPr>
          <p:cNvPr id="61" name="Rectangle 60">
            <a:extLst>
              <a:ext uri="{FF2B5EF4-FFF2-40B4-BE49-F238E27FC236}">
                <a16:creationId xmlns:a16="http://schemas.microsoft.com/office/drawing/2014/main" id="{650C4C68-C50F-40EE-9EE1-E6D21E45A360}"/>
              </a:ext>
            </a:extLst>
          </p:cNvPr>
          <p:cNvSpPr/>
          <p:nvPr/>
        </p:nvSpPr>
        <p:spPr>
          <a:xfrm>
            <a:off x="6002338" y="3962400"/>
            <a:ext cx="593725" cy="184150"/>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2017</a:t>
            </a:r>
          </a:p>
        </p:txBody>
      </p:sp>
      <p:sp>
        <p:nvSpPr>
          <p:cNvPr id="62" name="Rectangle 61">
            <a:extLst>
              <a:ext uri="{FF2B5EF4-FFF2-40B4-BE49-F238E27FC236}">
                <a16:creationId xmlns:a16="http://schemas.microsoft.com/office/drawing/2014/main" id="{44554C57-86B2-4BC7-9B1B-05832D71ADF2}"/>
              </a:ext>
            </a:extLst>
          </p:cNvPr>
          <p:cNvSpPr/>
          <p:nvPr/>
        </p:nvSpPr>
        <p:spPr>
          <a:xfrm>
            <a:off x="6630988" y="3962400"/>
            <a:ext cx="593725" cy="184150"/>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2018E</a:t>
            </a:r>
          </a:p>
        </p:txBody>
      </p:sp>
      <p:sp>
        <p:nvSpPr>
          <p:cNvPr id="63" name="Rectangle 62">
            <a:extLst>
              <a:ext uri="{FF2B5EF4-FFF2-40B4-BE49-F238E27FC236}">
                <a16:creationId xmlns:a16="http://schemas.microsoft.com/office/drawing/2014/main" id="{FFDDE32D-7A88-4BA3-86BF-261A6544A44B}"/>
              </a:ext>
            </a:extLst>
          </p:cNvPr>
          <p:cNvSpPr/>
          <p:nvPr/>
        </p:nvSpPr>
        <p:spPr>
          <a:xfrm>
            <a:off x="7258050" y="3962400"/>
            <a:ext cx="593725" cy="184150"/>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2019E</a:t>
            </a:r>
          </a:p>
        </p:txBody>
      </p:sp>
      <p:sp>
        <p:nvSpPr>
          <p:cNvPr id="64" name="Rectangle 63">
            <a:extLst>
              <a:ext uri="{FF2B5EF4-FFF2-40B4-BE49-F238E27FC236}">
                <a16:creationId xmlns:a16="http://schemas.microsoft.com/office/drawing/2014/main" id="{45FE6175-23C8-4008-8362-FD20C215E9FE}"/>
              </a:ext>
            </a:extLst>
          </p:cNvPr>
          <p:cNvSpPr/>
          <p:nvPr/>
        </p:nvSpPr>
        <p:spPr>
          <a:xfrm>
            <a:off x="7886700" y="3962400"/>
            <a:ext cx="592138" cy="184150"/>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2020E</a:t>
            </a:r>
          </a:p>
        </p:txBody>
      </p:sp>
      <p:sp>
        <p:nvSpPr>
          <p:cNvPr id="65" name="Rectangle 64">
            <a:extLst>
              <a:ext uri="{FF2B5EF4-FFF2-40B4-BE49-F238E27FC236}">
                <a16:creationId xmlns:a16="http://schemas.microsoft.com/office/drawing/2014/main" id="{1D679160-7851-4CA0-9752-745E31F87D0E}"/>
              </a:ext>
            </a:extLst>
          </p:cNvPr>
          <p:cNvSpPr/>
          <p:nvPr/>
        </p:nvSpPr>
        <p:spPr>
          <a:xfrm>
            <a:off x="8515350" y="3962400"/>
            <a:ext cx="592138" cy="184150"/>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2021E</a:t>
            </a:r>
          </a:p>
        </p:txBody>
      </p:sp>
      <p:sp>
        <p:nvSpPr>
          <p:cNvPr id="66" name="Rectangle 65">
            <a:extLst>
              <a:ext uri="{FF2B5EF4-FFF2-40B4-BE49-F238E27FC236}">
                <a16:creationId xmlns:a16="http://schemas.microsoft.com/office/drawing/2014/main" id="{2D18B5A0-E2F8-44EA-AB85-5DFA6D8C5011}"/>
              </a:ext>
            </a:extLst>
          </p:cNvPr>
          <p:cNvSpPr/>
          <p:nvPr/>
        </p:nvSpPr>
        <p:spPr>
          <a:xfrm>
            <a:off x="1474788" y="1555750"/>
            <a:ext cx="593725"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2017</a:t>
            </a:r>
          </a:p>
        </p:txBody>
      </p:sp>
      <p:sp>
        <p:nvSpPr>
          <p:cNvPr id="67" name="Rectangle 66">
            <a:extLst>
              <a:ext uri="{FF2B5EF4-FFF2-40B4-BE49-F238E27FC236}">
                <a16:creationId xmlns:a16="http://schemas.microsoft.com/office/drawing/2014/main" id="{7DD80B5E-A6D3-448F-959B-2B54DF12616A}"/>
              </a:ext>
            </a:extLst>
          </p:cNvPr>
          <p:cNvSpPr/>
          <p:nvPr/>
        </p:nvSpPr>
        <p:spPr>
          <a:xfrm>
            <a:off x="2103438" y="1555750"/>
            <a:ext cx="593725"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2018E</a:t>
            </a:r>
          </a:p>
        </p:txBody>
      </p:sp>
      <p:sp>
        <p:nvSpPr>
          <p:cNvPr id="68" name="Rectangle 67">
            <a:extLst>
              <a:ext uri="{FF2B5EF4-FFF2-40B4-BE49-F238E27FC236}">
                <a16:creationId xmlns:a16="http://schemas.microsoft.com/office/drawing/2014/main" id="{9DEAE578-9044-442F-86FF-324F50DD6487}"/>
              </a:ext>
            </a:extLst>
          </p:cNvPr>
          <p:cNvSpPr/>
          <p:nvPr/>
        </p:nvSpPr>
        <p:spPr>
          <a:xfrm>
            <a:off x="2732088" y="1555750"/>
            <a:ext cx="592138"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2019E</a:t>
            </a:r>
          </a:p>
        </p:txBody>
      </p:sp>
      <p:sp>
        <p:nvSpPr>
          <p:cNvPr id="69" name="Rectangle 68">
            <a:extLst>
              <a:ext uri="{FF2B5EF4-FFF2-40B4-BE49-F238E27FC236}">
                <a16:creationId xmlns:a16="http://schemas.microsoft.com/office/drawing/2014/main" id="{5A1CD4F3-1908-47BD-951B-8A0D23161A2F}"/>
              </a:ext>
            </a:extLst>
          </p:cNvPr>
          <p:cNvSpPr/>
          <p:nvPr/>
        </p:nvSpPr>
        <p:spPr>
          <a:xfrm>
            <a:off x="3359150" y="1555750"/>
            <a:ext cx="593725"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2020E</a:t>
            </a:r>
          </a:p>
        </p:txBody>
      </p:sp>
      <p:sp>
        <p:nvSpPr>
          <p:cNvPr id="70" name="Rectangle 69">
            <a:extLst>
              <a:ext uri="{FF2B5EF4-FFF2-40B4-BE49-F238E27FC236}">
                <a16:creationId xmlns:a16="http://schemas.microsoft.com/office/drawing/2014/main" id="{7F73C6CE-652C-4D4E-98BF-053D9DBF9731}"/>
              </a:ext>
            </a:extLst>
          </p:cNvPr>
          <p:cNvSpPr/>
          <p:nvPr/>
        </p:nvSpPr>
        <p:spPr>
          <a:xfrm>
            <a:off x="3987800" y="1555750"/>
            <a:ext cx="592138" cy="182563"/>
          </a:xfrm>
          <a:prstGeom prst="rect">
            <a:avLst/>
          </a:prstGeom>
          <a:solidFill>
            <a:srgbClr val="E53809"/>
          </a:solidFill>
          <a:ln w="3175" algn="ctr">
            <a:noFill/>
            <a:round/>
            <a:headEnd/>
            <a:tailEnd/>
          </a:ln>
          <a:effectLst/>
        </p:spPr>
        <p:txBody>
          <a:bodyPr wrap="none" lIns="0" tIns="0" rIns="0" bIns="0" anchor="ctr"/>
          <a:lstStyle/>
          <a:p>
            <a:pPr marL="0" marR="0" lvl="0" indent="0" algn="ctr" defTabSz="913382" rtl="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2021E</a:t>
            </a:r>
          </a:p>
        </p:txBody>
      </p:sp>
      <p:graphicFrame>
        <p:nvGraphicFramePr>
          <p:cNvPr id="71" name="Table 70">
            <a:extLst>
              <a:ext uri="{FF2B5EF4-FFF2-40B4-BE49-F238E27FC236}">
                <a16:creationId xmlns:a16="http://schemas.microsoft.com/office/drawing/2014/main" id="{55B5C6F9-70D6-44EE-91EC-43BC1387490F}"/>
              </a:ext>
            </a:extLst>
          </p:cNvPr>
          <p:cNvGraphicFramePr>
            <a:graphicFrameLocks noGrp="1"/>
          </p:cNvGraphicFramePr>
          <p:nvPr>
            <p:extLst>
              <p:ext uri="{D42A27DB-BD31-4B8C-83A1-F6EECF244321}">
                <p14:modId xmlns:p14="http://schemas.microsoft.com/office/powerpoint/2010/main" val="997662218"/>
              </p:ext>
            </p:extLst>
          </p:nvPr>
        </p:nvGraphicFramePr>
        <p:xfrm>
          <a:off x="1496219" y="4546601"/>
          <a:ext cx="3057525" cy="341313"/>
        </p:xfrm>
        <a:graphic>
          <a:graphicData uri="http://schemas.openxmlformats.org/drawingml/2006/table">
            <a:tbl>
              <a:tblPr firstRow="1" bandRow="1">
                <a:tableStyleId>{5C22544A-7EE6-4342-B048-85BDC9FD1C3A}</a:tableStyleId>
              </a:tblPr>
              <a:tblGrid>
                <a:gridCol w="611505">
                  <a:extLst>
                    <a:ext uri="{9D8B030D-6E8A-4147-A177-3AD203B41FA5}">
                      <a16:colId xmlns:a16="http://schemas.microsoft.com/office/drawing/2014/main" val="3524566984"/>
                    </a:ext>
                  </a:extLst>
                </a:gridCol>
                <a:gridCol w="611505">
                  <a:extLst>
                    <a:ext uri="{9D8B030D-6E8A-4147-A177-3AD203B41FA5}">
                      <a16:colId xmlns:a16="http://schemas.microsoft.com/office/drawing/2014/main" val="1769770669"/>
                    </a:ext>
                  </a:extLst>
                </a:gridCol>
                <a:gridCol w="611505">
                  <a:extLst>
                    <a:ext uri="{9D8B030D-6E8A-4147-A177-3AD203B41FA5}">
                      <a16:colId xmlns:a16="http://schemas.microsoft.com/office/drawing/2014/main" val="1541755860"/>
                    </a:ext>
                  </a:extLst>
                </a:gridCol>
                <a:gridCol w="611505">
                  <a:extLst>
                    <a:ext uri="{9D8B030D-6E8A-4147-A177-3AD203B41FA5}">
                      <a16:colId xmlns:a16="http://schemas.microsoft.com/office/drawing/2014/main" val="1278614640"/>
                    </a:ext>
                  </a:extLst>
                </a:gridCol>
                <a:gridCol w="611505">
                  <a:extLst>
                    <a:ext uri="{9D8B030D-6E8A-4147-A177-3AD203B41FA5}">
                      <a16:colId xmlns:a16="http://schemas.microsoft.com/office/drawing/2014/main" val="3524391301"/>
                    </a:ext>
                  </a:extLst>
                </a:gridCol>
              </a:tblGrid>
              <a:tr h="341313">
                <a:tc>
                  <a:txBody>
                    <a:bodyPr/>
                    <a:lstStyle/>
                    <a:p>
                      <a:pPr algn="ctr" fontAlgn="ctr"/>
                      <a:r>
                        <a:rPr lang="en-GB" sz="11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30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GB" sz="11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6613663"/>
                  </a:ext>
                </a:extLst>
              </a:tr>
            </a:tbl>
          </a:graphicData>
        </a:graphic>
      </p:graphicFrame>
      <p:graphicFrame>
        <p:nvGraphicFramePr>
          <p:cNvPr id="72" name="Table 71">
            <a:extLst>
              <a:ext uri="{FF2B5EF4-FFF2-40B4-BE49-F238E27FC236}">
                <a16:creationId xmlns:a16="http://schemas.microsoft.com/office/drawing/2014/main" id="{E3D021CB-30AD-4ECC-827F-2040448390BB}"/>
              </a:ext>
            </a:extLst>
          </p:cNvPr>
          <p:cNvGraphicFramePr>
            <a:graphicFrameLocks noGrp="1"/>
          </p:cNvGraphicFramePr>
          <p:nvPr>
            <p:extLst>
              <p:ext uri="{D42A27DB-BD31-4B8C-83A1-F6EECF244321}">
                <p14:modId xmlns:p14="http://schemas.microsoft.com/office/powerpoint/2010/main" val="3415880216"/>
              </p:ext>
            </p:extLst>
          </p:nvPr>
        </p:nvGraphicFramePr>
        <p:xfrm>
          <a:off x="1499394" y="4979988"/>
          <a:ext cx="3057525" cy="393700"/>
        </p:xfrm>
        <a:graphic>
          <a:graphicData uri="http://schemas.openxmlformats.org/drawingml/2006/table">
            <a:tbl>
              <a:tblPr firstRow="1" bandRow="1">
                <a:tableStyleId>{5C22544A-7EE6-4342-B048-85BDC9FD1C3A}</a:tableStyleId>
              </a:tblPr>
              <a:tblGrid>
                <a:gridCol w="611505">
                  <a:extLst>
                    <a:ext uri="{9D8B030D-6E8A-4147-A177-3AD203B41FA5}">
                      <a16:colId xmlns:a16="http://schemas.microsoft.com/office/drawing/2014/main" val="3524566984"/>
                    </a:ext>
                  </a:extLst>
                </a:gridCol>
                <a:gridCol w="611505">
                  <a:extLst>
                    <a:ext uri="{9D8B030D-6E8A-4147-A177-3AD203B41FA5}">
                      <a16:colId xmlns:a16="http://schemas.microsoft.com/office/drawing/2014/main" val="1769770669"/>
                    </a:ext>
                  </a:extLst>
                </a:gridCol>
                <a:gridCol w="611505">
                  <a:extLst>
                    <a:ext uri="{9D8B030D-6E8A-4147-A177-3AD203B41FA5}">
                      <a16:colId xmlns:a16="http://schemas.microsoft.com/office/drawing/2014/main" val="1541755860"/>
                    </a:ext>
                  </a:extLst>
                </a:gridCol>
                <a:gridCol w="611505">
                  <a:extLst>
                    <a:ext uri="{9D8B030D-6E8A-4147-A177-3AD203B41FA5}">
                      <a16:colId xmlns:a16="http://schemas.microsoft.com/office/drawing/2014/main" val="1278614640"/>
                    </a:ext>
                  </a:extLst>
                </a:gridCol>
                <a:gridCol w="611505">
                  <a:extLst>
                    <a:ext uri="{9D8B030D-6E8A-4147-A177-3AD203B41FA5}">
                      <a16:colId xmlns:a16="http://schemas.microsoft.com/office/drawing/2014/main" val="3524391301"/>
                    </a:ext>
                  </a:extLst>
                </a:gridCol>
              </a:tblGrid>
              <a:tr h="393700">
                <a:tc>
                  <a:txBody>
                    <a:bodyPr/>
                    <a:lstStyle/>
                    <a:p>
                      <a:pPr algn="ctr" fontAlgn="ctr"/>
                      <a:r>
                        <a:rPr lang="en-GB" sz="11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GB" sz="11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GB" sz="1100" b="0" i="0" u="none" strike="noStrike" dirty="0">
                          <a:solidFill>
                            <a:srgbClr val="000000"/>
                          </a:solidFill>
                          <a:effectLst/>
                          <a:latin typeface="Calibri Light" panose="020F0302020204030204" pitchFamily="34" charset="0"/>
                          <a:cs typeface="Calibri Light" panose="020F0302020204030204" pitchFamily="34" charset="0"/>
                          <a:sym typeface="Calibri Light" panose="020F0302020204030204" pitchFamily="34" charset="0"/>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6613663"/>
                  </a:ext>
                </a:extLst>
              </a:tr>
            </a:tbl>
          </a:graphicData>
        </a:graphic>
      </p:graphicFrame>
      <p:cxnSp>
        <p:nvCxnSpPr>
          <p:cNvPr id="99" name="Straight Connector 98">
            <a:extLst>
              <a:ext uri="{FF2B5EF4-FFF2-40B4-BE49-F238E27FC236}">
                <a16:creationId xmlns:a16="http://schemas.microsoft.com/office/drawing/2014/main" id="{2F397E63-5AF3-4735-9203-C6B4DBCDA3BA}"/>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542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49" hidden="1"/>
          <p:cNvGraphicFramePr>
            <a:graphicFrameLocks noChangeAspect="1"/>
          </p:cNvGraphicFramePr>
          <p:nvPr>
            <p:custDataLst>
              <p:tags r:id="rId2"/>
            </p:custDataLst>
            <p:extLst>
              <p:ext uri="{D42A27DB-BD31-4B8C-83A1-F6EECF244321}">
                <p14:modId xmlns:p14="http://schemas.microsoft.com/office/powerpoint/2010/main" val="2571268907"/>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46099" name="think-cell Slide" r:id="rId5" imgW="360" imgH="360" progId="TCLayout.ActiveDocument.1">
                  <p:embed/>
                </p:oleObj>
              </mc:Choice>
              <mc:Fallback>
                <p:oleObj name="think-cell Slide" r:id="rId5" imgW="360" imgH="360" progId="TCLayout.ActiveDocument.1">
                  <p:embed/>
                  <p:pic>
                    <p:nvPicPr>
                      <p:cNvPr id="323586" name="Object 4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idx="4294967295"/>
          </p:nvPr>
        </p:nvSpPr>
        <p:spPr>
          <a:xfrm>
            <a:off x="360000" y="288000"/>
            <a:ext cx="9565050" cy="544513"/>
          </a:xfrm>
        </p:spPr>
        <p:txBody>
          <a:bodyPr>
            <a:normAutofit fontScale="90000"/>
          </a:bodyPr>
          <a:lstStyle/>
          <a:p>
            <a:pPr>
              <a:defRPr/>
            </a:pPr>
            <a:r>
              <a:rPr lang="en-US" sz="3800" b="1" dirty="0">
                <a:solidFill>
                  <a:srgbClr val="E53809"/>
                </a:solidFill>
                <a:latin typeface="Calibri Light" panose="020F0302020204030204" pitchFamily="34" charset="0"/>
                <a:ea typeface="+mn-ea"/>
                <a:cs typeface="Calibri Light" panose="020F0302020204030204" pitchFamily="34" charset="0"/>
                <a:sym typeface="Calibri Light" panose="020F0302020204030204" pitchFamily="34" charset="0"/>
              </a:rPr>
              <a:t>Bank intermediation barometer </a:t>
            </a:r>
          </a:p>
        </p:txBody>
      </p:sp>
      <p:grpSp>
        <p:nvGrpSpPr>
          <p:cNvPr id="186" name="Group 185"/>
          <p:cNvGrpSpPr/>
          <p:nvPr/>
        </p:nvGrpSpPr>
        <p:grpSpPr>
          <a:xfrm>
            <a:off x="10848726" y="170255"/>
            <a:ext cx="1336431" cy="6590452"/>
            <a:chOff x="10855569" y="267548"/>
            <a:chExt cx="1336431" cy="6590452"/>
          </a:xfrm>
        </p:grpSpPr>
        <p:pic>
          <p:nvPicPr>
            <p:cNvPr id="187" name="Picture 3"/>
            <p:cNvPicPr>
              <a:picLocks noChangeAspect="1"/>
            </p:cNvPicPr>
            <p:nvPr/>
          </p:nvPicPr>
          <p:blipFill>
            <a:blip r:embed="rId7" cstate="print"/>
            <a:srcRect/>
            <a:stretch>
              <a:fillRect/>
            </a:stretch>
          </p:blipFill>
          <p:spPr bwMode="auto">
            <a:xfrm>
              <a:off x="10856423" y="267548"/>
              <a:ext cx="1252537" cy="695325"/>
            </a:xfrm>
            <a:prstGeom prst="rect">
              <a:avLst/>
            </a:prstGeom>
            <a:noFill/>
            <a:ln w="9525">
              <a:noFill/>
              <a:miter lim="800000"/>
              <a:headEnd/>
              <a:tailEnd/>
            </a:ln>
          </p:spPr>
        </p:pic>
        <p:sp>
          <p:nvSpPr>
            <p:cNvPr id="188" name="Rectangle 187"/>
            <p:cNvSpPr/>
            <p:nvPr/>
          </p:nvSpPr>
          <p:spPr>
            <a:xfrm>
              <a:off x="10855569" y="1133231"/>
              <a:ext cx="1336431" cy="5724769"/>
            </a:xfrm>
            <a:prstGeom prst="rect">
              <a:avLst/>
            </a:prstGeom>
            <a:solidFill>
              <a:srgbClr val="E53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3" name="Rectangle 2">
            <a:extLst>
              <a:ext uri="{FF2B5EF4-FFF2-40B4-BE49-F238E27FC236}">
                <a16:creationId xmlns:a16="http://schemas.microsoft.com/office/drawing/2014/main" id="{E23ABDB1-46B2-4950-A234-041190C744E8}"/>
              </a:ext>
            </a:extLst>
          </p:cNvPr>
          <p:cNvSpPr/>
          <p:nvPr/>
        </p:nvSpPr>
        <p:spPr>
          <a:xfrm>
            <a:off x="5878646" y="396816"/>
            <a:ext cx="3405356" cy="369332"/>
          </a:xfrm>
          <a:prstGeom prst="rect">
            <a:avLst/>
          </a:prstGeom>
        </p:spPr>
        <p:txBody>
          <a:bodyPr wrap="none">
            <a:spAutoFit/>
          </a:bodyPr>
          <a:lstStyle/>
          <a:p>
            <a:r>
              <a:rPr lang="en-US" b="1" dirty="0">
                <a:solidFill>
                  <a:srgbClr val="E53809"/>
                </a:solidFill>
                <a:latin typeface="Calibri Light" panose="020F0302020204030204" pitchFamily="34" charset="0"/>
                <a:cs typeface="Calibri Light" panose="020F0302020204030204" pitchFamily="34" charset="0"/>
                <a:sym typeface="Calibri Light" panose="020F0302020204030204" pitchFamily="34" charset="0"/>
              </a:rPr>
              <a:t>(EIB, Bank Lending Survey H1.2019)</a:t>
            </a:r>
            <a:endParaRPr lang="it-IT"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74" name="Straight Connector 6">
            <a:extLst>
              <a:ext uri="{FF2B5EF4-FFF2-40B4-BE49-F238E27FC236}">
                <a16:creationId xmlns:a16="http://schemas.microsoft.com/office/drawing/2014/main" id="{F6FF6899-E132-4F4A-BB5C-56E130789F7C}"/>
              </a:ext>
            </a:extLst>
          </p:cNvPr>
          <p:cNvCxnSpPr/>
          <p:nvPr/>
        </p:nvCxnSpPr>
        <p:spPr>
          <a:xfrm>
            <a:off x="619274" y="4787077"/>
            <a:ext cx="8503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Rectangle 84">
            <a:extLst>
              <a:ext uri="{FF2B5EF4-FFF2-40B4-BE49-F238E27FC236}">
                <a16:creationId xmlns:a16="http://schemas.microsoft.com/office/drawing/2014/main" id="{DD4CC1D7-6BA4-4458-AD9B-539618264E15}"/>
              </a:ext>
            </a:extLst>
          </p:cNvPr>
          <p:cNvSpPr/>
          <p:nvPr/>
        </p:nvSpPr>
        <p:spPr>
          <a:xfrm>
            <a:off x="1604819" y="3500734"/>
            <a:ext cx="839242" cy="555655"/>
          </a:xfrm>
          <a:prstGeom prst="rect">
            <a:avLst/>
          </a:prstGeom>
          <a:solidFill>
            <a:schemeClr val="bg1"/>
          </a:solidFill>
          <a:ln w="9525">
            <a:solidFill>
              <a:schemeClr val="bg1">
                <a:lumMod val="65000"/>
              </a:schemeClr>
            </a:solidFill>
            <a:miter lim="800000"/>
            <a:headEnd/>
            <a:tailEnd/>
          </a:ln>
          <a:effectLst/>
        </p:spPr>
        <p:txBody>
          <a:bodyPr wrap="none" anchor="ctr"/>
          <a:lstStyle/>
          <a:p>
            <a:pPr marL="0" marR="0" lvl="0" indent="0" algn="ctr" defTabSz="867286"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595959"/>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Mortgages</a:t>
            </a:r>
          </a:p>
        </p:txBody>
      </p:sp>
      <p:sp>
        <p:nvSpPr>
          <p:cNvPr id="76" name="Rectangle 84">
            <a:extLst>
              <a:ext uri="{FF2B5EF4-FFF2-40B4-BE49-F238E27FC236}">
                <a16:creationId xmlns:a16="http://schemas.microsoft.com/office/drawing/2014/main" id="{AF322A57-49FA-4C99-95F4-EC15CF662763}"/>
              </a:ext>
            </a:extLst>
          </p:cNvPr>
          <p:cNvSpPr/>
          <p:nvPr/>
        </p:nvSpPr>
        <p:spPr>
          <a:xfrm>
            <a:off x="1604819" y="4123751"/>
            <a:ext cx="839243" cy="590455"/>
          </a:xfrm>
          <a:prstGeom prst="rect">
            <a:avLst/>
          </a:prstGeom>
          <a:solidFill>
            <a:schemeClr val="bg1"/>
          </a:solidFill>
          <a:ln w="9525">
            <a:solidFill>
              <a:schemeClr val="bg1">
                <a:lumMod val="65000"/>
              </a:schemeClr>
            </a:solidFill>
            <a:miter lim="800000"/>
            <a:headEnd/>
            <a:tailEnd/>
          </a:ln>
          <a:effectLst/>
        </p:spPr>
        <p:txBody>
          <a:bodyPr wrap="none" anchor="ctr"/>
          <a:lstStyle/>
          <a:p>
            <a:pPr marL="0" marR="0" lvl="0" indent="0" algn="ctr" defTabSz="867286"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595959"/>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Cons.</a:t>
            </a:r>
          </a:p>
          <a:p>
            <a:pPr marL="0" marR="0" lvl="0" indent="0" algn="ctr" defTabSz="867286"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595959"/>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credit</a:t>
            </a:r>
          </a:p>
        </p:txBody>
      </p:sp>
      <p:sp>
        <p:nvSpPr>
          <p:cNvPr id="77" name="Rectangle 84">
            <a:extLst>
              <a:ext uri="{FF2B5EF4-FFF2-40B4-BE49-F238E27FC236}">
                <a16:creationId xmlns:a16="http://schemas.microsoft.com/office/drawing/2014/main" id="{AC2BF563-2E95-4F12-8703-703C378FC719}"/>
              </a:ext>
            </a:extLst>
          </p:cNvPr>
          <p:cNvSpPr/>
          <p:nvPr/>
        </p:nvSpPr>
        <p:spPr>
          <a:xfrm>
            <a:off x="1604819" y="4859949"/>
            <a:ext cx="839242" cy="555655"/>
          </a:xfrm>
          <a:prstGeom prst="rect">
            <a:avLst/>
          </a:prstGeom>
          <a:solidFill>
            <a:schemeClr val="bg1"/>
          </a:solidFill>
          <a:ln w="9525">
            <a:solidFill>
              <a:schemeClr val="bg1">
                <a:lumMod val="65000"/>
              </a:schemeClr>
            </a:solidFill>
            <a:miter lim="800000"/>
            <a:headEnd/>
            <a:tailEnd/>
          </a:ln>
          <a:effectLst/>
        </p:spPr>
        <p:txBody>
          <a:bodyPr wrap="none" anchor="ctr"/>
          <a:lstStyle/>
          <a:p>
            <a:pPr marL="0" marR="0" lvl="0" indent="0" algn="ctr" defTabSz="867286"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595959"/>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SMEs</a:t>
            </a:r>
          </a:p>
        </p:txBody>
      </p:sp>
      <p:sp>
        <p:nvSpPr>
          <p:cNvPr id="78" name="Rectangle 84">
            <a:extLst>
              <a:ext uri="{FF2B5EF4-FFF2-40B4-BE49-F238E27FC236}">
                <a16:creationId xmlns:a16="http://schemas.microsoft.com/office/drawing/2014/main" id="{1D75D102-2282-4311-8E5C-1F2C05DD1141}"/>
              </a:ext>
            </a:extLst>
          </p:cNvPr>
          <p:cNvSpPr/>
          <p:nvPr/>
        </p:nvSpPr>
        <p:spPr>
          <a:xfrm>
            <a:off x="1604819" y="5482966"/>
            <a:ext cx="839242" cy="572657"/>
          </a:xfrm>
          <a:prstGeom prst="rect">
            <a:avLst/>
          </a:prstGeom>
          <a:solidFill>
            <a:schemeClr val="bg1"/>
          </a:solidFill>
          <a:ln w="9525">
            <a:solidFill>
              <a:schemeClr val="bg1">
                <a:lumMod val="65000"/>
              </a:schemeClr>
            </a:solidFill>
            <a:miter lim="800000"/>
            <a:headEnd/>
            <a:tailEnd/>
          </a:ln>
          <a:effectLst/>
        </p:spPr>
        <p:txBody>
          <a:bodyPr wrap="none" anchor="ctr"/>
          <a:lstStyle/>
          <a:p>
            <a:pPr marL="0" marR="0" lvl="0" indent="0" algn="ctr" defTabSz="867286"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595959"/>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Large</a:t>
            </a:r>
          </a:p>
          <a:p>
            <a:pPr marL="0" marR="0" lvl="0" indent="0" algn="ctr" defTabSz="867286"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595959"/>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Corp.</a:t>
            </a:r>
          </a:p>
        </p:txBody>
      </p:sp>
      <p:sp>
        <p:nvSpPr>
          <p:cNvPr id="79" name="TextBox 78">
            <a:extLst>
              <a:ext uri="{FF2B5EF4-FFF2-40B4-BE49-F238E27FC236}">
                <a16:creationId xmlns:a16="http://schemas.microsoft.com/office/drawing/2014/main" id="{974A67B1-057A-49F8-AB03-EF5F9978C9FB}"/>
              </a:ext>
            </a:extLst>
          </p:cNvPr>
          <p:cNvSpPr txBox="1"/>
          <p:nvPr/>
        </p:nvSpPr>
        <p:spPr>
          <a:xfrm>
            <a:off x="973134" y="1237935"/>
            <a:ext cx="857929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a:t>
            </a:r>
            <a:r>
              <a:rPr kumimoji="0" lang="en-US" sz="900" b="1"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Positive trend</a:t>
            </a:r>
            <a:r>
              <a:rPr kumimoji="0" lang="en-US" sz="9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the majority of the local banks surveyed see an easing of credit conditions or an increasing of credit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a:t>
            </a:r>
            <a:r>
              <a:rPr kumimoji="0" lang="en-US" sz="900" b="1"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Negative trend</a:t>
            </a:r>
            <a:r>
              <a:rPr kumimoji="0" lang="en-US" sz="9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 the majority of the local banks surveyed see a tightening of credit conditions or a decreasing of credit demand  </a:t>
            </a:r>
            <a:endParaRPr kumimoji="0" lang="it-IT" sz="9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0" name="TextBox 79">
            <a:extLst>
              <a:ext uri="{FF2B5EF4-FFF2-40B4-BE49-F238E27FC236}">
                <a16:creationId xmlns:a16="http://schemas.microsoft.com/office/drawing/2014/main" id="{9A526AB8-D8C0-428C-85F9-59930B07BDEA}"/>
              </a:ext>
            </a:extLst>
          </p:cNvPr>
          <p:cNvSpPr txBox="1"/>
          <p:nvPr/>
        </p:nvSpPr>
        <p:spPr>
          <a:xfrm>
            <a:off x="459731" y="953678"/>
            <a:ext cx="857929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LEGEND</a:t>
            </a:r>
          </a:p>
        </p:txBody>
      </p:sp>
      <p:sp>
        <p:nvSpPr>
          <p:cNvPr id="81" name="Rectangle 80">
            <a:extLst>
              <a:ext uri="{FF2B5EF4-FFF2-40B4-BE49-F238E27FC236}">
                <a16:creationId xmlns:a16="http://schemas.microsoft.com/office/drawing/2014/main" id="{34EA058E-A264-4A32-A3B4-E9F02222D27F}"/>
              </a:ext>
            </a:extLst>
          </p:cNvPr>
          <p:cNvSpPr/>
          <p:nvPr/>
        </p:nvSpPr>
        <p:spPr>
          <a:xfrm>
            <a:off x="479425" y="953679"/>
            <a:ext cx="8732662" cy="936104"/>
          </a:xfrm>
          <a:prstGeom prst="rect">
            <a:avLst/>
          </a:prstGeom>
          <a:no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000000"/>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2" name="Isosceles Triangle 81">
            <a:extLst>
              <a:ext uri="{FF2B5EF4-FFF2-40B4-BE49-F238E27FC236}">
                <a16:creationId xmlns:a16="http://schemas.microsoft.com/office/drawing/2014/main" id="{FE4046B8-478B-4E14-9B6F-E43466434322}"/>
              </a:ext>
            </a:extLst>
          </p:cNvPr>
          <p:cNvSpPr/>
          <p:nvPr/>
        </p:nvSpPr>
        <p:spPr>
          <a:xfrm>
            <a:off x="623442" y="1240426"/>
            <a:ext cx="324608" cy="147644"/>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3" name="Isosceles Triangle 82">
            <a:extLst>
              <a:ext uri="{FF2B5EF4-FFF2-40B4-BE49-F238E27FC236}">
                <a16:creationId xmlns:a16="http://schemas.microsoft.com/office/drawing/2014/main" id="{7E201453-D184-437E-AF8F-015352E197BE}"/>
              </a:ext>
            </a:extLst>
          </p:cNvPr>
          <p:cNvSpPr/>
          <p:nvPr/>
        </p:nvSpPr>
        <p:spPr>
          <a:xfrm rot="10800000">
            <a:off x="623442" y="1572281"/>
            <a:ext cx="324608" cy="147644"/>
          </a:xfrm>
          <a:prstGeom prst="triangle">
            <a:avLst/>
          </a:prstGeom>
          <a:solidFill>
            <a:srgbClr val="FF6969"/>
          </a:solidFill>
          <a:ln w="3175" algn="ctr">
            <a:solidFill>
              <a:srgbClr val="FF6969"/>
            </a:solidFill>
            <a:round/>
            <a:headEnd/>
            <a:tailEnd/>
          </a:ln>
          <a:effectLst/>
        </p:spPr>
        <p:txBody>
          <a:bodyPr wrap="none" lIns="0" tIns="0" rIns="0" bIns="0" anchor="ctr"/>
          <a:lstStyle/>
          <a:p>
            <a:pPr marL="0" marR="0" lvl="0" indent="0" algn="l" defTabSz="929110" rtl="0" eaLnBrk="1" fontAlgn="base" latinLnBrk="0" hangingPunct="1">
              <a:lnSpc>
                <a:spcPct val="100000"/>
              </a:lnSpc>
              <a:spcBef>
                <a:spcPct val="0"/>
              </a:spcBef>
              <a:spcAft>
                <a:spcPct val="0"/>
              </a:spcAft>
              <a:buClrTx/>
              <a:buSzTx/>
              <a:buFontTx/>
              <a:buNone/>
              <a:tabLst/>
              <a:defRPr/>
            </a:pPr>
            <a:endParaRPr kumimoji="0" lang="it-IT" sz="1000" b="0" i="0" u="none" strike="noStrike" kern="0" cap="none" spc="0" normalizeH="0" baseline="0" noProof="0" err="1">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84" name="Rectangle 99">
            <a:extLst>
              <a:ext uri="{FF2B5EF4-FFF2-40B4-BE49-F238E27FC236}">
                <a16:creationId xmlns:a16="http://schemas.microsoft.com/office/drawing/2014/main" id="{7C051382-53E4-4964-8A36-F9AD176C0AE4}"/>
              </a:ext>
            </a:extLst>
          </p:cNvPr>
          <p:cNvSpPr/>
          <p:nvPr/>
        </p:nvSpPr>
        <p:spPr>
          <a:xfrm>
            <a:off x="597315" y="2788714"/>
            <a:ext cx="1846746" cy="576065"/>
          </a:xfrm>
          <a:prstGeom prst="rect">
            <a:avLst/>
          </a:prstGeom>
          <a:solidFill>
            <a:schemeClr val="bg1"/>
          </a:solidFill>
          <a:ln w="9525">
            <a:solidFill>
              <a:schemeClr val="bg1">
                <a:lumMod val="65000"/>
              </a:schemeClr>
            </a:solidFill>
            <a:miter lim="800000"/>
            <a:headEnd/>
            <a:tailEnd/>
          </a:ln>
          <a:effectLst/>
        </p:spPr>
        <p:txBody>
          <a:bodyPr wrap="none" anchor="ctr"/>
          <a:lstStyle/>
          <a:p>
            <a:pPr marL="0" marR="0" lvl="0" indent="0" algn="ctr" defTabSz="867286"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95959"/>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Overall</a:t>
            </a:r>
          </a:p>
        </p:txBody>
      </p:sp>
      <p:cxnSp>
        <p:nvCxnSpPr>
          <p:cNvPr id="85" name="Straight Connector 141">
            <a:extLst>
              <a:ext uri="{FF2B5EF4-FFF2-40B4-BE49-F238E27FC236}">
                <a16:creationId xmlns:a16="http://schemas.microsoft.com/office/drawing/2014/main" id="{46DFCFFC-C076-4900-ADC4-EF1E32F458B6}"/>
              </a:ext>
            </a:extLst>
          </p:cNvPr>
          <p:cNvCxnSpPr>
            <a:cxnSpLocks/>
          </p:cNvCxnSpPr>
          <p:nvPr/>
        </p:nvCxnSpPr>
        <p:spPr bwMode="gray">
          <a:xfrm>
            <a:off x="5896790" y="2297064"/>
            <a:ext cx="0" cy="4206240"/>
          </a:xfrm>
          <a:prstGeom prst="line">
            <a:avLst/>
          </a:prstGeom>
          <a:solidFill>
            <a:srgbClr val="DDDDDD"/>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Box 85">
            <a:extLst>
              <a:ext uri="{FF2B5EF4-FFF2-40B4-BE49-F238E27FC236}">
                <a16:creationId xmlns:a16="http://schemas.microsoft.com/office/drawing/2014/main" id="{7E095F5E-94FC-44F7-BA31-250264AF90DB}"/>
              </a:ext>
            </a:extLst>
          </p:cNvPr>
          <p:cNvSpPr txBox="1"/>
          <p:nvPr/>
        </p:nvSpPr>
        <p:spPr>
          <a:xfrm>
            <a:off x="2745178" y="4922333"/>
            <a:ext cx="122413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Not prevailing opinion</a:t>
            </a:r>
          </a:p>
        </p:txBody>
      </p:sp>
      <p:sp>
        <p:nvSpPr>
          <p:cNvPr id="87" name="Rectangle 98">
            <a:extLst>
              <a:ext uri="{FF2B5EF4-FFF2-40B4-BE49-F238E27FC236}">
                <a16:creationId xmlns:a16="http://schemas.microsoft.com/office/drawing/2014/main" id="{D1BE0DD7-01E4-414B-BD05-39E0243A79E2}"/>
              </a:ext>
            </a:extLst>
          </p:cNvPr>
          <p:cNvSpPr/>
          <p:nvPr/>
        </p:nvSpPr>
        <p:spPr>
          <a:xfrm>
            <a:off x="585226" y="4129638"/>
            <a:ext cx="927398" cy="512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3256" tIns="46628" rIns="93256" bIns="46628" rtlCol="0" anchor="ctr"/>
          <a:lstStyle/>
          <a:p>
            <a:pPr marL="0" marR="0" lvl="0" indent="0" algn="l" defTabSz="867286"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95959"/>
                </a:solidFill>
                <a:effectLst/>
                <a:uLnTx/>
                <a:uFillTx/>
                <a:latin typeface="Calibri Light" panose="020F0302020204030204" pitchFamily="34" charset="0"/>
                <a:cs typeface="Calibri Light" panose="020F0302020204030204" pitchFamily="34" charset="0"/>
                <a:sym typeface="Calibri Light" panose="020F0302020204030204" pitchFamily="34" charset="0"/>
              </a:rPr>
              <a:t>Households</a:t>
            </a:r>
          </a:p>
        </p:txBody>
      </p:sp>
      <p:sp>
        <p:nvSpPr>
          <p:cNvPr id="88" name="Rectangle 98">
            <a:extLst>
              <a:ext uri="{FF2B5EF4-FFF2-40B4-BE49-F238E27FC236}">
                <a16:creationId xmlns:a16="http://schemas.microsoft.com/office/drawing/2014/main" id="{EA9DDF7A-A9DC-47C5-8F2F-6B53A250C862}"/>
              </a:ext>
            </a:extLst>
          </p:cNvPr>
          <p:cNvSpPr/>
          <p:nvPr/>
        </p:nvSpPr>
        <p:spPr>
          <a:xfrm>
            <a:off x="585226" y="5513888"/>
            <a:ext cx="927398" cy="512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3256" tIns="46628" rIns="93256" bIns="46628" rtlCol="0" anchor="ctr"/>
          <a:lstStyle/>
          <a:p>
            <a:pPr marL="0" marR="0" lvl="0" indent="0" algn="l" defTabSz="867286"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95959"/>
                </a:solidFill>
                <a:effectLst/>
                <a:uLnTx/>
                <a:uFillTx/>
                <a:latin typeface="Calibri Light" panose="020F0302020204030204" pitchFamily="34" charset="0"/>
                <a:cs typeface="Calibri Light" panose="020F0302020204030204" pitchFamily="34" charset="0"/>
                <a:sym typeface="Calibri Light" panose="020F0302020204030204" pitchFamily="34" charset="0"/>
              </a:rPr>
              <a:t>Enterprises</a:t>
            </a:r>
          </a:p>
        </p:txBody>
      </p:sp>
      <p:cxnSp>
        <p:nvCxnSpPr>
          <p:cNvPr id="89" name="Straight Connector 6">
            <a:extLst>
              <a:ext uri="{FF2B5EF4-FFF2-40B4-BE49-F238E27FC236}">
                <a16:creationId xmlns:a16="http://schemas.microsoft.com/office/drawing/2014/main" id="{A87E4E70-6B78-4B7C-824E-9EE170502C34}"/>
              </a:ext>
            </a:extLst>
          </p:cNvPr>
          <p:cNvCxnSpPr/>
          <p:nvPr/>
        </p:nvCxnSpPr>
        <p:spPr>
          <a:xfrm>
            <a:off x="619274" y="3431354"/>
            <a:ext cx="8503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1" name="Isosceles Triangle 81">
            <a:extLst>
              <a:ext uri="{FF2B5EF4-FFF2-40B4-BE49-F238E27FC236}">
                <a16:creationId xmlns:a16="http://schemas.microsoft.com/office/drawing/2014/main" id="{740473D0-1E4D-4E4E-9696-369E246F9349}"/>
              </a:ext>
            </a:extLst>
          </p:cNvPr>
          <p:cNvSpPr/>
          <p:nvPr/>
        </p:nvSpPr>
        <p:spPr>
          <a:xfrm>
            <a:off x="8272527" y="4330155"/>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3" name="Isosceles Triangle 81">
            <a:extLst>
              <a:ext uri="{FF2B5EF4-FFF2-40B4-BE49-F238E27FC236}">
                <a16:creationId xmlns:a16="http://schemas.microsoft.com/office/drawing/2014/main" id="{917980B6-80CA-4295-9145-286D7E558763}"/>
              </a:ext>
            </a:extLst>
          </p:cNvPr>
          <p:cNvSpPr/>
          <p:nvPr/>
        </p:nvSpPr>
        <p:spPr>
          <a:xfrm>
            <a:off x="8272527" y="5048953"/>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5" name="Isosceles Triangle 81">
            <a:extLst>
              <a:ext uri="{FF2B5EF4-FFF2-40B4-BE49-F238E27FC236}">
                <a16:creationId xmlns:a16="http://schemas.microsoft.com/office/drawing/2014/main" id="{887DADE4-1281-4F27-9148-A6F40538AEC4}"/>
              </a:ext>
            </a:extLst>
          </p:cNvPr>
          <p:cNvSpPr/>
          <p:nvPr/>
        </p:nvSpPr>
        <p:spPr>
          <a:xfrm>
            <a:off x="6592300" y="2987923"/>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97" name="Isosceles Triangle 96">
            <a:extLst>
              <a:ext uri="{FF2B5EF4-FFF2-40B4-BE49-F238E27FC236}">
                <a16:creationId xmlns:a16="http://schemas.microsoft.com/office/drawing/2014/main" id="{96C0FDC0-CBE2-44CD-9672-BDB2D770734D}"/>
              </a:ext>
            </a:extLst>
          </p:cNvPr>
          <p:cNvSpPr/>
          <p:nvPr/>
        </p:nvSpPr>
        <p:spPr>
          <a:xfrm>
            <a:off x="3173088" y="4330155"/>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00" name="TextBox 99">
            <a:extLst>
              <a:ext uri="{FF2B5EF4-FFF2-40B4-BE49-F238E27FC236}">
                <a16:creationId xmlns:a16="http://schemas.microsoft.com/office/drawing/2014/main" id="{8FFC0895-3667-498C-AAA6-B973889835B7}"/>
              </a:ext>
            </a:extLst>
          </p:cNvPr>
          <p:cNvSpPr txBox="1"/>
          <p:nvPr/>
        </p:nvSpPr>
        <p:spPr>
          <a:xfrm>
            <a:off x="2745178" y="2861303"/>
            <a:ext cx="122413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Not prevailing opinion</a:t>
            </a:r>
          </a:p>
        </p:txBody>
      </p:sp>
      <p:sp>
        <p:nvSpPr>
          <p:cNvPr id="101" name="Isosceles Triangle 100">
            <a:extLst>
              <a:ext uri="{FF2B5EF4-FFF2-40B4-BE49-F238E27FC236}">
                <a16:creationId xmlns:a16="http://schemas.microsoft.com/office/drawing/2014/main" id="{827BEAA9-3758-420A-9C79-9884FD894435}"/>
              </a:ext>
            </a:extLst>
          </p:cNvPr>
          <p:cNvSpPr/>
          <p:nvPr/>
        </p:nvSpPr>
        <p:spPr>
          <a:xfrm>
            <a:off x="3173088" y="3689738"/>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marL="0" marR="0" lvl="0" indent="0" algn="l" defTabSz="929110" rtl="0" eaLnBrk="1" fontAlgn="base" latinLnBrk="0" hangingPunct="1">
              <a:lnSpc>
                <a:spcPct val="100000"/>
              </a:lnSpc>
              <a:spcBef>
                <a:spcPct val="0"/>
              </a:spcBef>
              <a:spcAft>
                <a:spcPct val="0"/>
              </a:spcAft>
              <a:buClrTx/>
              <a:buSzTx/>
              <a:buFontTx/>
              <a:buNone/>
              <a:tabLst/>
              <a:defRPr/>
            </a:pPr>
            <a:endParaRPr kumimoji="0" lang="it-IT" sz="1000" b="0" i="0" u="none" strike="noStrike" kern="0" cap="none" spc="0" normalizeH="0" baseline="0" noProof="0" err="1">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02" name="Isosceles Triangle 81">
            <a:extLst>
              <a:ext uri="{FF2B5EF4-FFF2-40B4-BE49-F238E27FC236}">
                <a16:creationId xmlns:a16="http://schemas.microsoft.com/office/drawing/2014/main" id="{384FF44B-F8DC-47BB-BF37-4AC570AF8AE3}"/>
              </a:ext>
            </a:extLst>
          </p:cNvPr>
          <p:cNvSpPr/>
          <p:nvPr/>
        </p:nvSpPr>
        <p:spPr>
          <a:xfrm>
            <a:off x="8272527" y="2987923"/>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03" name="Isosceles Triangle 81">
            <a:extLst>
              <a:ext uri="{FF2B5EF4-FFF2-40B4-BE49-F238E27FC236}">
                <a16:creationId xmlns:a16="http://schemas.microsoft.com/office/drawing/2014/main" id="{F4CA5225-D1B1-43ED-A025-70C8A89E1911}"/>
              </a:ext>
            </a:extLst>
          </p:cNvPr>
          <p:cNvSpPr/>
          <p:nvPr/>
        </p:nvSpPr>
        <p:spPr>
          <a:xfrm>
            <a:off x="8272527" y="3689738"/>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04" name="Isosceles Triangle 81">
            <a:extLst>
              <a:ext uri="{FF2B5EF4-FFF2-40B4-BE49-F238E27FC236}">
                <a16:creationId xmlns:a16="http://schemas.microsoft.com/office/drawing/2014/main" id="{A8FA60C6-D66F-4802-A2B9-80B0126BFE16}"/>
              </a:ext>
            </a:extLst>
          </p:cNvPr>
          <p:cNvSpPr/>
          <p:nvPr/>
        </p:nvSpPr>
        <p:spPr>
          <a:xfrm>
            <a:off x="6592300" y="4330155"/>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05" name="Isosceles Triangle 81">
            <a:extLst>
              <a:ext uri="{FF2B5EF4-FFF2-40B4-BE49-F238E27FC236}">
                <a16:creationId xmlns:a16="http://schemas.microsoft.com/office/drawing/2014/main" id="{7A723E90-B40A-4C57-A0A6-56C802DA5062}"/>
              </a:ext>
            </a:extLst>
          </p:cNvPr>
          <p:cNvSpPr/>
          <p:nvPr/>
        </p:nvSpPr>
        <p:spPr>
          <a:xfrm>
            <a:off x="4853316" y="2987923"/>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06" name="TextBox 105">
            <a:extLst>
              <a:ext uri="{FF2B5EF4-FFF2-40B4-BE49-F238E27FC236}">
                <a16:creationId xmlns:a16="http://schemas.microsoft.com/office/drawing/2014/main" id="{50B1F6F7-BFA0-4935-A9A3-6D3649189A67}"/>
              </a:ext>
            </a:extLst>
          </p:cNvPr>
          <p:cNvSpPr txBox="1"/>
          <p:nvPr/>
        </p:nvSpPr>
        <p:spPr>
          <a:xfrm>
            <a:off x="430174" y="6276085"/>
            <a:ext cx="153599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lumMod val="50000"/>
                  </a:prst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SOURCE: EIB, CESEE BLS H1.2019</a:t>
            </a:r>
          </a:p>
        </p:txBody>
      </p:sp>
      <p:sp>
        <p:nvSpPr>
          <p:cNvPr id="107" name="Rectangle 50">
            <a:extLst>
              <a:ext uri="{FF2B5EF4-FFF2-40B4-BE49-F238E27FC236}">
                <a16:creationId xmlns:a16="http://schemas.microsoft.com/office/drawing/2014/main" id="{2A5F0774-62D9-460B-85BE-57F28F076CB6}"/>
              </a:ext>
            </a:extLst>
          </p:cNvPr>
          <p:cNvSpPr>
            <a:spLocks noChangeArrowheads="1"/>
          </p:cNvSpPr>
          <p:nvPr/>
        </p:nvSpPr>
        <p:spPr bwMode="gray">
          <a:xfrm>
            <a:off x="4255887" y="2429404"/>
            <a:ext cx="1563175" cy="214294"/>
          </a:xfrm>
          <a:prstGeom prst="rect">
            <a:avLst/>
          </a:prstGeom>
          <a:solidFill>
            <a:schemeClr val="bg1"/>
          </a:solidFill>
          <a:ln w="9525">
            <a:solidFill>
              <a:srgbClr val="E53809"/>
            </a:solidFill>
            <a:prstDash val="dash"/>
            <a:miter lim="800000"/>
            <a:headEnd/>
            <a:tailEnd/>
          </a:ln>
          <a:effectLst/>
          <a:extLst/>
        </p:spPr>
        <p:txBody>
          <a:bodyPr wrap="none" anchor="ctr"/>
          <a:lstStyle/>
          <a:p>
            <a:pPr lvl="0" algn="ctr" defTabSz="867286" eaLnBrk="1" fontAlgn="auto" hangingPunct="1">
              <a:spcBef>
                <a:spcPts val="0"/>
              </a:spcBef>
              <a:spcAft>
                <a:spcPts val="0"/>
              </a:spcAft>
              <a:defRPr/>
            </a:pPr>
            <a:r>
              <a:rPr lang="en-GB" sz="1000" b="1" kern="0" dirty="0">
                <a:solidFill>
                  <a:schemeClr val="tx1">
                    <a:lumMod val="65000"/>
                    <a:lumOff val="35000"/>
                  </a:schemeClr>
                </a:solidFill>
                <a:latin typeface="Calibri Light" panose="020F0302020204030204" pitchFamily="34" charset="0"/>
                <a:cs typeface="Calibri Light" panose="020F0302020204030204" pitchFamily="34" charset="0"/>
                <a:sym typeface="Calibri Light" panose="020F0302020204030204" pitchFamily="34" charset="0"/>
              </a:rPr>
              <a:t>May – Oct 2019</a:t>
            </a:r>
          </a:p>
        </p:txBody>
      </p:sp>
      <p:sp>
        <p:nvSpPr>
          <p:cNvPr id="108" name="Rectangle 50">
            <a:extLst>
              <a:ext uri="{FF2B5EF4-FFF2-40B4-BE49-F238E27FC236}">
                <a16:creationId xmlns:a16="http://schemas.microsoft.com/office/drawing/2014/main" id="{F39F5ECA-DA1D-49B3-B184-2BBB56A01FCD}"/>
              </a:ext>
            </a:extLst>
          </p:cNvPr>
          <p:cNvSpPr>
            <a:spLocks noChangeArrowheads="1"/>
          </p:cNvSpPr>
          <p:nvPr/>
        </p:nvSpPr>
        <p:spPr bwMode="gray">
          <a:xfrm>
            <a:off x="2556684" y="2429404"/>
            <a:ext cx="1601125" cy="214294"/>
          </a:xfrm>
          <a:prstGeom prst="rect">
            <a:avLst/>
          </a:prstGeom>
          <a:solidFill>
            <a:schemeClr val="bg1"/>
          </a:solidFill>
          <a:ln w="9525">
            <a:solidFill>
              <a:srgbClr val="E53809"/>
            </a:solidFill>
            <a:miter lim="800000"/>
            <a:headEnd/>
            <a:tailEnd/>
          </a:ln>
          <a:effectLst/>
          <a:extLst/>
        </p:spPr>
        <p:txBody>
          <a:bodyPr wrap="none" anchor="ctr"/>
          <a:lstStyle/>
          <a:p>
            <a:pPr lvl="0" algn="ctr" defTabSz="867286" eaLnBrk="1" fontAlgn="auto" hangingPunct="1">
              <a:spcBef>
                <a:spcPts val="0"/>
              </a:spcBef>
              <a:spcAft>
                <a:spcPts val="0"/>
              </a:spcAft>
              <a:defRPr/>
            </a:pPr>
            <a:r>
              <a:rPr lang="en-GB" sz="1000" b="1" kern="0" dirty="0">
                <a:solidFill>
                  <a:schemeClr val="tx1">
                    <a:lumMod val="65000"/>
                    <a:lumOff val="35000"/>
                  </a:schemeClr>
                </a:solidFill>
                <a:latin typeface="Calibri Light" panose="020F0302020204030204" pitchFamily="34" charset="0"/>
                <a:cs typeface="Calibri Light" panose="020F0302020204030204" pitchFamily="34" charset="0"/>
                <a:sym typeface="Calibri Light" panose="020F0302020204030204" pitchFamily="34" charset="0"/>
              </a:rPr>
              <a:t>Nov 2018 – Apr 2019</a:t>
            </a:r>
          </a:p>
        </p:txBody>
      </p:sp>
      <p:sp>
        <p:nvSpPr>
          <p:cNvPr id="109" name="Rectangle 108">
            <a:extLst>
              <a:ext uri="{FF2B5EF4-FFF2-40B4-BE49-F238E27FC236}">
                <a16:creationId xmlns:a16="http://schemas.microsoft.com/office/drawing/2014/main" id="{A759288F-C418-4AB7-8BC5-C6D5608877F8}"/>
              </a:ext>
            </a:extLst>
          </p:cNvPr>
          <p:cNvSpPr>
            <a:spLocks noChangeArrowheads="1"/>
          </p:cNvSpPr>
          <p:nvPr/>
        </p:nvSpPr>
        <p:spPr bwMode="gray">
          <a:xfrm>
            <a:off x="7675098" y="2429404"/>
            <a:ext cx="1563175" cy="214294"/>
          </a:xfrm>
          <a:prstGeom prst="rect">
            <a:avLst/>
          </a:prstGeom>
          <a:solidFill>
            <a:schemeClr val="bg1"/>
          </a:solidFill>
          <a:ln w="9525">
            <a:solidFill>
              <a:srgbClr val="E53809"/>
            </a:solidFill>
            <a:prstDash val="dash"/>
            <a:miter lim="800000"/>
            <a:headEnd/>
            <a:tailEnd/>
          </a:ln>
          <a:effectLst/>
          <a:extLst/>
        </p:spPr>
        <p:txBody>
          <a:bodyPr wrap="none" anchor="ctr"/>
          <a:lstStyle/>
          <a:p>
            <a:pPr lvl="0" algn="ctr" defTabSz="867286" eaLnBrk="1" fontAlgn="auto" hangingPunct="1">
              <a:spcBef>
                <a:spcPts val="0"/>
              </a:spcBef>
              <a:spcAft>
                <a:spcPts val="0"/>
              </a:spcAft>
              <a:defRPr/>
            </a:pPr>
            <a:r>
              <a:rPr lang="en-GB" sz="1000" b="1" kern="0" dirty="0">
                <a:solidFill>
                  <a:schemeClr val="tx1">
                    <a:lumMod val="65000"/>
                    <a:lumOff val="35000"/>
                  </a:schemeClr>
                </a:solidFill>
                <a:latin typeface="Calibri Light" panose="020F0302020204030204" pitchFamily="34" charset="0"/>
                <a:cs typeface="Calibri Light" panose="020F0302020204030204" pitchFamily="34" charset="0"/>
                <a:sym typeface="Calibri Light" panose="020F0302020204030204" pitchFamily="34" charset="0"/>
              </a:rPr>
              <a:t>May – Oct 2019</a:t>
            </a:r>
          </a:p>
        </p:txBody>
      </p:sp>
      <p:sp>
        <p:nvSpPr>
          <p:cNvPr id="110" name="Rectangle 50">
            <a:extLst>
              <a:ext uri="{FF2B5EF4-FFF2-40B4-BE49-F238E27FC236}">
                <a16:creationId xmlns:a16="http://schemas.microsoft.com/office/drawing/2014/main" id="{9EB9EE10-1EAA-4FD7-9E0D-1D999DC2E8CB}"/>
              </a:ext>
            </a:extLst>
          </p:cNvPr>
          <p:cNvSpPr>
            <a:spLocks noChangeArrowheads="1"/>
          </p:cNvSpPr>
          <p:nvPr/>
        </p:nvSpPr>
        <p:spPr bwMode="gray">
          <a:xfrm>
            <a:off x="5975896" y="2429404"/>
            <a:ext cx="1601125" cy="214294"/>
          </a:xfrm>
          <a:prstGeom prst="rect">
            <a:avLst/>
          </a:prstGeom>
          <a:solidFill>
            <a:schemeClr val="bg1"/>
          </a:solidFill>
          <a:ln w="9525">
            <a:solidFill>
              <a:srgbClr val="E53809"/>
            </a:solidFill>
            <a:miter lim="800000"/>
            <a:headEnd/>
            <a:tailEnd/>
          </a:ln>
          <a:effectLst/>
          <a:extLst/>
        </p:spPr>
        <p:txBody>
          <a:bodyPr wrap="none" anchor="ctr"/>
          <a:lstStyle/>
          <a:p>
            <a:pPr marL="0" marR="0" lvl="0" indent="0" algn="ctr" defTabSz="867286"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chemeClr val="tx1">
                    <a:lumMod val="65000"/>
                    <a:lumOff val="35000"/>
                  </a:schemeClr>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May – Oct 2018</a:t>
            </a:r>
          </a:p>
        </p:txBody>
      </p:sp>
      <p:sp>
        <p:nvSpPr>
          <p:cNvPr id="111" name="Rectangle 110">
            <a:extLst>
              <a:ext uri="{FF2B5EF4-FFF2-40B4-BE49-F238E27FC236}">
                <a16:creationId xmlns:a16="http://schemas.microsoft.com/office/drawing/2014/main" id="{72B8AB66-E3D5-4A9F-9575-2BE68A83C770}"/>
              </a:ext>
            </a:extLst>
          </p:cNvPr>
          <p:cNvSpPr/>
          <p:nvPr/>
        </p:nvSpPr>
        <p:spPr>
          <a:xfrm rot="5400000">
            <a:off x="4042448" y="612887"/>
            <a:ext cx="290851" cy="3262377"/>
          </a:xfrm>
          <a:prstGeom prst="rect">
            <a:avLst/>
          </a:prstGeom>
          <a:solidFill>
            <a:srgbClr val="E5380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CREDIT SUPPLY CONDITIONS</a:t>
            </a:r>
            <a:endParaRPr kumimoji="0" lang="it-IT" sz="1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2" name="Rectangle 111">
            <a:extLst>
              <a:ext uri="{FF2B5EF4-FFF2-40B4-BE49-F238E27FC236}">
                <a16:creationId xmlns:a16="http://schemas.microsoft.com/office/drawing/2014/main" id="{C320CBEA-2DD6-4547-A139-523747C22DA9}"/>
              </a:ext>
            </a:extLst>
          </p:cNvPr>
          <p:cNvSpPr/>
          <p:nvPr/>
        </p:nvSpPr>
        <p:spPr>
          <a:xfrm rot="5400000">
            <a:off x="7461659" y="612887"/>
            <a:ext cx="290851" cy="3262377"/>
          </a:xfrm>
          <a:prstGeom prst="rect">
            <a:avLst/>
          </a:prstGeom>
          <a:solidFill>
            <a:srgbClr val="E5380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CREDIT DEMAND DYNAMICS</a:t>
            </a:r>
            <a:endParaRPr kumimoji="0" lang="it-IT" sz="1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113" name="Picture 112">
            <a:extLst>
              <a:ext uri="{FF2B5EF4-FFF2-40B4-BE49-F238E27FC236}">
                <a16:creationId xmlns:a16="http://schemas.microsoft.com/office/drawing/2014/main" id="{2C535B38-D405-4DFC-A7E5-CD5359505CB8}"/>
              </a:ext>
            </a:extLst>
          </p:cNvPr>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32145" y="3622137"/>
            <a:ext cx="633561" cy="633561"/>
          </a:xfrm>
          <a:prstGeom prst="rect">
            <a:avLst/>
          </a:prstGeom>
        </p:spPr>
      </p:pic>
      <p:pic>
        <p:nvPicPr>
          <p:cNvPr id="114" name="Picture 113">
            <a:extLst>
              <a:ext uri="{FF2B5EF4-FFF2-40B4-BE49-F238E27FC236}">
                <a16:creationId xmlns:a16="http://schemas.microsoft.com/office/drawing/2014/main" id="{5A51DD7F-D58C-4255-A95E-588E4B7C1FFC}"/>
              </a:ext>
            </a:extLst>
          </p:cNvPr>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99154" y="5084662"/>
            <a:ext cx="499542" cy="499542"/>
          </a:xfrm>
          <a:prstGeom prst="rect">
            <a:avLst/>
          </a:prstGeom>
        </p:spPr>
      </p:pic>
      <p:sp>
        <p:nvSpPr>
          <p:cNvPr id="115" name="Isosceles Triangle 81">
            <a:extLst>
              <a:ext uri="{FF2B5EF4-FFF2-40B4-BE49-F238E27FC236}">
                <a16:creationId xmlns:a16="http://schemas.microsoft.com/office/drawing/2014/main" id="{FB019B80-513A-41ED-A224-DB72B98724DC}"/>
              </a:ext>
            </a:extLst>
          </p:cNvPr>
          <p:cNvSpPr/>
          <p:nvPr/>
        </p:nvSpPr>
        <p:spPr>
          <a:xfrm>
            <a:off x="8272527" y="5680471"/>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16" name="Isosceles Triangle 115">
            <a:extLst>
              <a:ext uri="{FF2B5EF4-FFF2-40B4-BE49-F238E27FC236}">
                <a16:creationId xmlns:a16="http://schemas.microsoft.com/office/drawing/2014/main" id="{B3ED17E9-981A-4CBD-AB41-C9A7AAA1347A}"/>
              </a:ext>
            </a:extLst>
          </p:cNvPr>
          <p:cNvSpPr/>
          <p:nvPr/>
        </p:nvSpPr>
        <p:spPr>
          <a:xfrm>
            <a:off x="6592300" y="5680471"/>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17" name="Isosceles Triangle 81">
            <a:extLst>
              <a:ext uri="{FF2B5EF4-FFF2-40B4-BE49-F238E27FC236}">
                <a16:creationId xmlns:a16="http://schemas.microsoft.com/office/drawing/2014/main" id="{C01914D2-0861-47F9-B06C-6F1D4A0C6FC5}"/>
              </a:ext>
            </a:extLst>
          </p:cNvPr>
          <p:cNvSpPr/>
          <p:nvPr/>
        </p:nvSpPr>
        <p:spPr>
          <a:xfrm>
            <a:off x="6592300" y="5048953"/>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18" name="TextBox 117">
            <a:extLst>
              <a:ext uri="{FF2B5EF4-FFF2-40B4-BE49-F238E27FC236}">
                <a16:creationId xmlns:a16="http://schemas.microsoft.com/office/drawing/2014/main" id="{216E049C-856E-4C4A-B906-A8E02886F211}"/>
              </a:ext>
            </a:extLst>
          </p:cNvPr>
          <p:cNvSpPr txBox="1"/>
          <p:nvPr/>
        </p:nvSpPr>
        <p:spPr>
          <a:xfrm>
            <a:off x="6164390" y="3563118"/>
            <a:ext cx="122413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rPr>
              <a:t>Not prevailing opinion</a:t>
            </a:r>
          </a:p>
        </p:txBody>
      </p:sp>
      <p:sp>
        <p:nvSpPr>
          <p:cNvPr id="119" name="Isosceles Triangle 81">
            <a:extLst>
              <a:ext uri="{FF2B5EF4-FFF2-40B4-BE49-F238E27FC236}">
                <a16:creationId xmlns:a16="http://schemas.microsoft.com/office/drawing/2014/main" id="{4C01BC6E-0B0D-441D-8BA7-0DAF5E2C7DB1}"/>
              </a:ext>
            </a:extLst>
          </p:cNvPr>
          <p:cNvSpPr/>
          <p:nvPr/>
        </p:nvSpPr>
        <p:spPr>
          <a:xfrm>
            <a:off x="4853316" y="5048953"/>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20" name="Isosceles Triangle 81">
            <a:extLst>
              <a:ext uri="{FF2B5EF4-FFF2-40B4-BE49-F238E27FC236}">
                <a16:creationId xmlns:a16="http://schemas.microsoft.com/office/drawing/2014/main" id="{E81CB29C-1854-462B-AF1F-4C550CC0C331}"/>
              </a:ext>
            </a:extLst>
          </p:cNvPr>
          <p:cNvSpPr/>
          <p:nvPr/>
        </p:nvSpPr>
        <p:spPr>
          <a:xfrm>
            <a:off x="4853316" y="5680471"/>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21" name="Isosceles Triangle 120">
            <a:extLst>
              <a:ext uri="{FF2B5EF4-FFF2-40B4-BE49-F238E27FC236}">
                <a16:creationId xmlns:a16="http://schemas.microsoft.com/office/drawing/2014/main" id="{BD6BD387-87C2-4C40-8475-5F5EF13524E5}"/>
              </a:ext>
            </a:extLst>
          </p:cNvPr>
          <p:cNvSpPr/>
          <p:nvPr/>
        </p:nvSpPr>
        <p:spPr>
          <a:xfrm>
            <a:off x="4853316" y="4330155"/>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22" name="Isosceles Triangle 121">
            <a:extLst>
              <a:ext uri="{FF2B5EF4-FFF2-40B4-BE49-F238E27FC236}">
                <a16:creationId xmlns:a16="http://schemas.microsoft.com/office/drawing/2014/main" id="{FCAF349D-F0D4-4EA3-A3C6-D98D0126E428}"/>
              </a:ext>
            </a:extLst>
          </p:cNvPr>
          <p:cNvSpPr/>
          <p:nvPr/>
        </p:nvSpPr>
        <p:spPr>
          <a:xfrm>
            <a:off x="4853316" y="3689738"/>
            <a:ext cx="368316" cy="177646"/>
          </a:xfrm>
          <a:prstGeom prst="triangle">
            <a:avLst/>
          </a:prstGeom>
          <a:solidFill>
            <a:srgbClr val="00573F"/>
          </a:solidFill>
          <a:ln w="3175" algn="ctr">
            <a:solidFill>
              <a:srgbClr val="00573F"/>
            </a:solidFill>
            <a:round/>
            <a:headEnd/>
            <a:tailEnd/>
          </a:ln>
          <a:effectLst/>
        </p:spPr>
        <p:txBody>
          <a:bodyPr wrap="none" lIns="0" tIns="0" rIns="0" bIns="0" anchor="ctr"/>
          <a:lstStyle/>
          <a:p>
            <a:pPr defTabSz="929110" fontAlgn="base">
              <a:spcBef>
                <a:spcPct val="0"/>
              </a:spcBef>
              <a:spcAft>
                <a:spcPct val="0"/>
              </a:spcAft>
            </a:pPr>
            <a:endParaRPr lang="it-IT" sz="1000" kern="0" err="1">
              <a:solidFill>
                <a:srgbClr val="FFFFFF"/>
              </a:solidFill>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sp>
        <p:nvSpPr>
          <p:cNvPr id="123" name="Isosceles Triangle 55">
            <a:extLst>
              <a:ext uri="{FF2B5EF4-FFF2-40B4-BE49-F238E27FC236}">
                <a16:creationId xmlns:a16="http://schemas.microsoft.com/office/drawing/2014/main" id="{90BC0862-0124-4633-9CEA-AFE23BF2A5E5}"/>
              </a:ext>
            </a:extLst>
          </p:cNvPr>
          <p:cNvSpPr/>
          <p:nvPr/>
        </p:nvSpPr>
        <p:spPr>
          <a:xfrm flipV="1">
            <a:off x="3173088" y="5680471"/>
            <a:ext cx="368316" cy="177646"/>
          </a:xfrm>
          <a:prstGeom prst="triangle">
            <a:avLst/>
          </a:prstGeom>
          <a:solidFill>
            <a:srgbClr val="FF6969"/>
          </a:solidFill>
          <a:ln w="3175" algn="ctr">
            <a:solidFill>
              <a:srgbClr val="FF6969"/>
            </a:solidFill>
            <a:round/>
            <a:headEnd/>
            <a:tailEnd/>
          </a:ln>
          <a:effectLst/>
        </p:spPr>
        <p:txBody>
          <a:bodyPr wrap="none" lIns="0" tIns="0" rIns="0" bIns="0" anchor="ctr"/>
          <a:lstStyle/>
          <a:p>
            <a:pPr marL="0" marR="0" lvl="0" indent="0" algn="l" defTabSz="929110" rtl="0" eaLnBrk="1" fontAlgn="base" latinLnBrk="0" hangingPunct="1">
              <a:lnSpc>
                <a:spcPct val="100000"/>
              </a:lnSpc>
              <a:spcBef>
                <a:spcPct val="0"/>
              </a:spcBef>
              <a:spcAft>
                <a:spcPct val="0"/>
              </a:spcAft>
              <a:buClrTx/>
              <a:buSzTx/>
              <a:buFontTx/>
              <a:buNone/>
              <a:tabLst/>
              <a:defRPr/>
            </a:pPr>
            <a:endParaRPr kumimoji="0" lang="it-IT" sz="1000" b="0" i="0" u="none" strike="noStrike" kern="0" cap="none" spc="0" normalizeH="0" baseline="0" noProof="0" err="1">
              <a:ln>
                <a:noFill/>
              </a:ln>
              <a:solidFill>
                <a:srgbClr val="FFFFFF"/>
              </a:solidFill>
              <a:effectLst/>
              <a:uLnTx/>
              <a:uFillTx/>
              <a:latin typeface="Calibri Light" panose="020F0302020204030204" pitchFamily="34" charset="0"/>
              <a:ea typeface="MS PGothic" panose="020B0600070205080204" pitchFamily="34" charset="-128"/>
              <a:cs typeface="Calibri Light" panose="020F0302020204030204" pitchFamily="34" charset="0"/>
              <a:sym typeface="Calibri Light" panose="020F0302020204030204" pitchFamily="34" charset="0"/>
            </a:endParaRPr>
          </a:p>
        </p:txBody>
      </p:sp>
      <p:cxnSp>
        <p:nvCxnSpPr>
          <p:cNvPr id="124" name="Straight Connector 123">
            <a:extLst>
              <a:ext uri="{FF2B5EF4-FFF2-40B4-BE49-F238E27FC236}">
                <a16:creationId xmlns:a16="http://schemas.microsoft.com/office/drawing/2014/main" id="{BCC00A6B-4058-4BAC-A9FC-6010F4C0902F}"/>
              </a:ext>
            </a:extLst>
          </p:cNvPr>
          <p:cNvCxnSpPr/>
          <p:nvPr/>
        </p:nvCxnSpPr>
        <p:spPr>
          <a:xfrm>
            <a:off x="458749" y="752475"/>
            <a:ext cx="10377770" cy="0"/>
          </a:xfrm>
          <a:prstGeom prst="line">
            <a:avLst/>
          </a:prstGeom>
          <a:ln>
            <a:solidFill>
              <a:srgbClr val="E538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6094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07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4&quot;&gt;&lt;elem m_fUsage=&quot;9.87665370195515457397E+00&quot;&gt;&lt;m_msothmcolidx val=&quot;0&quot;/&gt;&lt;m_rgb r=&quot;E5&quot; g=&quot;38&quot; b=&quot;09&quot;/&gt;&lt;m_nBrightness endver=&quot;26206&quot; val=&quot;0&quot;/&gt;&lt;/elem&gt;&lt;elem m_fUsage=&quot;1.21753618935997343087E-01&quot;&gt;&lt;m_msothmcolidx val=&quot;0&quot;/&gt;&lt;m_rgb r=&quot;37&quot; g=&quot;60&quot; b=&quot;92&quot;/&gt;&lt;m_nBrightness endver=&quot;26206&quot; val=&quot;0&quot;/&gt;&lt;/elem&gt;&lt;elem m_fUsage=&quot;1.59267910885198152142E-04&quot;&gt;&lt;m_msothmcolidx val=&quot;0&quot;/&gt;&lt;m_rgb r=&quot;EC&quot; g=&quot;BD&quot; b=&quot;00&quot;/&gt;&lt;m_nBrightness endver=&quot;26206&quot; val=&quot;0&quot;/&gt;&lt;/elem&gt;&lt;elem m_fUsage=&quot;1.43341119796678336928E-04&quot;&gt;&lt;m_msothmcolidx val=&quot;0&quot;/&gt;&lt;m_rgb r=&quot;EC&quot; g=&quot;64&quot; b=&quot;00&quot;/&gt;&lt;m_nBrightness endver=&quot;26206&quot; val=&quot;0&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SVpr9JUEUsxpHvfqFZhnM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fDOrsz60omvNpvYq6aCH2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apFDty4DzqBZj01oCnM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c0L6PbnKXFIOqOclsXJZe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vMl5mXYnv_7OJPSsas1z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BGfmkqMg11QxapplhRPNF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w0cxjfN47Hwj2l3glc5CC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nVSvr2e1eaQNIaeL2BI4g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UDrIvA6RjdCc5hTbQDQ1Q"/>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h1SVgZwGCfdRrIhR0msv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z9XRmLZsZDif34LlfDYt9w"/>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1FVsuG_CoJyf.e6tBS2V.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44mH9C9iaoSWRfBVXAD8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g92oWD9QlVb.saoqqiKO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JE7URZkS6sWuovAPQnZaB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Pj7VDy0TGFO76BG1q2Gg0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oK5tXpiTZn9Je2gSvlyZ_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QZdp.XKbdcZHFhMDYhIZ0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3WBmg1u87.2izPnm9H6H_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Pb7FzUYs5WxpS_Gt6Y2B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R4PaVMYy_btjOP_GvcfPt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rL2Zf48eKSbxVm8eW.fky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Sg9BFSFcY.AqhS.NkYjl.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O_md.9sMmyNLBYn3T6p8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cvLLIZBXb5WZOGQXHNA7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wRSH8.wvqRasIIGG2i66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KWsVTdU4CzQrpVEHc8kXS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yTidY.OKnoYKogAUog9nk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N3HX0HP64hYai6t6Y8qp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XwfNFbU01UhrRrJmU8qsj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5I0tZumcCkICHbGsbJE7.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A.6nPyryUtEPsKfeBogJc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GXB0hrISnS73vaqp.DZm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9XRmLZsZDif34LlfDYt9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16cCXZYoUFLIKntfhw9a3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fcNDmfOS6FA2MIBOMclQg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wclJWzZwdCIAqJS4drauu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uaEM9MAeugrQFXuBtM2HY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PS61tBeha2N0rOxq6bsL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shXnFKjBXsYf7V8F0lj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yKGOKLfRszSYwl12TJhuj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s5ap2gDbfX1s.ySMYg7R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uENQY4y8yHLvBlz7QjisF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e0fngEoREVunb_2g11nQ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DE2ze31RUGclnvjPZOyK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jOQVyb5tg0FPQ8wgbZwFm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riyj7Z7NfuMeH9z_PvL2V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2inVyxctG.Xu9J5SsnlKNw"/>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9XRmLZsZDif34LlfDYt9w"/>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EgCQwvsQohRQeBK9n7wC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qJ0.AiOhLSDZr_Gzjj4O2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DE2ze31RUGclnvjPZOyK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ycEVfwlBoBUqknP7MEF4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H1gjTveh57JwZMoMUmd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kdnf.D9PBAYnO112L3jC2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T.5uRx2.O1i1jZkm3u.5e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9XRmLZsZDif34LlfDYt9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9XRmLZsZDif34LlfDYt9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zDT0Ch2TkWtiDsyQvM_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oLFoSaKSzeIdr6f8RCmP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iehAb.SGKNl8rWJMBs52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8wwzCSMM4dRXRUXRQNS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LYzRRM8I_aEfIMjYjgXW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8vbAI2mxLdFUxDU4ASj2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gT3auPCm6sNkF9bd3AY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lB5REX53SSHGxkh8F.yW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cahFXTShkRDSxV1iKuXH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Qhjuw.cX5fINUPA_tWvWR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qbbT31FXu4.gwgjr2vfW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SI42y4CYxFwjZ7nn4K6Dd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8lUFi9.pdTwp5qhVbmpo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SpYaoc331JuQ95Zt7RjD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0M1F3M2fFfKcEOO7ZN_U0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IJtQ40t5iNV99v1xQQKQg"/>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nWQ7.wGk_RzzOYkKXMZ2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X0mPQy._dOgA4nK.6l1c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1zbdRYZczFSnHNIswOBg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elAEYCClC3bsCild_NWX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pJHvfAfSLSF2eRGxT5UJ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8uY7qkI84cgGjxlK9.zM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O1.GyF2EItmOow2Mavzm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5X9_LWchCFF7f0TXpCZUs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WjG9P.mGgqE6r_cwDgLWl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9KwQnE67078zkQWL_hN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3cIQzcar.fKZ2pOS0r4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WS30k1pn7cZxqGDWCO4Y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jlRnYqs1_Gq2W2atVztf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PYkOqDxRE.zfijzjKJsr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Z7tpbblh0vA0IOXasf5H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8cv93GZW_UHq0PVcPTDB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_0KmdVQ2_3zxAILGdw07C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_McWLE_bDkjxJCa3gZzNH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V13chkUNLKNjFCTpKS8R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U5mqXopDYMMmEFuYkRn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65xoB2NSt55FWbxMneTz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sVSJ9tSKtf5IVsQ_FgTc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dagU_dxUj0Q3tcKuqjhX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7qkNDg.CX.H0Xqv_TDMKJ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rcBtH._rTu.XLXBLqxcM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ZsGdUVoT0p7Shx30p2rS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BfiztZK83tqnk6dT.4eS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lsW88Nnc7jVEX1opcQ4.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t6HWmAki6I4jJ7STdJ71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r82PgL4ZhGkpADgUq2Qhv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_8l7.8rzhHjDBLd_C9q0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IBROwwqxysgfEutq_rUv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m1OKDuVHkkHrLo9FlioRk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0fhQJ_zeoJuiDVP4mvNe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HHcmVEi84xh7xDFdNsQA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cCS0KCUJ8ZTE38O1_sF2L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4i1HXG7M0oCKHS_Ad_WAM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SSGTcEE8mnVS002UNJX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d6e4Fv5gkXhh2DHV_Ytz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l4jsUp173UribQEq8gYs5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l4yybt0ICRYFSsOl1W17w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Nvh9JzTqU36wFtLlglHl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Lt_hIXE6x1n4BB5UUwk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1LxAtPTSOHeGoMs5KNKx3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dcpmQ5RyMdL0gfirTahvww"/>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r6G.5p9YZ4bkxqm9zm5I5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kriC3_de4XxbLy7c5jAjf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3G5Pefr9k51sDed5wDCwF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rUTMisFQ9q52I1rBMWRE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DZ_yWTA_IMTHJNyDH5_7w"/>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Jevrf2ht5qT8RLC2zDYR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9KUcT52tj0YOJkIeZaTl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Enuqm2mYlITG5eidrdB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Cv_I.YrnCxgvPLWgSAKz5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XaZTjUNFLOfWoUQDzuyNF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181UmzenXVwjjq1D.3acP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8LM7VcIAHuI8hQCaHvr3W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1703</TotalTime>
  <Words>3109</Words>
  <Application>Microsoft Office PowerPoint</Application>
  <PresentationFormat>Widescreen</PresentationFormat>
  <Paragraphs>1075</Paragraphs>
  <Slides>18</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8" baseType="lpstr">
      <vt:lpstr>ＭＳ Ｐゴシック</vt:lpstr>
      <vt:lpstr>ＭＳ Ｐゴシック</vt:lpstr>
      <vt:lpstr>Arial</vt:lpstr>
      <vt:lpstr>Calibri</vt:lpstr>
      <vt:lpstr>Calibri Light</vt:lpstr>
      <vt:lpstr>Century Gothic</vt:lpstr>
      <vt:lpstr>Wingdings</vt:lpstr>
      <vt:lpstr>Office Theme</vt:lpstr>
      <vt:lpstr>1_Office Theme</vt:lpstr>
      <vt:lpstr>think-cell Slide</vt:lpstr>
      <vt:lpstr>PowerPoint Presentation</vt:lpstr>
      <vt:lpstr>Albania essentials</vt:lpstr>
      <vt:lpstr>Macroeconomic overview</vt:lpstr>
      <vt:lpstr>Albania’s growth driven by private consumption</vt:lpstr>
      <vt:lpstr>Macro structural indicators</vt:lpstr>
      <vt:lpstr>Social context and business climate</vt:lpstr>
      <vt:lpstr>PowerPoint Presentation</vt:lpstr>
      <vt:lpstr>Banking market evolution</vt:lpstr>
      <vt:lpstr>Bank intermediation barometer </vt:lpstr>
      <vt:lpstr>Banking sector at a glance</vt:lpstr>
      <vt:lpstr>Banking sector expands at a moderate pace</vt:lpstr>
      <vt:lpstr>Banking system 10 top players – Current ranking</vt:lpstr>
      <vt:lpstr>Last 3-years events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keywords>Normal</cp:keywords>
  <cp:lastModifiedBy>Naltina Sulo</cp:lastModifiedBy>
  <cp:revision>162</cp:revision>
  <cp:lastPrinted>2019-10-08T15:08:26Z</cp:lastPrinted>
  <dcterms:created xsi:type="dcterms:W3CDTF">2017-05-22T14:59:48Z</dcterms:created>
  <dcterms:modified xsi:type="dcterms:W3CDTF">2019-10-08T15:16:44Z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d0289c02-a8b7-47ae-b1dd-b5b3af0c158b</vt:lpwstr>
  </property>
  <property fmtid="{D5CDD505-2E9C-101B-9397-08002B2CF9AE}" pid="3" name="Classification">
    <vt:lpwstr>NL16458Pb</vt:lpwstr>
  </property>
</Properties>
</file>