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628932-86DB-4C54-97B6-F0D558BD3227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A2188A-D2DF-4CE5-B597-A708C7F3B5ED}">
      <dgm:prSet phldrT="[Text]"/>
      <dgm:spPr>
        <a:solidFill>
          <a:srgbClr val="00B050"/>
        </a:solidFill>
      </dgm:spPr>
      <dgm:t>
        <a:bodyPr/>
        <a:lstStyle/>
        <a:p>
          <a:r>
            <a:rPr lang="es-MX" dirty="0"/>
            <a:t>Access</a:t>
          </a:r>
          <a:endParaRPr lang="en-US" dirty="0"/>
        </a:p>
      </dgm:t>
    </dgm:pt>
    <dgm:pt modelId="{CC8604AF-E112-4FA2-921F-0C4BB8871D34}" type="parTrans" cxnId="{EDC8E0F4-E6A3-4570-943F-815D54613B6E}">
      <dgm:prSet/>
      <dgm:spPr/>
      <dgm:t>
        <a:bodyPr/>
        <a:lstStyle/>
        <a:p>
          <a:endParaRPr lang="en-US"/>
        </a:p>
      </dgm:t>
    </dgm:pt>
    <dgm:pt modelId="{164E72AF-3750-4CCC-8F3E-FBBD684C51EE}" type="sibTrans" cxnId="{EDC8E0F4-E6A3-4570-943F-815D54613B6E}">
      <dgm:prSet/>
      <dgm:spPr/>
      <dgm:t>
        <a:bodyPr/>
        <a:lstStyle/>
        <a:p>
          <a:endParaRPr lang="en-US"/>
        </a:p>
      </dgm:t>
    </dgm:pt>
    <dgm:pt modelId="{B6884C2F-A503-4D77-9E69-C185FAEBC1AC}">
      <dgm:prSet phldrT="[Text]"/>
      <dgm:spPr/>
      <dgm:t>
        <a:bodyPr/>
        <a:lstStyle/>
        <a:p>
          <a:r>
            <a:rPr lang="es-MX" dirty="0" err="1"/>
            <a:t>Competition</a:t>
          </a:r>
          <a:endParaRPr lang="en-US" dirty="0"/>
        </a:p>
      </dgm:t>
    </dgm:pt>
    <dgm:pt modelId="{1AE012A0-4AFF-4B6E-B6A0-0B05086F8C1B}" type="parTrans" cxnId="{9E1AFF57-D911-49C7-8666-D9F23B9C055C}">
      <dgm:prSet/>
      <dgm:spPr/>
      <dgm:t>
        <a:bodyPr/>
        <a:lstStyle/>
        <a:p>
          <a:endParaRPr lang="en-US"/>
        </a:p>
      </dgm:t>
    </dgm:pt>
    <dgm:pt modelId="{BB364C3C-B82D-4830-B38F-2410468BF919}" type="sibTrans" cxnId="{9E1AFF57-D911-49C7-8666-D9F23B9C055C}">
      <dgm:prSet/>
      <dgm:spPr/>
      <dgm:t>
        <a:bodyPr/>
        <a:lstStyle/>
        <a:p>
          <a:endParaRPr lang="en-US"/>
        </a:p>
      </dgm:t>
    </dgm:pt>
    <dgm:pt modelId="{87A953C3-1B6C-4180-9CE1-765416C1F4C7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s-MX" dirty="0" err="1"/>
            <a:t>Affordability</a:t>
          </a:r>
          <a:endParaRPr lang="en-US" dirty="0"/>
        </a:p>
      </dgm:t>
    </dgm:pt>
    <dgm:pt modelId="{44457DC3-C5CD-46D5-97C4-401DF6BBD2CD}" type="parTrans" cxnId="{5825C561-9906-4629-AB3F-9F93711363EB}">
      <dgm:prSet/>
      <dgm:spPr/>
      <dgm:t>
        <a:bodyPr/>
        <a:lstStyle/>
        <a:p>
          <a:endParaRPr lang="en-US"/>
        </a:p>
      </dgm:t>
    </dgm:pt>
    <dgm:pt modelId="{8644B984-69D6-4CF6-9944-BCBA508F12CF}" type="sibTrans" cxnId="{5825C561-9906-4629-AB3F-9F93711363EB}">
      <dgm:prSet/>
      <dgm:spPr/>
      <dgm:t>
        <a:bodyPr/>
        <a:lstStyle/>
        <a:p>
          <a:endParaRPr lang="en-US"/>
        </a:p>
      </dgm:t>
    </dgm:pt>
    <dgm:pt modelId="{AA429532-971E-4783-A065-BDFCA4957AEA}">
      <dgm:prSet phldrT="[Text]"/>
      <dgm:spPr>
        <a:solidFill>
          <a:srgbClr val="FF0000"/>
        </a:solidFill>
      </dgm:spPr>
      <dgm:t>
        <a:bodyPr/>
        <a:lstStyle/>
        <a:p>
          <a:r>
            <a:rPr lang="es-MX" dirty="0" err="1"/>
            <a:t>Cooperation</a:t>
          </a:r>
          <a:endParaRPr lang="en-US" dirty="0"/>
        </a:p>
      </dgm:t>
    </dgm:pt>
    <dgm:pt modelId="{78B39859-3461-4BA9-9CA2-DF082958439E}" type="parTrans" cxnId="{3931C905-4E23-430B-B199-6A460EA3E61C}">
      <dgm:prSet/>
      <dgm:spPr/>
      <dgm:t>
        <a:bodyPr/>
        <a:lstStyle/>
        <a:p>
          <a:endParaRPr lang="en-US"/>
        </a:p>
      </dgm:t>
    </dgm:pt>
    <dgm:pt modelId="{9AEAB596-0AF6-4528-B480-13B987E38318}" type="sibTrans" cxnId="{3931C905-4E23-430B-B199-6A460EA3E61C}">
      <dgm:prSet/>
      <dgm:spPr/>
      <dgm:t>
        <a:bodyPr/>
        <a:lstStyle/>
        <a:p>
          <a:endParaRPr lang="en-US"/>
        </a:p>
      </dgm:t>
    </dgm:pt>
    <dgm:pt modelId="{BCD56CB9-9848-4E5F-95B0-67F854522FDA}">
      <dgm:prSet phldrT="[Text]" phldr="1"/>
      <dgm:spPr>
        <a:noFill/>
        <a:ln>
          <a:noFill/>
        </a:ln>
      </dgm:spPr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C4233772-3B42-47AC-A3C3-0170D9E6A870}" type="sibTrans" cxnId="{6C8CA7C6-516D-42F7-8354-41A82826A159}">
      <dgm:prSet/>
      <dgm:spPr/>
      <dgm:t>
        <a:bodyPr/>
        <a:lstStyle/>
        <a:p>
          <a:endParaRPr lang="en-US"/>
        </a:p>
      </dgm:t>
    </dgm:pt>
    <dgm:pt modelId="{9CB3D934-B894-43D7-A6BE-80A27088E59F}" type="parTrans" cxnId="{6C8CA7C6-516D-42F7-8354-41A82826A159}">
      <dgm:prSet/>
      <dgm:spPr/>
      <dgm:t>
        <a:bodyPr/>
        <a:lstStyle/>
        <a:p>
          <a:endParaRPr lang="en-US"/>
        </a:p>
      </dgm:t>
    </dgm:pt>
    <dgm:pt modelId="{3D9198AE-19B8-468C-B5CF-07CA8FA49545}">
      <dgm:prSet phldrT="[Text]" phldr="1"/>
      <dgm:spPr>
        <a:noFill/>
        <a:ln>
          <a:noFill/>
        </a:ln>
      </dgm:spPr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177230C4-FF02-4799-9309-35F1E33C9F79}" type="sibTrans" cxnId="{B36075ED-8AE0-42C7-8528-E19636385524}">
      <dgm:prSet/>
      <dgm:spPr/>
      <dgm:t>
        <a:bodyPr/>
        <a:lstStyle/>
        <a:p>
          <a:endParaRPr lang="en-US"/>
        </a:p>
      </dgm:t>
    </dgm:pt>
    <dgm:pt modelId="{4410DC77-1845-44BC-93F9-33909C0E3BAE}" type="parTrans" cxnId="{B36075ED-8AE0-42C7-8528-E19636385524}">
      <dgm:prSet/>
      <dgm:spPr/>
      <dgm:t>
        <a:bodyPr/>
        <a:lstStyle/>
        <a:p>
          <a:endParaRPr lang="en-US"/>
        </a:p>
      </dgm:t>
    </dgm:pt>
    <dgm:pt modelId="{F7A95556-3E96-4A1F-B994-224385A69869}" type="pres">
      <dgm:prSet presAssocID="{DB628932-86DB-4C54-97B6-F0D558BD3227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A3175193-E9B0-4F28-AF81-6A12CA98C43A}" type="pres">
      <dgm:prSet presAssocID="{DB628932-86DB-4C54-97B6-F0D558BD3227}" presName="dummyMaxCanvas" presStyleCnt="0"/>
      <dgm:spPr/>
    </dgm:pt>
    <dgm:pt modelId="{85C44A7F-20E2-47E4-8464-040A7BF065EE}" type="pres">
      <dgm:prSet presAssocID="{DB628932-86DB-4C54-97B6-F0D558BD3227}" presName="parentComposite" presStyleCnt="0"/>
      <dgm:spPr/>
    </dgm:pt>
    <dgm:pt modelId="{CD9FB23A-22CF-43EC-A713-4AAB18CFD3EF}" type="pres">
      <dgm:prSet presAssocID="{DB628932-86DB-4C54-97B6-F0D558BD3227}" presName="parent1" presStyleLbl="alignAccFollowNode1" presStyleIdx="0" presStyleCnt="4">
        <dgm:presLayoutVars>
          <dgm:chMax val="4"/>
        </dgm:presLayoutVars>
      </dgm:prSet>
      <dgm:spPr/>
    </dgm:pt>
    <dgm:pt modelId="{95615792-2AB4-41D1-8FEE-4D98285684C9}" type="pres">
      <dgm:prSet presAssocID="{DB628932-86DB-4C54-97B6-F0D558BD3227}" presName="parent2" presStyleLbl="alignAccFollowNode1" presStyleIdx="1" presStyleCnt="4">
        <dgm:presLayoutVars>
          <dgm:chMax val="4"/>
        </dgm:presLayoutVars>
      </dgm:prSet>
      <dgm:spPr/>
    </dgm:pt>
    <dgm:pt modelId="{FB217E90-A1EE-47A1-9E4E-2D09139925C0}" type="pres">
      <dgm:prSet presAssocID="{DB628932-86DB-4C54-97B6-F0D558BD3227}" presName="childrenComposite" presStyleCnt="0"/>
      <dgm:spPr/>
    </dgm:pt>
    <dgm:pt modelId="{D2320592-A8D2-4770-87D1-5A15F5D8E1A4}" type="pres">
      <dgm:prSet presAssocID="{DB628932-86DB-4C54-97B6-F0D558BD3227}" presName="dummyMaxCanvas_ChildArea" presStyleCnt="0"/>
      <dgm:spPr/>
    </dgm:pt>
    <dgm:pt modelId="{07A3F2D4-2239-4BBD-8B9D-EDA0DD89D195}" type="pres">
      <dgm:prSet presAssocID="{DB628932-86DB-4C54-97B6-F0D558BD3227}" presName="fulcrum" presStyleLbl="alignAccFollowNode1" presStyleIdx="2" presStyleCnt="4"/>
      <dgm:spPr/>
    </dgm:pt>
    <dgm:pt modelId="{DD33B356-B140-4D37-B4CE-C1F18F4C9F1D}" type="pres">
      <dgm:prSet presAssocID="{DB628932-86DB-4C54-97B6-F0D558BD3227}" presName="balance_22" presStyleLbl="alignAccFollowNode1" presStyleIdx="3" presStyleCnt="4" custAng="180000">
        <dgm:presLayoutVars>
          <dgm:bulletEnabled val="1"/>
        </dgm:presLayoutVars>
      </dgm:prSet>
      <dgm:spPr>
        <a:solidFill>
          <a:schemeClr val="accent1">
            <a:lumMod val="50000"/>
            <a:alpha val="90000"/>
          </a:schemeClr>
        </a:solidFill>
      </dgm:spPr>
    </dgm:pt>
    <dgm:pt modelId="{EF201B2F-5F83-45D8-A948-6221C8411687}" type="pres">
      <dgm:prSet presAssocID="{DB628932-86DB-4C54-97B6-F0D558BD3227}" presName="right_22_1" presStyleLbl="node1" presStyleIdx="0" presStyleCnt="4" custScaleY="62432">
        <dgm:presLayoutVars>
          <dgm:bulletEnabled val="1"/>
        </dgm:presLayoutVars>
      </dgm:prSet>
      <dgm:spPr/>
    </dgm:pt>
    <dgm:pt modelId="{17C00E47-3B34-4026-A360-B7B385092745}" type="pres">
      <dgm:prSet presAssocID="{DB628932-86DB-4C54-97B6-F0D558BD3227}" presName="right_22_2" presStyleLbl="node1" presStyleIdx="1" presStyleCnt="4" custScaleY="63383">
        <dgm:presLayoutVars>
          <dgm:bulletEnabled val="1"/>
        </dgm:presLayoutVars>
      </dgm:prSet>
      <dgm:spPr/>
    </dgm:pt>
    <dgm:pt modelId="{598690F4-D27A-476E-840F-A4D4AF655346}" type="pres">
      <dgm:prSet presAssocID="{DB628932-86DB-4C54-97B6-F0D558BD3227}" presName="left_22_1" presStyleLbl="node1" presStyleIdx="2" presStyleCnt="4" custScaleY="72544">
        <dgm:presLayoutVars>
          <dgm:bulletEnabled val="1"/>
        </dgm:presLayoutVars>
      </dgm:prSet>
      <dgm:spPr/>
    </dgm:pt>
    <dgm:pt modelId="{F9312DD9-FF5D-421C-BF7B-1A6999ADCF3D}" type="pres">
      <dgm:prSet presAssocID="{DB628932-86DB-4C54-97B6-F0D558BD3227}" presName="left_22_2" presStyleLbl="node1" presStyleIdx="3" presStyleCnt="4" custScaleY="71473">
        <dgm:presLayoutVars>
          <dgm:bulletEnabled val="1"/>
        </dgm:presLayoutVars>
      </dgm:prSet>
      <dgm:spPr/>
    </dgm:pt>
  </dgm:ptLst>
  <dgm:cxnLst>
    <dgm:cxn modelId="{3931C905-4E23-430B-B199-6A460EA3E61C}" srcId="{3D9198AE-19B8-468C-B5CF-07CA8FA49545}" destId="{AA429532-971E-4783-A065-BDFCA4957AEA}" srcOrd="1" destOrd="0" parTransId="{78B39859-3461-4BA9-9CA2-DF082958439E}" sibTransId="{9AEAB596-0AF6-4528-B480-13B987E38318}"/>
    <dgm:cxn modelId="{21841916-DB16-407D-B273-48CED5479A7D}" type="presOf" srcId="{96A2188A-D2DF-4CE5-B597-A708C7F3B5ED}" destId="{598690F4-D27A-476E-840F-A4D4AF655346}" srcOrd="0" destOrd="0" presId="urn:microsoft.com/office/officeart/2005/8/layout/balance1"/>
    <dgm:cxn modelId="{5825C561-9906-4629-AB3F-9F93711363EB}" srcId="{3D9198AE-19B8-468C-B5CF-07CA8FA49545}" destId="{87A953C3-1B6C-4180-9CE1-765416C1F4C7}" srcOrd="0" destOrd="0" parTransId="{44457DC3-C5CD-46D5-97C4-401DF6BBD2CD}" sibTransId="{8644B984-69D6-4CF6-9944-BCBA508F12CF}"/>
    <dgm:cxn modelId="{075FC26A-245F-463A-A36B-6A61BDC7B3C2}" type="presOf" srcId="{87A953C3-1B6C-4180-9CE1-765416C1F4C7}" destId="{EF201B2F-5F83-45D8-A948-6221C8411687}" srcOrd="0" destOrd="0" presId="urn:microsoft.com/office/officeart/2005/8/layout/balance1"/>
    <dgm:cxn modelId="{9E1AFF57-D911-49C7-8666-D9F23B9C055C}" srcId="{BCD56CB9-9848-4E5F-95B0-67F854522FDA}" destId="{B6884C2F-A503-4D77-9E69-C185FAEBC1AC}" srcOrd="1" destOrd="0" parTransId="{1AE012A0-4AFF-4B6E-B6A0-0B05086F8C1B}" sibTransId="{BB364C3C-B82D-4830-B38F-2410468BF919}"/>
    <dgm:cxn modelId="{81CA91AA-4A47-4F93-A408-4DACF577EA02}" type="presOf" srcId="{BCD56CB9-9848-4E5F-95B0-67F854522FDA}" destId="{CD9FB23A-22CF-43EC-A713-4AAB18CFD3EF}" srcOrd="0" destOrd="0" presId="urn:microsoft.com/office/officeart/2005/8/layout/balance1"/>
    <dgm:cxn modelId="{9418F4AC-F635-45C0-B727-656DDDC61DA6}" type="presOf" srcId="{3D9198AE-19B8-468C-B5CF-07CA8FA49545}" destId="{95615792-2AB4-41D1-8FEE-4D98285684C9}" srcOrd="0" destOrd="0" presId="urn:microsoft.com/office/officeart/2005/8/layout/balance1"/>
    <dgm:cxn modelId="{415CB2BF-8B8F-4FD2-BA19-D153D20A3C99}" type="presOf" srcId="{B6884C2F-A503-4D77-9E69-C185FAEBC1AC}" destId="{F9312DD9-FF5D-421C-BF7B-1A6999ADCF3D}" srcOrd="0" destOrd="0" presId="urn:microsoft.com/office/officeart/2005/8/layout/balance1"/>
    <dgm:cxn modelId="{6C8CA7C6-516D-42F7-8354-41A82826A159}" srcId="{DB628932-86DB-4C54-97B6-F0D558BD3227}" destId="{BCD56CB9-9848-4E5F-95B0-67F854522FDA}" srcOrd="0" destOrd="0" parTransId="{9CB3D934-B894-43D7-A6BE-80A27088E59F}" sibTransId="{C4233772-3B42-47AC-A3C3-0170D9E6A870}"/>
    <dgm:cxn modelId="{937D49D4-F296-45C0-96A2-69A9D0F42C46}" type="presOf" srcId="{DB628932-86DB-4C54-97B6-F0D558BD3227}" destId="{F7A95556-3E96-4A1F-B994-224385A69869}" srcOrd="0" destOrd="0" presId="urn:microsoft.com/office/officeart/2005/8/layout/balance1"/>
    <dgm:cxn modelId="{712A15E7-E4EE-4739-9BED-3171D477CDD8}" type="presOf" srcId="{AA429532-971E-4783-A065-BDFCA4957AEA}" destId="{17C00E47-3B34-4026-A360-B7B385092745}" srcOrd="0" destOrd="0" presId="urn:microsoft.com/office/officeart/2005/8/layout/balance1"/>
    <dgm:cxn modelId="{B36075ED-8AE0-42C7-8528-E19636385524}" srcId="{DB628932-86DB-4C54-97B6-F0D558BD3227}" destId="{3D9198AE-19B8-468C-B5CF-07CA8FA49545}" srcOrd="1" destOrd="0" parTransId="{4410DC77-1845-44BC-93F9-33909C0E3BAE}" sibTransId="{177230C4-FF02-4799-9309-35F1E33C9F79}"/>
    <dgm:cxn modelId="{EDC8E0F4-E6A3-4570-943F-815D54613B6E}" srcId="{BCD56CB9-9848-4E5F-95B0-67F854522FDA}" destId="{96A2188A-D2DF-4CE5-B597-A708C7F3B5ED}" srcOrd="0" destOrd="0" parTransId="{CC8604AF-E112-4FA2-921F-0C4BB8871D34}" sibTransId="{164E72AF-3750-4CCC-8F3E-FBBD684C51EE}"/>
    <dgm:cxn modelId="{C7BBA6AB-AA1E-4F93-BDC9-F441884C0751}" type="presParOf" srcId="{F7A95556-3E96-4A1F-B994-224385A69869}" destId="{A3175193-E9B0-4F28-AF81-6A12CA98C43A}" srcOrd="0" destOrd="0" presId="urn:microsoft.com/office/officeart/2005/8/layout/balance1"/>
    <dgm:cxn modelId="{A642FC84-D525-4617-846E-2955093A06C3}" type="presParOf" srcId="{F7A95556-3E96-4A1F-B994-224385A69869}" destId="{85C44A7F-20E2-47E4-8464-040A7BF065EE}" srcOrd="1" destOrd="0" presId="urn:microsoft.com/office/officeart/2005/8/layout/balance1"/>
    <dgm:cxn modelId="{B459FDF1-E631-4748-BFB8-0EBB7F88A748}" type="presParOf" srcId="{85C44A7F-20E2-47E4-8464-040A7BF065EE}" destId="{CD9FB23A-22CF-43EC-A713-4AAB18CFD3EF}" srcOrd="0" destOrd="0" presId="urn:microsoft.com/office/officeart/2005/8/layout/balance1"/>
    <dgm:cxn modelId="{DEDF5D45-4080-4E4A-8500-64C317ED80F4}" type="presParOf" srcId="{85C44A7F-20E2-47E4-8464-040A7BF065EE}" destId="{95615792-2AB4-41D1-8FEE-4D98285684C9}" srcOrd="1" destOrd="0" presId="urn:microsoft.com/office/officeart/2005/8/layout/balance1"/>
    <dgm:cxn modelId="{B523F9E9-658D-4808-90D8-E9E0ED417D59}" type="presParOf" srcId="{F7A95556-3E96-4A1F-B994-224385A69869}" destId="{FB217E90-A1EE-47A1-9E4E-2D09139925C0}" srcOrd="2" destOrd="0" presId="urn:microsoft.com/office/officeart/2005/8/layout/balance1"/>
    <dgm:cxn modelId="{BF89FE99-4975-4945-BEED-904BFBC91574}" type="presParOf" srcId="{FB217E90-A1EE-47A1-9E4E-2D09139925C0}" destId="{D2320592-A8D2-4770-87D1-5A15F5D8E1A4}" srcOrd="0" destOrd="0" presId="urn:microsoft.com/office/officeart/2005/8/layout/balance1"/>
    <dgm:cxn modelId="{CF647BE9-EE1C-408E-971C-2CB43DEC3097}" type="presParOf" srcId="{FB217E90-A1EE-47A1-9E4E-2D09139925C0}" destId="{07A3F2D4-2239-4BBD-8B9D-EDA0DD89D195}" srcOrd="1" destOrd="0" presId="urn:microsoft.com/office/officeart/2005/8/layout/balance1"/>
    <dgm:cxn modelId="{0D5FB46A-09A2-4838-8769-C6CBD448D08F}" type="presParOf" srcId="{FB217E90-A1EE-47A1-9E4E-2D09139925C0}" destId="{DD33B356-B140-4D37-B4CE-C1F18F4C9F1D}" srcOrd="2" destOrd="0" presId="urn:microsoft.com/office/officeart/2005/8/layout/balance1"/>
    <dgm:cxn modelId="{0667AF39-65CD-4682-9084-9B1842F4671C}" type="presParOf" srcId="{FB217E90-A1EE-47A1-9E4E-2D09139925C0}" destId="{EF201B2F-5F83-45D8-A948-6221C8411687}" srcOrd="3" destOrd="0" presId="urn:microsoft.com/office/officeart/2005/8/layout/balance1"/>
    <dgm:cxn modelId="{382814EF-B0E1-478D-94B8-7FB874875172}" type="presParOf" srcId="{FB217E90-A1EE-47A1-9E4E-2D09139925C0}" destId="{17C00E47-3B34-4026-A360-B7B385092745}" srcOrd="4" destOrd="0" presId="urn:microsoft.com/office/officeart/2005/8/layout/balance1"/>
    <dgm:cxn modelId="{2B39ED47-7155-4C19-9546-E4918359F961}" type="presParOf" srcId="{FB217E90-A1EE-47A1-9E4E-2D09139925C0}" destId="{598690F4-D27A-476E-840F-A4D4AF655346}" srcOrd="5" destOrd="0" presId="urn:microsoft.com/office/officeart/2005/8/layout/balance1"/>
    <dgm:cxn modelId="{FCC35283-788C-4734-987E-121471511991}" type="presParOf" srcId="{FB217E90-A1EE-47A1-9E4E-2D09139925C0}" destId="{F9312DD9-FF5D-421C-BF7B-1A6999ADCF3D}" srcOrd="6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9FB23A-22CF-43EC-A713-4AAB18CFD3EF}">
      <dsp:nvSpPr>
        <dsp:cNvPr id="0" name=""/>
        <dsp:cNvSpPr/>
      </dsp:nvSpPr>
      <dsp:spPr>
        <a:xfrm>
          <a:off x="768806" y="0"/>
          <a:ext cx="1367371" cy="759651"/>
        </a:xfrm>
        <a:prstGeom prst="roundRect">
          <a:avLst>
            <a:gd name="adj" fmla="val 1000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 dirty="0">
            <a:solidFill>
              <a:schemeClr val="bg1"/>
            </a:solidFill>
          </a:endParaRPr>
        </a:p>
      </dsp:txBody>
      <dsp:txXfrm>
        <a:off x="791055" y="22249"/>
        <a:ext cx="1322873" cy="715153"/>
      </dsp:txXfrm>
    </dsp:sp>
    <dsp:sp modelId="{95615792-2AB4-41D1-8FEE-4D98285684C9}">
      <dsp:nvSpPr>
        <dsp:cNvPr id="0" name=""/>
        <dsp:cNvSpPr/>
      </dsp:nvSpPr>
      <dsp:spPr>
        <a:xfrm>
          <a:off x="2743898" y="0"/>
          <a:ext cx="1367371" cy="759651"/>
        </a:xfrm>
        <a:prstGeom prst="roundRect">
          <a:avLst>
            <a:gd name="adj" fmla="val 1000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 dirty="0">
            <a:solidFill>
              <a:schemeClr val="bg1"/>
            </a:solidFill>
          </a:endParaRPr>
        </a:p>
      </dsp:txBody>
      <dsp:txXfrm>
        <a:off x="2766147" y="22249"/>
        <a:ext cx="1322873" cy="715153"/>
      </dsp:txXfrm>
    </dsp:sp>
    <dsp:sp modelId="{07A3F2D4-2239-4BBD-8B9D-EDA0DD89D195}">
      <dsp:nvSpPr>
        <dsp:cNvPr id="0" name=""/>
        <dsp:cNvSpPr/>
      </dsp:nvSpPr>
      <dsp:spPr>
        <a:xfrm>
          <a:off x="2155169" y="3228516"/>
          <a:ext cx="569738" cy="569738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33B356-B140-4D37-B4CE-C1F18F4C9F1D}">
      <dsp:nvSpPr>
        <dsp:cNvPr id="0" name=""/>
        <dsp:cNvSpPr/>
      </dsp:nvSpPr>
      <dsp:spPr>
        <a:xfrm rot="180000">
          <a:off x="730823" y="2989986"/>
          <a:ext cx="3418429" cy="230933"/>
        </a:xfrm>
        <a:prstGeom prst="rect">
          <a:avLst/>
        </a:prstGeom>
        <a:solidFill>
          <a:schemeClr val="accent1">
            <a:lumMod val="5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201B2F-5F83-45D8-A948-6221C8411687}">
      <dsp:nvSpPr>
        <dsp:cNvPr id="0" name=""/>
        <dsp:cNvSpPr/>
      </dsp:nvSpPr>
      <dsp:spPr>
        <a:xfrm>
          <a:off x="2743898" y="2172932"/>
          <a:ext cx="1367371" cy="607059"/>
        </a:xfrm>
        <a:prstGeom prst="round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 err="1"/>
            <a:t>Affordability</a:t>
          </a:r>
          <a:endParaRPr lang="en-US" sz="1700" kern="1200" dirty="0"/>
        </a:p>
      </dsp:txBody>
      <dsp:txXfrm>
        <a:off x="2773532" y="2202566"/>
        <a:ext cx="1308103" cy="547791"/>
      </dsp:txXfrm>
    </dsp:sp>
    <dsp:sp modelId="{17C00E47-3B34-4026-A360-B7B385092745}">
      <dsp:nvSpPr>
        <dsp:cNvPr id="0" name=""/>
        <dsp:cNvSpPr/>
      </dsp:nvSpPr>
      <dsp:spPr>
        <a:xfrm>
          <a:off x="2743898" y="1150376"/>
          <a:ext cx="1367371" cy="616306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 err="1"/>
            <a:t>Cooperation</a:t>
          </a:r>
          <a:endParaRPr lang="en-US" sz="1700" kern="1200" dirty="0"/>
        </a:p>
      </dsp:txBody>
      <dsp:txXfrm>
        <a:off x="2773984" y="1180462"/>
        <a:ext cx="1307199" cy="556134"/>
      </dsp:txXfrm>
    </dsp:sp>
    <dsp:sp modelId="{598690F4-D27A-476E-840F-A4D4AF655346}">
      <dsp:nvSpPr>
        <dsp:cNvPr id="0" name=""/>
        <dsp:cNvSpPr/>
      </dsp:nvSpPr>
      <dsp:spPr>
        <a:xfrm>
          <a:off x="768806" y="2123770"/>
          <a:ext cx="1367371" cy="705383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/>
            <a:t>Access</a:t>
          </a:r>
          <a:endParaRPr lang="en-US" sz="1700" kern="1200" dirty="0"/>
        </a:p>
      </dsp:txBody>
      <dsp:txXfrm>
        <a:off x="803240" y="2158204"/>
        <a:ext cx="1298503" cy="636515"/>
      </dsp:txXfrm>
    </dsp:sp>
    <dsp:sp modelId="{F9312DD9-FF5D-421C-BF7B-1A6999ADCF3D}">
      <dsp:nvSpPr>
        <dsp:cNvPr id="0" name=""/>
        <dsp:cNvSpPr/>
      </dsp:nvSpPr>
      <dsp:spPr>
        <a:xfrm>
          <a:off x="768806" y="1111044"/>
          <a:ext cx="1367371" cy="6949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 err="1"/>
            <a:t>Competition</a:t>
          </a:r>
          <a:endParaRPr lang="en-US" sz="1700" kern="1200" dirty="0"/>
        </a:p>
      </dsp:txBody>
      <dsp:txXfrm>
        <a:off x="802732" y="1144970"/>
        <a:ext cx="1299519" cy="6271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6DDCE2-B31B-46D4-884B-D3FBEAF56AFD}" type="datetimeFigureOut">
              <a:rPr lang="en-US" smtClean="0"/>
              <a:t>19-Jun-18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CC534-DE6B-4528-AB92-DE09F3950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680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b="1" dirty="0"/>
          </a:p>
          <a:p>
            <a:endParaRPr lang="es-E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B22FE-F869-4CFE-92A0-938D0E41CCBF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0127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B08E5-D8DA-4BB3-B79D-BCB6103518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08E6FD-6C2E-4FE2-8A09-7926EB5F22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B65A89-9FB5-488F-B1C4-18EB61E95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912A-C644-4AA4-82D9-7AF6707454F2}" type="datetime1">
              <a:rPr lang="en-US" smtClean="0"/>
              <a:t>19-Jun-18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810998-F7C7-452F-A9B3-DEE4AFB3A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551D9-EB03-4213-9EA9-62AA27792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7940-2490-4867-92FC-1E90C11FC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38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3CDF9-0373-42B6-BB71-966975FDD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BF6B96-A9CA-4702-85DC-D826ED79F0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10EE0-3308-459A-B05B-D25C66CAF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CA2B0-32EA-444F-A99C-2CB041BED42A}" type="datetime1">
              <a:rPr lang="en-US" smtClean="0"/>
              <a:t>19-Jun-18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967A3-9D26-4567-9AD9-C6B700B51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23D7C-548A-4DD5-8092-1CE7876AE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7940-2490-4867-92FC-1E90C11FC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83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1DA36E-E777-424C-8A8C-7D86696DAE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70FFFE-DCB9-4B17-8492-E65392C0F6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A63FF-F31C-4241-A164-00F4D780B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46331-C998-46D7-A57D-64E33E459BD0}" type="datetime1">
              <a:rPr lang="en-US" smtClean="0"/>
              <a:t>19-Jun-18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08D630-3355-4C4F-9D69-C7365C3E2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C16689-7E50-41C8-934F-9C96B4503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7940-2490-4867-92FC-1E90C11FC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922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ght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 flipV="1">
            <a:off x="0" y="1"/>
            <a:ext cx="12192000" cy="4479925"/>
          </a:xfrm>
          <a:prstGeom prst="rect">
            <a:avLst/>
          </a:prstGeom>
          <a:solidFill>
            <a:srgbClr val="139A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6" name="Line 1086"/>
          <p:cNvSpPr>
            <a:spLocks noChangeShapeType="1"/>
          </p:cNvSpPr>
          <p:nvPr/>
        </p:nvSpPr>
        <p:spPr bwMode="auto">
          <a:xfrm>
            <a:off x="645585" y="617539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Line 1087"/>
          <p:cNvSpPr>
            <a:spLocks noChangeShapeType="1"/>
          </p:cNvSpPr>
          <p:nvPr/>
        </p:nvSpPr>
        <p:spPr bwMode="auto">
          <a:xfrm>
            <a:off x="645585" y="617539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" name="Rectangle 1088"/>
          <p:cNvSpPr>
            <a:spLocks noChangeArrowheads="1"/>
          </p:cNvSpPr>
          <p:nvPr/>
        </p:nvSpPr>
        <p:spPr bwMode="auto">
          <a:xfrm>
            <a:off x="645585" y="617539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9" name="Rectangle 1089"/>
          <p:cNvSpPr>
            <a:spLocks noChangeArrowheads="1"/>
          </p:cNvSpPr>
          <p:nvPr/>
        </p:nvSpPr>
        <p:spPr bwMode="auto">
          <a:xfrm>
            <a:off x="645585" y="617539"/>
            <a:ext cx="2116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10" name="Freeform 1098"/>
          <p:cNvSpPr>
            <a:spLocks/>
          </p:cNvSpPr>
          <p:nvPr/>
        </p:nvSpPr>
        <p:spPr bwMode="auto">
          <a:xfrm>
            <a:off x="649818" y="617539"/>
            <a:ext cx="4233" cy="1587"/>
          </a:xfrm>
          <a:custGeom>
            <a:avLst/>
            <a:gdLst>
              <a:gd name="T0" fmla="*/ 0 w 2"/>
              <a:gd name="T1" fmla="*/ 0 h 1587"/>
              <a:gd name="T2" fmla="*/ 2147483646 w 2"/>
              <a:gd name="T3" fmla="*/ 0 h 1587"/>
              <a:gd name="T4" fmla="*/ 2147483646 w 2"/>
              <a:gd name="T5" fmla="*/ 0 h 1587"/>
              <a:gd name="T6" fmla="*/ 2147483646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147483646 w 2"/>
              <a:gd name="T35" fmla="*/ 0 h 1587"/>
              <a:gd name="T36" fmla="*/ 2147483646 w 2"/>
              <a:gd name="T37" fmla="*/ 0 h 1587"/>
              <a:gd name="T38" fmla="*/ 2147483646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1" name="Freeform 1115"/>
          <p:cNvSpPr>
            <a:spLocks/>
          </p:cNvSpPr>
          <p:nvPr/>
        </p:nvSpPr>
        <p:spPr bwMode="auto">
          <a:xfrm>
            <a:off x="611718" y="473075"/>
            <a:ext cx="4233" cy="3175"/>
          </a:xfrm>
          <a:custGeom>
            <a:avLst/>
            <a:gdLst>
              <a:gd name="T0" fmla="*/ 0 w 2"/>
              <a:gd name="T1" fmla="*/ 2147483646 h 2"/>
              <a:gd name="T2" fmla="*/ 0 w 2"/>
              <a:gd name="T3" fmla="*/ 2147483646 h 2"/>
              <a:gd name="T4" fmla="*/ 0 w 2"/>
              <a:gd name="T5" fmla="*/ 2147483646 h 2"/>
              <a:gd name="T6" fmla="*/ 0 w 2"/>
              <a:gd name="T7" fmla="*/ 2147483646 h 2"/>
              <a:gd name="T8" fmla="*/ 0 w 2"/>
              <a:gd name="T9" fmla="*/ 2147483646 h 2"/>
              <a:gd name="T10" fmla="*/ 0 w 2"/>
              <a:gd name="T11" fmla="*/ 2147483646 h 2"/>
              <a:gd name="T12" fmla="*/ 2147483646 w 2"/>
              <a:gd name="T13" fmla="*/ 2147483646 h 2"/>
              <a:gd name="T14" fmla="*/ 2147483646 w 2"/>
              <a:gd name="T15" fmla="*/ 2147483646 h 2"/>
              <a:gd name="T16" fmla="*/ 2147483646 w 2"/>
              <a:gd name="T17" fmla="*/ 0 h 2"/>
              <a:gd name="T18" fmla="*/ 0 w 2"/>
              <a:gd name="T19" fmla="*/ 2147483646 h 2"/>
              <a:gd name="T20" fmla="*/ 0 w 2"/>
              <a:gd name="T21" fmla="*/ 2147483646 h 2"/>
              <a:gd name="T22" fmla="*/ 0 w 2"/>
              <a:gd name="T23" fmla="*/ 2147483646 h 2"/>
              <a:gd name="T24" fmla="*/ 0 w 2"/>
              <a:gd name="T25" fmla="*/ 2147483646 h 2"/>
              <a:gd name="T26" fmla="*/ 0 w 2"/>
              <a:gd name="T27" fmla="*/ 2147483646 h 2"/>
              <a:gd name="T28" fmla="*/ 2147483646 w 2"/>
              <a:gd name="T29" fmla="*/ 2147483646 h 2"/>
              <a:gd name="T30" fmla="*/ 2147483646 w 2"/>
              <a:gd name="T31" fmla="*/ 2147483646 h 2"/>
              <a:gd name="T32" fmla="*/ 2147483646 w 2"/>
              <a:gd name="T33" fmla="*/ 2147483646 h 2"/>
              <a:gd name="T34" fmla="*/ 2147483646 w 2"/>
              <a:gd name="T35" fmla="*/ 2147483646 h 2"/>
              <a:gd name="T36" fmla="*/ 2147483646 w 2"/>
              <a:gd name="T37" fmla="*/ 2147483646 h 2"/>
              <a:gd name="T38" fmla="*/ 2147483646 w 2"/>
              <a:gd name="T39" fmla="*/ 2147483646 h 2"/>
              <a:gd name="T40" fmla="*/ 0 w 2"/>
              <a:gd name="T41" fmla="*/ 2147483646 h 2"/>
              <a:gd name="T42" fmla="*/ 0 w 2"/>
              <a:gd name="T43" fmla="*/ 2147483646 h 2"/>
              <a:gd name="T44" fmla="*/ 0 w 2"/>
              <a:gd name="T45" fmla="*/ 2147483646 h 2"/>
              <a:gd name="T46" fmla="*/ 0 w 2"/>
              <a:gd name="T47" fmla="*/ 2147483646 h 2"/>
              <a:gd name="T48" fmla="*/ 0 w 2"/>
              <a:gd name="T49" fmla="*/ 2147483646 h 2"/>
              <a:gd name="T50" fmla="*/ 0 w 2"/>
              <a:gd name="T51" fmla="*/ 2147483646 h 2"/>
              <a:gd name="T52" fmla="*/ 0 w 2"/>
              <a:gd name="T53" fmla="*/ 2147483646 h 2"/>
              <a:gd name="T54" fmla="*/ 2147483646 w 2"/>
              <a:gd name="T55" fmla="*/ 2147483646 h 2"/>
              <a:gd name="T56" fmla="*/ 0 w 2"/>
              <a:gd name="T57" fmla="*/ 2147483646 h 2"/>
              <a:gd name="T58" fmla="*/ 2147483646 w 2"/>
              <a:gd name="T59" fmla="*/ 2147483646 h 2"/>
              <a:gd name="T60" fmla="*/ 2147483646 w 2"/>
              <a:gd name="T61" fmla="*/ 2147483646 h 2"/>
              <a:gd name="T62" fmla="*/ 2147483646 w 2"/>
              <a:gd name="T63" fmla="*/ 2147483646 h 2"/>
              <a:gd name="T64" fmla="*/ 0 w 2"/>
              <a:gd name="T65" fmla="*/ 2147483646 h 2"/>
              <a:gd name="T66" fmla="*/ 0 w 2"/>
              <a:gd name="T67" fmla="*/ 2147483646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2" name="Freeform 1120"/>
          <p:cNvSpPr>
            <a:spLocks/>
          </p:cNvSpPr>
          <p:nvPr/>
        </p:nvSpPr>
        <p:spPr bwMode="auto">
          <a:xfrm>
            <a:off x="611718" y="463551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147483646 h 2"/>
              <a:gd name="T4" fmla="*/ 0 w 2"/>
              <a:gd name="T5" fmla="*/ 2147483646 h 2"/>
              <a:gd name="T6" fmla="*/ 0 w 2"/>
              <a:gd name="T7" fmla="*/ 2147483646 h 2"/>
              <a:gd name="T8" fmla="*/ 2147483646 w 2"/>
              <a:gd name="T9" fmla="*/ 2147483646 h 2"/>
              <a:gd name="T10" fmla="*/ 2147483646 w 2"/>
              <a:gd name="T11" fmla="*/ 0 h 2"/>
              <a:gd name="T12" fmla="*/ 2147483646 w 2"/>
              <a:gd name="T13" fmla="*/ 0 h 2"/>
              <a:gd name="T14" fmla="*/ 2147483646 w 2"/>
              <a:gd name="T15" fmla="*/ 0 h 2"/>
              <a:gd name="T16" fmla="*/ 0 w 2"/>
              <a:gd name="T17" fmla="*/ 0 h 2"/>
              <a:gd name="T18" fmla="*/ 0 w 2"/>
              <a:gd name="T19" fmla="*/ 2147483646 h 2"/>
              <a:gd name="T20" fmla="*/ 0 w 2"/>
              <a:gd name="T21" fmla="*/ 2147483646 h 2"/>
              <a:gd name="T22" fmla="*/ 2147483646 w 2"/>
              <a:gd name="T23" fmla="*/ 0 h 2"/>
              <a:gd name="T24" fmla="*/ 2147483646 w 2"/>
              <a:gd name="T25" fmla="*/ 0 h 2"/>
              <a:gd name="T26" fmla="*/ 2147483646 w 2"/>
              <a:gd name="T27" fmla="*/ 0 h 2"/>
              <a:gd name="T28" fmla="*/ 2147483646 w 2"/>
              <a:gd name="T29" fmla="*/ 2147483646 h 2"/>
              <a:gd name="T30" fmla="*/ 0 w 2"/>
              <a:gd name="T31" fmla="*/ 2147483646 h 2"/>
              <a:gd name="T32" fmla="*/ 0 w 2"/>
              <a:gd name="T33" fmla="*/ 2147483646 h 2"/>
              <a:gd name="T34" fmla="*/ 0 w 2"/>
              <a:gd name="T35" fmla="*/ 2147483646 h 2"/>
              <a:gd name="T36" fmla="*/ 0 w 2"/>
              <a:gd name="T37" fmla="*/ 2147483646 h 2"/>
              <a:gd name="T38" fmla="*/ 0 w 2"/>
              <a:gd name="T39" fmla="*/ 2147483646 h 2"/>
              <a:gd name="T40" fmla="*/ 0 w 2"/>
              <a:gd name="T41" fmla="*/ 2147483646 h 2"/>
              <a:gd name="T42" fmla="*/ 0 w 2"/>
              <a:gd name="T43" fmla="*/ 2147483646 h 2"/>
              <a:gd name="T44" fmla="*/ 0 w 2"/>
              <a:gd name="T45" fmla="*/ 2147483646 h 2"/>
              <a:gd name="T46" fmla="*/ 2147483646 w 2"/>
              <a:gd name="T47" fmla="*/ 2147483646 h 2"/>
              <a:gd name="T48" fmla="*/ 0 w 2"/>
              <a:gd name="T49" fmla="*/ 2147483646 h 2"/>
              <a:gd name="T50" fmla="*/ 0 w 2"/>
              <a:gd name="T51" fmla="*/ 2147483646 h 2"/>
              <a:gd name="T52" fmla="*/ 2147483646 w 2"/>
              <a:gd name="T53" fmla="*/ 2147483646 h 2"/>
              <a:gd name="T54" fmla="*/ 2147483646 w 2"/>
              <a:gd name="T55" fmla="*/ 2147483646 h 2"/>
              <a:gd name="T56" fmla="*/ 2147483646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3" name="Freeform 1134"/>
          <p:cNvSpPr>
            <a:spLocks/>
          </p:cNvSpPr>
          <p:nvPr/>
        </p:nvSpPr>
        <p:spPr bwMode="auto">
          <a:xfrm>
            <a:off x="937685" y="514350"/>
            <a:ext cx="4233" cy="6350"/>
          </a:xfrm>
          <a:custGeom>
            <a:avLst/>
            <a:gdLst>
              <a:gd name="T0" fmla="*/ 2147483646 w 2"/>
              <a:gd name="T1" fmla="*/ 2147483646 h 4"/>
              <a:gd name="T2" fmla="*/ 2147483646 w 2"/>
              <a:gd name="T3" fmla="*/ 2147483646 h 4"/>
              <a:gd name="T4" fmla="*/ 2147483646 w 2"/>
              <a:gd name="T5" fmla="*/ 2147483646 h 4"/>
              <a:gd name="T6" fmla="*/ 2147483646 w 2"/>
              <a:gd name="T7" fmla="*/ 2147483646 h 4"/>
              <a:gd name="T8" fmla="*/ 2147483646 w 2"/>
              <a:gd name="T9" fmla="*/ 0 h 4"/>
              <a:gd name="T10" fmla="*/ 2147483646 w 2"/>
              <a:gd name="T11" fmla="*/ 0 h 4"/>
              <a:gd name="T12" fmla="*/ 2147483646 w 2"/>
              <a:gd name="T13" fmla="*/ 0 h 4"/>
              <a:gd name="T14" fmla="*/ 0 w 2"/>
              <a:gd name="T15" fmla="*/ 2147483646 h 4"/>
              <a:gd name="T16" fmla="*/ 2147483646 w 2"/>
              <a:gd name="T17" fmla="*/ 2147483646 h 4"/>
              <a:gd name="T18" fmla="*/ 2147483646 w 2"/>
              <a:gd name="T19" fmla="*/ 2147483646 h 4"/>
              <a:gd name="T20" fmla="*/ 2147483646 w 2"/>
              <a:gd name="T21" fmla="*/ 2147483646 h 4"/>
              <a:gd name="T22" fmla="*/ 2147483646 w 2"/>
              <a:gd name="T23" fmla="*/ 0 h 4"/>
              <a:gd name="T24" fmla="*/ 2147483646 w 2"/>
              <a:gd name="T25" fmla="*/ 2147483646 h 4"/>
              <a:gd name="T26" fmla="*/ 2147483646 w 2"/>
              <a:gd name="T27" fmla="*/ 2147483646 h 4"/>
              <a:gd name="T28" fmla="*/ 2147483646 w 2"/>
              <a:gd name="T29" fmla="*/ 2147483646 h 4"/>
              <a:gd name="T30" fmla="*/ 2147483646 w 2"/>
              <a:gd name="T31" fmla="*/ 2147483646 h 4"/>
              <a:gd name="T32" fmla="*/ 2147483646 w 2"/>
              <a:gd name="T33" fmla="*/ 2147483646 h 4"/>
              <a:gd name="T34" fmla="*/ 2147483646 w 2"/>
              <a:gd name="T35" fmla="*/ 2147483646 h 4"/>
              <a:gd name="T36" fmla="*/ 2147483646 w 2"/>
              <a:gd name="T37" fmla="*/ 2147483646 h 4"/>
              <a:gd name="T38" fmla="*/ 2147483646 w 2"/>
              <a:gd name="T39" fmla="*/ 2147483646 h 4"/>
              <a:gd name="T40" fmla="*/ 2147483646 w 2"/>
              <a:gd name="T41" fmla="*/ 2147483646 h 4"/>
              <a:gd name="T42" fmla="*/ 2147483646 w 2"/>
              <a:gd name="T43" fmla="*/ 2147483646 h 4"/>
              <a:gd name="T44" fmla="*/ 2147483646 w 2"/>
              <a:gd name="T45" fmla="*/ 2147483646 h 4"/>
              <a:gd name="T46" fmla="*/ 2147483646 w 2"/>
              <a:gd name="T47" fmla="*/ 2147483646 h 4"/>
              <a:gd name="T48" fmla="*/ 2147483646 w 2"/>
              <a:gd name="T49" fmla="*/ 2147483646 h 4"/>
              <a:gd name="T50" fmla="*/ 2147483646 w 2"/>
              <a:gd name="T51" fmla="*/ 2147483646 h 4"/>
              <a:gd name="T52" fmla="*/ 0 w 2"/>
              <a:gd name="T53" fmla="*/ 2147483646 h 4"/>
              <a:gd name="T54" fmla="*/ 2147483646 w 2"/>
              <a:gd name="T55" fmla="*/ 2147483646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4" name="Freeform 1141"/>
          <p:cNvSpPr>
            <a:spLocks/>
          </p:cNvSpPr>
          <p:nvPr/>
        </p:nvSpPr>
        <p:spPr bwMode="auto">
          <a:xfrm>
            <a:off x="941918" y="479425"/>
            <a:ext cx="2116" cy="6350"/>
          </a:xfrm>
          <a:custGeom>
            <a:avLst/>
            <a:gdLst>
              <a:gd name="T0" fmla="*/ 0 w 1587"/>
              <a:gd name="T1" fmla="*/ 2147483646 h 4"/>
              <a:gd name="T2" fmla="*/ 0 w 1587"/>
              <a:gd name="T3" fmla="*/ 2147483646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2147483646 h 4"/>
              <a:gd name="T10" fmla="*/ 0 w 1587"/>
              <a:gd name="T11" fmla="*/ 2147483646 h 4"/>
              <a:gd name="T12" fmla="*/ 0 w 1587"/>
              <a:gd name="T13" fmla="*/ 2147483646 h 4"/>
              <a:gd name="T14" fmla="*/ 0 w 1587"/>
              <a:gd name="T15" fmla="*/ 2147483646 h 4"/>
              <a:gd name="T16" fmla="*/ 0 w 1587"/>
              <a:gd name="T17" fmla="*/ 2147483646 h 4"/>
              <a:gd name="T18" fmla="*/ 0 w 1587"/>
              <a:gd name="T19" fmla="*/ 2147483646 h 4"/>
              <a:gd name="T20" fmla="*/ 0 w 1587"/>
              <a:gd name="T21" fmla="*/ 2147483646 h 4"/>
              <a:gd name="T22" fmla="*/ 0 w 1587"/>
              <a:gd name="T23" fmla="*/ 2147483646 h 4"/>
              <a:gd name="T24" fmla="*/ 0 w 1587"/>
              <a:gd name="T25" fmla="*/ 2147483646 h 4"/>
              <a:gd name="T26" fmla="*/ 0 w 1587"/>
              <a:gd name="T27" fmla="*/ 2147483646 h 4"/>
              <a:gd name="T28" fmla="*/ 0 w 1587"/>
              <a:gd name="T29" fmla="*/ 2147483646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5" name="Freeform 1148"/>
          <p:cNvSpPr>
            <a:spLocks/>
          </p:cNvSpPr>
          <p:nvPr/>
        </p:nvSpPr>
        <p:spPr bwMode="auto">
          <a:xfrm>
            <a:off x="924985" y="460376"/>
            <a:ext cx="4233" cy="3175"/>
          </a:xfrm>
          <a:custGeom>
            <a:avLst/>
            <a:gdLst>
              <a:gd name="T0" fmla="*/ 2147483646 w 2"/>
              <a:gd name="T1" fmla="*/ 2147483646 h 2"/>
              <a:gd name="T2" fmla="*/ 2147483646 w 2"/>
              <a:gd name="T3" fmla="*/ 0 h 2"/>
              <a:gd name="T4" fmla="*/ 2147483646 w 2"/>
              <a:gd name="T5" fmla="*/ 0 h 2"/>
              <a:gd name="T6" fmla="*/ 2147483646 w 2"/>
              <a:gd name="T7" fmla="*/ 0 h 2"/>
              <a:gd name="T8" fmla="*/ 2147483646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2147483646 h 2"/>
              <a:gd name="T16" fmla="*/ 0 w 2"/>
              <a:gd name="T17" fmla="*/ 2147483646 h 2"/>
              <a:gd name="T18" fmla="*/ 0 w 2"/>
              <a:gd name="T19" fmla="*/ 2147483646 h 2"/>
              <a:gd name="T20" fmla="*/ 2147483646 w 2"/>
              <a:gd name="T21" fmla="*/ 2147483646 h 2"/>
              <a:gd name="T22" fmla="*/ 2147483646 w 2"/>
              <a:gd name="T23" fmla="*/ 2147483646 h 2"/>
              <a:gd name="T24" fmla="*/ 2147483646 w 2"/>
              <a:gd name="T25" fmla="*/ 0 h 2"/>
              <a:gd name="T26" fmla="*/ 2147483646 w 2"/>
              <a:gd name="T27" fmla="*/ 0 h 2"/>
              <a:gd name="T28" fmla="*/ 2147483646 w 2"/>
              <a:gd name="T29" fmla="*/ 0 h 2"/>
              <a:gd name="T30" fmla="*/ 0 w 2"/>
              <a:gd name="T31" fmla="*/ 2147483646 h 2"/>
              <a:gd name="T32" fmla="*/ 2147483646 w 2"/>
              <a:gd name="T33" fmla="*/ 2147483646 h 2"/>
              <a:gd name="T34" fmla="*/ 2147483646 w 2"/>
              <a:gd name="T35" fmla="*/ 0 h 2"/>
              <a:gd name="T36" fmla="*/ 0 w 2"/>
              <a:gd name="T37" fmla="*/ 2147483646 h 2"/>
              <a:gd name="T38" fmla="*/ 2147483646 w 2"/>
              <a:gd name="T39" fmla="*/ 2147483646 h 2"/>
              <a:gd name="T40" fmla="*/ 0 w 2"/>
              <a:gd name="T41" fmla="*/ 2147483646 h 2"/>
              <a:gd name="T42" fmla="*/ 0 w 2"/>
              <a:gd name="T43" fmla="*/ 2147483646 h 2"/>
              <a:gd name="T44" fmla="*/ 0 w 2"/>
              <a:gd name="T45" fmla="*/ 2147483646 h 2"/>
              <a:gd name="T46" fmla="*/ 0 w 2"/>
              <a:gd name="T47" fmla="*/ 2147483646 h 2"/>
              <a:gd name="T48" fmla="*/ 0 w 2"/>
              <a:gd name="T49" fmla="*/ 2147483646 h 2"/>
              <a:gd name="T50" fmla="*/ 0 w 2"/>
              <a:gd name="T51" fmla="*/ 2147483646 h 2"/>
              <a:gd name="T52" fmla="*/ 0 w 2"/>
              <a:gd name="T53" fmla="*/ 2147483646 h 2"/>
              <a:gd name="T54" fmla="*/ 0 w 2"/>
              <a:gd name="T55" fmla="*/ 2147483646 h 2"/>
              <a:gd name="T56" fmla="*/ 0 w 2"/>
              <a:gd name="T57" fmla="*/ 2147483646 h 2"/>
              <a:gd name="T58" fmla="*/ 2147483646 w 2"/>
              <a:gd name="T59" fmla="*/ 2147483646 h 2"/>
              <a:gd name="T60" fmla="*/ 2147483646 w 2"/>
              <a:gd name="T61" fmla="*/ 2147483646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6" name="Freeform 1150"/>
          <p:cNvSpPr>
            <a:spLocks/>
          </p:cNvSpPr>
          <p:nvPr/>
        </p:nvSpPr>
        <p:spPr bwMode="auto">
          <a:xfrm>
            <a:off x="912285" y="447676"/>
            <a:ext cx="2116" cy="3175"/>
          </a:xfrm>
          <a:custGeom>
            <a:avLst/>
            <a:gdLst>
              <a:gd name="T0" fmla="*/ 0 w 1587"/>
              <a:gd name="T1" fmla="*/ 2147483646 h 2"/>
              <a:gd name="T2" fmla="*/ 0 w 1587"/>
              <a:gd name="T3" fmla="*/ 0 h 2"/>
              <a:gd name="T4" fmla="*/ 0 w 1587"/>
              <a:gd name="T5" fmla="*/ 2147483646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7" name="Freeform 1152"/>
          <p:cNvSpPr>
            <a:spLocks/>
          </p:cNvSpPr>
          <p:nvPr/>
        </p:nvSpPr>
        <p:spPr bwMode="auto">
          <a:xfrm>
            <a:off x="912285" y="447676"/>
            <a:ext cx="4233" cy="3175"/>
          </a:xfrm>
          <a:custGeom>
            <a:avLst/>
            <a:gdLst>
              <a:gd name="T0" fmla="*/ 2147483646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2147483646 h 2"/>
              <a:gd name="T10" fmla="*/ 2147483646 w 2"/>
              <a:gd name="T11" fmla="*/ 2147483646 h 2"/>
              <a:gd name="T12" fmla="*/ 2147483646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2147483646 h 2"/>
              <a:gd name="T22" fmla="*/ 2147483646 w 2"/>
              <a:gd name="T23" fmla="*/ 2147483646 h 2"/>
              <a:gd name="T24" fmla="*/ 2147483646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8" name="Freeform 1154"/>
          <p:cNvSpPr>
            <a:spLocks/>
          </p:cNvSpPr>
          <p:nvPr/>
        </p:nvSpPr>
        <p:spPr bwMode="auto">
          <a:xfrm>
            <a:off x="886885" y="434975"/>
            <a:ext cx="4233" cy="1588"/>
          </a:xfrm>
          <a:custGeom>
            <a:avLst/>
            <a:gdLst>
              <a:gd name="T0" fmla="*/ 2147483646 w 2"/>
              <a:gd name="T1" fmla="*/ 0 h 1588"/>
              <a:gd name="T2" fmla="*/ 0 w 2"/>
              <a:gd name="T3" fmla="*/ 0 h 1588"/>
              <a:gd name="T4" fmla="*/ 2147483646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9" name="Freeform 1156"/>
          <p:cNvSpPr>
            <a:spLocks/>
          </p:cNvSpPr>
          <p:nvPr/>
        </p:nvSpPr>
        <p:spPr bwMode="auto">
          <a:xfrm>
            <a:off x="886885" y="431801"/>
            <a:ext cx="4233" cy="3175"/>
          </a:xfrm>
          <a:custGeom>
            <a:avLst/>
            <a:gdLst>
              <a:gd name="T0" fmla="*/ 2147483646 w 2"/>
              <a:gd name="T1" fmla="*/ 2147483646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2147483646 h 2"/>
              <a:gd name="T8" fmla="*/ 2147483646 w 2"/>
              <a:gd name="T9" fmla="*/ 2147483646 h 2"/>
              <a:gd name="T10" fmla="*/ 2147483646 w 2"/>
              <a:gd name="T11" fmla="*/ 2147483646 h 2"/>
              <a:gd name="T12" fmla="*/ 2147483646 w 2"/>
              <a:gd name="T13" fmla="*/ 2147483646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2147483646 h 2"/>
              <a:gd name="T20" fmla="*/ 2147483646 w 2"/>
              <a:gd name="T21" fmla="*/ 2147483646 h 2"/>
              <a:gd name="T22" fmla="*/ 2147483646 w 2"/>
              <a:gd name="T23" fmla="*/ 2147483646 h 2"/>
              <a:gd name="T24" fmla="*/ 2147483646 w 2"/>
              <a:gd name="T25" fmla="*/ 2147483646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0" name="Freeform 1163"/>
          <p:cNvSpPr>
            <a:spLocks/>
          </p:cNvSpPr>
          <p:nvPr/>
        </p:nvSpPr>
        <p:spPr bwMode="auto">
          <a:xfrm>
            <a:off x="814917" y="415926"/>
            <a:ext cx="8467" cy="3175"/>
          </a:xfrm>
          <a:custGeom>
            <a:avLst/>
            <a:gdLst>
              <a:gd name="T0" fmla="*/ 2147483646 w 4"/>
              <a:gd name="T1" fmla="*/ 2147483646 h 2"/>
              <a:gd name="T2" fmla="*/ 2147483646 w 4"/>
              <a:gd name="T3" fmla="*/ 2147483646 h 2"/>
              <a:gd name="T4" fmla="*/ 2147483646 w 4"/>
              <a:gd name="T5" fmla="*/ 2147483646 h 2"/>
              <a:gd name="T6" fmla="*/ 2147483646 w 4"/>
              <a:gd name="T7" fmla="*/ 0 h 2"/>
              <a:gd name="T8" fmla="*/ 2147483646 w 4"/>
              <a:gd name="T9" fmla="*/ 0 h 2"/>
              <a:gd name="T10" fmla="*/ 2147483646 w 4"/>
              <a:gd name="T11" fmla="*/ 0 h 2"/>
              <a:gd name="T12" fmla="*/ 2147483646 w 4"/>
              <a:gd name="T13" fmla="*/ 0 h 2"/>
              <a:gd name="T14" fmla="*/ 0 w 4"/>
              <a:gd name="T15" fmla="*/ 2147483646 h 2"/>
              <a:gd name="T16" fmla="*/ 2147483646 w 4"/>
              <a:gd name="T17" fmla="*/ 2147483646 h 2"/>
              <a:gd name="T18" fmla="*/ 2147483646 w 4"/>
              <a:gd name="T19" fmla="*/ 0 h 2"/>
              <a:gd name="T20" fmla="*/ 2147483646 w 4"/>
              <a:gd name="T21" fmla="*/ 2147483646 h 2"/>
              <a:gd name="T22" fmla="*/ 2147483646 w 4"/>
              <a:gd name="T23" fmla="*/ 0 h 2"/>
              <a:gd name="T24" fmla="*/ 2147483646 w 4"/>
              <a:gd name="T25" fmla="*/ 0 h 2"/>
              <a:gd name="T26" fmla="*/ 2147483646 w 4"/>
              <a:gd name="T27" fmla="*/ 0 h 2"/>
              <a:gd name="T28" fmla="*/ 2147483646 w 4"/>
              <a:gd name="T29" fmla="*/ 0 h 2"/>
              <a:gd name="T30" fmla="*/ 0 w 4"/>
              <a:gd name="T31" fmla="*/ 0 h 2"/>
              <a:gd name="T32" fmla="*/ 2147483646 w 4"/>
              <a:gd name="T33" fmla="*/ 2147483646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1" name="Freeform 1172"/>
          <p:cNvSpPr>
            <a:spLocks/>
          </p:cNvSpPr>
          <p:nvPr/>
        </p:nvSpPr>
        <p:spPr bwMode="auto">
          <a:xfrm>
            <a:off x="776818" y="476251"/>
            <a:ext cx="4233" cy="3175"/>
          </a:xfrm>
          <a:custGeom>
            <a:avLst/>
            <a:gdLst>
              <a:gd name="T0" fmla="*/ 0 w 2"/>
              <a:gd name="T1" fmla="*/ 2147483646 h 2"/>
              <a:gd name="T2" fmla="*/ 0 w 2"/>
              <a:gd name="T3" fmla="*/ 2147483646 h 2"/>
              <a:gd name="T4" fmla="*/ 2147483646 w 2"/>
              <a:gd name="T5" fmla="*/ 2147483646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147483646 h 2"/>
              <a:gd name="T14" fmla="*/ 0 w 2"/>
              <a:gd name="T15" fmla="*/ 2147483646 h 2"/>
              <a:gd name="T16" fmla="*/ 0 w 2"/>
              <a:gd name="T17" fmla="*/ 2147483646 h 2"/>
              <a:gd name="T18" fmla="*/ 0 w 2"/>
              <a:gd name="T19" fmla="*/ 2147483646 h 2"/>
              <a:gd name="T20" fmla="*/ 0 w 2"/>
              <a:gd name="T21" fmla="*/ 2147483646 h 2"/>
              <a:gd name="T22" fmla="*/ 0 w 2"/>
              <a:gd name="T23" fmla="*/ 2147483646 h 2"/>
              <a:gd name="T24" fmla="*/ 0 w 2"/>
              <a:gd name="T25" fmla="*/ 2147483646 h 2"/>
              <a:gd name="T26" fmla="*/ 0 w 2"/>
              <a:gd name="T27" fmla="*/ 2147483646 h 2"/>
              <a:gd name="T28" fmla="*/ 0 w 2"/>
              <a:gd name="T29" fmla="*/ 2147483646 h 2"/>
              <a:gd name="T30" fmla="*/ 0 w 2"/>
              <a:gd name="T31" fmla="*/ 2147483646 h 2"/>
              <a:gd name="T32" fmla="*/ 0 w 2"/>
              <a:gd name="T33" fmla="*/ 2147483646 h 2"/>
              <a:gd name="T34" fmla="*/ 0 w 2"/>
              <a:gd name="T35" fmla="*/ 2147483646 h 2"/>
              <a:gd name="T36" fmla="*/ 0 w 2"/>
              <a:gd name="T37" fmla="*/ 2147483646 h 2"/>
              <a:gd name="T38" fmla="*/ 0 w 2"/>
              <a:gd name="T39" fmla="*/ 2147483646 h 2"/>
              <a:gd name="T40" fmla="*/ 0 w 2"/>
              <a:gd name="T41" fmla="*/ 2147483646 h 2"/>
              <a:gd name="T42" fmla="*/ 0 w 2"/>
              <a:gd name="T43" fmla="*/ 2147483646 h 2"/>
              <a:gd name="T44" fmla="*/ 0 w 2"/>
              <a:gd name="T45" fmla="*/ 2147483646 h 2"/>
              <a:gd name="T46" fmla="*/ 0 w 2"/>
              <a:gd name="T47" fmla="*/ 2147483646 h 2"/>
              <a:gd name="T48" fmla="*/ 0 w 2"/>
              <a:gd name="T49" fmla="*/ 2147483646 h 2"/>
              <a:gd name="T50" fmla="*/ 0 w 2"/>
              <a:gd name="T51" fmla="*/ 2147483646 h 2"/>
              <a:gd name="T52" fmla="*/ 0 w 2"/>
              <a:gd name="T53" fmla="*/ 2147483646 h 2"/>
              <a:gd name="T54" fmla="*/ 0 w 2"/>
              <a:gd name="T55" fmla="*/ 2147483646 h 2"/>
              <a:gd name="T56" fmla="*/ 0 w 2"/>
              <a:gd name="T57" fmla="*/ 2147483646 h 2"/>
              <a:gd name="T58" fmla="*/ 0 w 2"/>
              <a:gd name="T59" fmla="*/ 2147483646 h 2"/>
              <a:gd name="T60" fmla="*/ 0 w 2"/>
              <a:gd name="T61" fmla="*/ 2147483646 h 2"/>
              <a:gd name="T62" fmla="*/ 0 w 2"/>
              <a:gd name="T63" fmla="*/ 2147483646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2" name="Freeform 1177"/>
          <p:cNvSpPr>
            <a:spLocks/>
          </p:cNvSpPr>
          <p:nvPr/>
        </p:nvSpPr>
        <p:spPr bwMode="auto">
          <a:xfrm>
            <a:off x="742952" y="534989"/>
            <a:ext cx="4233" cy="3175"/>
          </a:xfrm>
          <a:custGeom>
            <a:avLst/>
            <a:gdLst>
              <a:gd name="T0" fmla="*/ 0 w 2"/>
              <a:gd name="T1" fmla="*/ 2147483646 h 2"/>
              <a:gd name="T2" fmla="*/ 2147483646 w 2"/>
              <a:gd name="T3" fmla="*/ 2147483646 h 2"/>
              <a:gd name="T4" fmla="*/ 2147483646 w 2"/>
              <a:gd name="T5" fmla="*/ 2147483646 h 2"/>
              <a:gd name="T6" fmla="*/ 2147483646 w 2"/>
              <a:gd name="T7" fmla="*/ 0 h 2"/>
              <a:gd name="T8" fmla="*/ 2147483646 w 2"/>
              <a:gd name="T9" fmla="*/ 0 h 2"/>
              <a:gd name="T10" fmla="*/ 2147483646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2147483646 h 2"/>
              <a:gd name="T40" fmla="*/ 0 w 2"/>
              <a:gd name="T41" fmla="*/ 2147483646 h 2"/>
              <a:gd name="T42" fmla="*/ 2147483646 w 2"/>
              <a:gd name="T43" fmla="*/ 2147483646 h 2"/>
              <a:gd name="T44" fmla="*/ 2147483646 w 2"/>
              <a:gd name="T45" fmla="*/ 0 h 2"/>
              <a:gd name="T46" fmla="*/ 2147483646 w 2"/>
              <a:gd name="T47" fmla="*/ 0 h 2"/>
              <a:gd name="T48" fmla="*/ 2147483646 w 2"/>
              <a:gd name="T49" fmla="*/ 0 h 2"/>
              <a:gd name="T50" fmla="*/ 2147483646 w 2"/>
              <a:gd name="T51" fmla="*/ 0 h 2"/>
              <a:gd name="T52" fmla="*/ 2147483646 w 2"/>
              <a:gd name="T53" fmla="*/ 0 h 2"/>
              <a:gd name="T54" fmla="*/ 2147483646 w 2"/>
              <a:gd name="T55" fmla="*/ 0 h 2"/>
              <a:gd name="T56" fmla="*/ 2147483646 w 2"/>
              <a:gd name="T57" fmla="*/ 0 h 2"/>
              <a:gd name="T58" fmla="*/ 2147483646 w 2"/>
              <a:gd name="T59" fmla="*/ 0 h 2"/>
              <a:gd name="T60" fmla="*/ 2147483646 w 2"/>
              <a:gd name="T61" fmla="*/ 0 h 2"/>
              <a:gd name="T62" fmla="*/ 2147483646 w 2"/>
              <a:gd name="T63" fmla="*/ 0 h 2"/>
              <a:gd name="T64" fmla="*/ 2147483646 w 2"/>
              <a:gd name="T65" fmla="*/ 0 h 2"/>
              <a:gd name="T66" fmla="*/ 2147483646 w 2"/>
              <a:gd name="T67" fmla="*/ 2147483646 h 2"/>
              <a:gd name="T68" fmla="*/ 2147483646 w 2"/>
              <a:gd name="T69" fmla="*/ 0 h 2"/>
              <a:gd name="T70" fmla="*/ 2147483646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2147483646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3" name="Freeform 1180"/>
          <p:cNvSpPr>
            <a:spLocks/>
          </p:cNvSpPr>
          <p:nvPr/>
        </p:nvSpPr>
        <p:spPr bwMode="auto">
          <a:xfrm>
            <a:off x="747185" y="530226"/>
            <a:ext cx="4233" cy="4763"/>
          </a:xfrm>
          <a:custGeom>
            <a:avLst/>
            <a:gdLst>
              <a:gd name="T0" fmla="*/ 0 w 2"/>
              <a:gd name="T1" fmla="*/ 2147483646 h 3"/>
              <a:gd name="T2" fmla="*/ 0 w 2"/>
              <a:gd name="T3" fmla="*/ 2147483646 h 3"/>
              <a:gd name="T4" fmla="*/ 2147483646 w 2"/>
              <a:gd name="T5" fmla="*/ 2147483646 h 3"/>
              <a:gd name="T6" fmla="*/ 2147483646 w 2"/>
              <a:gd name="T7" fmla="*/ 2147483646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2147483646 h 3"/>
              <a:gd name="T16" fmla="*/ 0 w 2"/>
              <a:gd name="T17" fmla="*/ 2147483646 h 3"/>
              <a:gd name="T18" fmla="*/ 0 w 2"/>
              <a:gd name="T19" fmla="*/ 2147483646 h 3"/>
              <a:gd name="T20" fmla="*/ 0 w 2"/>
              <a:gd name="T21" fmla="*/ 2147483646 h 3"/>
              <a:gd name="T22" fmla="*/ 0 w 2"/>
              <a:gd name="T23" fmla="*/ 0 h 3"/>
              <a:gd name="T24" fmla="*/ 0 w 2"/>
              <a:gd name="T25" fmla="*/ 2147483646 h 3"/>
              <a:gd name="T26" fmla="*/ 0 w 2"/>
              <a:gd name="T27" fmla="*/ 2147483646 h 3"/>
              <a:gd name="T28" fmla="*/ 0 w 2"/>
              <a:gd name="T29" fmla="*/ 2147483646 h 3"/>
              <a:gd name="T30" fmla="*/ 0 w 2"/>
              <a:gd name="T31" fmla="*/ 2147483646 h 3"/>
              <a:gd name="T32" fmla="*/ 0 w 2"/>
              <a:gd name="T33" fmla="*/ 2147483646 h 3"/>
              <a:gd name="T34" fmla="*/ 0 w 2"/>
              <a:gd name="T35" fmla="*/ 2147483646 h 3"/>
              <a:gd name="T36" fmla="*/ 0 w 2"/>
              <a:gd name="T37" fmla="*/ 2147483646 h 3"/>
              <a:gd name="T38" fmla="*/ 0 w 2"/>
              <a:gd name="T39" fmla="*/ 2147483646 h 3"/>
              <a:gd name="T40" fmla="*/ 0 w 2"/>
              <a:gd name="T41" fmla="*/ 2147483646 h 3"/>
              <a:gd name="T42" fmla="*/ 0 w 2"/>
              <a:gd name="T43" fmla="*/ 2147483646 h 3"/>
              <a:gd name="T44" fmla="*/ 0 w 2"/>
              <a:gd name="T45" fmla="*/ 2147483646 h 3"/>
              <a:gd name="T46" fmla="*/ 0 w 2"/>
              <a:gd name="T47" fmla="*/ 2147483646 h 3"/>
              <a:gd name="T48" fmla="*/ 0 w 2"/>
              <a:gd name="T49" fmla="*/ 2147483646 h 3"/>
              <a:gd name="T50" fmla="*/ 0 w 2"/>
              <a:gd name="T51" fmla="*/ 2147483646 h 3"/>
              <a:gd name="T52" fmla="*/ 0 w 2"/>
              <a:gd name="T53" fmla="*/ 2147483646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4" name="Line 1187"/>
          <p:cNvSpPr>
            <a:spLocks noChangeShapeType="1"/>
          </p:cNvSpPr>
          <p:nvPr/>
        </p:nvSpPr>
        <p:spPr bwMode="auto">
          <a:xfrm>
            <a:off x="759885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5" name="Line 1188"/>
          <p:cNvSpPr>
            <a:spLocks noChangeShapeType="1"/>
          </p:cNvSpPr>
          <p:nvPr/>
        </p:nvSpPr>
        <p:spPr bwMode="auto">
          <a:xfrm>
            <a:off x="759885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6" name="Freeform 1208"/>
          <p:cNvSpPr>
            <a:spLocks/>
          </p:cNvSpPr>
          <p:nvPr/>
        </p:nvSpPr>
        <p:spPr bwMode="auto">
          <a:xfrm>
            <a:off x="793751" y="55721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7" name="Freeform 1210"/>
          <p:cNvSpPr>
            <a:spLocks/>
          </p:cNvSpPr>
          <p:nvPr/>
        </p:nvSpPr>
        <p:spPr bwMode="auto">
          <a:xfrm>
            <a:off x="793752" y="557214"/>
            <a:ext cx="4233" cy="3175"/>
          </a:xfrm>
          <a:custGeom>
            <a:avLst/>
            <a:gdLst>
              <a:gd name="T0" fmla="*/ 0 w 2"/>
              <a:gd name="T1" fmla="*/ 2147483646 h 2"/>
              <a:gd name="T2" fmla="*/ 0 w 2"/>
              <a:gd name="T3" fmla="*/ 2147483646 h 2"/>
              <a:gd name="T4" fmla="*/ 2147483646 w 2"/>
              <a:gd name="T5" fmla="*/ 2147483646 h 2"/>
              <a:gd name="T6" fmla="*/ 2147483646 w 2"/>
              <a:gd name="T7" fmla="*/ 0 h 2"/>
              <a:gd name="T8" fmla="*/ 2147483646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147483646 h 2"/>
              <a:gd name="T18" fmla="*/ 0 w 2"/>
              <a:gd name="T19" fmla="*/ 2147483646 h 2"/>
              <a:gd name="T20" fmla="*/ 2147483646 w 2"/>
              <a:gd name="T21" fmla="*/ 2147483646 h 2"/>
              <a:gd name="T22" fmla="*/ 2147483646 w 2"/>
              <a:gd name="T23" fmla="*/ 0 h 2"/>
              <a:gd name="T24" fmla="*/ 2147483646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2147483646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8" name="Freeform 1214"/>
          <p:cNvSpPr>
            <a:spLocks/>
          </p:cNvSpPr>
          <p:nvPr/>
        </p:nvSpPr>
        <p:spPr bwMode="auto">
          <a:xfrm>
            <a:off x="793752" y="557214"/>
            <a:ext cx="4233" cy="3175"/>
          </a:xfrm>
          <a:custGeom>
            <a:avLst/>
            <a:gdLst>
              <a:gd name="T0" fmla="*/ 0 w 2"/>
              <a:gd name="T1" fmla="*/ 2147483646 h 2"/>
              <a:gd name="T2" fmla="*/ 2147483646 w 2"/>
              <a:gd name="T3" fmla="*/ 2147483646 h 2"/>
              <a:gd name="T4" fmla="*/ 0 w 2"/>
              <a:gd name="T5" fmla="*/ 0 h 2"/>
              <a:gd name="T6" fmla="*/ 0 w 2"/>
              <a:gd name="T7" fmla="*/ 2147483646 h 2"/>
              <a:gd name="T8" fmla="*/ 0 w 2"/>
              <a:gd name="T9" fmla="*/ 2147483646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9" name="Rectangle 1215"/>
          <p:cNvSpPr>
            <a:spLocks noChangeArrowheads="1"/>
          </p:cNvSpPr>
          <p:nvPr/>
        </p:nvSpPr>
        <p:spPr bwMode="auto">
          <a:xfrm>
            <a:off x="793751" y="627064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30" name="Freeform 1217"/>
          <p:cNvSpPr>
            <a:spLocks/>
          </p:cNvSpPr>
          <p:nvPr/>
        </p:nvSpPr>
        <p:spPr bwMode="auto">
          <a:xfrm>
            <a:off x="793751" y="62706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1" name="Freeform 1219"/>
          <p:cNvSpPr>
            <a:spLocks/>
          </p:cNvSpPr>
          <p:nvPr/>
        </p:nvSpPr>
        <p:spPr bwMode="auto">
          <a:xfrm>
            <a:off x="975785" y="541339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2" name="Freeform 1221"/>
          <p:cNvSpPr>
            <a:spLocks/>
          </p:cNvSpPr>
          <p:nvPr/>
        </p:nvSpPr>
        <p:spPr bwMode="auto">
          <a:xfrm>
            <a:off x="975785" y="541339"/>
            <a:ext cx="4233" cy="3175"/>
          </a:xfrm>
          <a:custGeom>
            <a:avLst/>
            <a:gdLst>
              <a:gd name="T0" fmla="*/ 2147483646 w 2"/>
              <a:gd name="T1" fmla="*/ 0 h 2"/>
              <a:gd name="T2" fmla="*/ 2147483646 w 2"/>
              <a:gd name="T3" fmla="*/ 0 h 2"/>
              <a:gd name="T4" fmla="*/ 2147483646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2147483646 h 2"/>
              <a:gd name="T12" fmla="*/ 2147483646 w 2"/>
              <a:gd name="T13" fmla="*/ 0 h 2"/>
              <a:gd name="T14" fmla="*/ 2147483646 w 2"/>
              <a:gd name="T15" fmla="*/ 0 h 2"/>
              <a:gd name="T16" fmla="*/ 2147483646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2147483646 h 2"/>
              <a:gd name="T24" fmla="*/ 2147483646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3" name="Freeform 1234"/>
          <p:cNvSpPr>
            <a:spLocks/>
          </p:cNvSpPr>
          <p:nvPr/>
        </p:nvSpPr>
        <p:spPr bwMode="auto">
          <a:xfrm>
            <a:off x="963085" y="550864"/>
            <a:ext cx="4233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2147483646 w 2"/>
              <a:gd name="T5" fmla="*/ 0 h 1587"/>
              <a:gd name="T6" fmla="*/ 2147483646 w 2"/>
              <a:gd name="T7" fmla="*/ 0 h 1587"/>
              <a:gd name="T8" fmla="*/ 2147483646 w 2"/>
              <a:gd name="T9" fmla="*/ 0 h 1587"/>
              <a:gd name="T10" fmla="*/ 2147483646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2147483646 w 2"/>
              <a:gd name="T25" fmla="*/ 0 h 1587"/>
              <a:gd name="T26" fmla="*/ 2147483646 w 2"/>
              <a:gd name="T27" fmla="*/ 0 h 1587"/>
              <a:gd name="T28" fmla="*/ 2147483646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147483646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4" name="Line 1237"/>
          <p:cNvSpPr>
            <a:spLocks noChangeShapeType="1"/>
          </p:cNvSpPr>
          <p:nvPr/>
        </p:nvSpPr>
        <p:spPr bwMode="auto">
          <a:xfrm>
            <a:off x="971551" y="544514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" name="Line 1238"/>
          <p:cNvSpPr>
            <a:spLocks noChangeShapeType="1"/>
          </p:cNvSpPr>
          <p:nvPr/>
        </p:nvSpPr>
        <p:spPr bwMode="auto">
          <a:xfrm>
            <a:off x="971551" y="544514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" name="Freeform 1240"/>
          <p:cNvSpPr>
            <a:spLocks/>
          </p:cNvSpPr>
          <p:nvPr/>
        </p:nvSpPr>
        <p:spPr bwMode="auto">
          <a:xfrm>
            <a:off x="971551" y="541339"/>
            <a:ext cx="2116" cy="3175"/>
          </a:xfrm>
          <a:custGeom>
            <a:avLst/>
            <a:gdLst>
              <a:gd name="T0" fmla="*/ 0 w 1587"/>
              <a:gd name="T1" fmla="*/ 2147483646 h 2"/>
              <a:gd name="T2" fmla="*/ 0 w 1587"/>
              <a:gd name="T3" fmla="*/ 2147483646 h 2"/>
              <a:gd name="T4" fmla="*/ 0 w 1587"/>
              <a:gd name="T5" fmla="*/ 0 h 2"/>
              <a:gd name="T6" fmla="*/ 0 w 1587"/>
              <a:gd name="T7" fmla="*/ 2147483646 h 2"/>
              <a:gd name="T8" fmla="*/ 0 w 1587"/>
              <a:gd name="T9" fmla="*/ 2147483646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" name="Freeform 1243"/>
          <p:cNvSpPr>
            <a:spLocks/>
          </p:cNvSpPr>
          <p:nvPr/>
        </p:nvSpPr>
        <p:spPr bwMode="auto">
          <a:xfrm>
            <a:off x="971552" y="538164"/>
            <a:ext cx="4233" cy="3175"/>
          </a:xfrm>
          <a:custGeom>
            <a:avLst/>
            <a:gdLst>
              <a:gd name="T0" fmla="*/ 2147483646 w 2"/>
              <a:gd name="T1" fmla="*/ 2147483646 h 2"/>
              <a:gd name="T2" fmla="*/ 2147483646 w 2"/>
              <a:gd name="T3" fmla="*/ 2147483646 h 2"/>
              <a:gd name="T4" fmla="*/ 2147483646 w 2"/>
              <a:gd name="T5" fmla="*/ 2147483646 h 2"/>
              <a:gd name="T6" fmla="*/ 2147483646 w 2"/>
              <a:gd name="T7" fmla="*/ 2147483646 h 2"/>
              <a:gd name="T8" fmla="*/ 0 w 2"/>
              <a:gd name="T9" fmla="*/ 2147483646 h 2"/>
              <a:gd name="T10" fmla="*/ 0 w 2"/>
              <a:gd name="T11" fmla="*/ 2147483646 h 2"/>
              <a:gd name="T12" fmla="*/ 2147483646 w 2"/>
              <a:gd name="T13" fmla="*/ 2147483646 h 2"/>
              <a:gd name="T14" fmla="*/ 0 w 2"/>
              <a:gd name="T15" fmla="*/ 2147483646 h 2"/>
              <a:gd name="T16" fmla="*/ 0 w 2"/>
              <a:gd name="T17" fmla="*/ 2147483646 h 2"/>
              <a:gd name="T18" fmla="*/ 0 w 2"/>
              <a:gd name="T19" fmla="*/ 2147483646 h 2"/>
              <a:gd name="T20" fmla="*/ 0 w 2"/>
              <a:gd name="T21" fmla="*/ 2147483646 h 2"/>
              <a:gd name="T22" fmla="*/ 0 w 2"/>
              <a:gd name="T23" fmla="*/ 2147483646 h 2"/>
              <a:gd name="T24" fmla="*/ 0 w 2"/>
              <a:gd name="T25" fmla="*/ 2147483646 h 2"/>
              <a:gd name="T26" fmla="*/ 0 w 2"/>
              <a:gd name="T27" fmla="*/ 2147483646 h 2"/>
              <a:gd name="T28" fmla="*/ 0 w 2"/>
              <a:gd name="T29" fmla="*/ 2147483646 h 2"/>
              <a:gd name="T30" fmla="*/ 0 w 2"/>
              <a:gd name="T31" fmla="*/ 2147483646 h 2"/>
              <a:gd name="T32" fmla="*/ 0 w 2"/>
              <a:gd name="T33" fmla="*/ 2147483646 h 2"/>
              <a:gd name="T34" fmla="*/ 0 w 2"/>
              <a:gd name="T35" fmla="*/ 2147483646 h 2"/>
              <a:gd name="T36" fmla="*/ 0 w 2"/>
              <a:gd name="T37" fmla="*/ 2147483646 h 2"/>
              <a:gd name="T38" fmla="*/ 2147483646 w 2"/>
              <a:gd name="T39" fmla="*/ 2147483646 h 2"/>
              <a:gd name="T40" fmla="*/ 2147483646 w 2"/>
              <a:gd name="T41" fmla="*/ 2147483646 h 2"/>
              <a:gd name="T42" fmla="*/ 2147483646 w 2"/>
              <a:gd name="T43" fmla="*/ 2147483646 h 2"/>
              <a:gd name="T44" fmla="*/ 2147483646 w 2"/>
              <a:gd name="T45" fmla="*/ 2147483646 h 2"/>
              <a:gd name="T46" fmla="*/ 2147483646 w 2"/>
              <a:gd name="T47" fmla="*/ 2147483646 h 2"/>
              <a:gd name="T48" fmla="*/ 0 w 2"/>
              <a:gd name="T49" fmla="*/ 0 h 2"/>
              <a:gd name="T50" fmla="*/ 0 w 2"/>
              <a:gd name="T51" fmla="*/ 2147483646 h 2"/>
              <a:gd name="T52" fmla="*/ 0 w 2"/>
              <a:gd name="T53" fmla="*/ 2147483646 h 2"/>
              <a:gd name="T54" fmla="*/ 0 w 2"/>
              <a:gd name="T55" fmla="*/ 2147483646 h 2"/>
              <a:gd name="T56" fmla="*/ 2147483646 w 2"/>
              <a:gd name="T57" fmla="*/ 2147483646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8" name="Freeform 1246"/>
          <p:cNvSpPr>
            <a:spLocks/>
          </p:cNvSpPr>
          <p:nvPr/>
        </p:nvSpPr>
        <p:spPr bwMode="auto">
          <a:xfrm>
            <a:off x="967318" y="547689"/>
            <a:ext cx="4233" cy="3175"/>
          </a:xfrm>
          <a:custGeom>
            <a:avLst/>
            <a:gdLst>
              <a:gd name="T0" fmla="*/ 0 w 2"/>
              <a:gd name="T1" fmla="*/ 2147483646 h 2"/>
              <a:gd name="T2" fmla="*/ 0 w 2"/>
              <a:gd name="T3" fmla="*/ 2147483646 h 2"/>
              <a:gd name="T4" fmla="*/ 2147483646 w 2"/>
              <a:gd name="T5" fmla="*/ 0 h 2"/>
              <a:gd name="T6" fmla="*/ 2147483646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147483646 h 2"/>
              <a:gd name="T14" fmla="*/ 0 w 2"/>
              <a:gd name="T15" fmla="*/ 2147483646 h 2"/>
              <a:gd name="T16" fmla="*/ 2147483646 w 2"/>
              <a:gd name="T17" fmla="*/ 0 h 2"/>
              <a:gd name="T18" fmla="*/ 2147483646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2147483646 h 2"/>
              <a:gd name="T48" fmla="*/ 0 w 2"/>
              <a:gd name="T49" fmla="*/ 2147483646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" name="Freeform 1250"/>
          <p:cNvSpPr>
            <a:spLocks/>
          </p:cNvSpPr>
          <p:nvPr/>
        </p:nvSpPr>
        <p:spPr bwMode="auto">
          <a:xfrm>
            <a:off x="975785" y="530225"/>
            <a:ext cx="4233" cy="1588"/>
          </a:xfrm>
          <a:custGeom>
            <a:avLst/>
            <a:gdLst>
              <a:gd name="T0" fmla="*/ 2147483646 w 2"/>
              <a:gd name="T1" fmla="*/ 0 h 1588"/>
              <a:gd name="T2" fmla="*/ 0 w 2"/>
              <a:gd name="T3" fmla="*/ 0 h 1588"/>
              <a:gd name="T4" fmla="*/ 2147483646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" name="Freeform 1252"/>
          <p:cNvSpPr>
            <a:spLocks/>
          </p:cNvSpPr>
          <p:nvPr/>
        </p:nvSpPr>
        <p:spPr bwMode="auto">
          <a:xfrm>
            <a:off x="975785" y="527050"/>
            <a:ext cx="4233" cy="7938"/>
          </a:xfrm>
          <a:custGeom>
            <a:avLst/>
            <a:gdLst>
              <a:gd name="T0" fmla="*/ 2147483646 w 2"/>
              <a:gd name="T1" fmla="*/ 2147483646 h 5"/>
              <a:gd name="T2" fmla="*/ 2147483646 w 2"/>
              <a:gd name="T3" fmla="*/ 2147483646 h 5"/>
              <a:gd name="T4" fmla="*/ 0 w 2"/>
              <a:gd name="T5" fmla="*/ 0 h 5"/>
              <a:gd name="T6" fmla="*/ 0 w 2"/>
              <a:gd name="T7" fmla="*/ 2147483646 h 5"/>
              <a:gd name="T8" fmla="*/ 0 w 2"/>
              <a:gd name="T9" fmla="*/ 2147483646 h 5"/>
              <a:gd name="T10" fmla="*/ 2147483646 w 2"/>
              <a:gd name="T11" fmla="*/ 2147483646 h 5"/>
              <a:gd name="T12" fmla="*/ 2147483646 w 2"/>
              <a:gd name="T13" fmla="*/ 2147483646 h 5"/>
              <a:gd name="T14" fmla="*/ 2147483646 w 2"/>
              <a:gd name="T15" fmla="*/ 2147483646 h 5"/>
              <a:gd name="T16" fmla="*/ 0 w 2"/>
              <a:gd name="T17" fmla="*/ 0 h 5"/>
              <a:gd name="T18" fmla="*/ 0 w 2"/>
              <a:gd name="T19" fmla="*/ 2147483646 h 5"/>
              <a:gd name="T20" fmla="*/ 0 w 2"/>
              <a:gd name="T21" fmla="*/ 2147483646 h 5"/>
              <a:gd name="T22" fmla="*/ 2147483646 w 2"/>
              <a:gd name="T23" fmla="*/ 2147483646 h 5"/>
              <a:gd name="T24" fmla="*/ 2147483646 w 2"/>
              <a:gd name="T25" fmla="*/ 2147483646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1" name="Freeform 1255"/>
          <p:cNvSpPr>
            <a:spLocks/>
          </p:cNvSpPr>
          <p:nvPr/>
        </p:nvSpPr>
        <p:spPr bwMode="auto">
          <a:xfrm>
            <a:off x="950385" y="550864"/>
            <a:ext cx="4233" cy="1587"/>
          </a:xfrm>
          <a:custGeom>
            <a:avLst/>
            <a:gdLst>
              <a:gd name="T0" fmla="*/ 0 w 2"/>
              <a:gd name="T1" fmla="*/ 0 h 1587"/>
              <a:gd name="T2" fmla="*/ 2147483646 w 2"/>
              <a:gd name="T3" fmla="*/ 0 h 1587"/>
              <a:gd name="T4" fmla="*/ 2147483646 w 2"/>
              <a:gd name="T5" fmla="*/ 0 h 1587"/>
              <a:gd name="T6" fmla="*/ 2147483646 w 2"/>
              <a:gd name="T7" fmla="*/ 0 h 1587"/>
              <a:gd name="T8" fmla="*/ 2147483646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2147483646 w 2"/>
              <a:gd name="T19" fmla="*/ 0 h 1587"/>
              <a:gd name="T20" fmla="*/ 2147483646 w 2"/>
              <a:gd name="T21" fmla="*/ 0 h 1587"/>
              <a:gd name="T22" fmla="*/ 2147483646 w 2"/>
              <a:gd name="T23" fmla="*/ 0 h 1587"/>
              <a:gd name="T24" fmla="*/ 2147483646 w 2"/>
              <a:gd name="T25" fmla="*/ 0 h 1587"/>
              <a:gd name="T26" fmla="*/ 2147483646 w 2"/>
              <a:gd name="T27" fmla="*/ 0 h 1587"/>
              <a:gd name="T28" fmla="*/ 2147483646 w 2"/>
              <a:gd name="T29" fmla="*/ 0 h 1587"/>
              <a:gd name="T30" fmla="*/ 2147483646 w 2"/>
              <a:gd name="T31" fmla="*/ 0 h 1587"/>
              <a:gd name="T32" fmla="*/ 2147483646 w 2"/>
              <a:gd name="T33" fmla="*/ 0 h 1587"/>
              <a:gd name="T34" fmla="*/ 2147483646 w 2"/>
              <a:gd name="T35" fmla="*/ 0 h 1587"/>
              <a:gd name="T36" fmla="*/ 2147483646 w 2"/>
              <a:gd name="T37" fmla="*/ 0 h 1587"/>
              <a:gd name="T38" fmla="*/ 2147483646 w 2"/>
              <a:gd name="T39" fmla="*/ 0 h 1587"/>
              <a:gd name="T40" fmla="*/ 2147483646 w 2"/>
              <a:gd name="T41" fmla="*/ 0 h 1587"/>
              <a:gd name="T42" fmla="*/ 2147483646 w 2"/>
              <a:gd name="T43" fmla="*/ 0 h 1587"/>
              <a:gd name="T44" fmla="*/ 2147483646 w 2"/>
              <a:gd name="T45" fmla="*/ 0 h 1587"/>
              <a:gd name="T46" fmla="*/ 2147483646 w 2"/>
              <a:gd name="T47" fmla="*/ 0 h 1587"/>
              <a:gd name="T48" fmla="*/ 2147483646 w 2"/>
              <a:gd name="T49" fmla="*/ 0 h 1587"/>
              <a:gd name="T50" fmla="*/ 2147483646 w 2"/>
              <a:gd name="T51" fmla="*/ 0 h 1587"/>
              <a:gd name="T52" fmla="*/ 2147483646 w 2"/>
              <a:gd name="T53" fmla="*/ 0 h 1587"/>
              <a:gd name="T54" fmla="*/ 2147483646 w 2"/>
              <a:gd name="T55" fmla="*/ 0 h 1587"/>
              <a:gd name="T56" fmla="*/ 2147483646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2" name="Rectangle 1256"/>
          <p:cNvSpPr>
            <a:spLocks noChangeArrowheads="1"/>
          </p:cNvSpPr>
          <p:nvPr/>
        </p:nvSpPr>
        <p:spPr bwMode="auto">
          <a:xfrm>
            <a:off x="963085" y="550864"/>
            <a:ext cx="2116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43" name="Freeform 1258"/>
          <p:cNvSpPr>
            <a:spLocks/>
          </p:cNvSpPr>
          <p:nvPr/>
        </p:nvSpPr>
        <p:spPr bwMode="auto">
          <a:xfrm>
            <a:off x="963085" y="55086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" name="Freeform 1266"/>
          <p:cNvSpPr>
            <a:spLocks/>
          </p:cNvSpPr>
          <p:nvPr/>
        </p:nvSpPr>
        <p:spPr bwMode="auto">
          <a:xfrm>
            <a:off x="971551" y="534989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5" name="Freeform 1269"/>
          <p:cNvSpPr>
            <a:spLocks/>
          </p:cNvSpPr>
          <p:nvPr/>
        </p:nvSpPr>
        <p:spPr bwMode="auto">
          <a:xfrm>
            <a:off x="971552" y="530226"/>
            <a:ext cx="4233" cy="4763"/>
          </a:xfrm>
          <a:custGeom>
            <a:avLst/>
            <a:gdLst>
              <a:gd name="T0" fmla="*/ 0 w 2"/>
              <a:gd name="T1" fmla="*/ 2147483646 h 3"/>
              <a:gd name="T2" fmla="*/ 2147483646 w 2"/>
              <a:gd name="T3" fmla="*/ 0 h 3"/>
              <a:gd name="T4" fmla="*/ 2147483646 w 2"/>
              <a:gd name="T5" fmla="*/ 0 h 3"/>
              <a:gd name="T6" fmla="*/ 2147483646 w 2"/>
              <a:gd name="T7" fmla="*/ 0 h 3"/>
              <a:gd name="T8" fmla="*/ 2147483646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2147483646 h 3"/>
              <a:gd name="T16" fmla="*/ 0 w 2"/>
              <a:gd name="T17" fmla="*/ 2147483646 h 3"/>
              <a:gd name="T18" fmla="*/ 2147483646 w 2"/>
              <a:gd name="T19" fmla="*/ 0 h 3"/>
              <a:gd name="T20" fmla="*/ 2147483646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2147483646 h 3"/>
              <a:gd name="T40" fmla="*/ 0 w 2"/>
              <a:gd name="T41" fmla="*/ 2147483646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6" name="Line 1270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" name="Line 1271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8" name="Rectangle 1272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49" name="Rectangle 1273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50" name="Line 1274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1" name="Line 1275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2" name="Freeform 1277"/>
          <p:cNvSpPr>
            <a:spLocks/>
          </p:cNvSpPr>
          <p:nvPr/>
        </p:nvSpPr>
        <p:spPr bwMode="auto">
          <a:xfrm>
            <a:off x="971551" y="523876"/>
            <a:ext cx="2116" cy="3175"/>
          </a:xfrm>
          <a:custGeom>
            <a:avLst/>
            <a:gdLst>
              <a:gd name="T0" fmla="*/ 0 w 1587"/>
              <a:gd name="T1" fmla="*/ 2147483646 h 2"/>
              <a:gd name="T2" fmla="*/ 0 w 1587"/>
              <a:gd name="T3" fmla="*/ 2147483646 h 2"/>
              <a:gd name="T4" fmla="*/ 0 w 1587"/>
              <a:gd name="T5" fmla="*/ 0 h 2"/>
              <a:gd name="T6" fmla="*/ 0 w 1587"/>
              <a:gd name="T7" fmla="*/ 2147483646 h 2"/>
              <a:gd name="T8" fmla="*/ 0 w 1587"/>
              <a:gd name="T9" fmla="*/ 2147483646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3" name="Freeform 1287"/>
          <p:cNvSpPr>
            <a:spLocks/>
          </p:cNvSpPr>
          <p:nvPr/>
        </p:nvSpPr>
        <p:spPr bwMode="auto">
          <a:xfrm>
            <a:off x="958852" y="514350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147483646 h 2"/>
              <a:gd name="T4" fmla="*/ 2147483646 w 2"/>
              <a:gd name="T5" fmla="*/ 2147483646 h 2"/>
              <a:gd name="T6" fmla="*/ 2147483646 w 2"/>
              <a:gd name="T7" fmla="*/ 2147483646 h 2"/>
              <a:gd name="T8" fmla="*/ 2147483646 w 2"/>
              <a:gd name="T9" fmla="*/ 2147483646 h 2"/>
              <a:gd name="T10" fmla="*/ 2147483646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147483646 h 2"/>
              <a:gd name="T18" fmla="*/ 0 w 2"/>
              <a:gd name="T19" fmla="*/ 2147483646 h 2"/>
              <a:gd name="T20" fmla="*/ 0 w 2"/>
              <a:gd name="T21" fmla="*/ 2147483646 h 2"/>
              <a:gd name="T22" fmla="*/ 0 w 2"/>
              <a:gd name="T23" fmla="*/ 2147483646 h 2"/>
              <a:gd name="T24" fmla="*/ 2147483646 w 2"/>
              <a:gd name="T25" fmla="*/ 2147483646 h 2"/>
              <a:gd name="T26" fmla="*/ 2147483646 w 2"/>
              <a:gd name="T27" fmla="*/ 2147483646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4" name="Freeform 1290"/>
          <p:cNvSpPr>
            <a:spLocks/>
          </p:cNvSpPr>
          <p:nvPr/>
        </p:nvSpPr>
        <p:spPr bwMode="auto">
          <a:xfrm>
            <a:off x="958852" y="517526"/>
            <a:ext cx="4233" cy="3175"/>
          </a:xfrm>
          <a:custGeom>
            <a:avLst/>
            <a:gdLst>
              <a:gd name="T0" fmla="*/ 0 w 2"/>
              <a:gd name="T1" fmla="*/ 2147483646 h 2"/>
              <a:gd name="T2" fmla="*/ 0 w 2"/>
              <a:gd name="T3" fmla="*/ 2147483646 h 2"/>
              <a:gd name="T4" fmla="*/ 2147483646 w 2"/>
              <a:gd name="T5" fmla="*/ 2147483646 h 2"/>
              <a:gd name="T6" fmla="*/ 2147483646 w 2"/>
              <a:gd name="T7" fmla="*/ 2147483646 h 2"/>
              <a:gd name="T8" fmla="*/ 2147483646 w 2"/>
              <a:gd name="T9" fmla="*/ 2147483646 h 2"/>
              <a:gd name="T10" fmla="*/ 2147483646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2147483646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2147483646 h 2"/>
              <a:gd name="T32" fmla="*/ 0 w 2"/>
              <a:gd name="T33" fmla="*/ 2147483646 h 2"/>
              <a:gd name="T34" fmla="*/ 0 w 2"/>
              <a:gd name="T35" fmla="*/ 2147483646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2147483646 h 2"/>
              <a:gd name="T50" fmla="*/ 2147483646 w 2"/>
              <a:gd name="T51" fmla="*/ 2147483646 h 2"/>
              <a:gd name="T52" fmla="*/ 2147483646 w 2"/>
              <a:gd name="T53" fmla="*/ 0 h 2"/>
              <a:gd name="T54" fmla="*/ 2147483646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2147483646 h 2"/>
              <a:gd name="T62" fmla="*/ 0 w 2"/>
              <a:gd name="T63" fmla="*/ 2147483646 h 2"/>
              <a:gd name="T64" fmla="*/ 2147483646 w 2"/>
              <a:gd name="T65" fmla="*/ 2147483646 h 2"/>
              <a:gd name="T66" fmla="*/ 2147483646 w 2"/>
              <a:gd name="T67" fmla="*/ 2147483646 h 2"/>
              <a:gd name="T68" fmla="*/ 0 w 2"/>
              <a:gd name="T69" fmla="*/ 2147483646 h 2"/>
              <a:gd name="T70" fmla="*/ 0 w 2"/>
              <a:gd name="T71" fmla="*/ 2147483646 h 2"/>
              <a:gd name="T72" fmla="*/ 0 w 2"/>
              <a:gd name="T73" fmla="*/ 2147483646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5" name="Rectangle 1335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56" name="Rectangle 1336"/>
          <p:cNvSpPr>
            <a:spLocks noChangeArrowheads="1"/>
          </p:cNvSpPr>
          <p:nvPr/>
        </p:nvSpPr>
        <p:spPr bwMode="auto">
          <a:xfrm>
            <a:off x="632885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57" name="Rectangle 1337"/>
          <p:cNvSpPr>
            <a:spLocks noChangeArrowheads="1"/>
          </p:cNvSpPr>
          <p:nvPr/>
        </p:nvSpPr>
        <p:spPr bwMode="auto">
          <a:xfrm>
            <a:off x="632885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58" name="Rectangle 1340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59" name="Rectangle 1341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60" name="Rectangle 1342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61" name="Rectangle 1343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sp>
        <p:nvSpPr>
          <p:cNvPr id="62" name="Rectangle 1344"/>
          <p:cNvSpPr>
            <a:spLocks noChangeArrowheads="1"/>
          </p:cNvSpPr>
          <p:nvPr/>
        </p:nvSpPr>
        <p:spPr bwMode="auto">
          <a:xfrm>
            <a:off x="620185" y="485776"/>
            <a:ext cx="2116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/>
          </a:p>
        </p:txBody>
      </p:sp>
      <p:pic>
        <p:nvPicPr>
          <p:cNvPr id="63" name="Picture 6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4687888"/>
            <a:ext cx="6510867" cy="95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0" y="4311651"/>
            <a:ext cx="12192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solidFill>
                <a:schemeClr val="bg1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2016831" y="1189790"/>
            <a:ext cx="9295741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2033564" y="3000005"/>
            <a:ext cx="9279009" cy="8758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7224889" y="4927601"/>
            <a:ext cx="4087683" cy="995705"/>
          </a:xfrm>
        </p:spPr>
        <p:txBody>
          <a:bodyPr anchor="b"/>
          <a:lstStyle>
            <a:lvl1pPr algn="r">
              <a:lnSpc>
                <a:spcPct val="100000"/>
              </a:lnSpc>
              <a:defRPr sz="1500" b="0" i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5" name="Rectangle 1028"/>
          <p:cNvSpPr>
            <a:spLocks noGrp="1" noChangeArrowheads="1"/>
          </p:cNvSpPr>
          <p:nvPr>
            <p:ph type="dt" sz="half" idx="15"/>
          </p:nvPr>
        </p:nvSpPr>
        <p:spPr>
          <a:xfrm>
            <a:off x="7909984" y="5975350"/>
            <a:ext cx="3403600" cy="306388"/>
          </a:xfrm>
          <a:prstGeom prst="rect">
            <a:avLst/>
          </a:prstGeom>
        </p:spPr>
        <p:txBody>
          <a:bodyPr rIns="0"/>
          <a:lstStyle>
            <a:lvl1pPr algn="r">
              <a:defRPr b="0" i="0" dirty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5426D098-1EF6-4F3D-BC59-C7189BAB6D27}" type="datetime1">
              <a:rPr lang="en-US" smtClean="0"/>
              <a:t>19-Jun-18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16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Master Title: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 12"/>
          <p:cNvPicPr>
            <a:picLocks noChangeAspect="1"/>
          </p:cNvPicPr>
          <p:nvPr userDrawn="1"/>
        </p:nvPicPr>
        <p:blipFill>
          <a:blip r:embed="rId2">
            <a:alphaModFix amt="30000"/>
          </a:blip>
          <a:stretch>
            <a:fillRect/>
          </a:stretch>
        </p:blipFill>
        <p:spPr>
          <a:xfrm>
            <a:off x="4177901" y="1130968"/>
            <a:ext cx="7918424" cy="5938818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420237" y="3958989"/>
            <a:ext cx="10050913" cy="1011238"/>
          </a:xfrm>
        </p:spPr>
        <p:txBody>
          <a:bodyPr bIns="0"/>
          <a:lstStyle>
            <a:lvl1pPr>
              <a:defRPr sz="3500">
                <a:solidFill>
                  <a:schemeClr val="tx1"/>
                </a:solidFill>
                <a:latin typeface="Andes Bold" pitchFamily="50" charset="0"/>
                <a:cs typeface="Arial"/>
              </a:defRPr>
            </a:lvl1pPr>
          </a:lstStyle>
          <a:p>
            <a:pPr lvl="0"/>
            <a:r>
              <a:rPr lang="en-US" noProof="0" dirty="0"/>
              <a:t>Master Title: Version 2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420437" y="5131316"/>
            <a:ext cx="10052948" cy="6477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 b="0" baseline="0">
                <a:solidFill>
                  <a:schemeClr val="accent2"/>
                </a:solidFill>
                <a:latin typeface="Andes" pitchFamily="50" charset="0"/>
                <a:cs typeface="Arial"/>
              </a:defRPr>
            </a:lvl1pPr>
          </a:lstStyle>
          <a:p>
            <a:pPr lvl="0"/>
            <a:r>
              <a:rPr lang="en-US" noProof="0" dirty="0"/>
              <a:t>Name of the contributor</a:t>
            </a:r>
          </a:p>
          <a:p>
            <a:pPr lvl="0"/>
            <a:r>
              <a:rPr lang="en-US" noProof="0" dirty="0"/>
              <a:t>Name of the event, venue, 00 Month 2012</a:t>
            </a:r>
          </a:p>
        </p:txBody>
      </p:sp>
    </p:spTree>
    <p:extLst>
      <p:ext uri="{BB962C8B-B14F-4D97-AF65-F5344CB8AC3E}">
        <p14:creationId xmlns:p14="http://schemas.microsoft.com/office/powerpoint/2010/main" val="1320008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D4368-60D1-410E-9F61-6A8207047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656CB-C3D2-474F-8348-2339DC59F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95ED2-6810-4844-8688-9328F7BC0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2A46-940B-42B5-956D-6B451341AF3B}" type="datetime1">
              <a:rPr lang="en-US" smtClean="0"/>
              <a:t>19-Jun-18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30B63-BB7E-4C8F-945B-0BAF79B6C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F5221-3706-47A0-BB6A-285B06FA7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7940-2490-4867-92FC-1E90C11FC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94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A3FEB-48A8-4750-9D57-F7C33601E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CD2904-C463-4884-A798-410B2A276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2B959B-CA1F-4FE4-806A-396832358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B973B-CF45-4F70-BC28-AF62386EDD87}" type="datetime1">
              <a:rPr lang="en-US" smtClean="0"/>
              <a:t>19-Jun-18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987AE-D454-43AD-A1BA-EAB55DED2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29CA65-7D0A-4EAC-9BD8-8DAAA9475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7940-2490-4867-92FC-1E90C11FC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02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604E6-3DE7-4AC6-B93C-E273AD650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46864-CFFD-449F-BF03-C2EAC31E82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98262A-2672-46E3-B55F-0A479227FA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17F977-EB89-4402-8CA6-57CDBF7C6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7CD9-E288-4795-A424-0C9B163BF0FD}" type="datetime1">
              <a:rPr lang="en-US" smtClean="0"/>
              <a:t>19-Jun-18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B7626B-58C1-4F1B-920A-E0022E0E1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F9DBD-6DBF-429C-AE43-B0B323AFB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7940-2490-4867-92FC-1E90C11FC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94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C6705-C91C-424F-B63D-5AA034883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B38DE7-69AE-4118-AC3C-012800912C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64163D-F7F8-48B5-8198-6F18BFF1D9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D1E187-3D42-4283-99FD-458D91F355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016176-A8B7-4E1D-A375-90136B1DE1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47C5BB-8B37-45A7-BC06-143FB65CB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31B1-C32B-4D1D-9FC6-4000EF06CFF0}" type="datetime1">
              <a:rPr lang="en-US" smtClean="0"/>
              <a:t>19-Jun-18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60A4CB-AADE-423E-8EF9-94FB13F98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005F58-F407-481D-87CA-4966927C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7940-2490-4867-92FC-1E90C11FC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691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360E3-98C2-4AC3-AAC1-3EC98D3E6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89A2D8-5467-4033-B8B7-A2767AFFA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FB1D1-F85D-4CD8-8477-132D152CA535}" type="datetime1">
              <a:rPr lang="en-US" smtClean="0"/>
              <a:t>19-Jun-18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4377EE-3E4C-4280-AE2E-6E6A539C6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00CDF8-DBF8-4290-B8F1-B814CC390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7940-2490-4867-92FC-1E90C11FC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15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EB7805-5A3C-4D8A-92CA-016E6952A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3534A-4967-4634-8DBD-F1199919719C}" type="datetime1">
              <a:rPr lang="en-US" smtClean="0"/>
              <a:t>19-Jun-18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053BC3-9D1E-49AB-8BA2-0A61B9276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8DA99D-BAD6-4D96-8D33-62B946AF7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7940-2490-4867-92FC-1E90C11FC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9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91CE5-F601-4AC2-9042-C7C8B77C0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632FB-47F2-4267-93DE-3633625FF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40124D-5518-46B3-B9AA-8BD6DFDFA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B1B49F-1255-401C-AF8A-99D1AE26A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76A9-3BD0-4C7C-ADE1-CCD79C966DCE}" type="datetime1">
              <a:rPr lang="en-US" smtClean="0"/>
              <a:t>19-Jun-18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4EAC2E-2634-41DE-BC15-1754CA6F7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69A28-7E13-470D-9E63-712DAC1A2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7940-2490-4867-92FC-1E90C11FC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46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9CE15-A7C4-4CE7-A99C-A6CA4F318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205486-52F0-417F-BB90-CF2DFCE77B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FFE264-3C80-4022-88E3-75B7B6823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6C3035-A0D3-4D49-A22F-D9F224BC8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5C04-71B3-4699-9DCB-612C04F344EB}" type="datetime1">
              <a:rPr lang="en-US" smtClean="0"/>
              <a:t>19-Jun-18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7B868F-D704-4742-BF07-238910179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E670FD-E4C0-45AC-A807-AF34599B6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7940-2490-4867-92FC-1E90C11FC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449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97760F-087A-4A10-A5C3-CE9CFA97D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7CEB3E-E382-4493-8063-7B3EF8457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D671C-ABDE-4130-9021-D4308F4421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1D1D0-4949-41D4-8F56-3C53D8BE4DDB}" type="datetime1">
              <a:rPr lang="en-US" smtClean="0"/>
              <a:t>19-Jun-18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941B4-CE76-4F92-8E33-6B2B79D7DB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06F29-AED6-4BD3-A743-2868338E98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A7940-2490-4867-92FC-1E90C11FC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70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ceupereira@worldbank.org" TargetMode="External"/><Relationship Id="rId2" Type="http://schemas.openxmlformats.org/officeDocument/2006/relationships/hyperlink" Target="mailto:jgarciagarcialun@worldbank.org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137" y="4418108"/>
            <a:ext cx="9795251" cy="1011238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latin typeface="+mj-lt"/>
              </a:rPr>
              <a:t>Remittances and Payments Program (RPP)</a:t>
            </a:r>
            <a:br>
              <a:rPr lang="en-US" sz="2800" b="1" dirty="0">
                <a:latin typeface="+mj-lt"/>
              </a:rPr>
            </a:br>
            <a:br>
              <a:rPr lang="en-US" sz="2800" b="1" dirty="0">
                <a:latin typeface="+mj-lt"/>
              </a:rPr>
            </a:br>
            <a:br>
              <a:rPr lang="en-US" sz="2800" b="1" dirty="0">
                <a:latin typeface="+mj-lt"/>
              </a:rPr>
            </a:br>
            <a:r>
              <a:rPr lang="en-US" sz="4000" b="1" dirty="0">
                <a:solidFill>
                  <a:schemeClr val="tx2"/>
                </a:solidFill>
              </a:rPr>
              <a:t>National Retail Payments Strategy 2018-2023</a:t>
            </a:r>
            <a:endParaRPr lang="es-MX" sz="40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82118" y="3917965"/>
            <a:ext cx="7664225" cy="647700"/>
          </a:xfrm>
        </p:spPr>
        <p:txBody>
          <a:bodyPr/>
          <a:lstStyle/>
          <a:p>
            <a:endParaRPr lang="en-US" dirty="0">
              <a:latin typeface="+mn-lt"/>
            </a:endParaRPr>
          </a:p>
          <a:p>
            <a:endParaRPr lang="en-US" i="1" dirty="0">
              <a:latin typeface="+mn-lt"/>
            </a:endParaRPr>
          </a:p>
        </p:txBody>
      </p:sp>
      <p:pic>
        <p:nvPicPr>
          <p:cNvPr id="4" name="Picture 3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103" y="335841"/>
            <a:ext cx="3615235" cy="707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43755" y="2721536"/>
            <a:ext cx="35185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F0"/>
                </a:solidFill>
              </a:rPr>
              <a:t>ALBANIA </a:t>
            </a:r>
          </a:p>
        </p:txBody>
      </p:sp>
    </p:spTree>
    <p:extLst>
      <p:ext uri="{BB962C8B-B14F-4D97-AF65-F5344CB8AC3E}">
        <p14:creationId xmlns:p14="http://schemas.microsoft.com/office/powerpoint/2010/main" val="249342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38B39-5E0A-4C37-A2E8-81F1861E8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457200"/>
            <a:r>
              <a:rPr lang="en-US" sz="3600" b="1" dirty="0">
                <a:solidFill>
                  <a:schemeClr val="tx2"/>
                </a:solidFill>
                <a:latin typeface="Andes Bold" pitchFamily="50" charset="0"/>
                <a:cs typeface="Arial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98516-F37C-4F69-ACAE-7D8A0CF09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 fontAlgn="base">
              <a:spcAft>
                <a:spcPts val="1200"/>
              </a:spcAft>
            </a:pPr>
            <a:r>
              <a:rPr lang="en-US" sz="2400" dirty="0">
                <a:effectLst>
                  <a:glow>
                    <a:srgbClr val="000000"/>
                  </a:glow>
                  <a:reflection stA="0" endPos="0" fadeDir="0" sx="0" sy="0"/>
                </a:effectLst>
              </a:rPr>
              <a:t>Albania’s national payments system has been evolving satisfactorily. Stakeholders are now increasing their focus on enhancing retail payments in the country. </a:t>
            </a:r>
          </a:p>
          <a:p>
            <a:pPr lvl="0" fontAlgn="base">
              <a:spcAft>
                <a:spcPts val="1200"/>
              </a:spcAft>
            </a:pPr>
            <a:r>
              <a:rPr lang="en-US" sz="24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Developing a modern and inclusive retail payments market in Albania will be a major national undertaking. As of 2017, only 40% of adults had access to an account with a bank or other regulated payment service provider</a:t>
            </a:r>
            <a:r>
              <a:rPr lang="es-MX" sz="24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. </a:t>
            </a:r>
            <a:r>
              <a:rPr lang="es-MX" sz="2400" dirty="0" err="1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Moreover</a:t>
            </a:r>
            <a:r>
              <a:rPr lang="es-MX" sz="24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, u</a:t>
            </a:r>
            <a:r>
              <a:rPr lang="en-US" sz="24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sage of those accounts is also very low, even when compared to peer countries.</a:t>
            </a:r>
          </a:p>
          <a:p>
            <a:pPr fontAlgn="base">
              <a:spcAft>
                <a:spcPts val="1200"/>
              </a:spcAft>
            </a:pPr>
            <a:r>
              <a:rPr lang="en-US" sz="2400" dirty="0">
                <a:effectLst>
                  <a:glow>
                    <a:srgbClr val="000000"/>
                  </a:glow>
                  <a:reflection stA="0" endPos="0" fadeDir="0" sx="0" sy="0"/>
                </a:effectLst>
              </a:rPr>
              <a:t>This National Retail Payments Strategy (NRPS) was put together by public and private sector stakeholders, under the leadership of Bank of Albania, and with support from the World Bank. </a:t>
            </a:r>
            <a:r>
              <a:rPr lang="en-US" sz="2400" dirty="0"/>
              <a:t>The NRPS provides high-level strategic guidance for expanding access to accounts and accelerating usage of electronic payments.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0AD78C-42FA-42C7-A6D7-8A48B2247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7940-2490-4867-92FC-1E90C11FC75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64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38B39-5E0A-4C37-A2E8-81F1861E8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457200"/>
            <a:r>
              <a:rPr lang="en-US" sz="3600" b="1" dirty="0">
                <a:solidFill>
                  <a:schemeClr val="tx2"/>
                </a:solidFill>
                <a:latin typeface="Andes Bold" pitchFamily="50" charset="0"/>
                <a:cs typeface="Arial"/>
              </a:rPr>
              <a:t>Scope and Pillars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98516-F37C-4F69-ACAE-7D8A0CF09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effectLst>
                  <a:glow>
                    <a:srgbClr val="000000"/>
                  </a:glow>
                  <a:reflection stA="0" endPos="0" fadeDir="0" sx="0" sy="0"/>
                </a:effectLst>
              </a:rPr>
              <a:t>Albania’s NRPS follows the World Bank’s general framework for addressing obstacles and constraints that are faced when developing a modern retail payments market. More specifically, it covers the core issues of: </a:t>
            </a:r>
          </a:p>
          <a:p>
            <a:pPr marL="971550" lvl="1" indent="-514350">
              <a:spcBef>
                <a:spcPts val="1800"/>
              </a:spcBef>
              <a:buFont typeface="+mj-lt"/>
              <a:buAutoNum type="romanLcPeriod"/>
            </a:pPr>
            <a:r>
              <a:rPr lang="en-US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Transparency, efficiency, and consumer protection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Infrastructure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Legal and regulatory aspects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Competition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Governance and risk management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Oversight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8DD030D-22E5-40DF-94EF-EFCB99DDA3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7089434"/>
              </p:ext>
            </p:extLst>
          </p:nvPr>
        </p:nvGraphicFramePr>
        <p:xfrm>
          <a:off x="7728157" y="2949680"/>
          <a:ext cx="4880077" cy="37982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DAE9AF-7048-459D-AAD8-6DF5F129A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7940-2490-4867-92FC-1E90C11FC75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58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06530C7-7056-4DD9-9A40-1A64DF60A050}"/>
              </a:ext>
            </a:extLst>
          </p:cNvPr>
          <p:cNvSpPr/>
          <p:nvPr/>
        </p:nvSpPr>
        <p:spPr>
          <a:xfrm>
            <a:off x="838201" y="1690688"/>
            <a:ext cx="10626212" cy="414967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D38B39-5E0A-4C37-A2E8-81F1861E8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457200"/>
            <a:r>
              <a:rPr lang="en-US" sz="3600" b="1" dirty="0">
                <a:solidFill>
                  <a:schemeClr val="tx2"/>
                </a:solidFill>
                <a:latin typeface="Andes Bold" pitchFamily="50" charset="0"/>
                <a:cs typeface="Arial"/>
              </a:rPr>
              <a:t>Retail Payments in Albania: The “Vision”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98516-F37C-4F69-ACAE-7D8A0CF09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To create a modern and inclusive retail payments market in Albania, supported by safe and efficient payment infrastructures, and a wide range of instruments and services that meet the needs of financially capable payment service users throughout the country.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 algn="ctr">
              <a:buNone/>
            </a:pPr>
            <a:r>
              <a:rPr lang="en-US" dirty="0"/>
              <a:t>Our goal is that the improvements in the retail payments market will give citizens more choices across more places for conducting their day-to-day transactions in a convenient and cost-effective manner, also supporting the objective of broader financial inclusion.</a:t>
            </a:r>
          </a:p>
          <a:p>
            <a:pPr>
              <a:spcAft>
                <a:spcPts val="1200"/>
              </a:spcAft>
            </a:pPr>
            <a:endParaRPr lang="en-US" sz="2400" dirty="0">
              <a:effectLst>
                <a:glow>
                  <a:srgbClr val="000000"/>
                </a:glow>
                <a:reflection stA="0" endPos="0" fadeDir="0" sx="0" sy="0"/>
              </a:effectLst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1A5BCC-FC36-4F01-AACF-0C17CEB02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7940-2490-4867-92FC-1E90C11FC75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75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objetivo">
            <a:extLst>
              <a:ext uri="{FF2B5EF4-FFF2-40B4-BE49-F238E27FC236}">
                <a16:creationId xmlns:a16="http://schemas.microsoft.com/office/drawing/2014/main" id="{A0EE74BD-5A1B-489F-8240-CAC8004B1E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498" y="-16"/>
            <a:ext cx="5106220" cy="3829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88BAEBB-4BBE-41EE-9133-3AFB71072329}"/>
              </a:ext>
            </a:extLst>
          </p:cNvPr>
          <p:cNvSpPr/>
          <p:nvPr/>
        </p:nvSpPr>
        <p:spPr>
          <a:xfrm>
            <a:off x="1563329" y="1690688"/>
            <a:ext cx="9556955" cy="1337647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98516-F37C-4F69-ACAE-7D8A0CF09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3225" indent="0" algn="ctr">
              <a:spcAft>
                <a:spcPts val="1200"/>
              </a:spcAft>
              <a:buNone/>
            </a:pPr>
            <a:r>
              <a:rPr lang="en-US" sz="2600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To promote the intensive use of modern (i.e. fully electronic) retail payment instruments across the whole country, with the goal of achieving 10 cashless payments per capita by year 2023. 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400" dirty="0"/>
              <a:t>The baseline indicator is 4.3 cashless payments per capita as of end-2016. </a:t>
            </a:r>
            <a:r>
              <a:rPr lang="en-US" sz="24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This objective would therefore entail duplicating over 2018-2023 the rate at which cashless payments per capita grew during 2012-2017.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This new level would still be significantly below the existing corresponding figure for middle-income countries, in the western Balkans and elsewhere. Hence, the overarching objective of achieving 10 cashless payments per capita by 2023 is deemed ambitious, yet reasonable.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CE3812-2B64-411A-B105-2D198B6E1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7940-2490-4867-92FC-1E90C11FC75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772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F41C001-EF4A-48C8-B848-931E50BDE841}"/>
              </a:ext>
            </a:extLst>
          </p:cNvPr>
          <p:cNvSpPr/>
          <p:nvPr/>
        </p:nvSpPr>
        <p:spPr>
          <a:xfrm>
            <a:off x="983226" y="1690689"/>
            <a:ext cx="10370574" cy="8853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D38B39-5E0A-4C37-A2E8-81F1861E8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457200"/>
            <a:r>
              <a:rPr lang="en-US" sz="3600" b="1" dirty="0">
                <a:solidFill>
                  <a:schemeClr val="tx2"/>
                </a:solidFill>
                <a:latin typeface="Andes Bold" pitchFamily="50" charset="0"/>
                <a:cs typeface="Arial"/>
              </a:rPr>
              <a:t>Supporting objective of the NRPS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98516-F37C-4F69-ACAE-7D8A0CF09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b="1" dirty="0"/>
              <a:t>Albania will aim at achieving an adult account ownership ratio of 70% by 2023, similar to the level already achieved by middle-income countries as a whole. </a:t>
            </a:r>
          </a:p>
          <a:p>
            <a:pPr>
              <a:spcBef>
                <a:spcPts val="3000"/>
              </a:spcBef>
              <a:spcAft>
                <a:spcPts val="1200"/>
              </a:spcAft>
            </a:pPr>
            <a:r>
              <a:rPr lang="en-US" dirty="0"/>
              <a:t>Broadening access to transaction accounts is a necessary condition to achieve the overarching objective of 10 cashless transactions per capita by year 2023</a:t>
            </a:r>
          </a:p>
          <a:p>
            <a:pPr>
              <a:spcAft>
                <a:spcPts val="1200"/>
              </a:spcAft>
            </a:pPr>
            <a:r>
              <a:rPr lang="en-US" dirty="0"/>
              <a:t>In this regard, Bank of Albania and other relevant stakeholders will strive to implement the recommendations related to increasing account ownership included in the report “Achieving Effective Financial Inclusions in Albania – A Payments Perspective”, prepared by the World Bank Group.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>
              <a:spcAft>
                <a:spcPts val="1200"/>
              </a:spcAft>
            </a:pPr>
            <a:endParaRPr lang="en-US" sz="2400" dirty="0">
              <a:effectLst>
                <a:glow>
                  <a:srgbClr val="000000"/>
                </a:glow>
                <a:reflection stA="0" endPos="0" fadeDir="0" sx="0" sy="0"/>
              </a:effectLst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96F9B5-7BDE-496E-A64A-48409BC6F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7940-2490-4867-92FC-1E90C11FC75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62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D1FACDF-48F8-4916-AE97-27479A916596}"/>
              </a:ext>
            </a:extLst>
          </p:cNvPr>
          <p:cNvSpPr/>
          <p:nvPr/>
        </p:nvSpPr>
        <p:spPr>
          <a:xfrm>
            <a:off x="838200" y="1690689"/>
            <a:ext cx="10515600" cy="78704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D38B39-5E0A-4C37-A2E8-81F1861E8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457200"/>
            <a:r>
              <a:rPr lang="en-US" sz="3600" b="1" dirty="0">
                <a:solidFill>
                  <a:schemeClr val="tx2"/>
                </a:solidFill>
                <a:latin typeface="Andes Bold" pitchFamily="50" charset="0"/>
                <a:cs typeface="Arial"/>
              </a:rPr>
              <a:t>Other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98516-F37C-4F69-ACAE-7D8A0CF09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 algn="ctr" fontAlgn="base">
              <a:spcAft>
                <a:spcPts val="1200"/>
              </a:spcAft>
              <a:buNone/>
            </a:pPr>
            <a:r>
              <a:rPr lang="en-US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Implementing the NRPS aims not only at increasing levels of ownership and usage of accounts, but also at improving the quality of payment services to customers.</a:t>
            </a:r>
            <a:r>
              <a:rPr lang="en-US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 </a:t>
            </a:r>
          </a:p>
          <a:p>
            <a:pPr lvl="0" fontAlgn="base">
              <a:spcBef>
                <a:spcPts val="2400"/>
              </a:spcBef>
              <a:spcAft>
                <a:spcPts val="1200"/>
              </a:spcAft>
            </a:pPr>
            <a:r>
              <a:rPr lang="en-US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The successful implementation of the NRPS will benefit existing and new customers by: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dirty="0"/>
              <a:t>Increasing the speed with which retail payments are initiated, cleared and settled; 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dirty="0"/>
              <a:t>Enhancing the reliability of payments; 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dirty="0"/>
              <a:t>Increasing convenience to users by expanding the possibilities to pay electronically remotely or onsite; 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dirty="0"/>
              <a:t>Making payment services increasingly affordable by promoting enhancements to infrastructure (financial and other), and by fostering increased competition and innovation.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6C4CD6-1BD9-41A5-8A72-07E625972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7940-2490-4867-92FC-1E90C11FC75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96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ooperacion">
            <a:extLst>
              <a:ext uri="{FF2B5EF4-FFF2-40B4-BE49-F238E27FC236}">
                <a16:creationId xmlns:a16="http://schemas.microsoft.com/office/drawing/2014/main" id="{2983CF29-5B8F-4496-9586-B137ABE9C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3184" y="0"/>
            <a:ext cx="4730545" cy="202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AD38B39-5E0A-4C37-A2E8-81F1861E8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457200"/>
            <a:r>
              <a:rPr lang="en-US" sz="3600" b="1" dirty="0">
                <a:solidFill>
                  <a:schemeClr val="tx2"/>
                </a:solidFill>
                <a:latin typeface="Andes Bold" pitchFamily="50" charset="0"/>
                <a:cs typeface="Arial"/>
              </a:rPr>
              <a:t>Main 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98516-F37C-4F69-ACAE-7D8A0CF09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2936"/>
            <a:ext cx="10515600" cy="455551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dirty="0"/>
              <a:t>Bank of Albania </a:t>
            </a:r>
            <a:r>
              <a:rPr lang="en-US" dirty="0">
                <a:solidFill>
                  <a:srgbClr val="FF0000"/>
                </a:solidFill>
              </a:rPr>
              <a:t>→</a:t>
            </a:r>
            <a:r>
              <a:rPr lang="en-US" dirty="0"/>
              <a:t> catalyzer, regulator, overseer, operator of key infrastructures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dirty="0"/>
              <a:t>Albanian Association of Banks </a:t>
            </a:r>
            <a:r>
              <a:rPr lang="en-US" dirty="0">
                <a:solidFill>
                  <a:srgbClr val="FF0000"/>
                </a:solidFill>
              </a:rPr>
              <a:t>→</a:t>
            </a:r>
            <a:r>
              <a:rPr lang="en-US" dirty="0"/>
              <a:t> coordination, promotion, adopting standards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dirty="0"/>
              <a:t>National Payment System Committee </a:t>
            </a:r>
            <a:r>
              <a:rPr lang="en-US" dirty="0">
                <a:solidFill>
                  <a:srgbClr val="FF0000"/>
                </a:solidFill>
              </a:rPr>
              <a:t>→</a:t>
            </a:r>
            <a:r>
              <a:rPr lang="en-US" dirty="0"/>
              <a:t> communication, monitoring progress, decision-making where necessary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dirty="0"/>
              <a:t>Other public sector: Ministry of Finance, the Ministry of Innovation and Public Administration, the Ministry of Education and the Ministry of Internal Affairs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dirty="0"/>
              <a:t>Banks and other entities that provide payment services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dirty="0"/>
              <a:t>Payment system operators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dirty="0"/>
              <a:t>Industry associations and civil society organizations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984F9-4C1C-4B6F-B029-53307813D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7940-2490-4867-92FC-1E90C11FC75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375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5050" y="1189038"/>
            <a:ext cx="7704138" cy="18224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/>
              <a:t>Thank You!</a:t>
            </a:r>
          </a:p>
        </p:txBody>
      </p:sp>
      <p:sp>
        <p:nvSpPr>
          <p:cNvPr id="40963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584945" y="4660644"/>
            <a:ext cx="3471863" cy="12190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Jose  Antonio Garcia</a:t>
            </a:r>
          </a:p>
          <a:p>
            <a:pPr marL="0" indent="0">
              <a:buNone/>
            </a:pPr>
            <a:r>
              <a:rPr lang="es-MX" alt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jgarciagarcialun@worldbank.org</a:t>
            </a:r>
            <a:endParaRPr lang="es-MX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altLang="en-US" dirty="0">
                <a:latin typeface="Arial" panose="020B0604020202020204" pitchFamily="34" charset="0"/>
                <a:cs typeface="Arial" panose="020B0604020202020204" pitchFamily="34" charset="0"/>
              </a:rPr>
              <a:t>Ceu Pereira</a:t>
            </a:r>
          </a:p>
          <a:p>
            <a:pPr marL="0" indent="0">
              <a:buNone/>
            </a:pPr>
            <a:r>
              <a:rPr lang="es-MX" alt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ceupereira@worldbank.org</a:t>
            </a:r>
            <a:r>
              <a:rPr lang="es-MX" alt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769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681</Words>
  <Application>Microsoft Office PowerPoint</Application>
  <PresentationFormat>Widescreen</PresentationFormat>
  <Paragraphs>59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MS PGothic</vt:lpstr>
      <vt:lpstr>Andes</vt:lpstr>
      <vt:lpstr>Andes Bold</vt:lpstr>
      <vt:lpstr>Andes ExtraLight</vt:lpstr>
      <vt:lpstr>Arial</vt:lpstr>
      <vt:lpstr>Calibri</vt:lpstr>
      <vt:lpstr>Calibri Light</vt:lpstr>
      <vt:lpstr>Trebuchet MS</vt:lpstr>
      <vt:lpstr>Wingdings</vt:lpstr>
      <vt:lpstr>Office Theme</vt:lpstr>
      <vt:lpstr>Remittances and Payments Program (RPP)   National Retail Payments Strategy 2018-2023</vt:lpstr>
      <vt:lpstr>Introduction</vt:lpstr>
      <vt:lpstr>Scope and Pillars</vt:lpstr>
      <vt:lpstr>Retail Payments in Albania: The “Vision”</vt:lpstr>
      <vt:lpstr>PowerPoint Presentation</vt:lpstr>
      <vt:lpstr>Supporting objective of the NRPS</vt:lpstr>
      <vt:lpstr>Other objectives</vt:lpstr>
      <vt:lpstr>Main Actors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 Antonio Garcia Garcia Luna</dc:creator>
  <cp:lastModifiedBy>Jose Antonio Garcia Garcia Luna</cp:lastModifiedBy>
  <cp:revision>17</cp:revision>
  <dcterms:created xsi:type="dcterms:W3CDTF">2018-05-28T22:15:49Z</dcterms:created>
  <dcterms:modified xsi:type="dcterms:W3CDTF">2018-06-19T11:08:05Z</dcterms:modified>
</cp:coreProperties>
</file>