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12"/>
  </p:notesMasterIdLst>
  <p:handoutMasterIdLst>
    <p:handoutMasterId r:id="rId13"/>
  </p:handoutMasterIdLst>
  <p:sldIdLst>
    <p:sldId id="256" r:id="rId2"/>
    <p:sldId id="382" r:id="rId3"/>
    <p:sldId id="406" r:id="rId4"/>
    <p:sldId id="407" r:id="rId5"/>
    <p:sldId id="396" r:id="rId6"/>
    <p:sldId id="402" r:id="rId7"/>
    <p:sldId id="403" r:id="rId8"/>
    <p:sldId id="409" r:id="rId9"/>
    <p:sldId id="410" r:id="rId10"/>
    <p:sldId id="404" r:id="rId11"/>
  </p:sldIdLst>
  <p:sldSz cx="9144000" cy="6858000" type="screen4x3"/>
  <p:notesSz cx="6797675" cy="992822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85C2"/>
    <a:srgbClr val="E53D2B"/>
    <a:srgbClr val="FC2A14"/>
    <a:srgbClr val="1F497D"/>
    <a:srgbClr val="3B76B7"/>
    <a:srgbClr val="589A16"/>
    <a:srgbClr val="DC2602"/>
    <a:srgbClr val="FD3A13"/>
    <a:srgbClr val="0066FF"/>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71" autoAdjust="0"/>
  </p:normalViewPr>
  <p:slideViewPr>
    <p:cSldViewPr>
      <p:cViewPr varScale="1">
        <p:scale>
          <a:sx n="159" d="100"/>
          <a:sy n="159" d="100"/>
        </p:scale>
        <p:origin x="1860" y="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958" cy="496572"/>
          </a:xfrm>
          <a:prstGeom prst="rect">
            <a:avLst/>
          </a:prstGeom>
        </p:spPr>
        <p:txBody>
          <a:bodyPr vert="horz" lIns="92994" tIns="46497" rIns="92994" bIns="46497" rtlCol="0"/>
          <a:lstStyle>
            <a:lvl1pPr algn="l">
              <a:defRPr sz="1200"/>
            </a:lvl1pPr>
          </a:lstStyle>
          <a:p>
            <a:endParaRPr lang="en-US"/>
          </a:p>
        </p:txBody>
      </p:sp>
      <p:sp>
        <p:nvSpPr>
          <p:cNvPr id="3" name="Date Placeholder 2"/>
          <p:cNvSpPr>
            <a:spLocks noGrp="1"/>
          </p:cNvSpPr>
          <p:nvPr>
            <p:ph type="dt" sz="quarter" idx="1"/>
          </p:nvPr>
        </p:nvSpPr>
        <p:spPr>
          <a:xfrm>
            <a:off x="3851098" y="0"/>
            <a:ext cx="2944958" cy="496572"/>
          </a:xfrm>
          <a:prstGeom prst="rect">
            <a:avLst/>
          </a:prstGeom>
        </p:spPr>
        <p:txBody>
          <a:bodyPr vert="horz" lIns="92994" tIns="46497" rIns="92994" bIns="46497" rtlCol="0"/>
          <a:lstStyle>
            <a:lvl1pPr algn="r">
              <a:defRPr sz="1200"/>
            </a:lvl1pPr>
          </a:lstStyle>
          <a:p>
            <a:fld id="{B5C30067-7BB1-4596-8568-7D4E6FD0C9BF}" type="datetimeFigureOut">
              <a:rPr lang="en-US" smtClean="0"/>
              <a:pPr/>
              <a:t>15/12/2021</a:t>
            </a:fld>
            <a:endParaRPr lang="en-US"/>
          </a:p>
        </p:txBody>
      </p:sp>
      <p:sp>
        <p:nvSpPr>
          <p:cNvPr id="4" name="Footer Placeholder 3"/>
          <p:cNvSpPr>
            <a:spLocks noGrp="1"/>
          </p:cNvSpPr>
          <p:nvPr>
            <p:ph type="ftr" sz="quarter" idx="2"/>
          </p:nvPr>
        </p:nvSpPr>
        <p:spPr>
          <a:xfrm>
            <a:off x="0" y="9430041"/>
            <a:ext cx="2944958" cy="496572"/>
          </a:xfrm>
          <a:prstGeom prst="rect">
            <a:avLst/>
          </a:prstGeom>
        </p:spPr>
        <p:txBody>
          <a:bodyPr vert="horz" lIns="92994" tIns="46497" rIns="92994" bIns="46497" rtlCol="0" anchor="b"/>
          <a:lstStyle>
            <a:lvl1pPr algn="l">
              <a:defRPr sz="1200"/>
            </a:lvl1pPr>
          </a:lstStyle>
          <a:p>
            <a:endParaRPr lang="en-US"/>
          </a:p>
        </p:txBody>
      </p:sp>
      <p:sp>
        <p:nvSpPr>
          <p:cNvPr id="5" name="Slide Number Placeholder 4"/>
          <p:cNvSpPr>
            <a:spLocks noGrp="1"/>
          </p:cNvSpPr>
          <p:nvPr>
            <p:ph type="sldNum" sz="quarter" idx="3"/>
          </p:nvPr>
        </p:nvSpPr>
        <p:spPr>
          <a:xfrm>
            <a:off x="3851098" y="9430041"/>
            <a:ext cx="2944958" cy="496572"/>
          </a:xfrm>
          <a:prstGeom prst="rect">
            <a:avLst/>
          </a:prstGeom>
        </p:spPr>
        <p:txBody>
          <a:bodyPr vert="horz" lIns="92994" tIns="46497" rIns="92994" bIns="46497" rtlCol="0" anchor="b"/>
          <a:lstStyle>
            <a:lvl1pPr algn="r">
              <a:defRPr sz="1200"/>
            </a:lvl1pPr>
          </a:lstStyle>
          <a:p>
            <a:fld id="{143DEF6D-D3B6-4B81-8E82-23A779F23AF3}" type="slidenum">
              <a:rPr lang="en-US" smtClean="0"/>
              <a:pPr/>
              <a:t>‹#›</a:t>
            </a:fld>
            <a:endParaRPr lang="en-US"/>
          </a:p>
        </p:txBody>
      </p:sp>
    </p:spTree>
    <p:extLst>
      <p:ext uri="{BB962C8B-B14F-4D97-AF65-F5344CB8AC3E}">
        <p14:creationId xmlns:p14="http://schemas.microsoft.com/office/powerpoint/2010/main" val="41209139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5659" cy="496411"/>
          </a:xfrm>
          <a:prstGeom prst="rect">
            <a:avLst/>
          </a:prstGeom>
        </p:spPr>
        <p:txBody>
          <a:bodyPr vert="horz" lIns="92994" tIns="46497" rIns="92994" bIns="46497" rtlCol="0"/>
          <a:lstStyle>
            <a:lvl1pPr algn="l">
              <a:defRPr sz="1200"/>
            </a:lvl1pPr>
          </a:lstStyle>
          <a:p>
            <a:pPr>
              <a:defRPr/>
            </a:pPr>
            <a:endParaRPr lang="en-US"/>
          </a:p>
        </p:txBody>
      </p:sp>
      <p:sp>
        <p:nvSpPr>
          <p:cNvPr id="3" name="Date Placeholder 2"/>
          <p:cNvSpPr>
            <a:spLocks noGrp="1"/>
          </p:cNvSpPr>
          <p:nvPr>
            <p:ph type="dt" idx="1"/>
          </p:nvPr>
        </p:nvSpPr>
        <p:spPr>
          <a:xfrm>
            <a:off x="3850443" y="1"/>
            <a:ext cx="2945659" cy="496411"/>
          </a:xfrm>
          <a:prstGeom prst="rect">
            <a:avLst/>
          </a:prstGeom>
        </p:spPr>
        <p:txBody>
          <a:bodyPr vert="horz" lIns="92994" tIns="46497" rIns="92994" bIns="46497" rtlCol="0"/>
          <a:lstStyle>
            <a:lvl1pPr algn="r">
              <a:defRPr sz="1200"/>
            </a:lvl1pPr>
          </a:lstStyle>
          <a:p>
            <a:pPr>
              <a:defRPr/>
            </a:pPr>
            <a:fld id="{4CEC7BF4-B305-4A0B-918C-DF7DDE7F4147}" type="datetimeFigureOut">
              <a:rPr lang="en-US"/>
              <a:pPr>
                <a:defRPr/>
              </a:pPr>
              <a:t>15/12/2021</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2994" tIns="46497" rIns="92994" bIns="46497" rtlCol="0" anchor="ctr"/>
          <a:lstStyle/>
          <a:p>
            <a:pPr lvl="0"/>
            <a:endParaRPr lang="en-US" noProof="0" smtClean="0"/>
          </a:p>
        </p:txBody>
      </p:sp>
      <p:sp>
        <p:nvSpPr>
          <p:cNvPr id="5" name="Notes Placeholder 4"/>
          <p:cNvSpPr>
            <a:spLocks noGrp="1"/>
          </p:cNvSpPr>
          <p:nvPr>
            <p:ph type="body" sz="quarter" idx="3"/>
          </p:nvPr>
        </p:nvSpPr>
        <p:spPr>
          <a:xfrm>
            <a:off x="679768" y="4715908"/>
            <a:ext cx="5438140" cy="4467701"/>
          </a:xfrm>
          <a:prstGeom prst="rect">
            <a:avLst/>
          </a:prstGeom>
        </p:spPr>
        <p:txBody>
          <a:bodyPr vert="horz" lIns="92994" tIns="46497" rIns="92994" bIns="46497"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9430091"/>
            <a:ext cx="2945659" cy="496411"/>
          </a:xfrm>
          <a:prstGeom prst="rect">
            <a:avLst/>
          </a:prstGeom>
        </p:spPr>
        <p:txBody>
          <a:bodyPr vert="horz" lIns="92994" tIns="46497" rIns="92994" bIns="46497"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2994" tIns="46497" rIns="92994" bIns="46497" rtlCol="0" anchor="b"/>
          <a:lstStyle>
            <a:lvl1pPr algn="r">
              <a:defRPr sz="1200"/>
            </a:lvl1pPr>
          </a:lstStyle>
          <a:p>
            <a:pPr>
              <a:defRPr/>
            </a:pPr>
            <a:fld id="{13814C80-77B2-4704-9E7F-B8B786F463BA}" type="slidenum">
              <a:rPr lang="en-US"/>
              <a:pPr>
                <a:defRPr/>
              </a:pPr>
              <a:t>‹#›</a:t>
            </a:fld>
            <a:endParaRPr lang="en-US"/>
          </a:p>
        </p:txBody>
      </p:sp>
    </p:spTree>
    <p:extLst>
      <p:ext uri="{BB962C8B-B14F-4D97-AF65-F5344CB8AC3E}">
        <p14:creationId xmlns:p14="http://schemas.microsoft.com/office/powerpoint/2010/main" val="35262456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2549BB6A-7A67-4BF6-9678-BEEF0B577F09}" type="datetime3">
              <a:rPr lang="en-US" smtClean="0"/>
              <a:t>15 December 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C99EAC8-A30D-45BD-A2F8-DCE28C3324B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0DF9876-C954-4D11-B98F-D4FD9A4DFAFD}" type="datetime3">
              <a:rPr lang="en-US" smtClean="0"/>
              <a:t>15 December 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B8ED8BE-3BB9-471D-BD35-208B6F7FEC8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1788F13-53A8-45F4-B987-6990906550EF}" type="datetime3">
              <a:rPr lang="en-US" smtClean="0"/>
              <a:t>15 December 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B5EC12E-0946-4AF5-B01B-42BF582D7FB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F815EFA-385E-4832-A039-711C0739E984}" type="datetime3">
              <a:rPr lang="en-US" smtClean="0"/>
              <a:t>15 December 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1934FA3-2868-4BC8-8764-9A93CC6EA4D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40DFC70-8879-4F3E-83BF-0D90D52A1B39}" type="datetime3">
              <a:rPr lang="en-US" smtClean="0"/>
              <a:t>15 December 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FB1BA90-3350-4D04-A76B-FCA688D4289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2917841C-CC52-4AA5-8332-07466B1A5CF7}" type="datetime3">
              <a:rPr lang="en-US" smtClean="0"/>
              <a:t>15 December 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38DC7DD-8CD6-4EE8-A4B5-3F59FA5E813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785CCBF9-51DB-4D54-86ED-9E635B54C14A}" type="datetime3">
              <a:rPr lang="en-US" smtClean="0"/>
              <a:t>15 December 2021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7A0CB917-9839-4A32-A929-BE3A998D340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14FBAC89-0658-4C05-8922-6CBF4767688C}" type="datetime3">
              <a:rPr lang="en-US" smtClean="0"/>
              <a:t>15 December 2021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B80F0B9B-BC2F-4CDF-ACAC-3CD4E565EDF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48F3AA2-7BCD-4574-B734-7647A64C0B97}" type="datetime3">
              <a:rPr lang="en-US" smtClean="0"/>
              <a:t>15 December 2021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BDCB6028-747F-49BC-A081-A3FFCDF3418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2C8DBEB-04FF-42C0-BF29-92D12559ACDC}" type="datetime3">
              <a:rPr lang="en-US" smtClean="0"/>
              <a:t>15 December 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08CDC16-121D-44F3-AAD5-E1F1D39D02A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943ECC-CC45-4484-AAFC-E262458DA305}" type="datetime3">
              <a:rPr lang="en-US" smtClean="0"/>
              <a:t>15 December 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F54C105-5BE2-4BAC-A024-52E125503D5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7E9D733C-033F-46C6-A629-B21E5E8B9882}" type="datetime3">
              <a:rPr lang="en-US" smtClean="0"/>
              <a:t>15 December 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4F40C287-1492-46E8-9B6B-EBD6EC47214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9"/>
          <p:cNvSpPr>
            <a:spLocks noChangeArrowheads="1"/>
          </p:cNvSpPr>
          <p:nvPr/>
        </p:nvSpPr>
        <p:spPr bwMode="auto">
          <a:xfrm>
            <a:off x="1030079" y="1600200"/>
            <a:ext cx="7351921" cy="5816977"/>
          </a:xfrm>
          <a:prstGeom prst="rect">
            <a:avLst/>
          </a:prstGeom>
          <a:noFill/>
          <a:ln>
            <a:noFill/>
          </a:ln>
          <a:extLst/>
        </p:spPr>
        <p:txBody>
          <a:bodyPr wrap="square">
            <a:spAutoFit/>
          </a:bodyPr>
          <a:lstStyle/>
          <a:p>
            <a:pPr algn="ctr">
              <a:defRPr/>
            </a:pPr>
            <a:r>
              <a:rPr lang="en-US" sz="2800" spc="600" dirty="0" smtClean="0">
                <a:solidFill>
                  <a:srgbClr val="6685C2"/>
                </a:solidFill>
                <a:latin typeface="Arial" pitchFamily="34" charset="0"/>
                <a:cs typeface="Arial" pitchFamily="34" charset="0"/>
              </a:rPr>
              <a:t>IMPLEMENTATION OF LAW “ON PAYMENT SERVICES” IN ALBANIA </a:t>
            </a:r>
          </a:p>
          <a:p>
            <a:pPr algn="ctr">
              <a:defRPr/>
            </a:pPr>
            <a:endParaRPr lang="en-US" sz="2800" spc="600" dirty="0">
              <a:solidFill>
                <a:schemeClr val="bg1">
                  <a:lumMod val="50000"/>
                </a:schemeClr>
              </a:solidFill>
              <a:latin typeface="Arial" pitchFamily="34" charset="0"/>
              <a:cs typeface="Arial" pitchFamily="34" charset="0"/>
            </a:endParaRPr>
          </a:p>
          <a:p>
            <a:pPr algn="ctr">
              <a:defRPr/>
            </a:pPr>
            <a:r>
              <a:rPr lang="en-US" sz="2800" spc="600" dirty="0" smtClean="0">
                <a:solidFill>
                  <a:schemeClr val="accent2">
                    <a:lumMod val="75000"/>
                  </a:schemeClr>
                </a:solidFill>
                <a:latin typeface="Arial" pitchFamily="34" charset="0"/>
                <a:cs typeface="Arial" pitchFamily="34" charset="0"/>
              </a:rPr>
              <a:t>ASPECTS OF REGULATORY FRAMEWORK AND TRANSITIONAL PROVISIONS </a:t>
            </a:r>
            <a:endParaRPr lang="en-US" sz="2800" spc="600" dirty="0">
              <a:solidFill>
                <a:schemeClr val="accent2">
                  <a:lumMod val="75000"/>
                </a:schemeClr>
              </a:solidFill>
              <a:latin typeface="Arial" pitchFamily="34" charset="0"/>
              <a:cs typeface="Arial" pitchFamily="34" charset="0"/>
            </a:endParaRPr>
          </a:p>
          <a:p>
            <a:pPr algn="ctr">
              <a:defRPr/>
            </a:pPr>
            <a:endParaRPr lang="en-US" sz="2000" spc="600" dirty="0" smtClean="0">
              <a:solidFill>
                <a:schemeClr val="bg1">
                  <a:lumMod val="50000"/>
                </a:schemeClr>
              </a:solidFill>
              <a:latin typeface="Arial" pitchFamily="34" charset="0"/>
              <a:cs typeface="Arial" pitchFamily="34" charset="0"/>
            </a:endParaRPr>
          </a:p>
          <a:p>
            <a:pPr algn="ctr">
              <a:defRPr/>
            </a:pPr>
            <a:r>
              <a:rPr lang="en-US" sz="2800" b="1" dirty="0" smtClean="0">
                <a:solidFill>
                  <a:schemeClr val="tx2"/>
                </a:solidFill>
                <a:latin typeface="+mn-lt"/>
                <a:cs typeface="Arial" pitchFamily="34" charset="0"/>
              </a:rPr>
              <a:t>Mr. </a:t>
            </a:r>
            <a:r>
              <a:rPr lang="en-US" sz="2800" b="1" dirty="0" err="1" smtClean="0">
                <a:solidFill>
                  <a:schemeClr val="tx2"/>
                </a:solidFill>
                <a:latin typeface="+mn-lt"/>
                <a:cs typeface="Arial" pitchFamily="34" charset="0"/>
              </a:rPr>
              <a:t>Deniz</a:t>
            </a:r>
            <a:r>
              <a:rPr lang="en-US" sz="2800" b="1" dirty="0" smtClean="0">
                <a:solidFill>
                  <a:schemeClr val="tx2"/>
                </a:solidFill>
                <a:latin typeface="+mn-lt"/>
                <a:cs typeface="Arial" pitchFamily="34" charset="0"/>
              </a:rPr>
              <a:t> </a:t>
            </a:r>
            <a:r>
              <a:rPr lang="en-US" sz="2800" b="1" dirty="0" err="1" smtClean="0">
                <a:solidFill>
                  <a:schemeClr val="tx2"/>
                </a:solidFill>
                <a:latin typeface="+mn-lt"/>
                <a:cs typeface="Arial" pitchFamily="34" charset="0"/>
              </a:rPr>
              <a:t>Deralla</a:t>
            </a:r>
            <a:endParaRPr lang="en-US" sz="2800" b="1" dirty="0" smtClean="0">
              <a:solidFill>
                <a:schemeClr val="tx2"/>
              </a:solidFill>
              <a:latin typeface="+mn-lt"/>
              <a:cs typeface="Arial" pitchFamily="34" charset="0"/>
            </a:endParaRPr>
          </a:p>
          <a:p>
            <a:pPr algn="ctr">
              <a:defRPr/>
            </a:pPr>
            <a:r>
              <a:rPr lang="en-US" sz="2800" b="1" dirty="0" smtClean="0">
                <a:solidFill>
                  <a:schemeClr val="tx2"/>
                </a:solidFill>
                <a:latin typeface="+mn-lt"/>
                <a:cs typeface="Arial" pitchFamily="34" charset="0"/>
              </a:rPr>
              <a:t>Director of Supervision Department</a:t>
            </a:r>
            <a:endParaRPr lang="en-US" sz="2800" b="1" dirty="0">
              <a:solidFill>
                <a:schemeClr val="tx2"/>
              </a:solidFill>
              <a:latin typeface="+mn-lt"/>
              <a:cs typeface="Arial" pitchFamily="34" charset="0"/>
            </a:endParaRPr>
          </a:p>
          <a:p>
            <a:pPr algn="ctr">
              <a:defRPr/>
            </a:pPr>
            <a:endParaRPr lang="en-US" sz="2000" dirty="0" smtClean="0">
              <a:solidFill>
                <a:schemeClr val="tx2">
                  <a:lumMod val="50000"/>
                </a:schemeClr>
              </a:solidFill>
              <a:latin typeface="Arial" pitchFamily="34" charset="0"/>
              <a:cs typeface="Arial" pitchFamily="34" charset="0"/>
            </a:endParaRPr>
          </a:p>
          <a:p>
            <a:pPr algn="ctr">
              <a:defRPr/>
            </a:pPr>
            <a:endParaRPr lang="en-US" sz="2000" dirty="0" smtClean="0">
              <a:solidFill>
                <a:schemeClr val="tx2">
                  <a:lumMod val="50000"/>
                </a:schemeClr>
              </a:solidFill>
              <a:latin typeface="Arial" pitchFamily="34" charset="0"/>
              <a:cs typeface="Arial" pitchFamily="34" charset="0"/>
            </a:endParaRPr>
          </a:p>
          <a:p>
            <a:pPr algn="ctr">
              <a:defRPr/>
            </a:pPr>
            <a:endParaRPr lang="en-US" sz="2000" dirty="0" smtClean="0">
              <a:solidFill>
                <a:schemeClr val="tx2">
                  <a:lumMod val="50000"/>
                </a:schemeClr>
              </a:solidFill>
              <a:latin typeface="Arial" pitchFamily="34" charset="0"/>
              <a:cs typeface="Arial" pitchFamily="34" charset="0"/>
            </a:endParaRPr>
          </a:p>
          <a:p>
            <a:pPr algn="ctr">
              <a:defRPr/>
            </a:pPr>
            <a:endParaRPr lang="en-US" sz="2000" dirty="0" smtClean="0">
              <a:solidFill>
                <a:schemeClr val="tx2">
                  <a:lumMod val="50000"/>
                </a:schemeClr>
              </a:solidFill>
              <a:latin typeface="Arial" pitchFamily="34" charset="0"/>
              <a:cs typeface="Arial" pitchFamily="34" charset="0"/>
            </a:endParaRPr>
          </a:p>
          <a:p>
            <a:pPr algn="ctr">
              <a:defRPr/>
            </a:pPr>
            <a:endParaRPr lang="en-US" sz="2000" dirty="0" smtClean="0">
              <a:solidFill>
                <a:schemeClr val="tx2">
                  <a:lumMod val="50000"/>
                </a:schemeClr>
              </a:solidFill>
              <a:latin typeface="Arial" pitchFamily="34" charset="0"/>
              <a:cs typeface="Arial" pitchFamily="34" charset="0"/>
            </a:endParaRPr>
          </a:p>
        </p:txBody>
      </p:sp>
      <p:pic>
        <p:nvPicPr>
          <p:cNvPr id="6" name="Picture 30" descr="logo banka 1"/>
          <p:cNvPicPr>
            <a:picLocks noChangeAspect="1" noChangeArrowheads="1"/>
          </p:cNvPicPr>
          <p:nvPr/>
        </p:nvPicPr>
        <p:blipFill>
          <a:blip r:embed="rId2">
            <a:duotone>
              <a:schemeClr val="accent1">
                <a:shade val="45000"/>
                <a:satMod val="135000"/>
              </a:schemeClr>
              <a:prstClr val="white"/>
            </a:duotone>
          </a:blip>
          <a:srcRect/>
          <a:stretch>
            <a:fillRect/>
          </a:stretch>
        </p:blipFill>
        <p:spPr bwMode="auto">
          <a:xfrm>
            <a:off x="3211097" y="381000"/>
            <a:ext cx="2046703" cy="1371600"/>
          </a:xfrm>
          <a:prstGeom prst="rect">
            <a:avLst/>
          </a:prstGeom>
          <a:ln>
            <a:noFill/>
          </a:ln>
          <a:effectLst>
            <a:outerShdw blurRad="292100" dist="139700" dir="2700000" algn="tl" rotWithShape="0">
              <a:srgbClr val="333333">
                <a:alpha val="65000"/>
              </a:srgbClr>
            </a:outerShdw>
          </a:effectLst>
          <a:extLst/>
        </p:spPr>
      </p:pic>
      <p:sp>
        <p:nvSpPr>
          <p:cNvPr id="3" name="Slide Number Placeholder 2"/>
          <p:cNvSpPr>
            <a:spLocks noGrp="1"/>
          </p:cNvSpPr>
          <p:nvPr>
            <p:ph type="sldNum" sz="quarter" idx="12"/>
          </p:nvPr>
        </p:nvSpPr>
        <p:spPr/>
        <p:txBody>
          <a:bodyPr/>
          <a:lstStyle/>
          <a:p>
            <a:pPr>
              <a:defRPr/>
            </a:pPr>
            <a:fld id="{EC99EAC8-A30D-45BD-A2F8-DCE28C3324B0}" type="slidenum">
              <a:rPr lang="en-US" smtClean="0"/>
              <a:pPr>
                <a:defRPr/>
              </a:pPr>
              <a:t>1</a:t>
            </a:fld>
            <a:endParaRPr lang="en-US" dirty="0"/>
          </a:p>
        </p:txBody>
      </p:sp>
      <p:sp>
        <p:nvSpPr>
          <p:cNvPr id="2" name="Rectangle 1"/>
          <p:cNvSpPr/>
          <p:nvPr/>
        </p:nvSpPr>
        <p:spPr>
          <a:xfrm>
            <a:off x="6705600" y="6019800"/>
            <a:ext cx="2198038" cy="369332"/>
          </a:xfrm>
          <a:prstGeom prst="rect">
            <a:avLst/>
          </a:prstGeom>
        </p:spPr>
        <p:txBody>
          <a:bodyPr wrap="none">
            <a:spAutoFit/>
          </a:bodyPr>
          <a:lstStyle/>
          <a:p>
            <a:r>
              <a:rPr lang="en-US" altLang="en-US" b="1" i="1" dirty="0" smtClean="0"/>
              <a:t>16 December 2021</a:t>
            </a:r>
            <a:endParaRPr lang="en-US"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endParaRPr lang="en-US" sz="2800" b="1" i="1" spc="600" dirty="0" smtClean="0">
              <a:solidFill>
                <a:schemeClr val="bg1">
                  <a:lumMod val="50000"/>
                </a:schemeClr>
              </a:solidFill>
              <a:latin typeface="Arial" pitchFamily="34" charset="0"/>
              <a:cs typeface="Arial" pitchFamily="34" charset="0"/>
            </a:endParaRPr>
          </a:p>
          <a:p>
            <a:pPr marL="0" indent="0" algn="ctr">
              <a:buNone/>
            </a:pPr>
            <a:endParaRPr lang="en-US" sz="2800" b="1" i="1" spc="600" dirty="0">
              <a:solidFill>
                <a:schemeClr val="bg1">
                  <a:lumMod val="50000"/>
                </a:schemeClr>
              </a:solidFill>
              <a:latin typeface="Arial" pitchFamily="34" charset="0"/>
              <a:cs typeface="Arial" pitchFamily="34" charset="0"/>
            </a:endParaRPr>
          </a:p>
          <a:p>
            <a:pPr marL="0" indent="0" algn="ctr">
              <a:buNone/>
            </a:pPr>
            <a:endParaRPr lang="en-US" sz="2800" b="1" i="1" spc="600" dirty="0" smtClean="0">
              <a:solidFill>
                <a:schemeClr val="bg1">
                  <a:lumMod val="50000"/>
                </a:schemeClr>
              </a:solidFill>
              <a:latin typeface="Arial" pitchFamily="34" charset="0"/>
              <a:cs typeface="Arial" pitchFamily="34" charset="0"/>
            </a:endParaRPr>
          </a:p>
          <a:p>
            <a:pPr marL="0" indent="0" algn="ctr">
              <a:buNone/>
            </a:pPr>
            <a:r>
              <a:rPr lang="en-US" sz="2800" b="1" i="1" spc="600" dirty="0" smtClean="0">
                <a:solidFill>
                  <a:schemeClr val="tx2"/>
                </a:solidFill>
                <a:latin typeface="Arial" pitchFamily="34" charset="0"/>
                <a:cs typeface="Arial" pitchFamily="34" charset="0"/>
              </a:rPr>
              <a:t>Thank </a:t>
            </a:r>
            <a:r>
              <a:rPr lang="en-US" sz="2800" b="1" i="1" spc="600" dirty="0">
                <a:solidFill>
                  <a:schemeClr val="tx2"/>
                </a:solidFill>
                <a:latin typeface="Arial" pitchFamily="34" charset="0"/>
                <a:cs typeface="Arial" pitchFamily="34" charset="0"/>
              </a:rPr>
              <a:t>you for your attention!</a:t>
            </a:r>
          </a:p>
        </p:txBody>
      </p:sp>
      <p:sp>
        <p:nvSpPr>
          <p:cNvPr id="4" name="Slide Number Placeholder 3"/>
          <p:cNvSpPr>
            <a:spLocks noGrp="1"/>
          </p:cNvSpPr>
          <p:nvPr>
            <p:ph type="sldNum" sz="quarter" idx="12"/>
          </p:nvPr>
        </p:nvSpPr>
        <p:spPr/>
        <p:txBody>
          <a:bodyPr/>
          <a:lstStyle/>
          <a:p>
            <a:pPr>
              <a:defRPr/>
            </a:pPr>
            <a:fld id="{41934FA3-2868-4BC8-8764-9A93CC6EA4D5}" type="slidenum">
              <a:rPr lang="en-US" smtClean="0"/>
              <a:pPr>
                <a:defRPr/>
              </a:pPr>
              <a:t>10</a:t>
            </a:fld>
            <a:endParaRPr lang="en-US"/>
          </a:p>
        </p:txBody>
      </p:sp>
    </p:spTree>
    <p:extLst>
      <p:ext uri="{BB962C8B-B14F-4D97-AF65-F5344CB8AC3E}">
        <p14:creationId xmlns:p14="http://schemas.microsoft.com/office/powerpoint/2010/main" val="32357246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914401"/>
            <a:ext cx="7848600" cy="4724400"/>
          </a:xfrm>
        </p:spPr>
        <p:txBody>
          <a:bodyPr/>
          <a:lstStyle/>
          <a:p>
            <a:pPr marL="285750" indent="-285750" algn="l">
              <a:buFont typeface="Wingdings" panose="05000000000000000000" pitchFamily="2" charset="2"/>
              <a:buChar char="q"/>
            </a:pPr>
            <a:endParaRPr lang="en-GB" sz="2000" dirty="0" smtClean="0"/>
          </a:p>
          <a:p>
            <a:pPr marL="285750" indent="-285750" algn="l">
              <a:buFont typeface="Wingdings" panose="05000000000000000000" pitchFamily="2" charset="2"/>
              <a:buChar char="q"/>
            </a:pPr>
            <a:r>
              <a:rPr lang="en-GB" sz="2000" dirty="0" smtClean="0"/>
              <a:t>CONTENTS:</a:t>
            </a:r>
            <a:endParaRPr lang="en-US" sz="1600" dirty="0" smtClean="0"/>
          </a:p>
          <a:p>
            <a:pPr algn="just"/>
            <a:endParaRPr lang="en-US" sz="1600" dirty="0" smtClean="0">
              <a:solidFill>
                <a:schemeClr val="tx2"/>
              </a:solidFill>
            </a:endParaRPr>
          </a:p>
          <a:p>
            <a:pPr algn="just"/>
            <a:endParaRPr lang="en-US" sz="1600" dirty="0">
              <a:solidFill>
                <a:schemeClr val="tx2"/>
              </a:solidFill>
            </a:endParaRPr>
          </a:p>
          <a:p>
            <a:pPr marL="285750" indent="-285750" algn="l">
              <a:lnSpc>
                <a:spcPct val="150000"/>
              </a:lnSpc>
              <a:buFont typeface="Wingdings" panose="05000000000000000000" pitchFamily="2" charset="2"/>
              <a:buChar char="v"/>
            </a:pPr>
            <a:r>
              <a:rPr lang="en-US" sz="1600" dirty="0" smtClean="0">
                <a:solidFill>
                  <a:schemeClr val="tx2"/>
                </a:solidFill>
              </a:rPr>
              <a:t>REGULATORY FRAMEWORK FOR THE IMPLEMENTATION OF LAW </a:t>
            </a:r>
            <a:r>
              <a:rPr lang="en-US" sz="1600" dirty="0">
                <a:solidFill>
                  <a:schemeClr val="tx2"/>
                </a:solidFill>
              </a:rPr>
              <a:t>55/2020“ON PAYMENT SERVICES”</a:t>
            </a:r>
          </a:p>
          <a:p>
            <a:pPr marL="285750" indent="-285750" algn="l">
              <a:lnSpc>
                <a:spcPct val="150000"/>
              </a:lnSpc>
              <a:buFont typeface="Wingdings" panose="05000000000000000000" pitchFamily="2" charset="2"/>
              <a:buChar char="v"/>
            </a:pPr>
            <a:endParaRPr lang="en-US" sz="1600" dirty="0">
              <a:solidFill>
                <a:schemeClr val="tx2"/>
              </a:solidFill>
            </a:endParaRPr>
          </a:p>
          <a:p>
            <a:pPr marL="285750" indent="-285750" algn="l">
              <a:lnSpc>
                <a:spcPct val="150000"/>
              </a:lnSpc>
              <a:buFont typeface="Wingdings" panose="05000000000000000000" pitchFamily="2" charset="2"/>
              <a:buChar char="v"/>
            </a:pPr>
            <a:r>
              <a:rPr lang="en-US" sz="1600" dirty="0" smtClean="0">
                <a:solidFill>
                  <a:schemeClr val="tx2"/>
                </a:solidFill>
              </a:rPr>
              <a:t>TRANSITIONAL PROVISIONS FOR ENTITIES LICENCED PRIOR TO THE ENTRY INTO FORCE OF THE LAW/NEW REGULATIONS</a:t>
            </a:r>
          </a:p>
          <a:p>
            <a:pPr algn="l">
              <a:lnSpc>
                <a:spcPct val="150000"/>
              </a:lnSpc>
            </a:pPr>
            <a:endParaRPr lang="en-US" sz="1600" dirty="0" smtClean="0">
              <a:solidFill>
                <a:schemeClr val="tx2"/>
              </a:solidFill>
            </a:endParaRPr>
          </a:p>
          <a:p>
            <a:pPr marL="285750" indent="-285750" algn="l">
              <a:lnSpc>
                <a:spcPct val="150000"/>
              </a:lnSpc>
              <a:buFont typeface="Wingdings" panose="05000000000000000000" pitchFamily="2" charset="2"/>
              <a:buChar char="v"/>
            </a:pPr>
            <a:r>
              <a:rPr lang="en-US" sz="1600" dirty="0" smtClean="0">
                <a:solidFill>
                  <a:schemeClr val="tx2"/>
                </a:solidFill>
              </a:rPr>
              <a:t>AUTHENTICATION REQUIREMENTS AND OPEN BANKING</a:t>
            </a:r>
            <a:endParaRPr lang="en-US" sz="1600" dirty="0">
              <a:solidFill>
                <a:schemeClr val="tx2"/>
              </a:solidFill>
            </a:endParaRPr>
          </a:p>
          <a:p>
            <a:pPr algn="l"/>
            <a:endParaRPr lang="sq-AL" dirty="0"/>
          </a:p>
        </p:txBody>
      </p:sp>
      <p:sp>
        <p:nvSpPr>
          <p:cNvPr id="4" name="Slide Number Placeholder 3"/>
          <p:cNvSpPr>
            <a:spLocks noGrp="1"/>
          </p:cNvSpPr>
          <p:nvPr>
            <p:ph type="sldNum" sz="quarter" idx="12"/>
          </p:nvPr>
        </p:nvSpPr>
        <p:spPr/>
        <p:txBody>
          <a:bodyPr/>
          <a:lstStyle/>
          <a:p>
            <a:pPr>
              <a:defRPr/>
            </a:pPr>
            <a:fld id="{EC99EAC8-A30D-45BD-A2F8-DCE28C3324B0}" type="slidenum">
              <a:rPr lang="en-US" smtClean="0"/>
              <a:pPr>
                <a:defRPr/>
              </a:pPr>
              <a:t>2</a:t>
            </a:fld>
            <a:endParaRPr lang="en-US"/>
          </a:p>
        </p:txBody>
      </p:sp>
    </p:spTree>
    <p:extLst>
      <p:ext uri="{BB962C8B-B14F-4D97-AF65-F5344CB8AC3E}">
        <p14:creationId xmlns:p14="http://schemas.microsoft.com/office/powerpoint/2010/main" val="24155477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52401"/>
            <a:ext cx="8077200" cy="457199"/>
          </a:xfrm>
        </p:spPr>
        <p:style>
          <a:lnRef idx="2">
            <a:schemeClr val="accent1"/>
          </a:lnRef>
          <a:fillRef idx="1">
            <a:schemeClr val="lt1"/>
          </a:fillRef>
          <a:effectRef idx="0">
            <a:schemeClr val="accent1"/>
          </a:effectRef>
          <a:fontRef idx="minor">
            <a:schemeClr val="dk1"/>
          </a:fontRef>
        </p:style>
        <p:txBody>
          <a:bodyPr/>
          <a:lstStyle/>
          <a:p>
            <a:pPr>
              <a:defRPr/>
            </a:pPr>
            <a:r>
              <a:rPr lang="en-US" sz="2800" b="1" dirty="0" smtClean="0">
                <a:solidFill>
                  <a:schemeClr val="tx2"/>
                </a:solidFill>
                <a:cs typeface="Arial" pitchFamily="34" charset="0"/>
              </a:rPr>
              <a:t/>
            </a:r>
            <a:br>
              <a:rPr lang="en-US" sz="2800" b="1" dirty="0" smtClean="0">
                <a:solidFill>
                  <a:schemeClr val="tx2"/>
                </a:solidFill>
                <a:cs typeface="Arial" pitchFamily="34" charset="0"/>
              </a:rPr>
            </a:br>
            <a:r>
              <a:rPr lang="en-US" sz="2800" b="1" dirty="0" smtClean="0">
                <a:solidFill>
                  <a:schemeClr val="tx2"/>
                </a:solidFill>
                <a:cs typeface="Arial" pitchFamily="34" charset="0"/>
              </a:rPr>
              <a:t>I. THE </a:t>
            </a:r>
            <a:r>
              <a:rPr lang="en-US" sz="2800" b="1" dirty="0">
                <a:solidFill>
                  <a:schemeClr val="tx2"/>
                </a:solidFill>
                <a:cs typeface="Arial" pitchFamily="34" charset="0"/>
              </a:rPr>
              <a:t>REGULATORY </a:t>
            </a:r>
            <a:r>
              <a:rPr lang="en-US" sz="2800" b="1" dirty="0" smtClean="0">
                <a:solidFill>
                  <a:schemeClr val="tx2"/>
                </a:solidFill>
                <a:cs typeface="Arial" pitchFamily="34" charset="0"/>
              </a:rPr>
              <a:t>FRAMEWORK</a:t>
            </a:r>
            <a:r>
              <a:rPr lang="en-US" sz="2800" b="1" dirty="0">
                <a:solidFill>
                  <a:schemeClr val="tx2"/>
                </a:solidFill>
                <a:cs typeface="Arial" pitchFamily="34" charset="0"/>
              </a:rPr>
              <a:t/>
            </a:r>
            <a:br>
              <a:rPr lang="en-US" sz="2800" b="1" dirty="0">
                <a:solidFill>
                  <a:schemeClr val="tx2"/>
                </a:solidFill>
                <a:cs typeface="Arial" pitchFamily="34" charset="0"/>
              </a:rPr>
            </a:br>
            <a:endParaRPr lang="en-US" sz="2800" b="1" dirty="0">
              <a:solidFill>
                <a:schemeClr val="tx2"/>
              </a:solidFill>
              <a:cs typeface="Arial" pitchFamily="34" charset="0"/>
            </a:endParaRPr>
          </a:p>
        </p:txBody>
      </p:sp>
      <p:sp>
        <p:nvSpPr>
          <p:cNvPr id="3" name="Subtitle 2"/>
          <p:cNvSpPr>
            <a:spLocks noGrp="1"/>
          </p:cNvSpPr>
          <p:nvPr>
            <p:ph type="subTitle" idx="1"/>
          </p:nvPr>
        </p:nvSpPr>
        <p:spPr>
          <a:xfrm>
            <a:off x="381000" y="1240064"/>
            <a:ext cx="8305800" cy="5105400"/>
          </a:xfrm>
        </p:spPr>
        <p:txBody>
          <a:bodyPr/>
          <a:lstStyle/>
          <a:p>
            <a:pPr marL="285750" indent="177800" algn="just">
              <a:buFont typeface="Wingdings" panose="05000000000000000000" pitchFamily="2" charset="2"/>
              <a:buChar char="q"/>
            </a:pPr>
            <a:r>
              <a:rPr lang="en-US" sz="1800" dirty="0" smtClean="0">
                <a:solidFill>
                  <a:schemeClr val="tx2"/>
                </a:solidFill>
              </a:rPr>
              <a:t>The </a:t>
            </a:r>
            <a:r>
              <a:rPr lang="en-US" sz="1800" dirty="0">
                <a:solidFill>
                  <a:schemeClr val="tx2"/>
                </a:solidFill>
              </a:rPr>
              <a:t>Bank of Albania’s Supervisory Council approved in 24 November </a:t>
            </a:r>
            <a:r>
              <a:rPr lang="en-US" sz="1800" dirty="0" smtClean="0">
                <a:solidFill>
                  <a:schemeClr val="tx2"/>
                </a:solidFill>
              </a:rPr>
              <a:t>2021 </a:t>
            </a:r>
            <a:r>
              <a:rPr lang="en-US" sz="1800" dirty="0">
                <a:solidFill>
                  <a:schemeClr val="tx2"/>
                </a:solidFill>
              </a:rPr>
              <a:t>b</a:t>
            </a:r>
            <a:r>
              <a:rPr lang="en-US" sz="1800" dirty="0" smtClean="0">
                <a:solidFill>
                  <a:schemeClr val="tx2"/>
                </a:solidFill>
              </a:rPr>
              <a:t>y </a:t>
            </a:r>
            <a:r>
              <a:rPr lang="en-US" sz="1800" dirty="0">
                <a:solidFill>
                  <a:schemeClr val="tx2"/>
                </a:solidFill>
              </a:rPr>
              <a:t>decision no.59, </a:t>
            </a:r>
            <a:r>
              <a:rPr lang="en-US" sz="1800" dirty="0" smtClean="0">
                <a:solidFill>
                  <a:schemeClr val="tx2"/>
                </a:solidFill>
              </a:rPr>
              <a:t>the </a:t>
            </a:r>
            <a:r>
              <a:rPr lang="en-US" sz="1800" dirty="0">
                <a:solidFill>
                  <a:schemeClr val="tx2"/>
                </a:solidFill>
              </a:rPr>
              <a:t>Regulation </a:t>
            </a:r>
            <a:r>
              <a:rPr lang="en-US" sz="1800" dirty="0">
                <a:solidFill>
                  <a:schemeClr val="accent2">
                    <a:lumMod val="75000"/>
                  </a:schemeClr>
                </a:solidFill>
              </a:rPr>
              <a:t>“On the licensing of payment institutions and electronic money institutions and the registration of payment service providers</a:t>
            </a:r>
            <a:r>
              <a:rPr lang="en-US" sz="1800" dirty="0" smtClean="0">
                <a:solidFill>
                  <a:schemeClr val="accent2">
                    <a:lumMod val="75000"/>
                  </a:schemeClr>
                </a:solidFill>
              </a:rPr>
              <a:t>”</a:t>
            </a:r>
            <a:r>
              <a:rPr lang="en-US" sz="1800" dirty="0" smtClean="0">
                <a:solidFill>
                  <a:schemeClr val="tx2"/>
                </a:solidFill>
              </a:rPr>
              <a:t>,</a:t>
            </a:r>
            <a:r>
              <a:rPr lang="en-US" sz="1800" dirty="0" smtClean="0">
                <a:solidFill>
                  <a:schemeClr val="accent2">
                    <a:lumMod val="75000"/>
                  </a:schemeClr>
                </a:solidFill>
              </a:rPr>
              <a:t> </a:t>
            </a:r>
            <a:r>
              <a:rPr lang="en-US" sz="1800" dirty="0" smtClean="0">
                <a:solidFill>
                  <a:schemeClr val="tx2"/>
                </a:solidFill>
              </a:rPr>
              <a:t>implementing the </a:t>
            </a:r>
            <a:r>
              <a:rPr lang="en-US" sz="1800" dirty="0" err="1" smtClean="0">
                <a:solidFill>
                  <a:schemeClr val="tx2"/>
                </a:solidFill>
              </a:rPr>
              <a:t>licencing</a:t>
            </a:r>
            <a:r>
              <a:rPr lang="en-US" sz="1800" dirty="0" smtClean="0">
                <a:solidFill>
                  <a:schemeClr val="tx2"/>
                </a:solidFill>
              </a:rPr>
              <a:t> </a:t>
            </a:r>
            <a:r>
              <a:rPr lang="en-US" sz="1800" dirty="0">
                <a:solidFill>
                  <a:schemeClr val="tx2"/>
                </a:solidFill>
              </a:rPr>
              <a:t>requirements of Payment Services </a:t>
            </a:r>
            <a:r>
              <a:rPr lang="en-US" sz="1800" dirty="0" smtClean="0">
                <a:solidFill>
                  <a:schemeClr val="tx2"/>
                </a:solidFill>
              </a:rPr>
              <a:t>Law.</a:t>
            </a:r>
          </a:p>
          <a:p>
            <a:pPr marL="285750" algn="just"/>
            <a:endParaRPr lang="en-US" sz="1800" dirty="0">
              <a:solidFill>
                <a:schemeClr val="tx2"/>
              </a:solidFill>
            </a:endParaRPr>
          </a:p>
          <a:p>
            <a:pPr marL="285750" indent="177800" algn="just">
              <a:buFont typeface="Wingdings" panose="05000000000000000000" pitchFamily="2" charset="2"/>
              <a:buChar char="q"/>
            </a:pPr>
            <a:r>
              <a:rPr lang="en-US" sz="1800" dirty="0" smtClean="0">
                <a:solidFill>
                  <a:schemeClr val="tx2"/>
                </a:solidFill>
              </a:rPr>
              <a:t>The </a:t>
            </a:r>
            <a:r>
              <a:rPr lang="en-US" sz="1800" dirty="0">
                <a:solidFill>
                  <a:schemeClr val="tx2"/>
                </a:solidFill>
              </a:rPr>
              <a:t>regulation </a:t>
            </a:r>
            <a:r>
              <a:rPr lang="en-US" sz="1800" dirty="0" smtClean="0">
                <a:solidFill>
                  <a:schemeClr val="tx2"/>
                </a:solidFill>
              </a:rPr>
              <a:t>determines </a:t>
            </a:r>
            <a:r>
              <a:rPr lang="en-US" sz="1800" dirty="0">
                <a:solidFill>
                  <a:schemeClr val="tx2"/>
                </a:solidFill>
              </a:rPr>
              <a:t>the conditions, requirements, deadlines, documentation and procedures for: </a:t>
            </a:r>
            <a:r>
              <a:rPr lang="en-US" sz="1800" dirty="0">
                <a:solidFill>
                  <a:schemeClr val="accent2">
                    <a:lumMod val="75000"/>
                  </a:schemeClr>
                </a:solidFill>
              </a:rPr>
              <a:t>licensing of payment institutions </a:t>
            </a:r>
            <a:r>
              <a:rPr lang="en-US" sz="1800" dirty="0">
                <a:solidFill>
                  <a:schemeClr val="tx2"/>
                </a:solidFill>
              </a:rPr>
              <a:t>and </a:t>
            </a:r>
            <a:r>
              <a:rPr lang="en-US" sz="1800" dirty="0">
                <a:solidFill>
                  <a:schemeClr val="accent2">
                    <a:lumMod val="75000"/>
                  </a:schemeClr>
                </a:solidFill>
              </a:rPr>
              <a:t>electronic money institutions </a:t>
            </a:r>
            <a:r>
              <a:rPr lang="en-US" sz="1800" dirty="0">
                <a:solidFill>
                  <a:schemeClr val="tx2"/>
                </a:solidFill>
              </a:rPr>
              <a:t>in the Republic of Albania; </a:t>
            </a:r>
            <a:r>
              <a:rPr lang="en-US" sz="1800" dirty="0">
                <a:solidFill>
                  <a:schemeClr val="accent2">
                    <a:lumMod val="75000"/>
                  </a:schemeClr>
                </a:solidFill>
              </a:rPr>
              <a:t>registration in the public register of payment service providers in the Republic of Albania, which benefit from the exemptions</a:t>
            </a:r>
            <a:r>
              <a:rPr lang="en-US" sz="1800" dirty="0">
                <a:solidFill>
                  <a:schemeClr val="tx2"/>
                </a:solidFill>
              </a:rPr>
              <a:t> as defined in article 4, letters "</a:t>
            </a:r>
            <a:r>
              <a:rPr lang="en-US" sz="1800" dirty="0" err="1">
                <a:solidFill>
                  <a:schemeClr val="tx2"/>
                </a:solidFill>
              </a:rPr>
              <a:t>gj</a:t>
            </a:r>
            <a:r>
              <a:rPr lang="en-US" sz="1800" dirty="0">
                <a:solidFill>
                  <a:schemeClr val="tx2"/>
                </a:solidFill>
              </a:rPr>
              <a:t>" and "h", as well as in article 28 of the law "On payment services"; </a:t>
            </a:r>
            <a:r>
              <a:rPr lang="en-US" sz="1800" dirty="0" smtClean="0">
                <a:solidFill>
                  <a:schemeClr val="accent2">
                    <a:lumMod val="75000"/>
                  </a:schemeClr>
                </a:solidFill>
              </a:rPr>
              <a:t>approvals</a:t>
            </a:r>
            <a:r>
              <a:rPr lang="en-US" sz="1800" dirty="0" smtClean="0">
                <a:solidFill>
                  <a:schemeClr val="tx2"/>
                </a:solidFill>
              </a:rPr>
              <a:t> </a:t>
            </a:r>
            <a:r>
              <a:rPr lang="en-US" sz="1800" dirty="0">
                <a:solidFill>
                  <a:schemeClr val="tx2"/>
                </a:solidFill>
              </a:rPr>
              <a:t>by the Bank of Albania; and </a:t>
            </a:r>
            <a:r>
              <a:rPr lang="en-US" sz="1800" dirty="0" smtClean="0">
                <a:solidFill>
                  <a:schemeClr val="accent2">
                    <a:lumMod val="75000"/>
                  </a:schemeClr>
                </a:solidFill>
              </a:rPr>
              <a:t>obligation for </a:t>
            </a:r>
            <a:r>
              <a:rPr lang="en-US" sz="1800" dirty="0">
                <a:solidFill>
                  <a:schemeClr val="accent2">
                    <a:lumMod val="75000"/>
                  </a:schemeClr>
                </a:solidFill>
              </a:rPr>
              <a:t>notifications </a:t>
            </a:r>
            <a:r>
              <a:rPr lang="en-US" sz="1800" dirty="0">
                <a:solidFill>
                  <a:schemeClr val="tx2"/>
                </a:solidFill>
              </a:rPr>
              <a:t>by entities in the Bank of Albania, during the exercise of the activity</a:t>
            </a:r>
            <a:r>
              <a:rPr lang="en-US" sz="1800" dirty="0" smtClean="0">
                <a:solidFill>
                  <a:schemeClr val="tx2"/>
                </a:solidFill>
              </a:rPr>
              <a:t>.</a:t>
            </a:r>
          </a:p>
          <a:p>
            <a:pPr marL="285750" algn="just"/>
            <a:endParaRPr lang="en-US" sz="1800" dirty="0" smtClean="0">
              <a:solidFill>
                <a:schemeClr val="tx2"/>
              </a:solidFill>
            </a:endParaRPr>
          </a:p>
          <a:p>
            <a:pPr marL="285750" indent="177800" algn="just">
              <a:buFont typeface="Wingdings" panose="05000000000000000000" pitchFamily="2" charset="2"/>
              <a:buChar char="q"/>
            </a:pPr>
            <a:r>
              <a:rPr lang="en-US" sz="1800" b="1" dirty="0" smtClean="0">
                <a:solidFill>
                  <a:schemeClr val="tx2"/>
                </a:solidFill>
              </a:rPr>
              <a:t>The new regulation enters into force on 1 January 2022</a:t>
            </a:r>
            <a:r>
              <a:rPr lang="en-US" sz="1800" dirty="0" smtClean="0">
                <a:solidFill>
                  <a:schemeClr val="tx2"/>
                </a:solidFill>
              </a:rPr>
              <a:t>.</a:t>
            </a:r>
          </a:p>
        </p:txBody>
      </p:sp>
      <p:sp>
        <p:nvSpPr>
          <p:cNvPr id="4" name="Slide Number Placeholder 3"/>
          <p:cNvSpPr>
            <a:spLocks noGrp="1"/>
          </p:cNvSpPr>
          <p:nvPr>
            <p:ph type="sldNum" sz="quarter" idx="12"/>
          </p:nvPr>
        </p:nvSpPr>
        <p:spPr/>
        <p:txBody>
          <a:bodyPr/>
          <a:lstStyle/>
          <a:p>
            <a:pPr>
              <a:defRPr/>
            </a:pPr>
            <a:fld id="{EC99EAC8-A30D-45BD-A2F8-DCE28C3324B0}" type="slidenum">
              <a:rPr lang="en-US" smtClean="0"/>
              <a:pPr>
                <a:defRPr/>
              </a:pPr>
              <a:t>3</a:t>
            </a:fld>
            <a:endParaRPr lang="en-US"/>
          </a:p>
        </p:txBody>
      </p:sp>
    </p:spTree>
    <p:extLst>
      <p:ext uri="{BB962C8B-B14F-4D97-AF65-F5344CB8AC3E}">
        <p14:creationId xmlns:p14="http://schemas.microsoft.com/office/powerpoint/2010/main" val="447164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52401"/>
            <a:ext cx="8077200" cy="457199"/>
          </a:xfrm>
        </p:spPr>
        <p:style>
          <a:lnRef idx="2">
            <a:schemeClr val="accent1"/>
          </a:lnRef>
          <a:fillRef idx="1">
            <a:schemeClr val="lt1"/>
          </a:fillRef>
          <a:effectRef idx="0">
            <a:schemeClr val="accent1"/>
          </a:effectRef>
          <a:fontRef idx="minor">
            <a:schemeClr val="dk1"/>
          </a:fontRef>
        </p:style>
        <p:txBody>
          <a:bodyPr/>
          <a:lstStyle/>
          <a:p>
            <a:pPr>
              <a:defRPr/>
            </a:pPr>
            <a:r>
              <a:rPr lang="en-US" sz="2800" b="1" dirty="0" smtClean="0">
                <a:solidFill>
                  <a:schemeClr val="tx2"/>
                </a:solidFill>
                <a:cs typeface="Arial" pitchFamily="34" charset="0"/>
              </a:rPr>
              <a:t/>
            </a:r>
            <a:br>
              <a:rPr lang="en-US" sz="2800" b="1" dirty="0" smtClean="0">
                <a:solidFill>
                  <a:schemeClr val="tx2"/>
                </a:solidFill>
                <a:cs typeface="Arial" pitchFamily="34" charset="0"/>
              </a:rPr>
            </a:br>
            <a:r>
              <a:rPr lang="en-US" sz="2800" b="1" dirty="0" smtClean="0">
                <a:solidFill>
                  <a:schemeClr val="tx2"/>
                </a:solidFill>
                <a:cs typeface="Arial" pitchFamily="34" charset="0"/>
              </a:rPr>
              <a:t>I. THE </a:t>
            </a:r>
            <a:r>
              <a:rPr lang="en-US" sz="2800" b="1" dirty="0">
                <a:solidFill>
                  <a:schemeClr val="tx2"/>
                </a:solidFill>
                <a:cs typeface="Arial" pitchFamily="34" charset="0"/>
              </a:rPr>
              <a:t>REGULATORY </a:t>
            </a:r>
            <a:r>
              <a:rPr lang="en-US" sz="2800" b="1" dirty="0" smtClean="0">
                <a:solidFill>
                  <a:schemeClr val="tx2"/>
                </a:solidFill>
                <a:cs typeface="Arial" pitchFamily="34" charset="0"/>
              </a:rPr>
              <a:t>FRAMEWORK</a:t>
            </a:r>
            <a:r>
              <a:rPr lang="en-US" sz="2800" b="1" dirty="0">
                <a:solidFill>
                  <a:schemeClr val="tx2"/>
                </a:solidFill>
                <a:cs typeface="Arial" pitchFamily="34" charset="0"/>
              </a:rPr>
              <a:t/>
            </a:r>
            <a:br>
              <a:rPr lang="en-US" sz="2800" b="1" dirty="0">
                <a:solidFill>
                  <a:schemeClr val="tx2"/>
                </a:solidFill>
                <a:cs typeface="Arial" pitchFamily="34" charset="0"/>
              </a:rPr>
            </a:br>
            <a:endParaRPr lang="en-US" sz="2800" b="1" dirty="0">
              <a:solidFill>
                <a:schemeClr val="tx2"/>
              </a:solidFill>
              <a:cs typeface="Arial" pitchFamily="34" charset="0"/>
            </a:endParaRPr>
          </a:p>
        </p:txBody>
      </p:sp>
      <p:sp>
        <p:nvSpPr>
          <p:cNvPr id="3" name="Subtitle 2"/>
          <p:cNvSpPr>
            <a:spLocks noGrp="1"/>
          </p:cNvSpPr>
          <p:nvPr>
            <p:ph type="subTitle" idx="1"/>
          </p:nvPr>
        </p:nvSpPr>
        <p:spPr>
          <a:xfrm>
            <a:off x="228600" y="762000"/>
            <a:ext cx="8763000" cy="5867400"/>
          </a:xfrm>
        </p:spPr>
        <p:txBody>
          <a:bodyPr/>
          <a:lstStyle/>
          <a:p>
            <a:pPr marL="285750" indent="177800" algn="just">
              <a:buFont typeface="Wingdings" panose="05000000000000000000" pitchFamily="2" charset="2"/>
              <a:buChar char="q"/>
            </a:pPr>
            <a:r>
              <a:rPr lang="en-US" sz="1800" dirty="0" smtClean="0">
                <a:solidFill>
                  <a:schemeClr val="tx2"/>
                </a:solidFill>
              </a:rPr>
              <a:t>The </a:t>
            </a:r>
            <a:r>
              <a:rPr lang="en-US" sz="1800" dirty="0">
                <a:solidFill>
                  <a:schemeClr val="tx2"/>
                </a:solidFill>
              </a:rPr>
              <a:t>Bank of Albania’s Supervisory Council </a:t>
            </a:r>
            <a:r>
              <a:rPr lang="en-US" sz="1800" dirty="0" smtClean="0">
                <a:solidFill>
                  <a:schemeClr val="tx2"/>
                </a:solidFill>
              </a:rPr>
              <a:t>also approved </a:t>
            </a:r>
            <a:r>
              <a:rPr lang="en-US" sz="1800" dirty="0">
                <a:solidFill>
                  <a:schemeClr val="tx2"/>
                </a:solidFill>
              </a:rPr>
              <a:t>in 24 November </a:t>
            </a:r>
            <a:r>
              <a:rPr lang="en-US" sz="1800" dirty="0" smtClean="0">
                <a:solidFill>
                  <a:schemeClr val="tx2"/>
                </a:solidFill>
              </a:rPr>
              <a:t>2021 the </a:t>
            </a:r>
            <a:r>
              <a:rPr lang="en-US" sz="1800" dirty="0">
                <a:solidFill>
                  <a:schemeClr val="tx2"/>
                </a:solidFill>
              </a:rPr>
              <a:t>following </a:t>
            </a:r>
            <a:r>
              <a:rPr lang="en-US" sz="1800" dirty="0" smtClean="0">
                <a:solidFill>
                  <a:schemeClr val="tx2"/>
                </a:solidFill>
              </a:rPr>
              <a:t>regulatory amendments</a:t>
            </a:r>
            <a:r>
              <a:rPr lang="en-US" sz="1800" dirty="0">
                <a:solidFill>
                  <a:schemeClr val="tx2"/>
                </a:solidFill>
              </a:rPr>
              <a:t>, implementing </a:t>
            </a:r>
            <a:r>
              <a:rPr lang="en-US" sz="1800" dirty="0" smtClean="0">
                <a:solidFill>
                  <a:schemeClr val="tx2"/>
                </a:solidFill>
              </a:rPr>
              <a:t>requirements </a:t>
            </a:r>
            <a:r>
              <a:rPr lang="en-US" sz="1800" dirty="0">
                <a:solidFill>
                  <a:schemeClr val="tx2"/>
                </a:solidFill>
              </a:rPr>
              <a:t>of Payment Services Law:</a:t>
            </a:r>
          </a:p>
          <a:p>
            <a:pPr marL="285750" algn="just"/>
            <a:endParaRPr lang="en-US" sz="1800" dirty="0">
              <a:solidFill>
                <a:schemeClr val="tx2"/>
              </a:solidFill>
            </a:endParaRPr>
          </a:p>
          <a:p>
            <a:pPr marL="571500" lvl="0" indent="-285750" algn="just">
              <a:buFont typeface="Arial" panose="020B0604020202020204" pitchFamily="34" charset="0"/>
              <a:buChar char="•"/>
            </a:pPr>
            <a:r>
              <a:rPr lang="en-US" sz="1600" dirty="0" smtClean="0">
                <a:solidFill>
                  <a:schemeClr val="tx2"/>
                </a:solidFill>
              </a:rPr>
              <a:t>amendments </a:t>
            </a:r>
            <a:r>
              <a:rPr lang="en-US" sz="1600" dirty="0">
                <a:solidFill>
                  <a:schemeClr val="tx2"/>
                </a:solidFill>
              </a:rPr>
              <a:t>to the Regulation </a:t>
            </a:r>
            <a:r>
              <a:rPr lang="en-US" sz="1600" dirty="0">
                <a:solidFill>
                  <a:schemeClr val="accent2">
                    <a:lumMod val="75000"/>
                  </a:schemeClr>
                </a:solidFill>
              </a:rPr>
              <a:t>“On licensing and activity of non-bank financial institutions</a:t>
            </a:r>
            <a:r>
              <a:rPr lang="en-US" sz="1600" dirty="0" smtClean="0">
                <a:solidFill>
                  <a:schemeClr val="accent2">
                    <a:lumMod val="75000"/>
                  </a:schemeClr>
                </a:solidFill>
              </a:rPr>
              <a:t>”</a:t>
            </a:r>
            <a:r>
              <a:rPr lang="en-US" sz="1600" dirty="0">
                <a:solidFill>
                  <a:schemeClr val="tx2"/>
                </a:solidFill>
              </a:rPr>
              <a:t> </a:t>
            </a:r>
            <a:r>
              <a:rPr lang="en-US" sz="1600" dirty="0" smtClean="0">
                <a:solidFill>
                  <a:schemeClr val="tx2"/>
                </a:solidFill>
              </a:rPr>
              <a:t>- mainly </a:t>
            </a:r>
            <a:r>
              <a:rPr lang="en-US" sz="1600" dirty="0">
                <a:solidFill>
                  <a:schemeClr val="tx2"/>
                </a:solidFill>
              </a:rPr>
              <a:t>related to </a:t>
            </a:r>
            <a:r>
              <a:rPr lang="en-US" sz="1600" dirty="0" smtClean="0">
                <a:solidFill>
                  <a:schemeClr val="tx2"/>
                </a:solidFill>
              </a:rPr>
              <a:t>the abrogation of licensing </a:t>
            </a:r>
            <a:r>
              <a:rPr lang="en-US" sz="1600" dirty="0">
                <a:solidFill>
                  <a:schemeClr val="tx2"/>
                </a:solidFill>
              </a:rPr>
              <a:t>requirements and prior approvals for </a:t>
            </a:r>
            <a:r>
              <a:rPr lang="en-US" sz="1600" dirty="0" smtClean="0">
                <a:solidFill>
                  <a:schemeClr val="tx2"/>
                </a:solidFill>
              </a:rPr>
              <a:t>NBFIs providing </a:t>
            </a:r>
            <a:r>
              <a:rPr lang="en-US" sz="1600" dirty="0">
                <a:solidFill>
                  <a:schemeClr val="tx2"/>
                </a:solidFill>
              </a:rPr>
              <a:t>payment and money transfer </a:t>
            </a:r>
            <a:r>
              <a:rPr lang="en-US" sz="1600" dirty="0" smtClean="0">
                <a:solidFill>
                  <a:schemeClr val="tx2"/>
                </a:solidFill>
              </a:rPr>
              <a:t>services and for electronic </a:t>
            </a:r>
            <a:r>
              <a:rPr lang="en-US" sz="1600" dirty="0">
                <a:solidFill>
                  <a:schemeClr val="tx2"/>
                </a:solidFill>
              </a:rPr>
              <a:t>money institutions, which </a:t>
            </a:r>
            <a:r>
              <a:rPr lang="en-US" sz="1600" dirty="0" smtClean="0">
                <a:solidFill>
                  <a:schemeClr val="tx2"/>
                </a:solidFill>
              </a:rPr>
              <a:t>will be henceforth being </a:t>
            </a:r>
            <a:r>
              <a:rPr lang="en-US" sz="1600" dirty="0">
                <a:solidFill>
                  <a:schemeClr val="tx2"/>
                </a:solidFill>
              </a:rPr>
              <a:t>processed in accordance with the new legal and regulatory requirements</a:t>
            </a:r>
            <a:r>
              <a:rPr lang="en-US" sz="1600" dirty="0" smtClean="0">
                <a:solidFill>
                  <a:schemeClr val="tx2"/>
                </a:solidFill>
              </a:rPr>
              <a:t>;</a:t>
            </a:r>
          </a:p>
          <a:p>
            <a:pPr marL="285750" lvl="0" algn="just"/>
            <a:endParaRPr lang="en-US" sz="800" dirty="0">
              <a:solidFill>
                <a:schemeClr val="tx2"/>
              </a:solidFill>
            </a:endParaRPr>
          </a:p>
          <a:p>
            <a:pPr marL="571500" indent="-285750" algn="just">
              <a:buFont typeface="Arial" panose="020B0604020202020204" pitchFamily="34" charset="0"/>
              <a:buChar char="•"/>
            </a:pPr>
            <a:r>
              <a:rPr lang="en-US" sz="1600" dirty="0" smtClean="0">
                <a:solidFill>
                  <a:schemeClr val="tx2"/>
                </a:solidFill>
              </a:rPr>
              <a:t>amendments </a:t>
            </a:r>
            <a:r>
              <a:rPr lang="en-US" sz="1600" dirty="0">
                <a:solidFill>
                  <a:schemeClr val="tx2"/>
                </a:solidFill>
              </a:rPr>
              <a:t>to the Regulation </a:t>
            </a:r>
            <a:r>
              <a:rPr lang="en-US" sz="1600" dirty="0">
                <a:solidFill>
                  <a:schemeClr val="accent2">
                    <a:lumMod val="75000"/>
                  </a:schemeClr>
                </a:solidFill>
              </a:rPr>
              <a:t>“On granting the license and the exercise of banking activity of banks and branches of foreign banks in the Republic of </a:t>
            </a:r>
            <a:r>
              <a:rPr lang="en-US" sz="1600" dirty="0" smtClean="0">
                <a:solidFill>
                  <a:schemeClr val="accent2">
                    <a:lumMod val="75000"/>
                  </a:schemeClr>
                </a:solidFill>
              </a:rPr>
              <a:t>Albania”</a:t>
            </a:r>
            <a:r>
              <a:rPr lang="en-US" sz="1600" dirty="0">
                <a:solidFill>
                  <a:schemeClr val="tx2"/>
                </a:solidFill>
              </a:rPr>
              <a:t> </a:t>
            </a:r>
            <a:r>
              <a:rPr lang="en-US" sz="1600" dirty="0" smtClean="0">
                <a:solidFill>
                  <a:schemeClr val="tx2"/>
                </a:solidFill>
              </a:rPr>
              <a:t>- mainly </a:t>
            </a:r>
            <a:r>
              <a:rPr lang="en-US" sz="1600" dirty="0">
                <a:solidFill>
                  <a:schemeClr val="tx2"/>
                </a:solidFill>
              </a:rPr>
              <a:t>consist of </a:t>
            </a:r>
            <a:r>
              <a:rPr lang="en-US" sz="1600" dirty="0" smtClean="0">
                <a:solidFill>
                  <a:schemeClr val="tx2"/>
                </a:solidFill>
              </a:rPr>
              <a:t>some new requirements </a:t>
            </a:r>
            <a:r>
              <a:rPr lang="en-US" sz="1600" dirty="0">
                <a:solidFill>
                  <a:schemeClr val="tx2"/>
                </a:solidFill>
              </a:rPr>
              <a:t>for bank agents, when the </a:t>
            </a:r>
            <a:r>
              <a:rPr lang="en-US" sz="1600" dirty="0" smtClean="0">
                <a:solidFill>
                  <a:schemeClr val="tx2"/>
                </a:solidFill>
              </a:rPr>
              <a:t>banks act </a:t>
            </a:r>
            <a:r>
              <a:rPr lang="en-US" sz="1600" dirty="0">
                <a:solidFill>
                  <a:schemeClr val="tx2"/>
                </a:solidFill>
              </a:rPr>
              <a:t>with agents only in the capacity of payment service </a:t>
            </a:r>
            <a:r>
              <a:rPr lang="en-US" sz="1600" dirty="0" smtClean="0">
                <a:solidFill>
                  <a:schemeClr val="tx2"/>
                </a:solidFill>
              </a:rPr>
              <a:t>providers;</a:t>
            </a:r>
          </a:p>
          <a:p>
            <a:pPr marL="285750" algn="just"/>
            <a:endParaRPr lang="en-US" sz="800" dirty="0">
              <a:solidFill>
                <a:schemeClr val="tx2"/>
              </a:solidFill>
            </a:endParaRPr>
          </a:p>
          <a:p>
            <a:pPr marL="571500" indent="-285750" algn="just">
              <a:buFont typeface="Arial" panose="020B0604020202020204" pitchFamily="34" charset="0"/>
              <a:buChar char="•"/>
            </a:pPr>
            <a:r>
              <a:rPr lang="en-US" sz="1600" dirty="0" smtClean="0">
                <a:solidFill>
                  <a:schemeClr val="tx2"/>
                </a:solidFill>
              </a:rPr>
              <a:t>amendments </a:t>
            </a:r>
            <a:r>
              <a:rPr lang="en-US" sz="1600" dirty="0">
                <a:solidFill>
                  <a:schemeClr val="tx2"/>
                </a:solidFill>
              </a:rPr>
              <a:t>to the Regulation “</a:t>
            </a:r>
            <a:r>
              <a:rPr lang="en-US" sz="1600" dirty="0">
                <a:solidFill>
                  <a:schemeClr val="accent2">
                    <a:lumMod val="75000"/>
                  </a:schemeClr>
                </a:solidFill>
              </a:rPr>
              <a:t>On licensing and activity of savings and loans associations and their Unions” </a:t>
            </a:r>
            <a:r>
              <a:rPr lang="en-US" sz="1600" dirty="0">
                <a:solidFill>
                  <a:schemeClr val="tx2"/>
                </a:solidFill>
              </a:rPr>
              <a:t>- ensure compliance with new legal and regulatory requirements. Now the SLAs that will offer payment services, will be provided with a </a:t>
            </a:r>
            <a:r>
              <a:rPr lang="en-US" sz="1600" dirty="0" smtClean="0">
                <a:solidFill>
                  <a:schemeClr val="tx2"/>
                </a:solidFill>
              </a:rPr>
              <a:t>separate license </a:t>
            </a:r>
            <a:r>
              <a:rPr lang="en-US" sz="1600" dirty="0">
                <a:solidFill>
                  <a:schemeClr val="tx2"/>
                </a:solidFill>
              </a:rPr>
              <a:t>as a payment institution, in addition to the license as SLA</a:t>
            </a:r>
            <a:r>
              <a:rPr lang="en-US" sz="1600" dirty="0" smtClean="0">
                <a:solidFill>
                  <a:schemeClr val="tx2"/>
                </a:solidFill>
              </a:rPr>
              <a:t>;</a:t>
            </a:r>
          </a:p>
          <a:p>
            <a:pPr marL="285750" algn="just"/>
            <a:endParaRPr lang="en-US" sz="800" dirty="0">
              <a:solidFill>
                <a:schemeClr val="tx2"/>
              </a:solidFill>
            </a:endParaRPr>
          </a:p>
          <a:p>
            <a:pPr marL="571500" indent="-285750" algn="just">
              <a:buFont typeface="Arial" panose="020B0604020202020204" pitchFamily="34" charset="0"/>
              <a:buChar char="•"/>
            </a:pPr>
            <a:r>
              <a:rPr lang="en-US" sz="1600" dirty="0" smtClean="0">
                <a:solidFill>
                  <a:schemeClr val="tx2"/>
                </a:solidFill>
              </a:rPr>
              <a:t>amendments </a:t>
            </a:r>
            <a:r>
              <a:rPr lang="en-US" sz="1600" dirty="0">
                <a:solidFill>
                  <a:schemeClr val="tx2"/>
                </a:solidFill>
              </a:rPr>
              <a:t>to the Regulation “</a:t>
            </a:r>
            <a:r>
              <a:rPr lang="en-US" sz="1600" dirty="0">
                <a:solidFill>
                  <a:schemeClr val="accent2">
                    <a:lumMod val="75000"/>
                  </a:schemeClr>
                </a:solidFill>
              </a:rPr>
              <a:t>On minimum security requirements regarding premises where banking and financial activities are conducted and transportation of monetary values</a:t>
            </a:r>
            <a:r>
              <a:rPr lang="en-US" sz="1600" dirty="0" smtClean="0">
                <a:solidFill>
                  <a:schemeClr val="accent2">
                    <a:lumMod val="75000"/>
                  </a:schemeClr>
                </a:solidFill>
              </a:rPr>
              <a:t>”</a:t>
            </a:r>
            <a:r>
              <a:rPr lang="en-US" sz="1600" dirty="0">
                <a:solidFill>
                  <a:schemeClr val="tx2"/>
                </a:solidFill>
              </a:rPr>
              <a:t> </a:t>
            </a:r>
            <a:r>
              <a:rPr lang="en-US" sz="1600" dirty="0" smtClean="0">
                <a:solidFill>
                  <a:schemeClr val="tx2"/>
                </a:solidFill>
              </a:rPr>
              <a:t>– adding some requirements on banks’ agents and on PIs and EMIs.</a:t>
            </a:r>
          </a:p>
          <a:p>
            <a:pPr marL="571500" indent="-285750" algn="just">
              <a:buFont typeface="Arial" panose="020B0604020202020204" pitchFamily="34" charset="0"/>
              <a:buChar char="•"/>
            </a:pPr>
            <a:endParaRPr lang="en-US" sz="1600" dirty="0">
              <a:solidFill>
                <a:schemeClr val="tx2"/>
              </a:solidFill>
            </a:endParaRPr>
          </a:p>
          <a:p>
            <a:pPr marL="285750" indent="177800" algn="just">
              <a:buFont typeface="Wingdings" panose="05000000000000000000" pitchFamily="2" charset="2"/>
              <a:buChar char="q"/>
            </a:pPr>
            <a:r>
              <a:rPr lang="en-US" sz="1800" b="1" dirty="0">
                <a:solidFill>
                  <a:schemeClr val="tx2"/>
                </a:solidFill>
              </a:rPr>
              <a:t>The </a:t>
            </a:r>
            <a:r>
              <a:rPr lang="en-US" sz="1800" b="1" dirty="0" smtClean="0">
                <a:solidFill>
                  <a:schemeClr val="tx2"/>
                </a:solidFill>
              </a:rPr>
              <a:t>amendments enter into </a:t>
            </a:r>
            <a:r>
              <a:rPr lang="en-US" sz="1800" b="1" dirty="0">
                <a:solidFill>
                  <a:schemeClr val="tx2"/>
                </a:solidFill>
              </a:rPr>
              <a:t>force on 1 January 2022.</a:t>
            </a:r>
          </a:p>
          <a:p>
            <a:pPr marL="285750" algn="just"/>
            <a:endParaRPr lang="en-US" sz="1600" dirty="0">
              <a:solidFill>
                <a:schemeClr val="tx2"/>
              </a:solidFill>
            </a:endParaRPr>
          </a:p>
          <a:p>
            <a:pPr marL="285750" algn="just"/>
            <a:endParaRPr lang="en-US" sz="1800" dirty="0" smtClean="0">
              <a:solidFill>
                <a:schemeClr val="tx2"/>
              </a:solidFill>
            </a:endParaRPr>
          </a:p>
          <a:p>
            <a:pPr marL="571500" algn="just"/>
            <a:endParaRPr lang="en-US" sz="1800" dirty="0">
              <a:solidFill>
                <a:schemeClr val="tx1"/>
              </a:solidFill>
            </a:endParaRPr>
          </a:p>
        </p:txBody>
      </p:sp>
      <p:sp>
        <p:nvSpPr>
          <p:cNvPr id="4" name="Slide Number Placeholder 3"/>
          <p:cNvSpPr>
            <a:spLocks noGrp="1"/>
          </p:cNvSpPr>
          <p:nvPr>
            <p:ph type="sldNum" sz="quarter" idx="12"/>
          </p:nvPr>
        </p:nvSpPr>
        <p:spPr/>
        <p:txBody>
          <a:bodyPr/>
          <a:lstStyle/>
          <a:p>
            <a:pPr>
              <a:defRPr/>
            </a:pPr>
            <a:fld id="{EC99EAC8-A30D-45BD-A2F8-DCE28C3324B0}" type="slidenum">
              <a:rPr lang="en-US" smtClean="0"/>
              <a:pPr>
                <a:defRPr/>
              </a:pPr>
              <a:t>4</a:t>
            </a:fld>
            <a:endParaRPr lang="en-US"/>
          </a:p>
        </p:txBody>
      </p:sp>
    </p:spTree>
    <p:extLst>
      <p:ext uri="{BB962C8B-B14F-4D97-AF65-F5344CB8AC3E}">
        <p14:creationId xmlns:p14="http://schemas.microsoft.com/office/powerpoint/2010/main" val="6006710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52401"/>
            <a:ext cx="8077200" cy="457199"/>
          </a:xfrm>
        </p:spPr>
        <p:style>
          <a:lnRef idx="2">
            <a:schemeClr val="accent1"/>
          </a:lnRef>
          <a:fillRef idx="1">
            <a:schemeClr val="lt1"/>
          </a:fillRef>
          <a:effectRef idx="0">
            <a:schemeClr val="accent1"/>
          </a:effectRef>
          <a:fontRef idx="minor">
            <a:schemeClr val="dk1"/>
          </a:fontRef>
        </p:style>
        <p:txBody>
          <a:bodyPr/>
          <a:lstStyle/>
          <a:p>
            <a:pPr>
              <a:defRPr/>
            </a:pPr>
            <a:r>
              <a:rPr lang="en-US" sz="2800" b="1" dirty="0" smtClean="0">
                <a:solidFill>
                  <a:schemeClr val="tx2"/>
                </a:solidFill>
                <a:cs typeface="Arial" pitchFamily="34" charset="0"/>
              </a:rPr>
              <a:t/>
            </a:r>
            <a:br>
              <a:rPr lang="en-US" sz="2800" b="1" dirty="0" smtClean="0">
                <a:solidFill>
                  <a:schemeClr val="tx2"/>
                </a:solidFill>
                <a:cs typeface="Arial" pitchFamily="34" charset="0"/>
              </a:rPr>
            </a:br>
            <a:r>
              <a:rPr lang="en-US" sz="2800" b="1" dirty="0" smtClean="0">
                <a:solidFill>
                  <a:schemeClr val="tx2"/>
                </a:solidFill>
                <a:cs typeface="Arial" pitchFamily="34" charset="0"/>
              </a:rPr>
              <a:t>I. THE </a:t>
            </a:r>
            <a:r>
              <a:rPr lang="en-US" sz="2800" b="1" dirty="0">
                <a:solidFill>
                  <a:schemeClr val="tx2"/>
                </a:solidFill>
                <a:cs typeface="Arial" pitchFamily="34" charset="0"/>
              </a:rPr>
              <a:t>REGULATORY </a:t>
            </a:r>
            <a:r>
              <a:rPr lang="en-US" sz="2800" b="1" dirty="0" smtClean="0">
                <a:solidFill>
                  <a:schemeClr val="tx2"/>
                </a:solidFill>
                <a:cs typeface="Arial" pitchFamily="34" charset="0"/>
              </a:rPr>
              <a:t>FRAMEWORK</a:t>
            </a:r>
            <a:r>
              <a:rPr lang="en-US" sz="2800" b="1" dirty="0">
                <a:solidFill>
                  <a:schemeClr val="tx2"/>
                </a:solidFill>
                <a:cs typeface="Arial" pitchFamily="34" charset="0"/>
              </a:rPr>
              <a:t/>
            </a:r>
            <a:br>
              <a:rPr lang="en-US" sz="2800" b="1" dirty="0">
                <a:solidFill>
                  <a:schemeClr val="tx2"/>
                </a:solidFill>
                <a:cs typeface="Arial" pitchFamily="34" charset="0"/>
              </a:rPr>
            </a:br>
            <a:endParaRPr lang="en-US" sz="2800" b="1" dirty="0">
              <a:solidFill>
                <a:schemeClr val="tx2"/>
              </a:solidFill>
              <a:cs typeface="Arial" pitchFamily="34" charset="0"/>
            </a:endParaRPr>
          </a:p>
        </p:txBody>
      </p:sp>
      <p:sp>
        <p:nvSpPr>
          <p:cNvPr id="3" name="Subtitle 2"/>
          <p:cNvSpPr>
            <a:spLocks noGrp="1"/>
          </p:cNvSpPr>
          <p:nvPr>
            <p:ph type="subTitle" idx="1"/>
          </p:nvPr>
        </p:nvSpPr>
        <p:spPr>
          <a:xfrm>
            <a:off x="609600" y="990600"/>
            <a:ext cx="8077200" cy="5105400"/>
          </a:xfrm>
        </p:spPr>
        <p:txBody>
          <a:bodyPr/>
          <a:lstStyle/>
          <a:p>
            <a:pPr marL="285750" indent="177800" algn="just">
              <a:buFont typeface="Wingdings" panose="05000000000000000000" pitchFamily="2" charset="2"/>
              <a:buChar char="q"/>
            </a:pPr>
            <a:endParaRPr lang="en-US" sz="1800" dirty="0" smtClean="0">
              <a:solidFill>
                <a:schemeClr val="tx2"/>
              </a:solidFill>
            </a:endParaRPr>
          </a:p>
          <a:p>
            <a:pPr marL="285750" indent="177800" algn="just">
              <a:buFont typeface="Wingdings" panose="05000000000000000000" pitchFamily="2" charset="2"/>
              <a:buChar char="q"/>
            </a:pPr>
            <a:r>
              <a:rPr lang="en-US" sz="1800" dirty="0" smtClean="0">
                <a:solidFill>
                  <a:schemeClr val="tx2"/>
                </a:solidFill>
              </a:rPr>
              <a:t>Actually, under process are the following acts:</a:t>
            </a:r>
          </a:p>
          <a:p>
            <a:pPr marL="285750" indent="177800" algn="just">
              <a:buFont typeface="Wingdings" panose="05000000000000000000" pitchFamily="2" charset="2"/>
              <a:buChar char="q"/>
            </a:pPr>
            <a:endParaRPr lang="en-US" sz="1800" dirty="0">
              <a:solidFill>
                <a:schemeClr val="tx2"/>
              </a:solidFill>
            </a:endParaRPr>
          </a:p>
          <a:p>
            <a:pPr marL="571500" indent="-285750" algn="just">
              <a:buFont typeface="Arial" panose="020B0604020202020204" pitchFamily="34" charset="0"/>
              <a:buChar char="•"/>
            </a:pPr>
            <a:r>
              <a:rPr lang="en-US" sz="1800" dirty="0" smtClean="0">
                <a:solidFill>
                  <a:schemeClr val="tx2"/>
                </a:solidFill>
              </a:rPr>
              <a:t>Draft-regulation </a:t>
            </a:r>
            <a:r>
              <a:rPr lang="en-US" sz="1800" dirty="0">
                <a:solidFill>
                  <a:schemeClr val="tx2"/>
                </a:solidFill>
              </a:rPr>
              <a:t>“On the public register of payment service providers”;</a:t>
            </a:r>
          </a:p>
          <a:p>
            <a:pPr marL="571500" indent="-285750" algn="just">
              <a:buFont typeface="Arial" panose="020B0604020202020204" pitchFamily="34" charset="0"/>
              <a:buChar char="•"/>
            </a:pPr>
            <a:r>
              <a:rPr lang="en-US" sz="1800" dirty="0">
                <a:solidFill>
                  <a:schemeClr val="tx2"/>
                </a:solidFill>
              </a:rPr>
              <a:t>Draft-guideline “On the criteria on how to stipulate the minimum monetary amount of the professional indemnity insurance or other comparable guarantees”; </a:t>
            </a:r>
          </a:p>
          <a:p>
            <a:pPr marL="571500" indent="-285750" algn="just">
              <a:buFont typeface="Arial" panose="020B0604020202020204" pitchFamily="34" charset="0"/>
              <a:buChar char="•"/>
            </a:pPr>
            <a:r>
              <a:rPr lang="en-US" sz="1800" dirty="0">
                <a:solidFill>
                  <a:schemeClr val="tx2"/>
                </a:solidFill>
              </a:rPr>
              <a:t>Draft-regulation “On strong customer authentication and common and secure open standards of communication</a:t>
            </a:r>
            <a:r>
              <a:rPr lang="en-US" sz="1800" dirty="0" smtClean="0">
                <a:solidFill>
                  <a:schemeClr val="tx2"/>
                </a:solidFill>
              </a:rPr>
              <a:t>”;</a:t>
            </a:r>
          </a:p>
          <a:p>
            <a:pPr marL="571500" indent="-285750" algn="just">
              <a:buFont typeface="Arial" panose="020B0604020202020204" pitchFamily="34" charset="0"/>
              <a:buChar char="•"/>
            </a:pPr>
            <a:r>
              <a:rPr lang="en-US" sz="1800" dirty="0">
                <a:solidFill>
                  <a:schemeClr val="tx2"/>
                </a:solidFill>
              </a:rPr>
              <a:t>Draft-regulation </a:t>
            </a:r>
            <a:r>
              <a:rPr lang="en-US" sz="1800" dirty="0" smtClean="0">
                <a:solidFill>
                  <a:schemeClr val="tx2"/>
                </a:solidFill>
              </a:rPr>
              <a:t>“</a:t>
            </a:r>
            <a:r>
              <a:rPr lang="en-US" sz="1800" dirty="0">
                <a:solidFill>
                  <a:schemeClr val="tx2"/>
                </a:solidFill>
              </a:rPr>
              <a:t>On risk management in the activity of </a:t>
            </a:r>
            <a:r>
              <a:rPr lang="en-US" sz="1800" dirty="0" smtClean="0">
                <a:solidFill>
                  <a:schemeClr val="tx2"/>
                </a:solidFill>
              </a:rPr>
              <a:t>payment institutions and electronic money institutions”. </a:t>
            </a:r>
            <a:endParaRPr lang="en-US" sz="1800" dirty="0">
              <a:solidFill>
                <a:schemeClr val="tx2"/>
              </a:solidFill>
            </a:endParaRPr>
          </a:p>
          <a:p>
            <a:pPr marL="285750" algn="just"/>
            <a:endParaRPr lang="en-US" sz="1800" dirty="0" smtClean="0">
              <a:solidFill>
                <a:schemeClr val="tx2"/>
              </a:solidFill>
            </a:endParaRPr>
          </a:p>
          <a:p>
            <a:pPr marL="285750" algn="just"/>
            <a:endParaRPr lang="en-US" sz="1800" dirty="0">
              <a:solidFill>
                <a:schemeClr val="tx2"/>
              </a:solidFill>
            </a:endParaRPr>
          </a:p>
          <a:p>
            <a:pPr algn="just"/>
            <a:r>
              <a:rPr lang="en-US" sz="1800" dirty="0" smtClean="0">
                <a:solidFill>
                  <a:schemeClr val="accent2">
                    <a:lumMod val="75000"/>
                  </a:schemeClr>
                </a:solidFill>
              </a:rPr>
              <a:t>Very soon will start </a:t>
            </a:r>
            <a:r>
              <a:rPr lang="en-US" sz="1800" dirty="0">
                <a:solidFill>
                  <a:schemeClr val="accent2">
                    <a:lumMod val="75000"/>
                  </a:schemeClr>
                </a:solidFill>
              </a:rPr>
              <a:t>the consultation process with the </a:t>
            </a:r>
            <a:r>
              <a:rPr lang="en-US" sz="1800" dirty="0" smtClean="0">
                <a:solidFill>
                  <a:schemeClr val="accent2">
                    <a:lumMod val="75000"/>
                  </a:schemeClr>
                </a:solidFill>
              </a:rPr>
              <a:t>relevant stakeholders/payment </a:t>
            </a:r>
            <a:r>
              <a:rPr lang="en-US" sz="1800" dirty="0">
                <a:solidFill>
                  <a:schemeClr val="accent2">
                    <a:lumMod val="75000"/>
                  </a:schemeClr>
                </a:solidFill>
              </a:rPr>
              <a:t>service providers, on the </a:t>
            </a:r>
            <a:r>
              <a:rPr lang="en-US" sz="1800" dirty="0" smtClean="0">
                <a:solidFill>
                  <a:schemeClr val="accent2">
                    <a:lumMod val="75000"/>
                  </a:schemeClr>
                </a:solidFill>
              </a:rPr>
              <a:t>above-mentioned acts.</a:t>
            </a:r>
            <a:endParaRPr lang="en-US" sz="1800" dirty="0">
              <a:solidFill>
                <a:schemeClr val="accent2">
                  <a:lumMod val="75000"/>
                </a:schemeClr>
              </a:solidFill>
            </a:endParaRPr>
          </a:p>
          <a:p>
            <a:r>
              <a:rPr lang="en-US" sz="1800" dirty="0">
                <a:solidFill>
                  <a:schemeClr val="tx2"/>
                </a:solidFill>
              </a:rPr>
              <a:t> </a:t>
            </a:r>
          </a:p>
          <a:p>
            <a:r>
              <a:rPr lang="en-US" sz="1800" dirty="0">
                <a:solidFill>
                  <a:schemeClr val="tx2"/>
                </a:solidFill>
              </a:rPr>
              <a:t> </a:t>
            </a:r>
          </a:p>
          <a:p>
            <a:r>
              <a:rPr lang="en-US" sz="1800" dirty="0">
                <a:solidFill>
                  <a:schemeClr val="tx2"/>
                </a:solidFill>
              </a:rPr>
              <a:t>  </a:t>
            </a:r>
          </a:p>
          <a:p>
            <a:pPr marL="285750" algn="just"/>
            <a:endParaRPr lang="en-US" sz="1800" dirty="0" smtClean="0">
              <a:solidFill>
                <a:schemeClr val="tx2"/>
              </a:solidFill>
            </a:endParaRPr>
          </a:p>
          <a:p>
            <a:pPr marL="571500" algn="just"/>
            <a:endParaRPr lang="en-US" sz="1800" dirty="0">
              <a:solidFill>
                <a:schemeClr val="tx1"/>
              </a:solidFill>
            </a:endParaRPr>
          </a:p>
        </p:txBody>
      </p:sp>
      <p:sp>
        <p:nvSpPr>
          <p:cNvPr id="4" name="Slide Number Placeholder 3"/>
          <p:cNvSpPr>
            <a:spLocks noGrp="1"/>
          </p:cNvSpPr>
          <p:nvPr>
            <p:ph type="sldNum" sz="quarter" idx="12"/>
          </p:nvPr>
        </p:nvSpPr>
        <p:spPr/>
        <p:txBody>
          <a:bodyPr/>
          <a:lstStyle/>
          <a:p>
            <a:pPr>
              <a:defRPr/>
            </a:pPr>
            <a:fld id="{EC99EAC8-A30D-45BD-A2F8-DCE28C3324B0}" type="slidenum">
              <a:rPr lang="en-US" smtClean="0"/>
              <a:pPr>
                <a:defRPr/>
              </a:pPr>
              <a:t>5</a:t>
            </a:fld>
            <a:endParaRPr lang="en-US" dirty="0"/>
          </a:p>
        </p:txBody>
      </p:sp>
    </p:spTree>
    <p:extLst>
      <p:ext uri="{BB962C8B-B14F-4D97-AF65-F5344CB8AC3E}">
        <p14:creationId xmlns:p14="http://schemas.microsoft.com/office/powerpoint/2010/main" val="26702313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82000" cy="1143000"/>
          </a:xfrm>
        </p:spPr>
        <p:txBody>
          <a:bodyPr/>
          <a:lstStyle/>
          <a:p>
            <a:r>
              <a:rPr lang="en-US" sz="2800" b="1" dirty="0" smtClean="0">
                <a:solidFill>
                  <a:schemeClr val="tx2"/>
                </a:solidFill>
                <a:latin typeface="+mn-lt"/>
                <a:ea typeface="+mn-ea"/>
                <a:cs typeface="Arial" pitchFamily="34" charset="0"/>
              </a:rPr>
              <a:t>II. TRANSITIONAL </a:t>
            </a:r>
            <a:r>
              <a:rPr lang="en-US" sz="2800" b="1" dirty="0">
                <a:solidFill>
                  <a:schemeClr val="tx2"/>
                </a:solidFill>
                <a:latin typeface="+mn-lt"/>
                <a:ea typeface="+mn-ea"/>
                <a:cs typeface="Arial" pitchFamily="34" charset="0"/>
              </a:rPr>
              <a:t>PROVISIONS FOR ENTITIES LICENCED PRIOR TO THE ENTRY INTO FORCE OF THE </a:t>
            </a:r>
            <a:r>
              <a:rPr lang="en-US" sz="2800" b="1" dirty="0" smtClean="0">
                <a:solidFill>
                  <a:schemeClr val="tx2"/>
                </a:solidFill>
                <a:latin typeface="+mn-lt"/>
                <a:ea typeface="+mn-ea"/>
                <a:cs typeface="Arial" pitchFamily="34" charset="0"/>
              </a:rPr>
              <a:t>LAW</a:t>
            </a:r>
            <a:endParaRPr lang="sq-AL" sz="2800" b="1" dirty="0">
              <a:solidFill>
                <a:schemeClr val="tx2"/>
              </a:solidFill>
              <a:latin typeface="+mn-lt"/>
              <a:ea typeface="+mn-ea"/>
              <a:cs typeface="Arial" pitchFamily="34" charset="0"/>
            </a:endParaRPr>
          </a:p>
        </p:txBody>
      </p:sp>
      <p:sp>
        <p:nvSpPr>
          <p:cNvPr id="3" name="Content Placeholder 2"/>
          <p:cNvSpPr>
            <a:spLocks noGrp="1"/>
          </p:cNvSpPr>
          <p:nvPr>
            <p:ph idx="1"/>
          </p:nvPr>
        </p:nvSpPr>
        <p:spPr>
          <a:xfrm>
            <a:off x="457200" y="1447800"/>
            <a:ext cx="8229600" cy="5257800"/>
          </a:xfrm>
        </p:spPr>
        <p:txBody>
          <a:bodyPr/>
          <a:lstStyle/>
          <a:p>
            <a:pPr lvl="0" algn="just">
              <a:buClr>
                <a:schemeClr val="tx2"/>
              </a:buClr>
              <a:buFont typeface="Wingdings" panose="05000000000000000000" pitchFamily="2" charset="2"/>
              <a:buChar char="q"/>
            </a:pPr>
            <a:r>
              <a:rPr lang="en-GB" sz="1800" dirty="0" smtClean="0">
                <a:solidFill>
                  <a:schemeClr val="accent2">
                    <a:lumMod val="75000"/>
                  </a:schemeClr>
                </a:solidFill>
              </a:rPr>
              <a:t>Banks,</a:t>
            </a:r>
            <a:r>
              <a:rPr lang="en-GB" sz="1800" dirty="0" smtClean="0">
                <a:solidFill>
                  <a:schemeClr val="accent1">
                    <a:lumMod val="75000"/>
                  </a:schemeClr>
                </a:solidFill>
              </a:rPr>
              <a:t> </a:t>
            </a:r>
            <a:r>
              <a:rPr lang="en-US" sz="1800" dirty="0" smtClean="0">
                <a:solidFill>
                  <a:schemeClr val="accent2">
                    <a:lumMod val="75000"/>
                  </a:schemeClr>
                </a:solidFill>
              </a:rPr>
              <a:t>NBFIs</a:t>
            </a:r>
            <a:r>
              <a:rPr lang="en-US" sz="1800" dirty="0">
                <a:solidFill>
                  <a:schemeClr val="accent2">
                    <a:lumMod val="75000"/>
                  </a:schemeClr>
                </a:solidFill>
              </a:rPr>
              <a:t>, EMIs and SLAs</a:t>
            </a:r>
            <a:r>
              <a:rPr lang="en-US" sz="1800" dirty="0">
                <a:solidFill>
                  <a:schemeClr val="accent1">
                    <a:lumMod val="75000"/>
                  </a:schemeClr>
                </a:solidFill>
              </a:rPr>
              <a:t>, licensed by the Bank of Albania before the entry into force of the </a:t>
            </a:r>
            <a:r>
              <a:rPr lang="en-US" sz="1800" dirty="0" smtClean="0">
                <a:solidFill>
                  <a:schemeClr val="accent1">
                    <a:lumMod val="75000"/>
                  </a:schemeClr>
                </a:solidFill>
              </a:rPr>
              <a:t>Law 55/2020 "On </a:t>
            </a:r>
            <a:r>
              <a:rPr lang="en-US" sz="1800" dirty="0">
                <a:solidFill>
                  <a:schemeClr val="accent1">
                    <a:lumMod val="75000"/>
                  </a:schemeClr>
                </a:solidFill>
              </a:rPr>
              <a:t>payment services" and which exercise the financial activity of payment and money transfer services, take measures for the organization of the activity and the internal structure, in accordance with the requirements of the L</a:t>
            </a:r>
            <a:r>
              <a:rPr lang="en-US" sz="1800" dirty="0" smtClean="0">
                <a:solidFill>
                  <a:schemeClr val="accent1">
                    <a:lumMod val="75000"/>
                  </a:schemeClr>
                </a:solidFill>
              </a:rPr>
              <a:t>aw </a:t>
            </a:r>
            <a:r>
              <a:rPr lang="en-US" sz="1800" dirty="0">
                <a:solidFill>
                  <a:schemeClr val="accent1">
                    <a:lumMod val="75000"/>
                  </a:schemeClr>
                </a:solidFill>
              </a:rPr>
              <a:t>"On payment services" and regulation 59/2021 “On the licensing of payment institutions and electronic money institutions and the registration of payment service providers”, </a:t>
            </a:r>
            <a:r>
              <a:rPr lang="en-US" sz="1800" dirty="0" smtClean="0">
                <a:solidFill>
                  <a:schemeClr val="accent2">
                    <a:lumMod val="75000"/>
                  </a:schemeClr>
                </a:solidFill>
              </a:rPr>
              <a:t>within </a:t>
            </a:r>
            <a:r>
              <a:rPr lang="en-US" sz="1800" dirty="0">
                <a:solidFill>
                  <a:schemeClr val="accent2">
                    <a:lumMod val="75000"/>
                  </a:schemeClr>
                </a:solidFill>
              </a:rPr>
              <a:t>2 July 2022</a:t>
            </a:r>
            <a:r>
              <a:rPr lang="en-US" sz="1800" dirty="0" smtClean="0">
                <a:solidFill>
                  <a:schemeClr val="accent2">
                    <a:lumMod val="75000"/>
                  </a:schemeClr>
                </a:solidFill>
              </a:rPr>
              <a:t>.</a:t>
            </a:r>
          </a:p>
          <a:p>
            <a:pPr marL="0" lvl="0" indent="0" algn="just">
              <a:buClr>
                <a:schemeClr val="tx2"/>
              </a:buClr>
              <a:buNone/>
            </a:pPr>
            <a:endParaRPr lang="en-US" sz="1800" dirty="0" smtClean="0">
              <a:solidFill>
                <a:schemeClr val="accent2">
                  <a:lumMod val="75000"/>
                </a:schemeClr>
              </a:solidFill>
            </a:endParaRPr>
          </a:p>
          <a:p>
            <a:pPr algn="just">
              <a:buClr>
                <a:schemeClr val="tx2"/>
              </a:buClr>
              <a:buFont typeface="Wingdings" panose="05000000000000000000" pitchFamily="2" charset="2"/>
              <a:buChar char="q"/>
            </a:pPr>
            <a:r>
              <a:rPr lang="en-US" sz="1800" dirty="0">
                <a:solidFill>
                  <a:schemeClr val="accent2">
                    <a:lumMod val="75000"/>
                  </a:schemeClr>
                </a:solidFill>
              </a:rPr>
              <a:t>NBFIs, EMIs and SLAs </a:t>
            </a:r>
            <a:r>
              <a:rPr lang="en-US" sz="1800" dirty="0" smtClean="0">
                <a:solidFill>
                  <a:schemeClr val="accent1">
                    <a:lumMod val="75000"/>
                  </a:schemeClr>
                </a:solidFill>
              </a:rPr>
              <a:t>licensed </a:t>
            </a:r>
            <a:r>
              <a:rPr lang="en-GB" sz="1800" dirty="0" smtClean="0">
                <a:solidFill>
                  <a:schemeClr val="accent1">
                    <a:lumMod val="75000"/>
                  </a:schemeClr>
                </a:solidFill>
              </a:rPr>
              <a:t>prior </a:t>
            </a:r>
            <a:r>
              <a:rPr lang="en-GB" sz="1800" dirty="0">
                <a:solidFill>
                  <a:schemeClr val="accent1">
                    <a:lumMod val="75000"/>
                  </a:schemeClr>
                </a:solidFill>
              </a:rPr>
              <a:t>to the entry into force of </a:t>
            </a:r>
            <a:r>
              <a:rPr lang="en-GB" sz="1800" dirty="0" smtClean="0">
                <a:solidFill>
                  <a:schemeClr val="accent1">
                    <a:lumMod val="75000"/>
                  </a:schemeClr>
                </a:solidFill>
              </a:rPr>
              <a:t>the Law 55/2020, which </a:t>
            </a:r>
            <a:r>
              <a:rPr lang="en-GB" sz="1800" dirty="0">
                <a:solidFill>
                  <a:schemeClr val="accent1">
                    <a:lumMod val="75000"/>
                  </a:schemeClr>
                </a:solidFill>
              </a:rPr>
              <a:t>carry out </a:t>
            </a:r>
            <a:r>
              <a:rPr lang="en-GB" sz="1800" dirty="0" smtClean="0">
                <a:solidFill>
                  <a:schemeClr val="accent1">
                    <a:lumMod val="75000"/>
                  </a:schemeClr>
                </a:solidFill>
              </a:rPr>
              <a:t>payment </a:t>
            </a:r>
            <a:r>
              <a:rPr lang="en-GB" sz="1800" dirty="0">
                <a:solidFill>
                  <a:schemeClr val="accent1">
                    <a:lumMod val="75000"/>
                  </a:schemeClr>
                </a:solidFill>
              </a:rPr>
              <a:t>services and money transfer, shall submit to the Bank of Albania, </a:t>
            </a:r>
            <a:r>
              <a:rPr lang="en-GB" sz="1800" dirty="0">
                <a:solidFill>
                  <a:schemeClr val="accent2">
                    <a:lumMod val="75000"/>
                  </a:schemeClr>
                </a:solidFill>
              </a:rPr>
              <a:t>within 2 July 2022</a:t>
            </a:r>
            <a:r>
              <a:rPr lang="en-GB" sz="1800" dirty="0" smtClean="0">
                <a:solidFill>
                  <a:schemeClr val="accent1">
                    <a:lumMod val="75000"/>
                  </a:schemeClr>
                </a:solidFill>
              </a:rPr>
              <a:t>, some specific documents </a:t>
            </a:r>
            <a:r>
              <a:rPr lang="en-GB" sz="1800" dirty="0">
                <a:solidFill>
                  <a:schemeClr val="accent1">
                    <a:lumMod val="75000"/>
                  </a:schemeClr>
                </a:solidFill>
              </a:rPr>
              <a:t>and information </a:t>
            </a:r>
            <a:r>
              <a:rPr lang="en-GB" sz="1800" dirty="0" smtClean="0">
                <a:solidFill>
                  <a:schemeClr val="accent1">
                    <a:lumMod val="75000"/>
                  </a:schemeClr>
                </a:solidFill>
              </a:rPr>
              <a:t>provisioned in article 99 of Law 55/2020. </a:t>
            </a:r>
          </a:p>
          <a:p>
            <a:pPr marL="0" indent="0" algn="just">
              <a:buNone/>
            </a:pPr>
            <a:endParaRPr lang="en-GB" sz="1800" dirty="0" smtClean="0">
              <a:solidFill>
                <a:schemeClr val="accent1">
                  <a:lumMod val="75000"/>
                </a:schemeClr>
              </a:solidFill>
            </a:endParaRPr>
          </a:p>
          <a:p>
            <a:pPr marL="0" indent="0" algn="just">
              <a:buNone/>
            </a:pPr>
            <a:endParaRPr lang="en-GB" sz="1800" dirty="0" smtClean="0">
              <a:solidFill>
                <a:schemeClr val="accent1">
                  <a:lumMod val="75000"/>
                </a:schemeClr>
              </a:solidFill>
            </a:endParaRPr>
          </a:p>
          <a:p>
            <a:pPr marL="0" indent="0" algn="just">
              <a:buNone/>
            </a:pPr>
            <a:r>
              <a:rPr lang="en-US" sz="1800" b="1" dirty="0" smtClean="0">
                <a:solidFill>
                  <a:schemeClr val="accent2">
                    <a:lumMod val="75000"/>
                  </a:schemeClr>
                </a:solidFill>
              </a:rPr>
              <a:t>! </a:t>
            </a:r>
            <a:r>
              <a:rPr lang="en-US" sz="1800" dirty="0" smtClean="0">
                <a:solidFill>
                  <a:schemeClr val="accent1">
                    <a:lumMod val="75000"/>
                  </a:schemeClr>
                </a:solidFill>
              </a:rPr>
              <a:t>For existing </a:t>
            </a:r>
            <a:r>
              <a:rPr lang="en-US" sz="1800" dirty="0">
                <a:solidFill>
                  <a:schemeClr val="accent1">
                    <a:lumMod val="75000"/>
                  </a:schemeClr>
                </a:solidFill>
              </a:rPr>
              <a:t>EMIs, NBFIs and SLAs which </a:t>
            </a:r>
            <a:r>
              <a:rPr lang="en-US" sz="1800" dirty="0">
                <a:solidFill>
                  <a:schemeClr val="accent2">
                    <a:lumMod val="75000"/>
                  </a:schemeClr>
                </a:solidFill>
              </a:rPr>
              <a:t>fail to meet the requirements of the Law within 2 July 2022</a:t>
            </a:r>
            <a:r>
              <a:rPr lang="en-US" sz="1800" dirty="0">
                <a:solidFill>
                  <a:schemeClr val="accent1">
                    <a:lumMod val="75000"/>
                  </a:schemeClr>
                </a:solidFill>
              </a:rPr>
              <a:t>, the Bank of Albania shall request the interruption of the activity of payment services and money </a:t>
            </a:r>
            <a:r>
              <a:rPr lang="en-US" sz="1800" dirty="0" smtClean="0">
                <a:solidFill>
                  <a:schemeClr val="accent1">
                    <a:lumMod val="75000"/>
                  </a:schemeClr>
                </a:solidFill>
              </a:rPr>
              <a:t>transfer.</a:t>
            </a:r>
            <a:endParaRPr lang="en-US" sz="1800" dirty="0">
              <a:solidFill>
                <a:schemeClr val="accent1">
                  <a:lumMod val="75000"/>
                </a:schemeClr>
              </a:solidFill>
            </a:endParaRPr>
          </a:p>
          <a:p>
            <a:pPr algn="just"/>
            <a:endParaRPr lang="en-GB" sz="1800" dirty="0" smtClean="0">
              <a:solidFill>
                <a:schemeClr val="accent1">
                  <a:lumMod val="75000"/>
                </a:schemeClr>
              </a:solidFill>
            </a:endParaRPr>
          </a:p>
          <a:p>
            <a:pPr marL="0" indent="0">
              <a:buNone/>
            </a:pPr>
            <a:endParaRPr lang="sq-AL" dirty="0"/>
          </a:p>
        </p:txBody>
      </p:sp>
      <p:sp>
        <p:nvSpPr>
          <p:cNvPr id="7" name="Slide Number Placeholder 3"/>
          <p:cNvSpPr>
            <a:spLocks noGrp="1"/>
          </p:cNvSpPr>
          <p:nvPr>
            <p:ph type="sldNum" sz="quarter" idx="12"/>
          </p:nvPr>
        </p:nvSpPr>
        <p:spPr>
          <a:xfrm>
            <a:off x="6553200" y="6356350"/>
            <a:ext cx="2133600" cy="365125"/>
          </a:xfrm>
        </p:spPr>
        <p:txBody>
          <a:bodyPr/>
          <a:lstStyle/>
          <a:p>
            <a:pPr>
              <a:defRPr/>
            </a:pPr>
            <a:r>
              <a:rPr lang="en-US" dirty="0" smtClean="0"/>
              <a:t>6</a:t>
            </a:r>
            <a:endParaRPr lang="en-US" dirty="0"/>
          </a:p>
        </p:txBody>
      </p:sp>
    </p:spTree>
    <p:extLst>
      <p:ext uri="{BB962C8B-B14F-4D97-AF65-F5344CB8AC3E}">
        <p14:creationId xmlns:p14="http://schemas.microsoft.com/office/powerpoint/2010/main" val="32914234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82000" cy="1143000"/>
          </a:xfrm>
        </p:spPr>
        <p:txBody>
          <a:bodyPr/>
          <a:lstStyle/>
          <a:p>
            <a:r>
              <a:rPr lang="en-US" sz="2800" b="1" dirty="0" smtClean="0">
                <a:solidFill>
                  <a:schemeClr val="tx2"/>
                </a:solidFill>
                <a:latin typeface="+mn-lt"/>
                <a:ea typeface="+mn-ea"/>
                <a:cs typeface="Arial" pitchFamily="34" charset="0"/>
              </a:rPr>
              <a:t>II. TRANSITIONAL </a:t>
            </a:r>
            <a:r>
              <a:rPr lang="en-US" sz="2800" b="1" dirty="0">
                <a:solidFill>
                  <a:schemeClr val="tx2"/>
                </a:solidFill>
                <a:latin typeface="+mn-lt"/>
                <a:ea typeface="+mn-ea"/>
                <a:cs typeface="Arial" pitchFamily="34" charset="0"/>
              </a:rPr>
              <a:t>PROVISIONS FOR </a:t>
            </a:r>
            <a:r>
              <a:rPr lang="en-US" sz="2800" b="1" dirty="0" smtClean="0">
                <a:solidFill>
                  <a:schemeClr val="tx2"/>
                </a:solidFill>
                <a:latin typeface="+mn-lt"/>
                <a:ea typeface="+mn-ea"/>
                <a:cs typeface="Arial" pitchFamily="34" charset="0"/>
              </a:rPr>
              <a:t>EMIs</a:t>
            </a:r>
            <a:endParaRPr lang="sq-AL" sz="2800" b="1" dirty="0">
              <a:solidFill>
                <a:schemeClr val="tx2"/>
              </a:solidFill>
              <a:latin typeface="+mn-lt"/>
              <a:ea typeface="+mn-ea"/>
              <a:cs typeface="Arial" pitchFamily="34" charset="0"/>
            </a:endParaRPr>
          </a:p>
        </p:txBody>
      </p:sp>
      <p:sp>
        <p:nvSpPr>
          <p:cNvPr id="3" name="Content Placeholder 2"/>
          <p:cNvSpPr>
            <a:spLocks noGrp="1"/>
          </p:cNvSpPr>
          <p:nvPr>
            <p:ph idx="1"/>
          </p:nvPr>
        </p:nvSpPr>
        <p:spPr/>
        <p:txBody>
          <a:bodyPr/>
          <a:lstStyle/>
          <a:p>
            <a:pPr lvl="0" algn="just">
              <a:buClr>
                <a:schemeClr val="tx2"/>
              </a:buClr>
              <a:buFont typeface="Wingdings" panose="05000000000000000000" pitchFamily="2" charset="2"/>
              <a:buChar char="q"/>
            </a:pPr>
            <a:r>
              <a:rPr lang="en-US" sz="1800" dirty="0">
                <a:solidFill>
                  <a:schemeClr val="accent2">
                    <a:lumMod val="75000"/>
                  </a:schemeClr>
                </a:solidFill>
              </a:rPr>
              <a:t>Electronic money institutions</a:t>
            </a:r>
            <a:r>
              <a:rPr lang="en-US" sz="1800" dirty="0">
                <a:solidFill>
                  <a:schemeClr val="accent1">
                    <a:lumMod val="75000"/>
                  </a:schemeClr>
                </a:solidFill>
              </a:rPr>
              <a:t>, licensed by the Bank of Albania after the entry into force of the Law "On payment services" and before the entry into force of regulation 59/2021 “On the licensing of payment institutions and electronic money institutions and the registration of payment service providers”, submit to the Bank of Albania, </a:t>
            </a:r>
            <a:r>
              <a:rPr lang="en-US" sz="1800" dirty="0">
                <a:solidFill>
                  <a:schemeClr val="accent2">
                    <a:lumMod val="75000"/>
                  </a:schemeClr>
                </a:solidFill>
              </a:rPr>
              <a:t>within July 2, 2022</a:t>
            </a:r>
            <a:r>
              <a:rPr lang="en-US" sz="1800" dirty="0">
                <a:solidFill>
                  <a:schemeClr val="accent1">
                    <a:lumMod val="75000"/>
                  </a:schemeClr>
                </a:solidFill>
              </a:rPr>
              <a:t>, the documentation and information provided in article 99, paragraph 4 of the law "On payment services</a:t>
            </a:r>
            <a:r>
              <a:rPr lang="en-US" sz="1800" dirty="0" smtClean="0">
                <a:solidFill>
                  <a:schemeClr val="accent1">
                    <a:lumMod val="75000"/>
                  </a:schemeClr>
                </a:solidFill>
              </a:rPr>
              <a:t>".</a:t>
            </a:r>
          </a:p>
          <a:p>
            <a:pPr lvl="0" algn="just">
              <a:buClr>
                <a:schemeClr val="tx2"/>
              </a:buClr>
              <a:buFont typeface="Wingdings" panose="05000000000000000000" pitchFamily="2" charset="2"/>
              <a:buChar char="q"/>
            </a:pPr>
            <a:endParaRPr lang="sq-AL" sz="1800" dirty="0">
              <a:solidFill>
                <a:schemeClr val="accent1">
                  <a:lumMod val="75000"/>
                </a:schemeClr>
              </a:solidFill>
            </a:endParaRPr>
          </a:p>
          <a:p>
            <a:pPr algn="just">
              <a:buClr>
                <a:schemeClr val="tx2"/>
              </a:buClr>
              <a:buFont typeface="Wingdings" panose="05000000000000000000" pitchFamily="2" charset="2"/>
              <a:buChar char="q"/>
            </a:pPr>
            <a:r>
              <a:rPr lang="en-US" sz="1800" dirty="0">
                <a:solidFill>
                  <a:schemeClr val="accent1">
                    <a:lumMod val="75000"/>
                  </a:schemeClr>
                </a:solidFill>
              </a:rPr>
              <a:t>Applications for obtaining a license as an </a:t>
            </a:r>
            <a:r>
              <a:rPr lang="en-US" sz="1800" dirty="0">
                <a:solidFill>
                  <a:schemeClr val="accent2">
                    <a:lumMod val="75000"/>
                  </a:schemeClr>
                </a:solidFill>
              </a:rPr>
              <a:t>EMI</a:t>
            </a:r>
            <a:r>
              <a:rPr lang="en-US" sz="1800" dirty="0">
                <a:solidFill>
                  <a:schemeClr val="accent1">
                    <a:lumMod val="75000"/>
                  </a:schemeClr>
                </a:solidFill>
              </a:rPr>
              <a:t>, under assessment process by Bank of Albania, at the time of entry into force of regulation 59/2021, will be handled in accordance with the requirements of regulation no. </a:t>
            </a:r>
            <a:r>
              <a:rPr lang="en-US" sz="1800" dirty="0" smtClean="0">
                <a:solidFill>
                  <a:schemeClr val="accent1">
                    <a:lumMod val="75000"/>
                  </a:schemeClr>
                </a:solidFill>
              </a:rPr>
              <a:t>1/2013 "On </a:t>
            </a:r>
            <a:r>
              <a:rPr lang="en-US" sz="1800" dirty="0">
                <a:solidFill>
                  <a:schemeClr val="accent1">
                    <a:lumMod val="75000"/>
                  </a:schemeClr>
                </a:solidFill>
              </a:rPr>
              <a:t>licensing and activity of non-bank financial institutions". These entities, after licensing will submit to the Bank of Albania, </a:t>
            </a:r>
            <a:r>
              <a:rPr lang="en-US" sz="1800" dirty="0">
                <a:solidFill>
                  <a:schemeClr val="accent2">
                    <a:lumMod val="75000"/>
                  </a:schemeClr>
                </a:solidFill>
              </a:rPr>
              <a:t>within July 2, 2022</a:t>
            </a:r>
            <a:r>
              <a:rPr lang="en-US" sz="1800" dirty="0">
                <a:solidFill>
                  <a:schemeClr val="accent1">
                    <a:lumMod val="75000"/>
                  </a:schemeClr>
                </a:solidFill>
              </a:rPr>
              <a:t>, the documentation and information provided in article 99, paragraph 4 of the law "On payment services". </a:t>
            </a:r>
            <a:endParaRPr lang="en-US" sz="1800" dirty="0">
              <a:solidFill>
                <a:schemeClr val="tx2"/>
              </a:solidFill>
            </a:endParaRPr>
          </a:p>
          <a:p>
            <a:pPr algn="just"/>
            <a:endParaRPr lang="sq-AL" sz="1800" dirty="0">
              <a:solidFill>
                <a:schemeClr val="tx1">
                  <a:tint val="75000"/>
                </a:schemeClr>
              </a:solidFill>
            </a:endParaRPr>
          </a:p>
          <a:p>
            <a:pPr lvl="0" algn="just"/>
            <a:endParaRPr lang="sq-AL" sz="1800" dirty="0">
              <a:solidFill>
                <a:schemeClr val="tx1">
                  <a:tint val="75000"/>
                </a:schemeClr>
              </a:solidFill>
            </a:endParaRPr>
          </a:p>
          <a:p>
            <a:endParaRPr lang="sq-AL" dirty="0"/>
          </a:p>
        </p:txBody>
      </p:sp>
      <p:sp>
        <p:nvSpPr>
          <p:cNvPr id="4" name="Slide Number Placeholder 3"/>
          <p:cNvSpPr>
            <a:spLocks noGrp="1"/>
          </p:cNvSpPr>
          <p:nvPr>
            <p:ph type="sldNum" sz="quarter" idx="12"/>
          </p:nvPr>
        </p:nvSpPr>
        <p:spPr/>
        <p:txBody>
          <a:bodyPr/>
          <a:lstStyle/>
          <a:p>
            <a:pPr>
              <a:defRPr/>
            </a:pPr>
            <a:fld id="{41934FA3-2868-4BC8-8764-9A93CC6EA4D5}" type="slidenum">
              <a:rPr lang="en-US" smtClean="0"/>
              <a:pPr>
                <a:defRPr/>
              </a:pPr>
              <a:t>7</a:t>
            </a:fld>
            <a:endParaRPr lang="en-US"/>
          </a:p>
        </p:txBody>
      </p:sp>
    </p:spTree>
    <p:extLst>
      <p:ext uri="{BB962C8B-B14F-4D97-AF65-F5344CB8AC3E}">
        <p14:creationId xmlns:p14="http://schemas.microsoft.com/office/powerpoint/2010/main" val="4751138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82000" cy="1143000"/>
          </a:xfrm>
        </p:spPr>
        <p:txBody>
          <a:bodyPr/>
          <a:lstStyle/>
          <a:p>
            <a:r>
              <a:rPr lang="en-US" sz="2500" b="1" dirty="0" smtClean="0">
                <a:solidFill>
                  <a:schemeClr val="tx2"/>
                </a:solidFill>
                <a:latin typeface="+mn-lt"/>
                <a:ea typeface="+mn-ea"/>
                <a:cs typeface="Arial" pitchFamily="34" charset="0"/>
              </a:rPr>
              <a:t>III. STRONG CUSTOMER </a:t>
            </a:r>
            <a:r>
              <a:rPr lang="en-US" sz="2500" b="1" dirty="0">
                <a:solidFill>
                  <a:schemeClr val="tx2"/>
                </a:solidFill>
                <a:latin typeface="+mn-lt"/>
                <a:ea typeface="+mn-ea"/>
                <a:cs typeface="Arial" pitchFamily="34" charset="0"/>
              </a:rPr>
              <a:t>AUTHENTICATION AND </a:t>
            </a:r>
            <a:r>
              <a:rPr lang="en-US" sz="2500" b="1" cap="all" dirty="0">
                <a:solidFill>
                  <a:schemeClr val="tx2"/>
                </a:solidFill>
                <a:latin typeface="+mn-lt"/>
                <a:ea typeface="+mn-ea"/>
                <a:cs typeface="Arial" pitchFamily="34" charset="0"/>
              </a:rPr>
              <a:t>common and secure open standards of communication </a:t>
            </a:r>
            <a:endParaRPr lang="sq-AL" sz="2500" b="1" cap="all" dirty="0">
              <a:solidFill>
                <a:schemeClr val="tx2"/>
              </a:solidFill>
              <a:latin typeface="+mn-lt"/>
              <a:ea typeface="+mn-ea"/>
              <a:cs typeface="Arial" pitchFamily="34" charset="0"/>
            </a:endParaRPr>
          </a:p>
        </p:txBody>
      </p:sp>
      <p:sp>
        <p:nvSpPr>
          <p:cNvPr id="3" name="Content Placeholder 2"/>
          <p:cNvSpPr>
            <a:spLocks noGrp="1"/>
          </p:cNvSpPr>
          <p:nvPr>
            <p:ph idx="1"/>
          </p:nvPr>
        </p:nvSpPr>
        <p:spPr>
          <a:xfrm>
            <a:off x="457200" y="1371600"/>
            <a:ext cx="8229600" cy="4754563"/>
          </a:xfrm>
        </p:spPr>
        <p:txBody>
          <a:bodyPr/>
          <a:lstStyle/>
          <a:p>
            <a:pPr algn="just"/>
            <a:endParaRPr lang="sq-AL" sz="1800" dirty="0">
              <a:solidFill>
                <a:schemeClr val="tx1">
                  <a:tint val="75000"/>
                </a:schemeClr>
              </a:solidFill>
            </a:endParaRPr>
          </a:p>
          <a:p>
            <a:pPr lvl="0" algn="just"/>
            <a:endParaRPr lang="sq-AL" sz="1800" dirty="0">
              <a:solidFill>
                <a:schemeClr val="tx1">
                  <a:tint val="75000"/>
                </a:schemeClr>
              </a:solidFill>
            </a:endParaRPr>
          </a:p>
          <a:p>
            <a:endParaRPr lang="sq-AL" dirty="0"/>
          </a:p>
        </p:txBody>
      </p:sp>
      <p:sp>
        <p:nvSpPr>
          <p:cNvPr id="4" name="Slide Number Placeholder 3"/>
          <p:cNvSpPr>
            <a:spLocks noGrp="1"/>
          </p:cNvSpPr>
          <p:nvPr>
            <p:ph type="sldNum" sz="quarter" idx="12"/>
          </p:nvPr>
        </p:nvSpPr>
        <p:spPr/>
        <p:txBody>
          <a:bodyPr/>
          <a:lstStyle/>
          <a:p>
            <a:pPr>
              <a:defRPr/>
            </a:pPr>
            <a:fld id="{41934FA3-2868-4BC8-8764-9A93CC6EA4D5}" type="slidenum">
              <a:rPr lang="en-US" smtClean="0"/>
              <a:pPr>
                <a:defRPr/>
              </a:pPr>
              <a:t>8</a:t>
            </a:fld>
            <a:endParaRPr lang="en-US"/>
          </a:p>
        </p:txBody>
      </p:sp>
      <p:sp>
        <p:nvSpPr>
          <p:cNvPr id="5" name="Content Placeholder 2"/>
          <p:cNvSpPr txBox="1">
            <a:spLocks/>
          </p:cNvSpPr>
          <p:nvPr/>
        </p:nvSpPr>
        <p:spPr bwMode="auto">
          <a:xfrm>
            <a:off x="609600" y="1417637"/>
            <a:ext cx="8229600" cy="53038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buClr>
                <a:schemeClr val="tx2"/>
              </a:buClr>
              <a:buFont typeface="Wingdings" panose="05000000000000000000" pitchFamily="2" charset="2"/>
              <a:buChar char="q"/>
            </a:pPr>
            <a:r>
              <a:rPr lang="en-US" sz="1800" dirty="0" smtClean="0">
                <a:solidFill>
                  <a:schemeClr val="accent1">
                    <a:lumMod val="75000"/>
                  </a:schemeClr>
                </a:solidFill>
              </a:rPr>
              <a:t>Law 55/2020 “On payment services” (transposing PSD2) presented two new types </a:t>
            </a:r>
            <a:r>
              <a:rPr lang="en-US" sz="1800" dirty="0">
                <a:solidFill>
                  <a:schemeClr val="accent1">
                    <a:lumMod val="75000"/>
                  </a:schemeClr>
                </a:solidFill>
              </a:rPr>
              <a:t>of regulated </a:t>
            </a:r>
            <a:r>
              <a:rPr lang="en-US" sz="1800" dirty="0" smtClean="0">
                <a:solidFill>
                  <a:schemeClr val="accent1">
                    <a:lumMod val="75000"/>
                  </a:schemeClr>
                </a:solidFill>
              </a:rPr>
              <a:t>service providers, </a:t>
            </a:r>
            <a:r>
              <a:rPr lang="en-US" sz="1800" dirty="0">
                <a:solidFill>
                  <a:schemeClr val="accent1">
                    <a:lumMod val="75000"/>
                  </a:schemeClr>
                </a:solidFill>
              </a:rPr>
              <a:t>that will be granted direct access to customer </a:t>
            </a:r>
            <a:r>
              <a:rPr lang="en-US" sz="1800" dirty="0" smtClean="0">
                <a:solidFill>
                  <a:schemeClr val="accent1">
                    <a:lumMod val="75000"/>
                  </a:schemeClr>
                </a:solidFill>
              </a:rPr>
              <a:t>accounts, upon the customer’s consent and fulfillment of security requirements.</a:t>
            </a:r>
          </a:p>
          <a:p>
            <a:pPr marL="0" indent="0" algn="just">
              <a:buClr>
                <a:schemeClr val="tx2"/>
              </a:buClr>
              <a:buNone/>
            </a:pPr>
            <a:endParaRPr lang="en-US" sz="1800" dirty="0">
              <a:solidFill>
                <a:schemeClr val="accent1">
                  <a:lumMod val="75000"/>
                </a:schemeClr>
              </a:solidFill>
            </a:endParaRPr>
          </a:p>
          <a:p>
            <a:pPr marL="0" indent="0" algn="just">
              <a:buClr>
                <a:schemeClr val="tx2"/>
              </a:buClr>
              <a:buNone/>
            </a:pPr>
            <a:endParaRPr lang="en-US" sz="1800" dirty="0" smtClean="0">
              <a:solidFill>
                <a:schemeClr val="accent1">
                  <a:lumMod val="75000"/>
                </a:schemeClr>
              </a:solidFill>
            </a:endParaRPr>
          </a:p>
          <a:p>
            <a:pPr algn="just">
              <a:buClr>
                <a:schemeClr val="tx2"/>
              </a:buClr>
              <a:buFont typeface="Wingdings" panose="05000000000000000000" pitchFamily="2" charset="2"/>
              <a:buChar char="q"/>
            </a:pPr>
            <a:endParaRPr lang="en-US" sz="1800" dirty="0">
              <a:solidFill>
                <a:schemeClr val="accent1">
                  <a:lumMod val="75000"/>
                </a:schemeClr>
              </a:solidFill>
            </a:endParaRPr>
          </a:p>
          <a:p>
            <a:pPr algn="just">
              <a:buClr>
                <a:schemeClr val="tx2"/>
              </a:buClr>
              <a:buFont typeface="Wingdings" panose="05000000000000000000" pitchFamily="2" charset="2"/>
              <a:buChar char="q"/>
            </a:pPr>
            <a:endParaRPr lang="en-US" sz="1800" dirty="0" smtClean="0">
              <a:solidFill>
                <a:schemeClr val="accent1">
                  <a:lumMod val="75000"/>
                </a:schemeClr>
              </a:solidFill>
            </a:endParaRPr>
          </a:p>
          <a:p>
            <a:pPr algn="just">
              <a:buClr>
                <a:schemeClr val="tx2"/>
              </a:buClr>
              <a:buFont typeface="Wingdings" panose="05000000000000000000" pitchFamily="2" charset="2"/>
              <a:buChar char="q"/>
            </a:pPr>
            <a:endParaRPr lang="en-US" sz="1800" dirty="0" smtClean="0">
              <a:solidFill>
                <a:schemeClr val="accent1">
                  <a:lumMod val="75000"/>
                </a:schemeClr>
              </a:solidFill>
            </a:endParaRPr>
          </a:p>
          <a:p>
            <a:pPr algn="just">
              <a:buClr>
                <a:schemeClr val="tx2"/>
              </a:buClr>
              <a:buFont typeface="Wingdings" panose="05000000000000000000" pitchFamily="2" charset="2"/>
              <a:buChar char="q"/>
            </a:pPr>
            <a:endParaRPr lang="en-US" sz="1800" dirty="0">
              <a:solidFill>
                <a:schemeClr val="accent1">
                  <a:lumMod val="75000"/>
                </a:schemeClr>
              </a:solidFill>
            </a:endParaRPr>
          </a:p>
          <a:p>
            <a:pPr algn="just">
              <a:buClr>
                <a:schemeClr val="tx2"/>
              </a:buClr>
              <a:buFont typeface="Wingdings" panose="05000000000000000000" pitchFamily="2" charset="2"/>
              <a:buChar char="q"/>
            </a:pPr>
            <a:endParaRPr lang="en-US" sz="1800" dirty="0" smtClean="0">
              <a:solidFill>
                <a:schemeClr val="accent1">
                  <a:lumMod val="75000"/>
                </a:schemeClr>
              </a:solidFill>
            </a:endParaRPr>
          </a:p>
          <a:p>
            <a:pPr marL="0" indent="0" algn="just">
              <a:buClr>
                <a:schemeClr val="tx2"/>
              </a:buClr>
              <a:buNone/>
            </a:pPr>
            <a:endParaRPr lang="en-US" sz="1800" dirty="0">
              <a:solidFill>
                <a:schemeClr val="accent1">
                  <a:lumMod val="75000"/>
                </a:schemeClr>
              </a:solidFill>
            </a:endParaRPr>
          </a:p>
          <a:p>
            <a:pPr algn="just">
              <a:buClr>
                <a:schemeClr val="tx2"/>
              </a:buClr>
              <a:buFont typeface="Wingdings" panose="05000000000000000000" pitchFamily="2" charset="2"/>
              <a:buChar char="q"/>
            </a:pPr>
            <a:endParaRPr lang="en-US" sz="1800" dirty="0" smtClean="0">
              <a:solidFill>
                <a:schemeClr val="accent1">
                  <a:lumMod val="75000"/>
                </a:schemeClr>
              </a:solidFill>
            </a:endParaRPr>
          </a:p>
          <a:p>
            <a:pPr algn="just">
              <a:buClr>
                <a:schemeClr val="tx2"/>
              </a:buClr>
              <a:buFont typeface="Wingdings" panose="05000000000000000000" pitchFamily="2" charset="2"/>
              <a:buChar char="q"/>
            </a:pPr>
            <a:r>
              <a:rPr lang="en-US" sz="1800" dirty="0" smtClean="0">
                <a:solidFill>
                  <a:schemeClr val="accent1">
                    <a:lumMod val="75000"/>
                  </a:schemeClr>
                </a:solidFill>
              </a:rPr>
              <a:t>Chapter II of Title IV of Law </a:t>
            </a:r>
            <a:r>
              <a:rPr lang="en-US" sz="1800" dirty="0">
                <a:solidFill>
                  <a:schemeClr val="accent1">
                    <a:lumMod val="75000"/>
                  </a:schemeClr>
                </a:solidFill>
              </a:rPr>
              <a:t>55/2020 “On payment services” </a:t>
            </a:r>
            <a:r>
              <a:rPr lang="en-US" sz="1800" dirty="0" smtClean="0">
                <a:solidFill>
                  <a:schemeClr val="accent1">
                    <a:lumMod val="75000"/>
                  </a:schemeClr>
                </a:solidFill>
              </a:rPr>
              <a:t>defines the </a:t>
            </a:r>
            <a:r>
              <a:rPr lang="en-US" sz="1800" dirty="0">
                <a:solidFill>
                  <a:schemeClr val="accent1">
                    <a:lumMod val="75000"/>
                  </a:schemeClr>
                </a:solidFill>
              </a:rPr>
              <a:t>rules on </a:t>
            </a:r>
            <a:r>
              <a:rPr lang="en-US" sz="1800" dirty="0" smtClean="0">
                <a:solidFill>
                  <a:schemeClr val="accent1">
                    <a:lumMod val="75000"/>
                  </a:schemeClr>
                </a:solidFill>
              </a:rPr>
              <a:t>access/limits </a:t>
            </a:r>
            <a:r>
              <a:rPr lang="en-US" sz="1800" dirty="0">
                <a:solidFill>
                  <a:schemeClr val="accent1">
                    <a:lumMod val="75000"/>
                  </a:schemeClr>
                </a:solidFill>
              </a:rPr>
              <a:t>to payment account in the case of payment initiation services and on access to and use of payment account information in the case of account information services</a:t>
            </a:r>
            <a:r>
              <a:rPr lang="en-US" sz="1800" dirty="0" smtClean="0">
                <a:solidFill>
                  <a:schemeClr val="accent1">
                    <a:lumMod val="75000"/>
                  </a:schemeClr>
                </a:solidFill>
              </a:rPr>
              <a:t>.</a:t>
            </a:r>
            <a:endParaRPr lang="en-US" sz="1800" dirty="0">
              <a:solidFill>
                <a:schemeClr val="accent1">
                  <a:lumMod val="75000"/>
                </a:schemeClr>
              </a:solidFill>
            </a:endParaRPr>
          </a:p>
          <a:p>
            <a:pPr marL="0" indent="0" algn="just">
              <a:buNone/>
            </a:pPr>
            <a:endParaRPr lang="sq-AL" sz="1800" dirty="0" smtClean="0">
              <a:solidFill>
                <a:schemeClr val="tx1">
                  <a:tint val="75000"/>
                </a:schemeClr>
              </a:solidFill>
            </a:endParaRPr>
          </a:p>
          <a:p>
            <a:pPr algn="just"/>
            <a:endParaRPr lang="sq-AL" sz="1800" dirty="0" smtClean="0">
              <a:solidFill>
                <a:schemeClr val="tx1">
                  <a:tint val="75000"/>
                </a:schemeClr>
              </a:solidFill>
            </a:endParaRPr>
          </a:p>
          <a:p>
            <a:endParaRPr lang="sq-AL" dirty="0"/>
          </a:p>
        </p:txBody>
      </p:sp>
      <p:sp>
        <p:nvSpPr>
          <p:cNvPr id="7" name="Rounded Rectangle 6"/>
          <p:cNvSpPr/>
          <p:nvPr/>
        </p:nvSpPr>
        <p:spPr>
          <a:xfrm>
            <a:off x="1600200" y="2357686"/>
            <a:ext cx="1905000" cy="27823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u="sng" dirty="0" smtClean="0">
                <a:solidFill>
                  <a:schemeClr val="accent2">
                    <a:lumMod val="75000"/>
                  </a:schemeClr>
                </a:solidFill>
              </a:rPr>
              <a:t>Payment </a:t>
            </a:r>
            <a:r>
              <a:rPr lang="en-US" sz="1200" b="1" u="sng" dirty="0">
                <a:solidFill>
                  <a:schemeClr val="accent2">
                    <a:lumMod val="75000"/>
                  </a:schemeClr>
                </a:solidFill>
              </a:rPr>
              <a:t>Initiation Service Provider </a:t>
            </a:r>
            <a:r>
              <a:rPr lang="en-US" sz="1200" b="1" u="sng" dirty="0" smtClean="0">
                <a:solidFill>
                  <a:schemeClr val="accent2">
                    <a:lumMod val="75000"/>
                  </a:schemeClr>
                </a:solidFill>
              </a:rPr>
              <a:t>(PISP) </a:t>
            </a:r>
          </a:p>
          <a:p>
            <a:pPr algn="ctr"/>
            <a:endParaRPr lang="en-US" sz="1200" b="1" u="sng" dirty="0" smtClean="0">
              <a:solidFill>
                <a:schemeClr val="accent2">
                  <a:lumMod val="75000"/>
                </a:schemeClr>
              </a:solidFill>
            </a:endParaRPr>
          </a:p>
          <a:p>
            <a:pPr algn="ctr"/>
            <a:r>
              <a:rPr lang="en-US" sz="1200" dirty="0"/>
              <a:t>Law 55/2020 </a:t>
            </a:r>
            <a:r>
              <a:rPr lang="en-US" sz="1200" dirty="0" smtClean="0"/>
              <a:t>allows regulated PISPs </a:t>
            </a:r>
            <a:r>
              <a:rPr lang="en-US" sz="1200" dirty="0"/>
              <a:t>to</a:t>
            </a:r>
          </a:p>
          <a:p>
            <a:pPr algn="ctr"/>
            <a:r>
              <a:rPr lang="en-US" sz="1200" dirty="0"/>
              <a:t>initiate payments</a:t>
            </a:r>
          </a:p>
          <a:p>
            <a:pPr algn="ctr"/>
            <a:r>
              <a:rPr lang="en-US" sz="1200" dirty="0"/>
              <a:t>directly from customer</a:t>
            </a:r>
          </a:p>
          <a:p>
            <a:pPr algn="ctr"/>
            <a:r>
              <a:rPr lang="en-US" sz="1200" dirty="0"/>
              <a:t>payment accounts </a:t>
            </a:r>
            <a:r>
              <a:rPr lang="en-US" sz="1200" dirty="0" smtClean="0"/>
              <a:t>upon the</a:t>
            </a:r>
            <a:endParaRPr lang="en-US" sz="1200" dirty="0"/>
          </a:p>
          <a:p>
            <a:pPr algn="ctr"/>
            <a:r>
              <a:rPr lang="en-US" sz="1200" dirty="0"/>
              <a:t>customer’s consent.</a:t>
            </a:r>
          </a:p>
        </p:txBody>
      </p:sp>
      <p:sp>
        <p:nvSpPr>
          <p:cNvPr id="8" name="Rounded Rectangle 7"/>
          <p:cNvSpPr/>
          <p:nvPr/>
        </p:nvSpPr>
        <p:spPr>
          <a:xfrm>
            <a:off x="3751217" y="2380706"/>
            <a:ext cx="1946366" cy="278238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b="1" u="sng" dirty="0">
              <a:solidFill>
                <a:schemeClr val="accent2">
                  <a:lumMod val="75000"/>
                </a:schemeClr>
              </a:solidFill>
            </a:endParaRPr>
          </a:p>
          <a:p>
            <a:pPr algn="ctr"/>
            <a:r>
              <a:rPr lang="en-US" sz="1200" b="1" u="sng" dirty="0">
                <a:solidFill>
                  <a:schemeClr val="accent2">
                    <a:lumMod val="75000"/>
                  </a:schemeClr>
                </a:solidFill>
              </a:rPr>
              <a:t>Account Information</a:t>
            </a:r>
          </a:p>
          <a:p>
            <a:pPr algn="ctr"/>
            <a:r>
              <a:rPr lang="en-US" sz="1200" b="1" u="sng" dirty="0">
                <a:solidFill>
                  <a:schemeClr val="accent2">
                    <a:lumMod val="75000"/>
                  </a:schemeClr>
                </a:solidFill>
              </a:rPr>
              <a:t>Service </a:t>
            </a:r>
            <a:r>
              <a:rPr lang="en-US" sz="1200" b="1" u="sng" dirty="0" smtClean="0">
                <a:solidFill>
                  <a:schemeClr val="accent2">
                    <a:lumMod val="75000"/>
                  </a:schemeClr>
                </a:solidFill>
              </a:rPr>
              <a:t>Provider (AISP)</a:t>
            </a:r>
            <a:endParaRPr lang="en-US" sz="1200" b="1" u="sng" dirty="0">
              <a:solidFill>
                <a:schemeClr val="accent2">
                  <a:lumMod val="75000"/>
                </a:schemeClr>
              </a:solidFill>
            </a:endParaRPr>
          </a:p>
          <a:p>
            <a:pPr algn="ctr"/>
            <a:r>
              <a:rPr lang="en-US" sz="1200" dirty="0" smtClean="0"/>
              <a:t>Authorized AISPs can access customer </a:t>
            </a:r>
            <a:r>
              <a:rPr lang="en-US" sz="1200" dirty="0"/>
              <a:t>data </a:t>
            </a:r>
            <a:r>
              <a:rPr lang="en-US" sz="1200" dirty="0" smtClean="0"/>
              <a:t>(upon the </a:t>
            </a:r>
            <a:r>
              <a:rPr lang="en-US" sz="1200" dirty="0"/>
              <a:t>customer’s</a:t>
            </a:r>
          </a:p>
          <a:p>
            <a:pPr algn="ctr"/>
            <a:r>
              <a:rPr lang="en-US" sz="1200" dirty="0"/>
              <a:t>consent) to provide an</a:t>
            </a:r>
          </a:p>
          <a:p>
            <a:pPr algn="ctr"/>
            <a:r>
              <a:rPr lang="en-US" sz="1200" dirty="0"/>
              <a:t>overview of </a:t>
            </a:r>
            <a:r>
              <a:rPr lang="en-US" sz="1200" dirty="0" smtClean="0"/>
              <a:t>the customer’s </a:t>
            </a:r>
            <a:r>
              <a:rPr lang="en-US" sz="1200" dirty="0"/>
              <a:t>payment</a:t>
            </a:r>
          </a:p>
          <a:p>
            <a:pPr algn="ctr"/>
            <a:r>
              <a:rPr lang="en-US" sz="1200" dirty="0"/>
              <a:t>accounts with different</a:t>
            </a:r>
          </a:p>
          <a:p>
            <a:pPr algn="ctr"/>
            <a:r>
              <a:rPr lang="en-US" sz="1200" dirty="0"/>
              <a:t>p</a:t>
            </a:r>
            <a:r>
              <a:rPr lang="en-US" sz="1200" dirty="0" smtClean="0"/>
              <a:t>ayment service providers/banks </a:t>
            </a:r>
            <a:r>
              <a:rPr lang="en-US" sz="1200" dirty="0"/>
              <a:t>in </a:t>
            </a:r>
            <a:r>
              <a:rPr lang="en-US" sz="1200" dirty="0" smtClean="0"/>
              <a:t>a single </a:t>
            </a:r>
            <a:r>
              <a:rPr lang="en-US" sz="1200" dirty="0"/>
              <a:t>place</a:t>
            </a:r>
          </a:p>
          <a:p>
            <a:pPr algn="ctr"/>
            <a:r>
              <a:rPr lang="en-US" sz="1200" dirty="0" smtClean="0"/>
              <a:t>(i.e. </a:t>
            </a:r>
            <a:r>
              <a:rPr lang="en-US" sz="1200" dirty="0"/>
              <a:t>mobile app).</a:t>
            </a:r>
          </a:p>
        </p:txBody>
      </p:sp>
      <p:sp>
        <p:nvSpPr>
          <p:cNvPr id="9" name="Rounded Rectangle 8"/>
          <p:cNvSpPr/>
          <p:nvPr/>
        </p:nvSpPr>
        <p:spPr>
          <a:xfrm>
            <a:off x="6751320" y="2372315"/>
            <a:ext cx="1946366" cy="278238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b="1" u="sng" dirty="0">
              <a:solidFill>
                <a:schemeClr val="accent2">
                  <a:lumMod val="75000"/>
                </a:schemeClr>
              </a:solidFill>
            </a:endParaRPr>
          </a:p>
          <a:p>
            <a:r>
              <a:rPr lang="en-US" sz="1200" b="1" u="sng" dirty="0">
                <a:solidFill>
                  <a:schemeClr val="accent2">
                    <a:lumMod val="75000"/>
                  </a:schemeClr>
                </a:solidFill>
              </a:rPr>
              <a:t>Account Servicing</a:t>
            </a:r>
          </a:p>
          <a:p>
            <a:r>
              <a:rPr lang="en-US" sz="1200" b="1" u="sng" dirty="0">
                <a:solidFill>
                  <a:schemeClr val="accent2">
                    <a:lumMod val="75000"/>
                  </a:schemeClr>
                </a:solidFill>
              </a:rPr>
              <a:t>Payments Service</a:t>
            </a:r>
          </a:p>
          <a:p>
            <a:r>
              <a:rPr lang="en-US" sz="1200" b="1" u="sng" dirty="0" smtClean="0">
                <a:solidFill>
                  <a:schemeClr val="accent2">
                    <a:lumMod val="75000"/>
                  </a:schemeClr>
                </a:solidFill>
              </a:rPr>
              <a:t>Provider (ASPSP)</a:t>
            </a:r>
          </a:p>
          <a:p>
            <a:endParaRPr lang="en-US" sz="1200" b="1" u="sng" dirty="0">
              <a:solidFill>
                <a:schemeClr val="accent2">
                  <a:lumMod val="75000"/>
                </a:schemeClr>
              </a:solidFill>
            </a:endParaRPr>
          </a:p>
          <a:p>
            <a:pPr algn="just"/>
            <a:r>
              <a:rPr lang="en-US" sz="1200" dirty="0" smtClean="0"/>
              <a:t>According to </a:t>
            </a:r>
            <a:r>
              <a:rPr lang="en-US" sz="1200" dirty="0"/>
              <a:t>Law </a:t>
            </a:r>
            <a:r>
              <a:rPr lang="en-US" sz="1200" dirty="0" smtClean="0"/>
              <a:t>55/2020, </a:t>
            </a:r>
            <a:r>
              <a:rPr lang="en-US" sz="1200" dirty="0"/>
              <a:t>ASPSP is </a:t>
            </a:r>
            <a:r>
              <a:rPr lang="en-US" sz="1200" dirty="0" smtClean="0"/>
              <a:t>an</a:t>
            </a:r>
            <a:endParaRPr lang="en-US" sz="1200" dirty="0"/>
          </a:p>
          <a:p>
            <a:r>
              <a:rPr lang="en-US" sz="1200" dirty="0"/>
              <a:t>i</a:t>
            </a:r>
            <a:r>
              <a:rPr lang="en-US" sz="1200" dirty="0" smtClean="0"/>
              <a:t>nstitution/provider holding the customer’s payment account</a:t>
            </a:r>
            <a:r>
              <a:rPr lang="en-US" sz="1200" dirty="0"/>
              <a:t>.</a:t>
            </a:r>
          </a:p>
        </p:txBody>
      </p:sp>
    </p:spTree>
    <p:extLst>
      <p:ext uri="{BB962C8B-B14F-4D97-AF65-F5344CB8AC3E}">
        <p14:creationId xmlns:p14="http://schemas.microsoft.com/office/powerpoint/2010/main" val="13441296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500" b="1" cap="all" dirty="0" smtClean="0">
                <a:solidFill>
                  <a:schemeClr val="tx2"/>
                </a:solidFill>
                <a:latin typeface="+mn-lt"/>
                <a:ea typeface="+mn-ea"/>
                <a:cs typeface="Arial" pitchFamily="34" charset="0"/>
              </a:rPr>
              <a:t>III. STRONG </a:t>
            </a:r>
            <a:r>
              <a:rPr lang="en-US" sz="2500" b="1" cap="all" dirty="0">
                <a:solidFill>
                  <a:schemeClr val="tx2"/>
                </a:solidFill>
                <a:latin typeface="+mn-lt"/>
                <a:ea typeface="+mn-ea"/>
                <a:cs typeface="Arial" pitchFamily="34" charset="0"/>
              </a:rPr>
              <a:t>CUSTOMER AUTHENTICATION AND common and secure open standards of communication </a:t>
            </a:r>
          </a:p>
        </p:txBody>
      </p:sp>
      <p:sp>
        <p:nvSpPr>
          <p:cNvPr id="3" name="Content Placeholder 2"/>
          <p:cNvSpPr>
            <a:spLocks noGrp="1"/>
          </p:cNvSpPr>
          <p:nvPr>
            <p:ph idx="1"/>
          </p:nvPr>
        </p:nvSpPr>
        <p:spPr>
          <a:xfrm>
            <a:off x="457200" y="1600200"/>
            <a:ext cx="8229600" cy="4800600"/>
          </a:xfrm>
        </p:spPr>
        <p:txBody>
          <a:bodyPr/>
          <a:lstStyle/>
          <a:p>
            <a:pPr algn="just"/>
            <a:r>
              <a:rPr lang="en-US" sz="1800" dirty="0" smtClean="0">
                <a:solidFill>
                  <a:schemeClr val="accent1">
                    <a:lumMod val="75000"/>
                  </a:schemeClr>
                </a:solidFill>
              </a:rPr>
              <a:t>Apart from the requirements of Law 55/2020, Bank </a:t>
            </a:r>
            <a:r>
              <a:rPr lang="en-US" sz="1800" dirty="0">
                <a:solidFill>
                  <a:schemeClr val="accent1">
                    <a:lumMod val="75000"/>
                  </a:schemeClr>
                </a:solidFill>
              </a:rPr>
              <a:t>of Albania has drafted the regulation “On strong customer authentication and common and secure open standards of communication”, in compliance with EU standards, by approximating the COMMISSION DELEGATED REGULATION (EU) 2018/389</a:t>
            </a:r>
            <a:r>
              <a:rPr lang="en-US" sz="1800" dirty="0" smtClean="0">
                <a:solidFill>
                  <a:schemeClr val="accent1">
                    <a:lumMod val="75000"/>
                  </a:schemeClr>
                </a:solidFill>
              </a:rPr>
              <a:t>.</a:t>
            </a:r>
          </a:p>
          <a:p>
            <a:pPr algn="just"/>
            <a:r>
              <a:rPr lang="en-US" sz="1800" dirty="0" smtClean="0">
                <a:solidFill>
                  <a:schemeClr val="accent1">
                    <a:lumMod val="75000"/>
                  </a:schemeClr>
                </a:solidFill>
              </a:rPr>
              <a:t>The draft-regulation </a:t>
            </a:r>
            <a:r>
              <a:rPr lang="en-US" sz="1800" dirty="0">
                <a:solidFill>
                  <a:schemeClr val="accent1">
                    <a:lumMod val="75000"/>
                  </a:schemeClr>
                </a:solidFill>
              </a:rPr>
              <a:t>establishes the requirements to be complied with by payment service providers </a:t>
            </a:r>
            <a:r>
              <a:rPr lang="en-US" sz="1800" dirty="0" smtClean="0">
                <a:solidFill>
                  <a:schemeClr val="accent1">
                    <a:lumMod val="75000"/>
                  </a:schemeClr>
                </a:solidFill>
              </a:rPr>
              <a:t>for: </a:t>
            </a:r>
          </a:p>
          <a:p>
            <a:pPr marL="288925" indent="-288925" algn="just">
              <a:buNone/>
            </a:pPr>
            <a:r>
              <a:rPr lang="en-US" sz="1800" dirty="0" smtClean="0">
                <a:solidFill>
                  <a:schemeClr val="accent1">
                    <a:lumMod val="75000"/>
                  </a:schemeClr>
                </a:solidFill>
              </a:rPr>
              <a:t>a</a:t>
            </a:r>
            <a:r>
              <a:rPr lang="en-US" sz="1800" dirty="0">
                <a:solidFill>
                  <a:schemeClr val="accent1">
                    <a:lumMod val="75000"/>
                  </a:schemeClr>
                </a:solidFill>
              </a:rPr>
              <a:t>) </a:t>
            </a:r>
            <a:r>
              <a:rPr lang="en-US" sz="1800" dirty="0" smtClean="0">
                <a:solidFill>
                  <a:schemeClr val="accent1">
                    <a:lumMod val="75000"/>
                  </a:schemeClr>
                </a:solidFill>
              </a:rPr>
              <a:t>applying </a:t>
            </a:r>
            <a:r>
              <a:rPr lang="en-US" sz="1800" dirty="0">
                <a:solidFill>
                  <a:schemeClr val="accent1">
                    <a:lumMod val="75000"/>
                  </a:schemeClr>
                </a:solidFill>
              </a:rPr>
              <a:t>the procedure of strong customer </a:t>
            </a:r>
            <a:r>
              <a:rPr lang="en-US" sz="1800" dirty="0" smtClean="0">
                <a:solidFill>
                  <a:schemeClr val="accent1">
                    <a:lumMod val="75000"/>
                  </a:schemeClr>
                </a:solidFill>
              </a:rPr>
              <a:t>authentication (SCA) </a:t>
            </a:r>
            <a:r>
              <a:rPr lang="en-US" sz="1800" dirty="0">
                <a:solidFill>
                  <a:schemeClr val="accent1">
                    <a:lumMod val="75000"/>
                  </a:schemeClr>
                </a:solidFill>
              </a:rPr>
              <a:t>in accordance with </a:t>
            </a:r>
            <a:r>
              <a:rPr lang="en-US" sz="1800" dirty="0" smtClean="0">
                <a:solidFill>
                  <a:schemeClr val="accent1">
                    <a:lumMod val="75000"/>
                  </a:schemeClr>
                </a:solidFill>
              </a:rPr>
              <a:t>Law 55/2020;</a:t>
            </a:r>
          </a:p>
          <a:p>
            <a:pPr marL="288925" indent="-288925" algn="just">
              <a:buNone/>
            </a:pPr>
            <a:r>
              <a:rPr lang="en-US" sz="1800" dirty="0" smtClean="0">
                <a:solidFill>
                  <a:schemeClr val="accent1">
                    <a:lumMod val="75000"/>
                  </a:schemeClr>
                </a:solidFill>
              </a:rPr>
              <a:t>b) exempting </a:t>
            </a:r>
            <a:r>
              <a:rPr lang="en-US" sz="1800" dirty="0">
                <a:solidFill>
                  <a:schemeClr val="accent1">
                    <a:lumMod val="75000"/>
                  </a:schemeClr>
                </a:solidFill>
              </a:rPr>
              <a:t>the application of the security requirements of </a:t>
            </a:r>
            <a:r>
              <a:rPr lang="en-US" sz="1800" dirty="0" smtClean="0">
                <a:solidFill>
                  <a:schemeClr val="accent1">
                    <a:lumMod val="75000"/>
                  </a:schemeClr>
                </a:solidFill>
              </a:rPr>
              <a:t>SCA, based </a:t>
            </a:r>
            <a:r>
              <a:rPr lang="en-US" sz="1800" dirty="0">
                <a:solidFill>
                  <a:schemeClr val="accent1">
                    <a:lumMod val="75000"/>
                  </a:schemeClr>
                </a:solidFill>
              </a:rPr>
              <a:t>on </a:t>
            </a:r>
            <a:r>
              <a:rPr lang="en-US" sz="1800" dirty="0" smtClean="0">
                <a:solidFill>
                  <a:schemeClr val="accent1">
                    <a:lumMod val="75000"/>
                  </a:schemeClr>
                </a:solidFill>
              </a:rPr>
              <a:t>risk level, </a:t>
            </a:r>
            <a:r>
              <a:rPr lang="en-US" sz="1800" dirty="0">
                <a:solidFill>
                  <a:schemeClr val="accent1">
                    <a:lumMod val="75000"/>
                  </a:schemeClr>
                </a:solidFill>
              </a:rPr>
              <a:t>the amount and the recurrence of the payment transaction and of the payment channel used for its execution; </a:t>
            </a:r>
            <a:endParaRPr lang="en-US" sz="1800" dirty="0" smtClean="0">
              <a:solidFill>
                <a:schemeClr val="accent1">
                  <a:lumMod val="75000"/>
                </a:schemeClr>
              </a:solidFill>
            </a:endParaRPr>
          </a:p>
          <a:p>
            <a:pPr marL="288925" indent="-288925" algn="just">
              <a:buNone/>
            </a:pPr>
            <a:r>
              <a:rPr lang="en-US" sz="1800" dirty="0">
                <a:solidFill>
                  <a:schemeClr val="accent1">
                    <a:lumMod val="75000"/>
                  </a:schemeClr>
                </a:solidFill>
              </a:rPr>
              <a:t>c</a:t>
            </a:r>
            <a:r>
              <a:rPr lang="en-US" sz="1800" dirty="0" smtClean="0">
                <a:solidFill>
                  <a:schemeClr val="accent1">
                    <a:lumMod val="75000"/>
                  </a:schemeClr>
                </a:solidFill>
              </a:rPr>
              <a:t>) protecting </a:t>
            </a:r>
            <a:r>
              <a:rPr lang="en-US" sz="1800" dirty="0">
                <a:solidFill>
                  <a:schemeClr val="accent1">
                    <a:lumMod val="75000"/>
                  </a:schemeClr>
                </a:solidFill>
              </a:rPr>
              <a:t>the confidentiality and the integrity of the payment service user's </a:t>
            </a:r>
            <a:r>
              <a:rPr lang="en-US" sz="1800" dirty="0" err="1">
                <a:solidFill>
                  <a:schemeClr val="accent1">
                    <a:lumMod val="75000"/>
                  </a:schemeClr>
                </a:solidFill>
              </a:rPr>
              <a:t>personalised</a:t>
            </a:r>
            <a:r>
              <a:rPr lang="en-US" sz="1800" dirty="0">
                <a:solidFill>
                  <a:schemeClr val="accent1">
                    <a:lumMod val="75000"/>
                  </a:schemeClr>
                </a:solidFill>
              </a:rPr>
              <a:t> security credentials; </a:t>
            </a:r>
            <a:endParaRPr lang="en-US" sz="1800" dirty="0" smtClean="0">
              <a:solidFill>
                <a:schemeClr val="accent1">
                  <a:lumMod val="75000"/>
                </a:schemeClr>
              </a:solidFill>
            </a:endParaRPr>
          </a:p>
          <a:p>
            <a:pPr marL="288925" indent="-288925" algn="just">
              <a:buNone/>
            </a:pPr>
            <a:r>
              <a:rPr lang="en-US" sz="1800" dirty="0" smtClean="0">
                <a:solidFill>
                  <a:schemeClr val="accent1">
                    <a:lumMod val="75000"/>
                  </a:schemeClr>
                </a:solidFill>
              </a:rPr>
              <a:t>d</a:t>
            </a:r>
            <a:r>
              <a:rPr lang="en-US" sz="1800" dirty="0">
                <a:solidFill>
                  <a:schemeClr val="accent1">
                    <a:lumMod val="75000"/>
                  </a:schemeClr>
                </a:solidFill>
              </a:rPr>
              <a:t>) </a:t>
            </a:r>
            <a:r>
              <a:rPr lang="en-US" sz="1800" dirty="0" smtClean="0">
                <a:solidFill>
                  <a:schemeClr val="accent1">
                    <a:lumMod val="75000"/>
                  </a:schemeClr>
                </a:solidFill>
              </a:rPr>
              <a:t>establishing </a:t>
            </a:r>
            <a:r>
              <a:rPr lang="en-US" sz="1800" dirty="0">
                <a:solidFill>
                  <a:schemeClr val="accent1">
                    <a:lumMod val="75000"/>
                  </a:schemeClr>
                </a:solidFill>
              </a:rPr>
              <a:t>common and secure open standards for the communication between </a:t>
            </a:r>
            <a:r>
              <a:rPr lang="en-US" sz="1800" dirty="0" smtClean="0">
                <a:solidFill>
                  <a:schemeClr val="accent1">
                    <a:lumMod val="75000"/>
                  </a:schemeClr>
                </a:solidFill>
              </a:rPr>
              <a:t>ASPSPs, PISPs, AISPs, </a:t>
            </a:r>
            <a:r>
              <a:rPr lang="en-US" sz="1800" dirty="0">
                <a:solidFill>
                  <a:schemeClr val="accent1">
                    <a:lumMod val="75000"/>
                  </a:schemeClr>
                </a:solidFill>
              </a:rPr>
              <a:t>payers, payees and other </a:t>
            </a:r>
            <a:r>
              <a:rPr lang="en-US" sz="1800" dirty="0" smtClean="0">
                <a:solidFill>
                  <a:schemeClr val="accent1">
                    <a:lumMod val="75000"/>
                  </a:schemeClr>
                </a:solidFill>
              </a:rPr>
              <a:t>PSPs in </a:t>
            </a:r>
            <a:r>
              <a:rPr lang="en-US" sz="1800" dirty="0">
                <a:solidFill>
                  <a:schemeClr val="accent1">
                    <a:lumMod val="75000"/>
                  </a:schemeClr>
                </a:solidFill>
              </a:rPr>
              <a:t>relation to the provision and use of payment services in application of Title IV of </a:t>
            </a:r>
            <a:r>
              <a:rPr lang="en-US" sz="1800" dirty="0" smtClean="0">
                <a:solidFill>
                  <a:schemeClr val="accent1">
                    <a:lumMod val="75000"/>
                  </a:schemeClr>
                </a:solidFill>
              </a:rPr>
              <a:t>Law 55/2020.</a:t>
            </a:r>
            <a:endParaRPr lang="en-US" sz="1800" dirty="0">
              <a:solidFill>
                <a:schemeClr val="accent1">
                  <a:lumMod val="75000"/>
                </a:schemeClr>
              </a:solidFill>
            </a:endParaRPr>
          </a:p>
          <a:p>
            <a:endParaRPr lang="en-US" dirty="0"/>
          </a:p>
        </p:txBody>
      </p:sp>
      <p:sp>
        <p:nvSpPr>
          <p:cNvPr id="4" name="Slide Number Placeholder 3"/>
          <p:cNvSpPr>
            <a:spLocks noGrp="1"/>
          </p:cNvSpPr>
          <p:nvPr>
            <p:ph type="sldNum" sz="quarter" idx="12"/>
          </p:nvPr>
        </p:nvSpPr>
        <p:spPr/>
        <p:txBody>
          <a:bodyPr/>
          <a:lstStyle/>
          <a:p>
            <a:pPr>
              <a:defRPr/>
            </a:pPr>
            <a:fld id="{41934FA3-2868-4BC8-8764-9A93CC6EA4D5}" type="slidenum">
              <a:rPr lang="en-US" smtClean="0"/>
              <a:pPr>
                <a:defRPr/>
              </a:pPr>
              <a:t>9</a:t>
            </a:fld>
            <a:endParaRPr lang="en-US"/>
          </a:p>
        </p:txBody>
      </p:sp>
    </p:spTree>
    <p:extLst>
      <p:ext uri="{BB962C8B-B14F-4D97-AF65-F5344CB8AC3E}">
        <p14:creationId xmlns:p14="http://schemas.microsoft.com/office/powerpoint/2010/main" val="13482214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9186</TotalTime>
  <Words>1326</Words>
  <Application>Microsoft Office PowerPoint</Application>
  <PresentationFormat>On-screen Show (4:3)</PresentationFormat>
  <Paragraphs>122</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Wingdings</vt:lpstr>
      <vt:lpstr>Office Theme</vt:lpstr>
      <vt:lpstr>PowerPoint Presentation</vt:lpstr>
      <vt:lpstr>PowerPoint Presentation</vt:lpstr>
      <vt:lpstr> I. THE REGULATORY FRAMEWORK </vt:lpstr>
      <vt:lpstr> I. THE REGULATORY FRAMEWORK </vt:lpstr>
      <vt:lpstr> I. THE REGULATORY FRAMEWORK </vt:lpstr>
      <vt:lpstr>II. TRANSITIONAL PROVISIONS FOR ENTITIES LICENCED PRIOR TO THE ENTRY INTO FORCE OF THE LAW</vt:lpstr>
      <vt:lpstr>II. TRANSITIONAL PROVISIONS FOR EMIs</vt:lpstr>
      <vt:lpstr>III. STRONG CUSTOMER AUTHENTICATION AND common and secure open standards of communication </vt:lpstr>
      <vt:lpstr>III. STRONG CUSTOMER AUTHENTICATION AND common and secure open standards of communication </vt:lpstr>
      <vt:lpstr>PowerPoint Presentation</vt:lpstr>
    </vt:vector>
  </TitlesOfParts>
  <Company>Bank of Albania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Eduart Nela</dc:creator>
  <cp:lastModifiedBy>Deniz Deralla</cp:lastModifiedBy>
  <cp:revision>579</cp:revision>
  <cp:lastPrinted>2016-09-01T10:42:48Z</cp:lastPrinted>
  <dcterms:created xsi:type="dcterms:W3CDTF">2011-11-11T12:25:20Z</dcterms:created>
  <dcterms:modified xsi:type="dcterms:W3CDTF">2021-12-16T12:45:45Z</dcterms:modified>
</cp:coreProperties>
</file>