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75" r:id="rId14"/>
    <p:sldId id="267" r:id="rId15"/>
    <p:sldId id="269" r:id="rId16"/>
    <p:sldId id="272" r:id="rId17"/>
    <p:sldId id="273" r:id="rId18"/>
    <p:sldId id="270" r:id="rId19"/>
    <p:sldId id="278" r:id="rId20"/>
    <p:sldId id="279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B5E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ABCD-10F8-4E9E-BBE3-2088814D6E4A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67DF-F71C-4A5E-B7BB-9F63B008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7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ABCD-10F8-4E9E-BBE3-2088814D6E4A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67DF-F71C-4A5E-B7BB-9F63B008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ABCD-10F8-4E9E-BBE3-2088814D6E4A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67DF-F71C-4A5E-B7BB-9F63B008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ABCD-10F8-4E9E-BBE3-2088814D6E4A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67DF-F71C-4A5E-B7BB-9F63B008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0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ABCD-10F8-4E9E-BBE3-2088814D6E4A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67DF-F71C-4A5E-B7BB-9F63B008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ABCD-10F8-4E9E-BBE3-2088814D6E4A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67DF-F71C-4A5E-B7BB-9F63B008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4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ABCD-10F8-4E9E-BBE3-2088814D6E4A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67DF-F71C-4A5E-B7BB-9F63B008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4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ABCD-10F8-4E9E-BBE3-2088814D6E4A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67DF-F71C-4A5E-B7BB-9F63B008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ABCD-10F8-4E9E-BBE3-2088814D6E4A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67DF-F71C-4A5E-B7BB-9F63B008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8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ABCD-10F8-4E9E-BBE3-2088814D6E4A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67DF-F71C-4A5E-B7BB-9F63B008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0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ABCD-10F8-4E9E-BBE3-2088814D6E4A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67DF-F71C-4A5E-B7BB-9F63B008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6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8ABCD-10F8-4E9E-BBE3-2088814D6E4A}" type="datetimeFigureOut">
              <a:rPr lang="en-US" smtClean="0"/>
              <a:t>09/26/2019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467DF-F71C-4A5E-B7BB-9F63B008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88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13240" y="2473600"/>
            <a:ext cx="8278753" cy="2279023"/>
          </a:xfrm>
          <a:prstGeom prst="rect">
            <a:avLst/>
          </a:prstGeom>
          <a:solidFill>
            <a:srgbClr val="078EC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118232" y="2634494"/>
            <a:ext cx="7554741" cy="2003642"/>
          </a:xfrm>
          <a:prstGeom prst="rect">
            <a:avLst/>
          </a:prstGeom>
        </p:spPr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ysClr val="window" lastClr="FFFFFF"/>
                </a:solidFill>
                <a:latin typeface="Calibri"/>
                <a:ea typeface="ＭＳ Ｐゴシック"/>
                <a:cs typeface="ＭＳ Ｐゴシック"/>
              </a:rPr>
              <a:t>MPAY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Calibri"/>
                <a:ea typeface="ＭＳ Ｐゴシック"/>
                <a:cs typeface="ＭＳ Ｐゴシック"/>
              </a:rPr>
              <a:t>prezanton</a:t>
            </a:r>
            <a:r>
              <a:rPr lang="en-US" sz="3200" b="1" dirty="0" smtClean="0">
                <a:solidFill>
                  <a:sysClr val="window" lastClr="FFFFFF"/>
                </a:solidFill>
                <a:latin typeface="Calibri"/>
                <a:ea typeface="ＭＳ Ｐゴシック"/>
                <a:cs typeface="ＭＳ Ｐゴシック"/>
              </a:rPr>
              <a:t> KUIK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>Transferta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> P2P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>dhe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> P2B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>në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>Kohë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>Reale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367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66" y="5695720"/>
            <a:ext cx="969485" cy="9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66" y="5695720"/>
            <a:ext cx="969485" cy="9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66" y="5695720"/>
            <a:ext cx="969485" cy="9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22878" y="5472752"/>
            <a:ext cx="307074" cy="955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56173" y="5412797"/>
            <a:ext cx="5398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sz="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KUIK</a:t>
            </a:r>
            <a:endParaRPr lang="en-US" sz="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568286" y="5227094"/>
            <a:ext cx="409433" cy="388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66" y="5695720"/>
            <a:ext cx="969485" cy="9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26095" y="2692815"/>
            <a:ext cx="6327775" cy="1674813"/>
          </a:xfrm>
          <a:prstGeom prst="rect">
            <a:avLst/>
          </a:prstGeom>
        </p:spPr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>VLERA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</a:b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ＭＳ Ｐゴシック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66" y="5695720"/>
            <a:ext cx="969485" cy="9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8458"/>
            <a:ext cx="10515600" cy="3437262"/>
          </a:xfrm>
        </p:spPr>
        <p:txBody>
          <a:bodyPr>
            <a:normAutofit lnSpcReduction="10000"/>
          </a:bodyPr>
          <a:lstStyle/>
          <a:p>
            <a:r>
              <a:rPr lang="en-US" sz="3600" dirty="0" err="1" smtClean="0"/>
              <a:t>Inovacioni</a:t>
            </a:r>
            <a:r>
              <a:rPr lang="en-US" sz="3600" dirty="0" smtClean="0"/>
              <a:t> BANK </a:t>
            </a:r>
            <a:r>
              <a:rPr lang="en-US" sz="3600" dirty="0" smtClean="0"/>
              <a:t>CENTRIC </a:t>
            </a:r>
            <a:endParaRPr lang="en-US" sz="3600" dirty="0" smtClean="0"/>
          </a:p>
          <a:p>
            <a:r>
              <a:rPr lang="en-US" sz="3600" dirty="0" err="1" smtClean="0">
                <a:solidFill>
                  <a:schemeClr val="accent1"/>
                </a:solidFill>
              </a:rPr>
              <a:t>Krijimi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i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një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rrjeti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pagesash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brenda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vendit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sz="3600" dirty="0" err="1" smtClean="0">
                <a:solidFill>
                  <a:schemeClr val="accent1"/>
                </a:solidFill>
              </a:rPr>
              <a:t>Reduktimi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i</a:t>
            </a:r>
            <a:r>
              <a:rPr lang="en-US" sz="3600" dirty="0" smtClean="0">
                <a:solidFill>
                  <a:schemeClr val="accent1"/>
                </a:solidFill>
              </a:rPr>
              <a:t> CASH </a:t>
            </a:r>
          </a:p>
          <a:p>
            <a:r>
              <a:rPr lang="en-US" sz="3600" dirty="0" err="1" smtClean="0">
                <a:solidFill>
                  <a:schemeClr val="accent1"/>
                </a:solidFill>
              </a:rPr>
              <a:t>Millennials</a:t>
            </a:r>
            <a:endParaRPr lang="en-US" sz="3600" dirty="0" smtClean="0">
              <a:solidFill>
                <a:schemeClr val="accent1"/>
              </a:solidFill>
            </a:endParaRPr>
          </a:p>
          <a:p>
            <a:r>
              <a:rPr lang="en-US" sz="3600" dirty="0" err="1" smtClean="0">
                <a:solidFill>
                  <a:schemeClr val="accent1"/>
                </a:solidFill>
              </a:rPr>
              <a:t>Kanal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i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ri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të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ardhurash</a:t>
            </a:r>
            <a:endParaRPr lang="en-US" sz="3600" dirty="0" smtClean="0">
              <a:solidFill>
                <a:schemeClr val="accent1"/>
              </a:solidFill>
            </a:endParaRPr>
          </a:p>
          <a:p>
            <a:r>
              <a:rPr lang="en-US" sz="3600" dirty="0" err="1" smtClean="0">
                <a:solidFill>
                  <a:schemeClr val="accent1"/>
                </a:solidFill>
              </a:rPr>
              <a:t>Ulje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të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Kostove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32112" y="704989"/>
            <a:ext cx="6327775" cy="1674813"/>
          </a:xfrm>
          <a:prstGeom prst="rect">
            <a:avLst/>
          </a:prstGeom>
        </p:spPr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>VLERA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</a:b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ＭＳ Ｐゴシック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66" y="5695720"/>
            <a:ext cx="969485" cy="9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0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26095" y="2692815"/>
            <a:ext cx="6327775" cy="1674813"/>
          </a:xfrm>
          <a:prstGeom prst="rect">
            <a:avLst/>
          </a:prstGeom>
        </p:spPr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>P2B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</a:b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ＭＳ Ｐゴシック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66" y="5695720"/>
            <a:ext cx="969485" cy="9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8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309" y="1881913"/>
            <a:ext cx="6630987" cy="3974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66" y="5695720"/>
            <a:ext cx="969485" cy="969485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932112" y="704989"/>
            <a:ext cx="6327775" cy="1674813"/>
          </a:xfrm>
          <a:prstGeom prst="rect">
            <a:avLst/>
          </a:prstGeom>
        </p:spPr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>P2B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>B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959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43208" y="3930255"/>
            <a:ext cx="4287982" cy="197427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8B5E5"/>
                </a:solidFill>
                <a:effectLst/>
                <a:uLnTx/>
                <a:uFillTx/>
                <a:latin typeface="Calibri"/>
              </a:rPr>
              <a:t>KUIK POS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8B5E5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i="1" kern="0" dirty="0" err="1">
                <a:solidFill>
                  <a:srgbClr val="48B5E5"/>
                </a:solidFill>
                <a:latin typeface="Calibri"/>
              </a:rPr>
              <a:t>Kosto</a:t>
            </a:r>
            <a:r>
              <a:rPr lang="en-US" sz="2000" i="1" kern="0" dirty="0">
                <a:solidFill>
                  <a:srgbClr val="48B5E5"/>
                </a:solidFill>
                <a:latin typeface="Calibri"/>
              </a:rPr>
              <a:t> e </a:t>
            </a:r>
            <a:r>
              <a:rPr lang="en-US" sz="2000" i="1" kern="0" dirty="0" err="1" smtClean="0">
                <a:solidFill>
                  <a:srgbClr val="48B5E5"/>
                </a:solidFill>
                <a:latin typeface="Calibri"/>
              </a:rPr>
              <a:t>blerjes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48B5E5"/>
                </a:solidFill>
                <a:effectLst/>
                <a:uLnTx/>
                <a:uFillTx/>
                <a:latin typeface="Calibri"/>
              </a:rPr>
              <a:t>: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48B5E5"/>
                </a:solidFill>
                <a:effectLst/>
                <a:uLnTx/>
                <a:uFillTx/>
                <a:latin typeface="Calibri"/>
              </a:rPr>
              <a:t>4 EUR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i="1" kern="0" dirty="0" err="1">
                <a:solidFill>
                  <a:srgbClr val="48B5E5"/>
                </a:solidFill>
                <a:latin typeface="Calibri"/>
              </a:rPr>
              <a:t>Kosto</a:t>
            </a:r>
            <a:r>
              <a:rPr lang="en-US" sz="2000" i="1" kern="0" dirty="0">
                <a:solidFill>
                  <a:srgbClr val="48B5E5"/>
                </a:solidFill>
                <a:latin typeface="Calibri"/>
              </a:rPr>
              <a:t> e </a:t>
            </a:r>
            <a:r>
              <a:rPr lang="en-US" sz="2000" i="1" kern="0" dirty="0" err="1" smtClean="0">
                <a:solidFill>
                  <a:srgbClr val="48B5E5"/>
                </a:solidFill>
                <a:latin typeface="Calibri"/>
              </a:rPr>
              <a:t>mirëmbajtjes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8B5E5"/>
                </a:solidFill>
                <a:effectLst/>
                <a:uLnTx/>
                <a:uFillTx/>
                <a:latin typeface="Calibri"/>
              </a:rPr>
              <a:t>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8B5E5"/>
                </a:solidFill>
                <a:effectLst/>
                <a:uLnTx/>
                <a:uFillTx/>
                <a:latin typeface="Calibri"/>
              </a:rPr>
              <a:t>1 EUR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48B5E5"/>
                </a:solidFill>
                <a:effectLst/>
                <a:uLnTx/>
                <a:uFillTx/>
                <a:latin typeface="Calibri"/>
              </a:rPr>
              <a:t>(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48B5E5"/>
                </a:solidFill>
                <a:effectLst/>
                <a:uLnTx/>
                <a:uFillTx/>
                <a:latin typeface="Calibri"/>
              </a:rPr>
              <a:t>në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48B5E5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48B5E5"/>
                </a:solidFill>
                <a:effectLst/>
                <a:uLnTx/>
                <a:uFillTx/>
                <a:latin typeface="Calibri"/>
              </a:rPr>
              <a:t>muaj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48B5E5"/>
                </a:solidFill>
                <a:effectLst/>
                <a:uLnTx/>
                <a:uFillTx/>
                <a:latin typeface="Calibri"/>
              </a:rPr>
              <a:t>)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48B5E5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48B5E5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08" y="1255399"/>
            <a:ext cx="2998406" cy="2248805"/>
          </a:xfrm>
        </p:spPr>
      </p:pic>
      <p:sp>
        <p:nvSpPr>
          <p:cNvPr id="5" name="Rectangle 4"/>
          <p:cNvSpPr/>
          <p:nvPr/>
        </p:nvSpPr>
        <p:spPr>
          <a:xfrm>
            <a:off x="1683387" y="3930255"/>
            <a:ext cx="4287982" cy="197427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CARD POS </a:t>
            </a: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(</a:t>
            </a:r>
            <a:r>
              <a:rPr kumimoji="0" lang="en-US" sz="2000" b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Çmimi</a:t>
            </a: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kumimoji="0" lang="en-US" sz="2000" b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mesatar</a:t>
            </a: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kumimoji="0" lang="en-US" sz="2000" b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i</a:t>
            </a: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kumimoji="0" lang="en-US" sz="2000" b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tregut</a:t>
            </a: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)</a:t>
            </a:r>
            <a:endParaRPr kumimoji="0" lang="en-US" sz="2000" b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Kosto</a:t>
            </a:r>
            <a:r>
              <a:rPr kumimoji="0" lang="en-US" sz="20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e </a:t>
            </a:r>
            <a:r>
              <a:rPr kumimoji="0" lang="en-US" sz="2000" b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blerjes</a:t>
            </a:r>
            <a:r>
              <a:rPr kumimoji="0" lang="en-US" sz="20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: </a:t>
            </a: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160-350EUR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Kosto</a:t>
            </a:r>
            <a:r>
              <a:rPr kumimoji="0" lang="en-US" sz="20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e </a:t>
            </a:r>
            <a:r>
              <a:rPr kumimoji="0" lang="en-US" sz="2000" b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mirëmbajtjes</a:t>
            </a:r>
            <a:r>
              <a:rPr kumimoji="0" lang="en-US" sz="20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: </a:t>
            </a: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5-9EUR </a:t>
            </a: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(</a:t>
            </a:r>
            <a:r>
              <a:rPr kumimoji="0" lang="en-US" sz="2000" b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në</a:t>
            </a:r>
            <a:r>
              <a:rPr kumimoji="0" lang="en-US" sz="2000" b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kumimoji="0" lang="en-US" sz="2000" b="1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muaj</a:t>
            </a: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)</a:t>
            </a:r>
            <a:r>
              <a:rPr kumimoji="0" lang="en-US" sz="20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pic>
        <p:nvPicPr>
          <p:cNvPr id="1026" name="Picture 2" descr="Image result for CARD P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" t="10978" r="-319" b="12781"/>
          <a:stretch/>
        </p:blipFill>
        <p:spPr bwMode="auto">
          <a:xfrm>
            <a:off x="1683387" y="1226208"/>
            <a:ext cx="3017520" cy="22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6866" y="5695720"/>
            <a:ext cx="969485" cy="969485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932112" y="704989"/>
            <a:ext cx="6327775" cy="1674813"/>
          </a:xfrm>
          <a:prstGeom prst="rect">
            <a:avLst/>
          </a:prstGeom>
        </p:spPr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atin typeface="Calibri"/>
                <a:ea typeface="ＭＳ Ｐゴシック"/>
                <a:cs typeface="ＭＳ Ｐゴシック"/>
              </a:rPr>
              <a:t>P2B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</a:b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097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00940" y="2692815"/>
            <a:ext cx="7740501" cy="1674813"/>
          </a:xfrm>
          <a:prstGeom prst="rect">
            <a:avLst/>
          </a:prstGeom>
        </p:spPr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>DETAJE TEKNIKE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</a:b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ＭＳ Ｐゴシック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66" y="5695720"/>
            <a:ext cx="969485" cy="9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765857" y="2561498"/>
            <a:ext cx="6327775" cy="1674813"/>
          </a:xfrm>
          <a:prstGeom prst="rect">
            <a:avLst/>
          </a:prstGeom>
        </p:spPr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6000" b="1" dirty="0" smtClean="0">
                <a:solidFill>
                  <a:sysClr val="window" lastClr="FFFFFF"/>
                </a:solidFill>
                <a:latin typeface="Calibri"/>
                <a:ea typeface="ＭＳ Ｐゴシック"/>
                <a:cs typeface="ＭＳ Ｐゴシック"/>
              </a:rPr>
              <a:t>KONCEPTI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</a:b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ＭＳ Ｐゴシック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66" y="5695720"/>
            <a:ext cx="969485" cy="9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70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ysClr val="window" lastClr="FFFFFF"/>
                </a:solidFill>
                <a:latin typeface="Calibri"/>
                <a:ea typeface="ＭＳ Ｐゴシック"/>
                <a:cs typeface="ＭＳ Ｐゴシック"/>
              </a:rPr>
              <a:t>DETAJE TEKNIKE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92325"/>
            <a:ext cx="10515600" cy="3784637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1200"/>
              </a:spcBef>
              <a:defRPr/>
            </a:pPr>
            <a:r>
              <a:rPr lang="en-US" sz="2600" dirty="0" err="1" smtClean="0"/>
              <a:t>Lidhje</a:t>
            </a:r>
            <a:r>
              <a:rPr lang="en-US" sz="2600" dirty="0" smtClean="0"/>
              <a:t> e </a:t>
            </a:r>
            <a:r>
              <a:rPr lang="en-US" sz="2600" dirty="0" err="1" smtClean="0"/>
              <a:t>Sigurtë</a:t>
            </a:r>
            <a:r>
              <a:rPr lang="en-US" sz="2600" dirty="0" smtClean="0"/>
              <a:t> </a:t>
            </a:r>
            <a:r>
              <a:rPr lang="en-US" sz="2600" dirty="0" smtClean="0"/>
              <a:t>VPN</a:t>
            </a:r>
            <a:endParaRPr lang="en-US" sz="2600" dirty="0"/>
          </a:p>
          <a:p>
            <a:pPr algn="just">
              <a:spcBef>
                <a:spcPts val="1200"/>
              </a:spcBef>
              <a:defRPr/>
            </a:pPr>
            <a:r>
              <a:rPr lang="en-US" sz="2600" dirty="0"/>
              <a:t>SOAP, HTTP, HTTPs, REST </a:t>
            </a:r>
            <a:r>
              <a:rPr lang="en-US" sz="2600" dirty="0" err="1" smtClean="0"/>
              <a:t>etj</a:t>
            </a:r>
            <a:r>
              <a:rPr lang="en-US" sz="2600" dirty="0" smtClean="0"/>
              <a:t>.</a:t>
            </a:r>
            <a:endParaRPr lang="en-US" sz="2600" dirty="0"/>
          </a:p>
          <a:p>
            <a:pPr algn="just">
              <a:spcBef>
                <a:spcPts val="1200"/>
              </a:spcBef>
              <a:defRPr/>
            </a:pPr>
            <a:r>
              <a:rPr lang="en-US" sz="2600" dirty="0" err="1" smtClean="0"/>
              <a:t>Metodat</a:t>
            </a:r>
            <a:r>
              <a:rPr lang="en-US" sz="2600" dirty="0" smtClean="0"/>
              <a:t> API </a:t>
            </a:r>
            <a:r>
              <a:rPr lang="en-US" sz="2600" dirty="0" err="1" smtClean="0"/>
              <a:t>të</a:t>
            </a:r>
            <a:r>
              <a:rPr lang="en-US" sz="2600" dirty="0" smtClean="0"/>
              <a:t> </a:t>
            </a:r>
            <a:r>
              <a:rPr lang="en-US" sz="2600" dirty="0" err="1" smtClean="0"/>
              <a:t>nevojshme</a:t>
            </a:r>
            <a:r>
              <a:rPr lang="en-US" sz="2600" dirty="0" smtClean="0"/>
              <a:t>:</a:t>
            </a:r>
            <a:endParaRPr lang="en-US" sz="2600" dirty="0"/>
          </a:p>
          <a:p>
            <a:pPr lvl="1" algn="just">
              <a:spcBef>
                <a:spcPts val="1200"/>
              </a:spcBef>
              <a:defRPr/>
            </a:pPr>
            <a:r>
              <a:rPr lang="en-US" dirty="0"/>
              <a:t>MONEY TRANSFER</a:t>
            </a:r>
            <a:r>
              <a:rPr lang="en-US" sz="2600" dirty="0"/>
              <a:t> (</a:t>
            </a:r>
            <a:r>
              <a:rPr lang="en-US" sz="2200" dirty="0"/>
              <a:t>TRANSFER-ORDER, REVERSE</a:t>
            </a:r>
            <a:r>
              <a:rPr lang="en-US" sz="2600" dirty="0"/>
              <a:t>)</a:t>
            </a:r>
          </a:p>
          <a:p>
            <a:pPr lvl="1" algn="just">
              <a:spcBef>
                <a:spcPts val="1200"/>
              </a:spcBef>
              <a:defRPr/>
            </a:pPr>
            <a:r>
              <a:rPr lang="en-US" dirty="0"/>
              <a:t>BALANCE INQUIRY</a:t>
            </a:r>
          </a:p>
          <a:p>
            <a:pPr lvl="1" algn="just">
              <a:spcBef>
                <a:spcPts val="1200"/>
              </a:spcBef>
              <a:defRPr/>
            </a:pPr>
            <a:r>
              <a:rPr lang="en-US" dirty="0"/>
              <a:t>CUSTOMER MANAGEMENT </a:t>
            </a:r>
            <a:r>
              <a:rPr lang="en-US" sz="2600" dirty="0"/>
              <a:t>(</a:t>
            </a:r>
            <a:r>
              <a:rPr lang="en-US" sz="2200" dirty="0"/>
              <a:t>GET CUSTOMER DATA, CREATE/DELETE/MODIFY</a:t>
            </a:r>
            <a:r>
              <a:rPr lang="en-US" sz="2600" dirty="0"/>
              <a:t>)</a:t>
            </a:r>
          </a:p>
          <a:p>
            <a:pPr algn="just">
              <a:spcBef>
                <a:spcPts val="1200"/>
              </a:spcBef>
              <a:defRPr/>
            </a:pPr>
            <a:r>
              <a:rPr lang="en-US" sz="2600" dirty="0" err="1" smtClean="0"/>
              <a:t>Transaksione</a:t>
            </a:r>
            <a:r>
              <a:rPr lang="en-US" sz="2600" dirty="0" smtClean="0"/>
              <a:t> me UNIQUE </a:t>
            </a:r>
            <a:r>
              <a:rPr lang="en-US" sz="2600" dirty="0"/>
              <a:t>ID </a:t>
            </a:r>
            <a:r>
              <a:rPr lang="en-US" sz="2600" dirty="0" err="1" smtClean="0"/>
              <a:t>dhe</a:t>
            </a:r>
            <a:r>
              <a:rPr lang="en-US" sz="2600" dirty="0" smtClean="0"/>
              <a:t> </a:t>
            </a:r>
            <a:r>
              <a:rPr lang="en-US" sz="2600" dirty="0"/>
              <a:t>TIMESTAMP</a:t>
            </a:r>
          </a:p>
          <a:p>
            <a:pPr algn="just">
              <a:spcBef>
                <a:spcPts val="1200"/>
              </a:spcBef>
              <a:defRPr/>
            </a:pPr>
            <a:r>
              <a:rPr lang="en-US" sz="2600" dirty="0" err="1" smtClean="0"/>
              <a:t>Autentikim</a:t>
            </a:r>
            <a:r>
              <a:rPr lang="en-US" sz="2600" dirty="0" smtClean="0"/>
              <a:t> </a:t>
            </a:r>
            <a:r>
              <a:rPr lang="en-US" sz="2600" dirty="0" err="1" smtClean="0"/>
              <a:t>nëpërmjet</a:t>
            </a:r>
            <a:r>
              <a:rPr lang="en-US" sz="2600" dirty="0" smtClean="0"/>
              <a:t> </a:t>
            </a:r>
            <a:r>
              <a:rPr lang="en-US" sz="2600" dirty="0" err="1" smtClean="0"/>
              <a:t>Telefonit</a:t>
            </a:r>
            <a:r>
              <a:rPr lang="en-US" sz="2600" dirty="0" smtClean="0"/>
              <a:t> </a:t>
            </a:r>
            <a:r>
              <a:rPr lang="en-US" sz="2600" dirty="0" err="1" smtClean="0"/>
              <a:t>Celular</a:t>
            </a:r>
            <a:r>
              <a:rPr lang="en-US" sz="2600" dirty="0" smtClean="0"/>
              <a:t> </a:t>
            </a:r>
            <a:r>
              <a:rPr lang="en-US" sz="2600" dirty="0" err="1" smtClean="0"/>
              <a:t>dhe</a:t>
            </a:r>
            <a:r>
              <a:rPr lang="en-US" sz="2600" dirty="0" smtClean="0"/>
              <a:t> PIN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66" y="5695720"/>
            <a:ext cx="969485" cy="9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7755" y="2330553"/>
            <a:ext cx="8278753" cy="2279023"/>
          </a:xfrm>
          <a:prstGeom prst="rect">
            <a:avLst/>
          </a:prstGeom>
          <a:solidFill>
            <a:srgbClr val="078EC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141847" y="2331007"/>
            <a:ext cx="7554741" cy="2003642"/>
          </a:xfrm>
          <a:prstGeom prst="rect">
            <a:avLst/>
          </a:prstGeom>
        </p:spPr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 smtClean="0">
                <a:solidFill>
                  <a:sysClr val="window" lastClr="FFFFFF"/>
                </a:solidFill>
                <a:latin typeface="Calibri"/>
                <a:ea typeface="ＭＳ Ｐゴシック"/>
                <a:cs typeface="ＭＳ Ｐゴシック"/>
              </a:rPr>
              <a:t>Faleminderit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803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8458"/>
            <a:ext cx="10515600" cy="343726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Rrjet</a:t>
            </a:r>
            <a:r>
              <a:rPr lang="en-US" sz="3600" dirty="0" smtClean="0"/>
              <a:t> + </a:t>
            </a:r>
            <a:r>
              <a:rPr lang="en-US" sz="3600" dirty="0" err="1" smtClean="0"/>
              <a:t>Procesim</a:t>
            </a:r>
            <a:r>
              <a:rPr lang="en-US" sz="3600" dirty="0" smtClean="0"/>
              <a:t> P2P midis </a:t>
            </a:r>
            <a:r>
              <a:rPr lang="en-US" sz="3600" dirty="0" err="1" smtClean="0"/>
              <a:t>Bankave</a:t>
            </a:r>
            <a:r>
              <a:rPr lang="en-US" sz="3600" dirty="0" smtClean="0"/>
              <a:t> </a:t>
            </a:r>
            <a:endParaRPr lang="en-US" sz="36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600" dirty="0" err="1" smtClean="0">
                <a:solidFill>
                  <a:schemeClr val="accent1"/>
                </a:solidFill>
              </a:rPr>
              <a:t>Platformë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chemeClr val="accent1"/>
                </a:solidFill>
              </a:rPr>
              <a:t>BANK CENTRIC </a:t>
            </a:r>
          </a:p>
          <a:p>
            <a:pPr>
              <a:lnSpc>
                <a:spcPct val="100000"/>
              </a:lnSpc>
            </a:pPr>
            <a:r>
              <a:rPr lang="en-US" sz="3600" dirty="0" err="1" smtClean="0">
                <a:solidFill>
                  <a:schemeClr val="accent1"/>
                </a:solidFill>
              </a:rPr>
              <a:t>Pagesa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në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Kohë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Reale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3600" dirty="0" err="1" smtClean="0">
                <a:solidFill>
                  <a:schemeClr val="accent1"/>
                </a:solidFill>
              </a:rPr>
              <a:t>Identifikimi</a:t>
            </a:r>
            <a:r>
              <a:rPr lang="en-US" sz="3600" dirty="0" smtClean="0">
                <a:solidFill>
                  <a:schemeClr val="accent1"/>
                </a:solidFill>
              </a:rPr>
              <a:t> me </a:t>
            </a:r>
            <a:r>
              <a:rPr lang="en-US" sz="3600" dirty="0" err="1" smtClean="0">
                <a:solidFill>
                  <a:schemeClr val="accent1"/>
                </a:solidFill>
              </a:rPr>
              <a:t>numër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telefoni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</a:rPr>
              <a:t>celular</a:t>
            </a:r>
            <a:r>
              <a:rPr lang="en-US" sz="3600" dirty="0" smtClean="0">
                <a:solidFill>
                  <a:schemeClr val="accent1"/>
                </a:solidFill>
              </a:rPr>
              <a:t> (MSISDN PROXY)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32112" y="704989"/>
            <a:ext cx="6327775" cy="1674813"/>
          </a:xfrm>
          <a:prstGeom prst="rect">
            <a:avLst/>
          </a:prstGeom>
        </p:spPr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>KONCEPTI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</a:b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ＭＳ Ｐゴシック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66" y="5695720"/>
            <a:ext cx="969485" cy="9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765857" y="2561498"/>
            <a:ext cx="6327775" cy="1674813"/>
          </a:xfrm>
          <a:prstGeom prst="rect">
            <a:avLst/>
          </a:prstGeom>
        </p:spPr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ysClr val="window" lastClr="FFFFFF"/>
                </a:solidFill>
                <a:latin typeface="Calibri"/>
                <a:ea typeface="ＭＳ Ｐゴシック"/>
                <a:cs typeface="ＭＳ Ｐゴシック"/>
              </a:rPr>
              <a:t>P2P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</a:b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ＭＳ Ｐゴシック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66" y="5695720"/>
            <a:ext cx="969485" cy="9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66" y="5695720"/>
            <a:ext cx="969485" cy="9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66" y="5695720"/>
            <a:ext cx="969485" cy="9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66" y="5695720"/>
            <a:ext cx="969485" cy="9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66" y="5695720"/>
            <a:ext cx="969485" cy="9694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66" y="5695720"/>
            <a:ext cx="969485" cy="9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6255</TotalTime>
  <Words>158</Words>
  <Application>Microsoft Office PowerPoint</Application>
  <PresentationFormat>Widescreen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DETAJE TEKNIKE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German</dc:creator>
  <cp:lastModifiedBy>Elda Kuka</cp:lastModifiedBy>
  <cp:revision>41</cp:revision>
  <dcterms:created xsi:type="dcterms:W3CDTF">2018-10-12T08:12:18Z</dcterms:created>
  <dcterms:modified xsi:type="dcterms:W3CDTF">2019-09-30T13:47:51Z</dcterms:modified>
</cp:coreProperties>
</file>