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73" r:id="rId4"/>
    <p:sldId id="274" r:id="rId5"/>
    <p:sldId id="263" r:id="rId6"/>
    <p:sldId id="257" r:id="rId7"/>
    <p:sldId id="258" r:id="rId8"/>
    <p:sldId id="259" r:id="rId9"/>
    <p:sldId id="260" r:id="rId10"/>
    <p:sldId id="261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shku\Documents\My%20Documents\PUNIME\viti_2020\strategji_financial_education\data_prezantimi_13_korrik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shku\Documents\My%20Documents\ALTINI%20MATERIALE\viti_2021\libri_guv\treguesit_kultura_financiare_2019_paper_Elon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shku\Documents\My%20Documents\ALTINI%20MATERIALE\viti_2021\libri_guv\treguesit_kultura_financiare_2019_paper_Elon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shku\Documents\My%20Documents\ALTINI%20MATERIALE\viti_2021\libri_guv\treguesit_kultura_financiare_2019_paper_Elon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grafik_english!$D$2</c:f>
              <c:strCache>
                <c:ptCount val="1"/>
                <c:pt idx="0">
                  <c:v>Knowledge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grafik_english!$B$3:$B$8</c:f>
              <c:strCache>
                <c:ptCount val="6"/>
                <c:pt idx="0">
                  <c:v>Albania</c:v>
                </c:pt>
                <c:pt idx="1">
                  <c:v>North Macedonia</c:v>
                </c:pt>
                <c:pt idx="2">
                  <c:v>Montenegro</c:v>
                </c:pt>
                <c:pt idx="3">
                  <c:v>Italia</c:v>
                </c:pt>
                <c:pt idx="4">
                  <c:v>Average, all countries 2019 (OECD), survey</c:v>
                </c:pt>
                <c:pt idx="5">
                  <c:v>Avarage, OECD-11</c:v>
                </c:pt>
              </c:strCache>
            </c:strRef>
          </c:cat>
          <c:val>
            <c:numRef>
              <c:f>grafik_english!$D$3:$D$8</c:f>
              <c:numCache>
                <c:formatCode>General</c:formatCode>
                <c:ptCount val="6"/>
                <c:pt idx="0">
                  <c:v>3.7</c:v>
                </c:pt>
                <c:pt idx="1">
                  <c:v>3.9</c:v>
                </c:pt>
                <c:pt idx="2">
                  <c:v>4.0999999999999996</c:v>
                </c:pt>
                <c:pt idx="3">
                  <c:v>3.9</c:v>
                </c:pt>
                <c:pt idx="4">
                  <c:v>4.4000000000000004</c:v>
                </c:pt>
                <c:pt idx="5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63-4CE3-9914-C683858E2630}"/>
            </c:ext>
          </c:extLst>
        </c:ser>
        <c:ser>
          <c:idx val="1"/>
          <c:order val="1"/>
          <c:tx>
            <c:strRef>
              <c:f>grafik_english!$E$2</c:f>
              <c:strCache>
                <c:ptCount val="1"/>
                <c:pt idx="0">
                  <c:v>Behaviour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grafik_english!$B$3:$B$8</c:f>
              <c:strCache>
                <c:ptCount val="6"/>
                <c:pt idx="0">
                  <c:v>Albania</c:v>
                </c:pt>
                <c:pt idx="1">
                  <c:v>North Macedonia</c:v>
                </c:pt>
                <c:pt idx="2">
                  <c:v>Montenegro</c:v>
                </c:pt>
                <c:pt idx="3">
                  <c:v>Italia</c:v>
                </c:pt>
                <c:pt idx="4">
                  <c:v>Average, all countries 2019 (OECD), survey</c:v>
                </c:pt>
                <c:pt idx="5">
                  <c:v>Avarage, OECD-11</c:v>
                </c:pt>
              </c:strCache>
            </c:strRef>
          </c:cat>
          <c:val>
            <c:numRef>
              <c:f>grafik_english!$E$3:$E$8</c:f>
              <c:numCache>
                <c:formatCode>General</c:formatCode>
                <c:ptCount val="6"/>
                <c:pt idx="0">
                  <c:v>4.3</c:v>
                </c:pt>
                <c:pt idx="1">
                  <c:v>5.0999999999999996</c:v>
                </c:pt>
                <c:pt idx="2">
                  <c:v>4.7</c:v>
                </c:pt>
                <c:pt idx="3">
                  <c:v>4.2</c:v>
                </c:pt>
                <c:pt idx="4">
                  <c:v>5.3</c:v>
                </c:pt>
                <c:pt idx="5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63-4CE3-9914-C683858E2630}"/>
            </c:ext>
          </c:extLst>
        </c:ser>
        <c:ser>
          <c:idx val="2"/>
          <c:order val="2"/>
          <c:tx>
            <c:strRef>
              <c:f>grafik_english!$F$2</c:f>
              <c:strCache>
                <c:ptCount val="1"/>
                <c:pt idx="0">
                  <c:v>Attitude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grafik_english!$B$3:$B$8</c:f>
              <c:strCache>
                <c:ptCount val="6"/>
                <c:pt idx="0">
                  <c:v>Albania</c:v>
                </c:pt>
                <c:pt idx="1">
                  <c:v>North Macedonia</c:v>
                </c:pt>
                <c:pt idx="2">
                  <c:v>Montenegro</c:v>
                </c:pt>
                <c:pt idx="3">
                  <c:v>Italia</c:v>
                </c:pt>
                <c:pt idx="4">
                  <c:v>Average, all countries 2019 (OECD), survey</c:v>
                </c:pt>
                <c:pt idx="5">
                  <c:v>Avarage, OECD-11</c:v>
                </c:pt>
              </c:strCache>
            </c:strRef>
          </c:cat>
          <c:val>
            <c:numRef>
              <c:f>grafik_english!$F$3:$F$8</c:f>
              <c:numCache>
                <c:formatCode>General</c:formatCode>
                <c:ptCount val="6"/>
                <c:pt idx="0">
                  <c:v>3.2</c:v>
                </c:pt>
                <c:pt idx="1">
                  <c:v>2.8</c:v>
                </c:pt>
                <c:pt idx="2">
                  <c:v>2.6</c:v>
                </c:pt>
                <c:pt idx="3">
                  <c:v>3</c:v>
                </c:pt>
                <c:pt idx="4">
                  <c:v>3</c:v>
                </c:pt>
                <c:pt idx="5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63-4CE3-9914-C683858E2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37916048"/>
        <c:axId val="-1737928016"/>
      </c:barChart>
      <c:lineChart>
        <c:grouping val="stacked"/>
        <c:varyColors val="0"/>
        <c:ser>
          <c:idx val="3"/>
          <c:order val="3"/>
          <c:tx>
            <c:strRef>
              <c:f>grafik_english!$G$2</c:f>
              <c:strCache>
                <c:ptCount val="1"/>
                <c:pt idx="0">
                  <c:v>Financial Literacy Score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11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grafik_english!$G$3:$G$8</c:f>
              <c:numCache>
                <c:formatCode>0.0</c:formatCode>
                <c:ptCount val="6"/>
                <c:pt idx="0">
                  <c:v>11.2</c:v>
                </c:pt>
                <c:pt idx="1">
                  <c:v>11.7</c:v>
                </c:pt>
                <c:pt idx="2">
                  <c:v>11.5</c:v>
                </c:pt>
                <c:pt idx="3">
                  <c:v>11.1</c:v>
                </c:pt>
                <c:pt idx="4">
                  <c:v>12.7</c:v>
                </c:pt>
                <c:pt idx="5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563-4CE3-9914-C683858E2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37916048"/>
        <c:axId val="-1737928016"/>
      </c:lineChart>
      <c:catAx>
        <c:axId val="-17379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28016"/>
        <c:crosses val="autoZero"/>
        <c:auto val="1"/>
        <c:lblAlgn val="ctr"/>
        <c:lblOffset val="100"/>
        <c:noMultiLvlLbl val="0"/>
      </c:catAx>
      <c:valAx>
        <c:axId val="-1737928016"/>
        <c:scaling>
          <c:orientation val="minMax"/>
          <c:max val="21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1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F6-4973-9A37-443CA94840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rezultate_2020!$I$12:$I$17</c:f>
              <c:strCache>
                <c:ptCount val="6"/>
                <c:pt idx="0">
                  <c:v>Albania</c:v>
                </c:pt>
                <c:pt idx="1">
                  <c:v>North Macedionia</c:v>
                </c:pt>
                <c:pt idx="2">
                  <c:v>Montenegro</c:v>
                </c:pt>
                <c:pt idx="3">
                  <c:v>Italy</c:v>
                </c:pt>
                <c:pt idx="4">
                  <c:v>Average, all countries </c:v>
                </c:pt>
                <c:pt idx="5">
                  <c:v>OECD-12</c:v>
                </c:pt>
              </c:strCache>
            </c:strRef>
          </c:cat>
          <c:val>
            <c:numRef>
              <c:f>rezultate_2020!$L$12:$L$17</c:f>
              <c:numCache>
                <c:formatCode>0%</c:formatCode>
                <c:ptCount val="6"/>
                <c:pt idx="0">
                  <c:v>0.28720000000000001</c:v>
                </c:pt>
                <c:pt idx="1">
                  <c:v>0.42299999999999999</c:v>
                </c:pt>
                <c:pt idx="2">
                  <c:v>0.45899999999999996</c:v>
                </c:pt>
                <c:pt idx="3">
                  <c:v>0.43799999999999994</c:v>
                </c:pt>
                <c:pt idx="4">
                  <c:v>0.52500000000000002</c:v>
                </c:pt>
                <c:pt idx="5">
                  <c:v>0.56799999999999995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F6-4973-9A37-443CA9484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37922032"/>
        <c:axId val="-1737923120"/>
      </c:barChart>
      <c:catAx>
        <c:axId val="-173792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23120"/>
        <c:crosses val="autoZero"/>
        <c:auto val="1"/>
        <c:lblAlgn val="ctr"/>
        <c:lblOffset val="100"/>
        <c:noMultiLvlLbl val="0"/>
      </c:catAx>
      <c:valAx>
        <c:axId val="-1737923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2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FEB-470E-806B-FB8D1CA2CB62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rezultate_2020!$A$73:$A$78</c:f>
              <c:strCache>
                <c:ptCount val="6"/>
                <c:pt idx="0">
                  <c:v>Albania</c:v>
                </c:pt>
                <c:pt idx="1">
                  <c:v>North Macedionia</c:v>
                </c:pt>
                <c:pt idx="2">
                  <c:v>Montenegro</c:v>
                </c:pt>
                <c:pt idx="3">
                  <c:v>Italy</c:v>
                </c:pt>
                <c:pt idx="4">
                  <c:v>Average, all countries </c:v>
                </c:pt>
                <c:pt idx="5">
                  <c:v>OECD-11</c:v>
                </c:pt>
              </c:strCache>
            </c:strRef>
          </c:cat>
          <c:val>
            <c:numRef>
              <c:f>rezultate_2020!$C$73:$C$78</c:f>
              <c:numCache>
                <c:formatCode>0.0%</c:formatCode>
                <c:ptCount val="6"/>
                <c:pt idx="0">
                  <c:v>0.27</c:v>
                </c:pt>
                <c:pt idx="1">
                  <c:v>0.441</c:v>
                </c:pt>
                <c:pt idx="2">
                  <c:v>0.36099999999999999</c:v>
                </c:pt>
                <c:pt idx="3">
                  <c:v>0.26300000000000001</c:v>
                </c:pt>
                <c:pt idx="4">
                  <c:v>0.48699999999999999</c:v>
                </c:pt>
                <c:pt idx="5">
                  <c:v>0.48799999999999999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EB-470E-806B-FB8D1CA2C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37928560"/>
        <c:axId val="-1737922576"/>
      </c:barChart>
      <c:catAx>
        <c:axId val="-173792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22576"/>
        <c:crosses val="autoZero"/>
        <c:auto val="1"/>
        <c:lblAlgn val="ctr"/>
        <c:lblOffset val="100"/>
        <c:noMultiLvlLbl val="0"/>
      </c:catAx>
      <c:valAx>
        <c:axId val="-1737922576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3792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rezultate_2020!$D$11</c:f>
              <c:strCache>
                <c:ptCount val="1"/>
                <c:pt idx="0">
                  <c:v>Behaviour score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1B-464A-B946-4835B65ABB1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1B-464A-B946-4835B65ABB1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1B-464A-B946-4835B65ABB1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1B-464A-B946-4835B65ABB1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D1B-464A-B946-4835B65ABB10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D1B-464A-B946-4835B65ABB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rezultate_2020!$B$12:$B$17</c:f>
              <c:strCache>
                <c:ptCount val="6"/>
                <c:pt idx="0">
                  <c:v>Albania</c:v>
                </c:pt>
                <c:pt idx="1">
                  <c:v>North Macedionia</c:v>
                </c:pt>
                <c:pt idx="2">
                  <c:v>Montenegro</c:v>
                </c:pt>
                <c:pt idx="3">
                  <c:v>Italy</c:v>
                </c:pt>
                <c:pt idx="4">
                  <c:v>Average, all countries </c:v>
                </c:pt>
                <c:pt idx="5">
                  <c:v>OECD-11</c:v>
                </c:pt>
              </c:strCache>
            </c:strRef>
          </c:cat>
          <c:val>
            <c:numRef>
              <c:f>rezultate_2020!$D$12:$D$17</c:f>
              <c:numCache>
                <c:formatCode>General</c:formatCode>
                <c:ptCount val="6"/>
                <c:pt idx="0">
                  <c:v>4.3</c:v>
                </c:pt>
                <c:pt idx="1">
                  <c:v>5.0999999999999996</c:v>
                </c:pt>
                <c:pt idx="2">
                  <c:v>4.7</c:v>
                </c:pt>
                <c:pt idx="3">
                  <c:v>4.2</c:v>
                </c:pt>
                <c:pt idx="4">
                  <c:v>5.3</c:v>
                </c:pt>
                <c:pt idx="5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D1B-464A-B946-4835B65AB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37919856"/>
        <c:axId val="-1737927472"/>
      </c:barChart>
      <c:catAx>
        <c:axId val="-173791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27472"/>
        <c:crosses val="autoZero"/>
        <c:auto val="1"/>
        <c:lblAlgn val="ctr"/>
        <c:lblOffset val="100"/>
        <c:noMultiLvlLbl val="0"/>
      </c:catAx>
      <c:valAx>
        <c:axId val="-1737927472"/>
        <c:scaling>
          <c:orientation val="minMax"/>
          <c:max val="9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3791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rezultate_2020!$D$11</c:f>
              <c:strCache>
                <c:ptCount val="1"/>
                <c:pt idx="0">
                  <c:v>Behaviour score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A2-4B8C-A1D5-8BC5A9C1F534}"/>
              </c:ext>
            </c:extLst>
          </c:dPt>
          <c:cat>
            <c:strRef>
              <c:f>rezultate_2020!$B$12:$B$17</c:f>
              <c:strCache>
                <c:ptCount val="6"/>
                <c:pt idx="0">
                  <c:v>Albania</c:v>
                </c:pt>
                <c:pt idx="1">
                  <c:v>North Macedionia</c:v>
                </c:pt>
                <c:pt idx="2">
                  <c:v>Montenegro</c:v>
                </c:pt>
                <c:pt idx="3">
                  <c:v>Italy</c:v>
                </c:pt>
                <c:pt idx="4">
                  <c:v>Average, all countries </c:v>
                </c:pt>
                <c:pt idx="5">
                  <c:v>OECD-11</c:v>
                </c:pt>
              </c:strCache>
            </c:strRef>
          </c:cat>
          <c:val>
            <c:numRef>
              <c:f>rezultate_2020!$E$12:$E$17</c:f>
              <c:numCache>
                <c:formatCode>0.0</c:formatCode>
                <c:ptCount val="6"/>
                <c:pt idx="0">
                  <c:v>3.22</c:v>
                </c:pt>
                <c:pt idx="1">
                  <c:v>2.8</c:v>
                </c:pt>
                <c:pt idx="2">
                  <c:v>2.6</c:v>
                </c:pt>
                <c:pt idx="3">
                  <c:v>3</c:v>
                </c:pt>
                <c:pt idx="4">
                  <c:v>3</c:v>
                </c:pt>
                <c:pt idx="5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A2-4B8C-A1D5-8BC5A9C1F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37918768"/>
        <c:axId val="-1737918224"/>
      </c:barChart>
      <c:catAx>
        <c:axId val="-173791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18224"/>
        <c:crosses val="autoZero"/>
        <c:auto val="1"/>
        <c:lblAlgn val="ctr"/>
        <c:lblOffset val="100"/>
        <c:noMultiLvlLbl val="0"/>
      </c:catAx>
      <c:valAx>
        <c:axId val="-1737918224"/>
        <c:scaling>
          <c:orientation val="minMax"/>
          <c:max val="5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37918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rezultate_2020!$C$50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E0-46E4-861B-E4E14BE378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rezultate_2020!$A$51:$A$56</c:f>
              <c:strCache>
                <c:ptCount val="6"/>
                <c:pt idx="0">
                  <c:v>Albania</c:v>
                </c:pt>
                <c:pt idx="1">
                  <c:v>North Macedionia</c:v>
                </c:pt>
                <c:pt idx="2">
                  <c:v>Montenegro</c:v>
                </c:pt>
                <c:pt idx="3">
                  <c:v>Italy</c:v>
                </c:pt>
                <c:pt idx="4">
                  <c:v>Average, all countries </c:v>
                </c:pt>
                <c:pt idx="5">
                  <c:v>OECD-11</c:v>
                </c:pt>
              </c:strCache>
            </c:strRef>
          </c:cat>
          <c:val>
            <c:numRef>
              <c:f>rezultate_2020!$C$51:$C$56</c:f>
              <c:numCache>
                <c:formatCode>0.0%</c:formatCode>
                <c:ptCount val="6"/>
                <c:pt idx="0">
                  <c:v>0.69</c:v>
                </c:pt>
                <c:pt idx="1">
                  <c:v>0.35899999999999999</c:v>
                </c:pt>
                <c:pt idx="2">
                  <c:v>0.28100000000000003</c:v>
                </c:pt>
                <c:pt idx="3">
                  <c:v>0.42899999999999999</c:v>
                </c:pt>
                <c:pt idx="4">
                  <c:v>0.42499999999999999</c:v>
                </c:pt>
                <c:pt idx="5">
                  <c:v>0.46899999999999997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E0-46E4-861B-E4E14BE37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737916592"/>
        <c:axId val="-1737917680"/>
      </c:barChart>
      <c:catAx>
        <c:axId val="-1737916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-1737917680"/>
        <c:crosses val="autoZero"/>
        <c:auto val="1"/>
        <c:lblAlgn val="ctr"/>
        <c:lblOffset val="100"/>
        <c:noMultiLvlLbl val="0"/>
      </c:catAx>
      <c:valAx>
        <c:axId val="-1737917680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3791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8D9E2-37E4-4BDA-A211-E786A228A33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FA0B5-1F8C-4E6E-A7AB-BE73E3A60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6AF7-944F-4278-BC47-017370C89A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24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6AF7-944F-4278-BC47-017370C89A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5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6AF7-944F-4278-BC47-017370C89A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9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6AF7-944F-4278-BC47-017370C89A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8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03EB-2006-4305-8E47-ABE587807841}" type="slidenum">
              <a:rPr lang="sq-AL" smtClean="0"/>
              <a:t>10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5570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4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1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2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1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3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2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6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4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9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3E02-73C2-49C5-A6F7-808CBC8FA3C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6EB1-0D7B-4F45-9702-188E4429E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Strategjia</a:t>
            </a:r>
            <a:r>
              <a:rPr lang="en-US" dirty="0" smtClean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/>
              <a:t>Edukimit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dirty="0" err="1" smtClean="0"/>
              <a:t>inanciar</a:t>
            </a:r>
            <a:r>
              <a:rPr lang="en-US" dirty="0" smtClean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mundësitë</a:t>
            </a:r>
            <a:r>
              <a:rPr lang="en-US" dirty="0"/>
              <a:t> e </a:t>
            </a:r>
            <a:r>
              <a:rPr lang="en-US" dirty="0" err="1"/>
              <a:t>zbatimit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 smtClean="0"/>
              <a:t>praktikë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err="1" smtClean="0"/>
              <a:t>Altin</a:t>
            </a:r>
            <a:r>
              <a:rPr lang="en-US" dirty="0" smtClean="0"/>
              <a:t> Tanku </a:t>
            </a:r>
          </a:p>
          <a:p>
            <a:pPr algn="r"/>
            <a:r>
              <a:rPr lang="en-US" dirty="0" smtClean="0"/>
              <a:t>Banka e </a:t>
            </a:r>
            <a:r>
              <a:rPr lang="en-US" dirty="0" err="1" smtClean="0"/>
              <a:t>Shqipërisë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7975" y="73007"/>
            <a:ext cx="10515600" cy="6572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600" b="1" dirty="0" err="1" smtClean="0"/>
              <a:t>Njohuritë</a:t>
            </a:r>
            <a:r>
              <a:rPr lang="en-US" sz="3600" b="1" dirty="0" smtClean="0"/>
              <a:t> </a:t>
            </a:r>
            <a:r>
              <a:rPr lang="en-US" sz="3600" b="1" dirty="0" err="1"/>
              <a:t>financiare</a:t>
            </a:r>
            <a:r>
              <a:rPr lang="en-US" sz="3600" b="1" dirty="0"/>
              <a:t> </a:t>
            </a:r>
            <a:r>
              <a:rPr lang="en-US" sz="3600" b="1" dirty="0" err="1" smtClean="0"/>
              <a:t>në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Shqipëri</a:t>
            </a:r>
            <a:r>
              <a:rPr lang="en-US" sz="3600" b="1" dirty="0"/>
              <a:t>: </a:t>
            </a:r>
            <a:r>
              <a:rPr lang="en-US" sz="3600" b="1" dirty="0" err="1"/>
              <a:t>Vrojtim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BSH 2019 (5)</a:t>
            </a:r>
            <a:br>
              <a:rPr lang="en-US" sz="3600" b="1" dirty="0"/>
            </a:br>
            <a:endParaRPr lang="en-US" sz="36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699198"/>
              </p:ext>
            </p:extLst>
          </p:nvPr>
        </p:nvGraphicFramePr>
        <p:xfrm>
          <a:off x="1433592" y="730280"/>
          <a:ext cx="8990567" cy="509155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08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53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0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82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82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7674">
                <a:tc gridSpan="2">
                  <a:txBody>
                    <a:bodyPr/>
                    <a:lstStyle/>
                    <a:p>
                      <a:pPr marL="631190" marR="0" algn="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atin typeface="Trebuchet MS" panose="020B0603020202020204" pitchFamily="34" charset="0"/>
                        </a:rPr>
                        <a:t> 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 h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Percentage of individuals </a:t>
                      </a:r>
                      <a:r>
                        <a:rPr lang="en-US" sz="900" kern="1200" dirty="0" err="1" smtClean="0">
                          <a:latin typeface="Trebuchet MS" panose="020B0603020202020204" pitchFamily="34" charset="0"/>
                        </a:rPr>
                        <a:t>ëith</a:t>
                      </a:r>
                      <a:r>
                        <a:rPr lang="en-US" sz="900" kern="1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minimum financial </a:t>
                      </a:r>
                      <a:r>
                        <a:rPr lang="en-US" sz="900" kern="1200" dirty="0" err="1" smtClean="0">
                          <a:latin typeface="Trebuchet MS" panose="020B0603020202020204" pitchFamily="34" charset="0"/>
                        </a:rPr>
                        <a:t>knoëledge</a:t>
                      </a:r>
                      <a:r>
                        <a:rPr lang="en-US" sz="900" kern="1200" dirty="0" smtClean="0">
                          <a:latin typeface="Trebuchet MS" panose="020B0603020202020204" pitchFamily="34" charset="0"/>
                        </a:rPr>
                        <a:t> 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Percentage of individuals </a:t>
                      </a:r>
                      <a:r>
                        <a:rPr lang="en-US" sz="900" kern="1200" dirty="0" err="1" smtClean="0">
                          <a:latin typeface="Trebuchet MS" panose="020B0603020202020204" pitchFamily="34" charset="0"/>
                        </a:rPr>
                        <a:t>ëith</a:t>
                      </a:r>
                      <a:r>
                        <a:rPr lang="en-US" sz="900" kern="1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minimum financial behavior  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 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Trebuchet MS" panose="020B0603020202020204" pitchFamily="34" charset="0"/>
                        </a:rPr>
                        <a:t>Perc</a:t>
                      </a: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entage of individuals </a:t>
                      </a:r>
                      <a:r>
                        <a:rPr lang="en-US" sz="900" kern="1200" dirty="0" err="1" smtClean="0">
                          <a:latin typeface="Trebuchet MS" panose="020B0603020202020204" pitchFamily="34" charset="0"/>
                        </a:rPr>
                        <a:t>ëith</a:t>
                      </a:r>
                      <a:r>
                        <a:rPr lang="en-US" sz="900" kern="12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minimum financial attitude 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 </a:t>
                      </a:r>
                      <a:endParaRPr lang="en-US" sz="900" b="1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084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Total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 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28.7%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27%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56.2 %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54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Gender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  <a:endParaRPr lang="en-US" sz="12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atin typeface="Trebuchet MS" panose="020B0603020202020204" pitchFamily="34" charset="0"/>
                        </a:rPr>
                        <a:t>women 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23.4%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23%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60.1%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942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Men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34.2%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52.2%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654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Age 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  <a:endParaRPr lang="en-US" sz="12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18-29 years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34.9%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24%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42.6%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6546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30-59 years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31.9%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32%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61.2%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3160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60-79 years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17.4%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18%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58.4%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654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smtClean="0">
                          <a:latin typeface="Trebuchet MS" panose="020B0603020202020204" pitchFamily="34" charset="0"/>
                        </a:rPr>
                        <a:t>Area</a:t>
                      </a:r>
                      <a:endParaRPr lang="en-US" sz="1200" kern="1200" smtClean="0">
                        <a:latin typeface="Trebuchet MS" panose="020B0603020202020204" pitchFamily="34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  <a:endParaRPr lang="en-US" sz="12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Urban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28.2%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32%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51.5%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942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Rural 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29.2%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21%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61.1%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6546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Education 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Tertiary level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46.5%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48%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49.5%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6546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Secondary level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31.7%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53.0%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6546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Basic level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16.6%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63.1%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0377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No education 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0.0%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56.0%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6546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Employment status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latin typeface="Trebuchet MS" panose="020B0603020202020204" pitchFamily="34" charset="0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Self-employed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38.1%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41%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60.7%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6546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Employed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38.3%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47%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52.3%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6546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Student 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54.3%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18%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34.9%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5965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House person, economically inactive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16.9%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17%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65.0%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6546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Unemployed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20.6%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50.0%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29157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Incapable for </a:t>
                      </a:r>
                      <a:r>
                        <a:rPr lang="en-US" sz="900" kern="1200" dirty="0" err="1" smtClean="0">
                          <a:latin typeface="Trebuchet MS" panose="020B0603020202020204" pitchFamily="34" charset="0"/>
                        </a:rPr>
                        <a:t>ëork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16.7%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14%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59.0%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654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rebuchet MS" panose="020B0603020202020204" pitchFamily="34" charset="0"/>
                        </a:rPr>
                        <a:t>Income level 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rebuchet MS" panose="020B0603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Trebuchet MS" panose="020B0603020202020204" pitchFamily="34" charset="0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latin typeface="Trebuchet MS" panose="020B0603020202020204" pitchFamily="34" charset="0"/>
                        </a:rPr>
                        <a:t>Low </a:t>
                      </a: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level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21.7%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14%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58.7%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66546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latin typeface="Trebuchet MS" panose="020B0603020202020204" pitchFamily="34" charset="0"/>
                        </a:rPr>
                        <a:t>Medium level</a:t>
                      </a:r>
                      <a:endParaRPr lang="en-US" sz="900" kern="120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34.1%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35%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55.0%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73160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High level 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41.5%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2408" marR="62408" marT="86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56%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latin typeface="Trebuchet MS" panose="020B0603020202020204" pitchFamily="34" charset="0"/>
                        </a:rPr>
                        <a:t>50.4%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2DAE-0A02-44F9-8BB5-0D2DD08A3260}" type="slidenum">
              <a:rPr lang="sq-AL" smtClean="0"/>
              <a:t>10</a:t>
            </a:fld>
            <a:endParaRPr lang="sq-AL"/>
          </a:p>
        </p:txBody>
      </p:sp>
      <p:sp>
        <p:nvSpPr>
          <p:cNvPr id="11" name="Rectangle 10"/>
          <p:cNvSpPr/>
          <p:nvPr/>
        </p:nvSpPr>
        <p:spPr>
          <a:xfrm>
            <a:off x="577752" y="5957939"/>
            <a:ext cx="111775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q-AL" sz="1600" dirty="0" smtClean="0">
                <a:latin typeface="Trebuchet MS" panose="020B0603020202020204" pitchFamily="34" charset="0"/>
              </a:rPr>
              <a:t>M</a:t>
            </a:r>
            <a:r>
              <a:rPr lang="en-GB" sz="1600" dirty="0" err="1" smtClean="0">
                <a:latin typeface="Trebuchet MS" panose="020B0603020202020204" pitchFamily="34" charset="0"/>
              </a:rPr>
              <a:t>ost</a:t>
            </a:r>
            <a:r>
              <a:rPr lang="en-US" sz="1600" dirty="0" smtClean="0">
                <a:latin typeface="Trebuchet MS" panose="020B0603020202020204" pitchFamily="34" charset="0"/>
              </a:rPr>
              <a:t> </a:t>
            </a:r>
            <a:r>
              <a:rPr lang="en-US" sz="1600" dirty="0">
                <a:latin typeface="Trebuchet MS" panose="020B0603020202020204" pitchFamily="34" charset="0"/>
              </a:rPr>
              <a:t>vulnerable groups of individuals in terms of financial literacy are: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youth</a:t>
            </a:r>
            <a:r>
              <a:rPr lang="en-US" sz="1600" dirty="0">
                <a:latin typeface="Trebuchet MS" panose="020B0603020202020204" pitchFamily="34" charset="0"/>
              </a:rPr>
              <a:t>, </a:t>
            </a:r>
            <a:r>
              <a:rPr lang="en-US" sz="1600" dirty="0" smtClean="0">
                <a:latin typeface="Trebuchet MS" panose="020B0603020202020204" pitchFamily="34" charset="0"/>
              </a:rPr>
              <a:t>women &amp; </a:t>
            </a:r>
            <a:r>
              <a:rPr lang="en-US" sz="1600" dirty="0">
                <a:latin typeface="Trebuchet MS" panose="020B0603020202020204" pitchFamily="34" charset="0"/>
              </a:rPr>
              <a:t>housewives</a:t>
            </a:r>
            <a:r>
              <a:rPr lang="en-US" sz="1600" dirty="0" smtClean="0">
                <a:latin typeface="Trebuchet MS" panose="020B0603020202020204" pitchFamily="34" charset="0"/>
              </a:rPr>
              <a:t>, elderly</a:t>
            </a:r>
            <a:r>
              <a:rPr lang="en-US" sz="1600" dirty="0">
                <a:latin typeface="Trebuchet MS" panose="020B0603020202020204" pitchFamily="34" charset="0"/>
              </a:rPr>
              <a:t>, and individuals </a:t>
            </a:r>
            <a:r>
              <a:rPr lang="en-US" sz="1600" dirty="0" smtClean="0">
                <a:latin typeface="Trebuchet MS" panose="020B0603020202020204" pitchFamily="34" charset="0"/>
              </a:rPr>
              <a:t>with low </a:t>
            </a:r>
            <a:r>
              <a:rPr lang="en-US" sz="1600" dirty="0">
                <a:latin typeface="Trebuchet MS" panose="020B0603020202020204" pitchFamily="34" charset="0"/>
              </a:rPr>
              <a:t>levels of education, </a:t>
            </a:r>
            <a:r>
              <a:rPr lang="en-US" sz="1600" dirty="0" smtClean="0">
                <a:latin typeface="Trebuchet MS" panose="020B0603020202020204" pitchFamily="34" charset="0"/>
              </a:rPr>
              <a:t>unemployed</a:t>
            </a:r>
            <a:r>
              <a:rPr lang="en-US" sz="1600" dirty="0">
                <a:latin typeface="Trebuchet MS" panose="020B0603020202020204" pitchFamily="34" charset="0"/>
              </a:rPr>
              <a:t>, </a:t>
            </a:r>
            <a:r>
              <a:rPr lang="en-US" sz="1600" dirty="0" smtClean="0">
                <a:latin typeface="Trebuchet MS" panose="020B0603020202020204" pitchFamily="34" charset="0"/>
              </a:rPr>
              <a:t>low-income </a:t>
            </a:r>
            <a:r>
              <a:rPr lang="en-US" sz="1600" dirty="0">
                <a:latin typeface="Trebuchet MS" panose="020B0603020202020204" pitchFamily="34" charset="0"/>
              </a:rPr>
              <a:t>individuals and individuals </a:t>
            </a:r>
            <a:r>
              <a:rPr lang="en-US" sz="1600" dirty="0" smtClean="0">
                <a:latin typeface="Trebuchet MS" panose="020B0603020202020204" pitchFamily="34" charset="0"/>
              </a:rPr>
              <a:t>living in </a:t>
            </a:r>
            <a:r>
              <a:rPr lang="en-US" sz="1600" dirty="0">
                <a:latin typeface="Trebuchet MS" panose="020B0603020202020204" pitchFamily="34" charset="0"/>
              </a:rPr>
              <a:t>rural areas. </a:t>
            </a:r>
            <a:endParaRPr lang="sq-AL" sz="1600" dirty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3921" y="5774586"/>
            <a:ext cx="15789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Burimi</a:t>
            </a:r>
            <a:r>
              <a:rPr lang="en-US" sz="1200" dirty="0" smtClean="0"/>
              <a:t>: Dushku </a:t>
            </a:r>
            <a:r>
              <a:rPr lang="en-US" sz="1200" dirty="0"/>
              <a:t>(2022)</a:t>
            </a:r>
          </a:p>
        </p:txBody>
      </p:sp>
    </p:spTree>
    <p:extLst>
      <p:ext uri="{BB962C8B-B14F-4D97-AF65-F5344CB8AC3E}">
        <p14:creationId xmlns:p14="http://schemas.microsoft.com/office/powerpoint/2010/main" val="13518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err="1"/>
              <a:t>Struktura</a:t>
            </a:r>
            <a:r>
              <a:rPr lang="en-GB" sz="3200" b="1" dirty="0"/>
              <a:t> </a:t>
            </a:r>
            <a:r>
              <a:rPr lang="en-GB" sz="3200" b="1" dirty="0" err="1"/>
              <a:t>institucionale</a:t>
            </a:r>
            <a:r>
              <a:rPr lang="en-GB" sz="3200" b="1" dirty="0"/>
              <a:t>: </a:t>
            </a:r>
            <a:r>
              <a:rPr lang="en-GB" sz="3200" b="1" dirty="0" err="1"/>
              <a:t>Modeli</a:t>
            </a:r>
            <a:r>
              <a:rPr lang="en-GB" sz="3200" b="1" dirty="0"/>
              <a:t> </a:t>
            </a:r>
            <a:r>
              <a:rPr lang="en-GB" sz="3200" b="1" dirty="0" err="1"/>
              <a:t>i</a:t>
            </a:r>
            <a:r>
              <a:rPr lang="en-GB" sz="3200" b="1" dirty="0"/>
              <a:t> BSH</a:t>
            </a:r>
            <a:endParaRPr lang="sq-AL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0308" y="1093409"/>
            <a:ext cx="9431383" cy="549555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8630194" y="1994263"/>
            <a:ext cx="478972" cy="87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29051" y="3444465"/>
            <a:ext cx="0" cy="39188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284719" y="3444465"/>
            <a:ext cx="0" cy="39188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283234" y="3579447"/>
            <a:ext cx="4355" cy="185470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929051" y="4964110"/>
            <a:ext cx="0" cy="47003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380513" y="4964110"/>
            <a:ext cx="4355" cy="48287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7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err="1"/>
              <a:t>Struktura</a:t>
            </a:r>
            <a:r>
              <a:rPr lang="en-GB" sz="3200" b="1" dirty="0"/>
              <a:t> </a:t>
            </a:r>
            <a:r>
              <a:rPr lang="en-GB" sz="3200" b="1" dirty="0" err="1"/>
              <a:t>institucionale</a:t>
            </a:r>
            <a:r>
              <a:rPr lang="en-GB" sz="3200" b="1" dirty="0"/>
              <a:t>: </a:t>
            </a:r>
            <a:r>
              <a:rPr lang="en-GB" sz="3200" b="1" dirty="0" err="1"/>
              <a:t>Modeli</a:t>
            </a:r>
            <a:r>
              <a:rPr lang="en-GB" sz="3200" b="1" dirty="0"/>
              <a:t> </a:t>
            </a:r>
            <a:r>
              <a:rPr lang="en-GB" sz="3200" b="1" dirty="0" err="1"/>
              <a:t>i</a:t>
            </a:r>
            <a:r>
              <a:rPr lang="en-GB" sz="3200" b="1" dirty="0"/>
              <a:t> BSH</a:t>
            </a:r>
            <a:endParaRPr lang="sq-A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711338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/>
              <a:t>Punë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përfunduara</a:t>
            </a:r>
            <a:endParaRPr lang="en-GB" dirty="0"/>
          </a:p>
          <a:p>
            <a:pPr lvl="1">
              <a:spcBef>
                <a:spcPts val="1000"/>
              </a:spcBef>
            </a:pPr>
            <a:r>
              <a:rPr lang="en-US" sz="2600" dirty="0" err="1"/>
              <a:t>Përcaktimi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qëllimit</a:t>
            </a:r>
            <a:r>
              <a:rPr lang="en-US" sz="2600" dirty="0"/>
              <a:t> </a:t>
            </a:r>
            <a:r>
              <a:rPr lang="en-US" sz="2600" dirty="0" err="1"/>
              <a:t>dhe</a:t>
            </a:r>
            <a:r>
              <a:rPr lang="en-US" sz="2600" dirty="0"/>
              <a:t> </a:t>
            </a:r>
            <a:r>
              <a:rPr lang="en-US" sz="2600" dirty="0" err="1"/>
              <a:t>objektivave</a:t>
            </a:r>
            <a:r>
              <a:rPr lang="en-US" sz="2600" dirty="0"/>
              <a:t> </a:t>
            </a:r>
            <a:r>
              <a:rPr lang="en-US" sz="2600" dirty="0" err="1"/>
              <a:t>në</a:t>
            </a:r>
            <a:r>
              <a:rPr lang="en-US" sz="2600" dirty="0"/>
              <a:t> </a:t>
            </a:r>
            <a:r>
              <a:rPr lang="en-US" sz="2600" dirty="0" err="1"/>
              <a:t>nivel</a:t>
            </a:r>
            <a:r>
              <a:rPr lang="en-US" sz="2600" dirty="0"/>
              <a:t> </a:t>
            </a:r>
            <a:r>
              <a:rPr lang="en-US" sz="2600" dirty="0" err="1"/>
              <a:t>institucional</a:t>
            </a:r>
            <a:r>
              <a:rPr lang="en-US" sz="2600" dirty="0"/>
              <a:t>: </a:t>
            </a:r>
            <a:r>
              <a:rPr lang="en-US" sz="2600" dirty="0" err="1"/>
              <a:t>Njohuritë</a:t>
            </a:r>
            <a:r>
              <a:rPr lang="en-US" sz="2600" dirty="0"/>
              <a:t> </a:t>
            </a:r>
            <a:r>
              <a:rPr lang="en-US" sz="2600" dirty="0" err="1"/>
              <a:t>financiare</a:t>
            </a:r>
            <a:r>
              <a:rPr lang="en-US" sz="2600" dirty="0"/>
              <a:t>, </a:t>
            </a:r>
            <a:r>
              <a:rPr lang="en-US" sz="2600" dirty="0" err="1"/>
              <a:t>Përfshirja</a:t>
            </a:r>
            <a:r>
              <a:rPr lang="en-US" sz="2600" dirty="0"/>
              <a:t> </a:t>
            </a:r>
            <a:r>
              <a:rPr lang="en-US" sz="2600" dirty="0" err="1"/>
              <a:t>financiare</a:t>
            </a:r>
            <a:r>
              <a:rPr lang="en-US" sz="2600" dirty="0"/>
              <a:t>, </a:t>
            </a:r>
            <a:r>
              <a:rPr lang="en-US" sz="2600" dirty="0" err="1"/>
              <a:t>Mbrojtja</a:t>
            </a:r>
            <a:r>
              <a:rPr lang="en-US" sz="2600" dirty="0"/>
              <a:t> e </a:t>
            </a:r>
            <a:r>
              <a:rPr lang="en-US" sz="2600" dirty="0" err="1"/>
              <a:t>konsumatorit</a:t>
            </a:r>
            <a:r>
              <a:rPr lang="en-US" sz="2600" dirty="0"/>
              <a:t>;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600" dirty="0" err="1"/>
              <a:t>Analiza</a:t>
            </a:r>
            <a:r>
              <a:rPr lang="en-US" sz="2600" dirty="0"/>
              <a:t> e </a:t>
            </a:r>
            <a:r>
              <a:rPr lang="en-US" sz="2600" dirty="0" err="1"/>
              <a:t>gjendjes</a:t>
            </a:r>
            <a:r>
              <a:rPr lang="en-US" sz="2600" dirty="0"/>
              <a:t> </a:t>
            </a:r>
            <a:r>
              <a:rPr lang="en-US" sz="2600" dirty="0" err="1"/>
              <a:t>aktuale</a:t>
            </a:r>
            <a:r>
              <a:rPr lang="en-US" sz="2600" dirty="0"/>
              <a:t> </a:t>
            </a:r>
            <a:r>
              <a:rPr lang="en-US" sz="2600" dirty="0" err="1"/>
              <a:t>të</a:t>
            </a:r>
            <a:r>
              <a:rPr lang="en-US" sz="2600" dirty="0"/>
              <a:t> </a:t>
            </a:r>
            <a:r>
              <a:rPr lang="en-US" sz="2600" dirty="0" err="1"/>
              <a:t>njohurive</a:t>
            </a:r>
            <a:r>
              <a:rPr lang="en-US" sz="2600" dirty="0"/>
              <a:t> </a:t>
            </a:r>
            <a:r>
              <a:rPr lang="en-US" sz="2600" dirty="0" err="1"/>
              <a:t>financiare</a:t>
            </a:r>
            <a:r>
              <a:rPr lang="en-US" sz="2600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fushën</a:t>
            </a:r>
            <a:r>
              <a:rPr lang="en-US" dirty="0"/>
              <a:t> </a:t>
            </a:r>
            <a:r>
              <a:rPr lang="en-US" dirty="0" err="1"/>
              <a:t>respektive</a:t>
            </a:r>
            <a:r>
              <a:rPr lang="en-US" dirty="0"/>
              <a:t>, </a:t>
            </a:r>
            <a:r>
              <a:rPr lang="en-US" dirty="0" err="1"/>
              <a:t>përfshirë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njohjen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vlerësimin</a:t>
            </a:r>
            <a:r>
              <a:rPr lang="en-US" dirty="0"/>
              <a:t> e </a:t>
            </a:r>
            <a:r>
              <a:rPr lang="en-US" dirty="0" err="1"/>
              <a:t>programeve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edukimit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 smtClean="0"/>
              <a:t>;</a:t>
            </a:r>
            <a:endParaRPr lang="en-GB" dirty="0" smtClean="0"/>
          </a:p>
          <a:p>
            <a:pPr marL="228600" lvl="1">
              <a:spcBef>
                <a:spcPts val="1000"/>
              </a:spcBef>
            </a:pPr>
            <a:r>
              <a:rPr lang="en-GB" sz="2800" dirty="0" err="1" smtClean="0"/>
              <a:t>Punë</a:t>
            </a:r>
            <a:r>
              <a:rPr lang="en-GB" sz="2800" dirty="0" smtClean="0"/>
              <a:t> </a:t>
            </a:r>
            <a:r>
              <a:rPr lang="en-GB" sz="2800" dirty="0" err="1" smtClean="0"/>
              <a:t>në</a:t>
            </a:r>
            <a:r>
              <a:rPr lang="en-GB" sz="2800" dirty="0" smtClean="0"/>
              <a:t> </a:t>
            </a:r>
            <a:r>
              <a:rPr lang="en-GB" sz="2800" dirty="0"/>
              <a:t>process</a:t>
            </a:r>
          </a:p>
          <a:p>
            <a:pPr marL="685800" lvl="2">
              <a:spcBef>
                <a:spcPts val="1000"/>
              </a:spcBef>
            </a:pPr>
            <a:r>
              <a:rPr lang="en-US" sz="2600" dirty="0" err="1" smtClean="0"/>
              <a:t>Identifikimi</a:t>
            </a:r>
            <a:r>
              <a:rPr lang="en-US" sz="2600" dirty="0" smtClean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objektivave</a:t>
            </a:r>
            <a:r>
              <a:rPr lang="en-US" sz="2600" dirty="0"/>
              <a:t> </a:t>
            </a:r>
            <a:r>
              <a:rPr lang="en-US" sz="2600" dirty="0" err="1"/>
              <a:t>prioritare</a:t>
            </a:r>
            <a:r>
              <a:rPr lang="en-US" sz="2600" dirty="0"/>
              <a:t> </a:t>
            </a:r>
            <a:r>
              <a:rPr lang="en-US" sz="2600" dirty="0" err="1"/>
              <a:t>sipas</a:t>
            </a:r>
            <a:r>
              <a:rPr lang="en-US" sz="2600" dirty="0"/>
              <a:t> </a:t>
            </a:r>
            <a:r>
              <a:rPr lang="en-US" sz="2600" dirty="0" err="1"/>
              <a:t>grupeve</a:t>
            </a:r>
            <a:r>
              <a:rPr lang="en-US" sz="2600" dirty="0"/>
              <a:t> </a:t>
            </a:r>
            <a:r>
              <a:rPr lang="en-US" sz="2600" dirty="0" err="1"/>
              <a:t>të</a:t>
            </a:r>
            <a:r>
              <a:rPr lang="en-US" sz="2600" dirty="0"/>
              <a:t> </a:t>
            </a:r>
            <a:r>
              <a:rPr lang="en-US" sz="2600" dirty="0" smtClean="0"/>
              <a:t>populates &amp; </a:t>
            </a:r>
            <a:r>
              <a:rPr lang="en-US" sz="2600" dirty="0" err="1" smtClean="0"/>
              <a:t>indikatoreve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edukimit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perfshirjes</a:t>
            </a:r>
            <a:r>
              <a:rPr lang="en-US" sz="2600" dirty="0" smtClean="0"/>
              <a:t> </a:t>
            </a:r>
            <a:r>
              <a:rPr lang="en-US" sz="2600" dirty="0" err="1" smtClean="0"/>
              <a:t>financiare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/>
              <a:t>përcaktimi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programeve</a:t>
            </a:r>
            <a:r>
              <a:rPr lang="en-US" sz="2600" dirty="0"/>
              <a:t> </a:t>
            </a:r>
            <a:r>
              <a:rPr lang="en-US" sz="2600" dirty="0" err="1"/>
              <a:t>dhe</a:t>
            </a:r>
            <a:r>
              <a:rPr lang="en-US" sz="2600" dirty="0"/>
              <a:t> </a:t>
            </a:r>
            <a:r>
              <a:rPr lang="en-US" sz="2600" dirty="0" err="1"/>
              <a:t>aktiviteteve</a:t>
            </a:r>
            <a:r>
              <a:rPr lang="en-US" sz="2600" dirty="0"/>
              <a:t> </a:t>
            </a:r>
            <a:r>
              <a:rPr lang="en-US" sz="2600" dirty="0" err="1"/>
              <a:t>për</a:t>
            </a:r>
            <a:r>
              <a:rPr lang="en-US" sz="2600" dirty="0"/>
              <a:t> </a:t>
            </a:r>
            <a:r>
              <a:rPr lang="en-US" sz="2600" dirty="0" err="1"/>
              <a:t>edukimin</a:t>
            </a:r>
            <a:r>
              <a:rPr lang="en-US" sz="2600" dirty="0"/>
              <a:t> e </a:t>
            </a:r>
            <a:r>
              <a:rPr lang="en-US" sz="2600" dirty="0" err="1"/>
              <a:t>tyre</a:t>
            </a:r>
            <a:r>
              <a:rPr lang="en-US" sz="2600" dirty="0"/>
              <a:t>;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600" dirty="0" err="1" smtClean="0"/>
              <a:t>Ideimi</a:t>
            </a:r>
            <a:r>
              <a:rPr lang="en-US" sz="2600" dirty="0" smtClean="0"/>
              <a:t> (</a:t>
            </a:r>
            <a:r>
              <a:rPr lang="en-US" sz="2600" dirty="0" err="1" smtClean="0"/>
              <a:t>ose</a:t>
            </a:r>
            <a:r>
              <a:rPr lang="en-US" sz="2600" dirty="0" smtClean="0"/>
              <a:t> </a:t>
            </a:r>
            <a:r>
              <a:rPr lang="en-US" sz="2600" dirty="0" err="1" smtClean="0"/>
              <a:t>pasurimi</a:t>
            </a:r>
            <a:r>
              <a:rPr lang="en-US" sz="2600" dirty="0" smtClean="0"/>
              <a:t>)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/>
              <a:t>operacionalizimi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strukturës</a:t>
            </a:r>
            <a:r>
              <a:rPr lang="en-US" sz="2600" dirty="0"/>
              <a:t> </a:t>
            </a:r>
            <a:r>
              <a:rPr lang="en-US" sz="2600" dirty="0" err="1"/>
              <a:t>koordinuese</a:t>
            </a:r>
            <a:r>
              <a:rPr lang="en-US" sz="2600" dirty="0"/>
              <a:t> </a:t>
            </a:r>
            <a:r>
              <a:rPr lang="en-US" sz="2600" dirty="0" smtClean="0"/>
              <a:t>(</a:t>
            </a:r>
            <a:r>
              <a:rPr lang="en-US" sz="2600" dirty="0" err="1" smtClean="0"/>
              <a:t>zbatuese</a:t>
            </a:r>
            <a:r>
              <a:rPr lang="en-US" sz="2600" dirty="0" smtClean="0"/>
              <a:t>)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/>
              <a:t>edukimit</a:t>
            </a:r>
            <a:r>
              <a:rPr lang="en-US" sz="2600" dirty="0"/>
              <a:t> </a:t>
            </a:r>
            <a:r>
              <a:rPr lang="en-US" sz="2600" dirty="0" err="1" smtClean="0"/>
              <a:t>financiar</a:t>
            </a:r>
            <a:r>
              <a:rPr lang="en-US" sz="2600" dirty="0" smtClean="0"/>
              <a:t>;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600" dirty="0" err="1" smtClean="0"/>
              <a:t>Hartimi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ngritja</a:t>
            </a:r>
            <a:r>
              <a:rPr lang="en-US" sz="2600" dirty="0" smtClean="0"/>
              <a:t> e </a:t>
            </a:r>
            <a:r>
              <a:rPr lang="en-US" sz="2600" dirty="0" err="1" smtClean="0"/>
              <a:t>sistemit</a:t>
            </a:r>
            <a:r>
              <a:rPr lang="en-US" sz="2600" dirty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monitorimit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vlerësimit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impaktit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përgatitja</a:t>
            </a:r>
            <a:r>
              <a:rPr lang="en-US" sz="2600" dirty="0" smtClean="0"/>
              <a:t> e </a:t>
            </a:r>
            <a:r>
              <a:rPr lang="en-US" sz="2600" dirty="0" err="1" smtClean="0"/>
              <a:t>raporteve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zbatimit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strategjisë</a:t>
            </a:r>
            <a:r>
              <a:rPr lang="en-US" sz="2600" dirty="0" smtClean="0"/>
              <a:t>;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600" dirty="0" err="1" smtClean="0"/>
              <a:t>Informimi</a:t>
            </a:r>
            <a:r>
              <a:rPr lang="en-US" sz="2600" dirty="0" smtClean="0"/>
              <a:t> </a:t>
            </a:r>
            <a:r>
              <a:rPr lang="en-US" sz="2600" dirty="0" err="1" smtClean="0"/>
              <a:t>publik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zbatimin</a:t>
            </a:r>
            <a:r>
              <a:rPr lang="en-US" sz="2600" dirty="0" smtClean="0"/>
              <a:t> e </a:t>
            </a:r>
            <a:r>
              <a:rPr lang="en-US" sz="2600" dirty="0" err="1" smtClean="0"/>
              <a:t>strategjisë</a:t>
            </a:r>
            <a:r>
              <a:rPr lang="en-US" sz="2600" dirty="0" smtClean="0"/>
              <a:t>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/>
              <a:t>Burimet</a:t>
            </a:r>
            <a:r>
              <a:rPr lang="en-US" dirty="0" smtClean="0"/>
              <a:t> </a:t>
            </a:r>
            <a:r>
              <a:rPr lang="en-US" dirty="0" err="1"/>
              <a:t>financiare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nevojshme</a:t>
            </a:r>
            <a:r>
              <a:rPr lang="en-US" dirty="0" smtClean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hartimin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zbatimin</a:t>
            </a:r>
            <a:r>
              <a:rPr lang="en-US" dirty="0"/>
              <a:t> e </a:t>
            </a:r>
            <a:r>
              <a:rPr lang="en-US" dirty="0" err="1" smtClean="0"/>
              <a:t>strategjisë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bashkëpunimi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 smtClean="0"/>
              <a:t>donatorët</a:t>
            </a:r>
            <a:endParaRPr lang="en-US" dirty="0"/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54318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err="1"/>
              <a:t>Struktura</a:t>
            </a:r>
            <a:r>
              <a:rPr lang="en-GB" sz="3200" b="1" dirty="0"/>
              <a:t> </a:t>
            </a:r>
            <a:r>
              <a:rPr lang="en-GB" sz="3200" b="1" dirty="0" err="1"/>
              <a:t>institucionale</a:t>
            </a:r>
            <a:r>
              <a:rPr lang="en-GB" sz="3200" b="1" dirty="0"/>
              <a:t>: </a:t>
            </a:r>
            <a:r>
              <a:rPr lang="en-GB" sz="3200" b="1" dirty="0" err="1"/>
              <a:t>Modeli</a:t>
            </a:r>
            <a:r>
              <a:rPr lang="en-GB" sz="3200" b="1" dirty="0"/>
              <a:t> </a:t>
            </a:r>
            <a:r>
              <a:rPr lang="en-GB" sz="3200" b="1" dirty="0" err="1"/>
              <a:t>i</a:t>
            </a:r>
            <a:r>
              <a:rPr lang="en-GB" sz="3200" b="1" dirty="0"/>
              <a:t> BSH</a:t>
            </a:r>
            <a:endParaRPr lang="sq-AL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0308" y="1088571"/>
            <a:ext cx="9431383" cy="549555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8630194" y="1994263"/>
            <a:ext cx="478972" cy="87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29051" y="3444465"/>
            <a:ext cx="0" cy="39188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284719" y="3444465"/>
            <a:ext cx="0" cy="39188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283234" y="3579447"/>
            <a:ext cx="4355" cy="185470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929051" y="4964110"/>
            <a:ext cx="0" cy="47003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380513" y="4964110"/>
            <a:ext cx="4355" cy="48287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953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589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mtClean="0"/>
              <a:t>Faleminderit</a:t>
            </a:r>
            <a:r>
              <a:rPr lang="en-GB" dirty="0"/>
              <a:t>!</a:t>
            </a:r>
            <a:r>
              <a:rPr lang="sq-AL" dirty="0"/>
              <a:t/>
            </a:r>
            <a:br>
              <a:rPr lang="sq-AL" dirty="0"/>
            </a:b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29912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Strategjia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Kombëtare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Edukimit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dhe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Përfshirjes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Financiare</a:t>
            </a:r>
            <a:r>
              <a:rPr lang="en-US" sz="3200" b="1" dirty="0" smtClean="0"/>
              <a:t> (SKEF)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Perceptuar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domosdoshmëri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vitesh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Bashkëpunimi</a:t>
            </a:r>
            <a:r>
              <a:rPr lang="en-US" dirty="0" smtClean="0"/>
              <a:t> i BSH, AMF </a:t>
            </a:r>
            <a:r>
              <a:rPr lang="en-US" dirty="0" err="1" smtClean="0"/>
              <a:t>dhe</a:t>
            </a:r>
            <a:r>
              <a:rPr lang="en-US" dirty="0" smtClean="0"/>
              <a:t> ABA me </a:t>
            </a:r>
            <a:r>
              <a:rPr lang="en-US" dirty="0" err="1" smtClean="0"/>
              <a:t>Bankën</a:t>
            </a:r>
            <a:r>
              <a:rPr lang="en-US" dirty="0" smtClean="0"/>
              <a:t> </a:t>
            </a:r>
            <a:r>
              <a:rPr lang="en-US" dirty="0" err="1" smtClean="0"/>
              <a:t>Botërore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draft </a:t>
            </a:r>
            <a:r>
              <a:rPr lang="en-US" dirty="0" err="1" smtClean="0"/>
              <a:t>strategji</a:t>
            </a:r>
            <a:r>
              <a:rPr lang="en-US" dirty="0" smtClean="0"/>
              <a:t>,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përshkruan</a:t>
            </a:r>
            <a:r>
              <a:rPr lang="en-US" dirty="0" smtClean="0"/>
              <a:t> </a:t>
            </a:r>
            <a:r>
              <a:rPr lang="en-US" dirty="0" err="1" smtClean="0"/>
              <a:t>parimet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edukimit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përfshirjes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institucione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interesuara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angazhuara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edukim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përfshirje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; </a:t>
            </a:r>
            <a:r>
              <a:rPr lang="en-US" dirty="0" err="1" smtClean="0"/>
              <a:t>megjithatë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domosdoshmërisht</a:t>
            </a:r>
            <a:r>
              <a:rPr lang="en-US" dirty="0" smtClean="0"/>
              <a:t> </a:t>
            </a:r>
            <a:r>
              <a:rPr lang="en-US" dirty="0" err="1" smtClean="0"/>
              <a:t>koordinim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Përgatitja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miratimi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strategjisë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zbatimi</a:t>
            </a:r>
            <a:r>
              <a:rPr lang="en-US" dirty="0" smtClean="0"/>
              <a:t> i </a:t>
            </a:r>
            <a:r>
              <a:rPr lang="en-US" dirty="0" err="1" smtClean="0"/>
              <a:t>saj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praktikë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3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/>
              <a:t>Strategjia</a:t>
            </a:r>
            <a:r>
              <a:rPr lang="en-US" sz="3200" b="1" dirty="0"/>
              <a:t> </a:t>
            </a:r>
            <a:r>
              <a:rPr lang="en-US" sz="3200" b="1" dirty="0" err="1" smtClean="0"/>
              <a:t>Kombëtare</a:t>
            </a:r>
            <a:r>
              <a:rPr lang="en-US" sz="3200" b="1" dirty="0" smtClean="0"/>
              <a:t> </a:t>
            </a:r>
            <a:r>
              <a:rPr lang="en-US" sz="3200" b="1" dirty="0"/>
              <a:t>e </a:t>
            </a:r>
            <a:r>
              <a:rPr lang="en-US" sz="3200" b="1" dirty="0" err="1" smtClean="0"/>
              <a:t>Edukimit</a:t>
            </a:r>
            <a:r>
              <a:rPr lang="en-US" sz="3200" b="1" dirty="0" smtClean="0"/>
              <a:t> </a:t>
            </a:r>
            <a:r>
              <a:rPr lang="en-US" sz="3200" b="1" dirty="0" err="1"/>
              <a:t>dhe</a:t>
            </a:r>
            <a:r>
              <a:rPr lang="en-US" sz="3200" b="1" dirty="0"/>
              <a:t> </a:t>
            </a:r>
            <a:r>
              <a:rPr lang="en-US" sz="3200" b="1" dirty="0" err="1" smtClean="0"/>
              <a:t>Përfshirjes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Financiare</a:t>
            </a:r>
            <a:r>
              <a:rPr lang="en-US" sz="3200" b="1" dirty="0" smtClean="0"/>
              <a:t>: </a:t>
            </a:r>
            <a:r>
              <a:rPr lang="en-US" sz="3200" b="1" dirty="0" err="1"/>
              <a:t>Parimet</a:t>
            </a:r>
            <a:r>
              <a:rPr lang="en-US" sz="3200" b="1" dirty="0"/>
              <a:t> e </a:t>
            </a:r>
            <a:r>
              <a:rPr lang="en-US" sz="3200" b="1" dirty="0" err="1" smtClean="0"/>
              <a:t>përgjithshme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Konteksti</a:t>
            </a:r>
            <a:r>
              <a:rPr lang="en-US" sz="2200" dirty="0" smtClean="0"/>
              <a:t> </a:t>
            </a:r>
            <a:r>
              <a:rPr lang="en-US" sz="2200" dirty="0" err="1" smtClean="0"/>
              <a:t>kombëtar</a:t>
            </a:r>
            <a:r>
              <a:rPr lang="en-US" sz="2200" dirty="0" smtClean="0"/>
              <a:t> </a:t>
            </a:r>
            <a:r>
              <a:rPr lang="en-US" sz="2200" dirty="0" err="1" smtClean="0"/>
              <a:t>dhe</a:t>
            </a:r>
            <a:r>
              <a:rPr lang="en-US" sz="2200" dirty="0" smtClean="0"/>
              <a:t> </a:t>
            </a:r>
            <a:r>
              <a:rPr lang="en-US" sz="2200" dirty="0" err="1" smtClean="0"/>
              <a:t>diagnostifikimi</a:t>
            </a:r>
            <a:r>
              <a:rPr lang="en-US" sz="2200" dirty="0" smtClean="0"/>
              <a:t> i </a:t>
            </a:r>
            <a:r>
              <a:rPr lang="en-US" sz="2200" dirty="0" err="1" smtClean="0"/>
              <a:t>problematikave</a:t>
            </a:r>
            <a:r>
              <a:rPr lang="en-US" sz="2200" dirty="0" smtClean="0"/>
              <a:t> </a:t>
            </a:r>
            <a:r>
              <a:rPr lang="en-US" sz="2200" dirty="0" err="1" smtClean="0"/>
              <a:t>të</a:t>
            </a:r>
            <a:r>
              <a:rPr lang="en-US" sz="2200" dirty="0" smtClean="0"/>
              <a:t> </a:t>
            </a:r>
            <a:r>
              <a:rPr lang="en-US" sz="2200" dirty="0" err="1" smtClean="0"/>
              <a:t>edukimit</a:t>
            </a:r>
            <a:r>
              <a:rPr lang="en-US" sz="2200" dirty="0" smtClean="0"/>
              <a:t> </a:t>
            </a:r>
            <a:r>
              <a:rPr lang="en-US" sz="2200" dirty="0" err="1" smtClean="0"/>
              <a:t>financiar</a:t>
            </a:r>
            <a:r>
              <a:rPr lang="en-US" sz="2200" dirty="0" smtClean="0"/>
              <a:t>; </a:t>
            </a:r>
          </a:p>
          <a:p>
            <a:r>
              <a:rPr lang="en-US" sz="2200" dirty="0" err="1" smtClean="0"/>
              <a:t>Identifikimi</a:t>
            </a:r>
            <a:r>
              <a:rPr lang="en-US" sz="2200" dirty="0" smtClean="0"/>
              <a:t> </a:t>
            </a:r>
            <a:r>
              <a:rPr lang="en-US" sz="2200" dirty="0" err="1" smtClean="0"/>
              <a:t>dhe</a:t>
            </a:r>
            <a:r>
              <a:rPr lang="en-US" sz="2200" dirty="0" smtClean="0"/>
              <a:t> </a:t>
            </a:r>
            <a:r>
              <a:rPr lang="en-US" sz="2200" dirty="0" err="1" smtClean="0"/>
              <a:t>vlerësimi</a:t>
            </a:r>
            <a:r>
              <a:rPr lang="en-US" sz="2200" dirty="0" smtClean="0"/>
              <a:t> i </a:t>
            </a:r>
            <a:r>
              <a:rPr lang="en-US" sz="2200" dirty="0" err="1" smtClean="0"/>
              <a:t>programeve</a:t>
            </a:r>
            <a:r>
              <a:rPr lang="en-US" sz="2200" dirty="0" smtClean="0"/>
              <a:t> </a:t>
            </a:r>
            <a:r>
              <a:rPr lang="en-US" sz="2200" dirty="0" err="1" smtClean="0"/>
              <a:t>dhe</a:t>
            </a:r>
            <a:r>
              <a:rPr lang="en-US" sz="2200" dirty="0" smtClean="0"/>
              <a:t> </a:t>
            </a:r>
            <a:r>
              <a:rPr lang="en-US" sz="2200" dirty="0" err="1" smtClean="0"/>
              <a:t>iniciativave</a:t>
            </a:r>
            <a:r>
              <a:rPr lang="en-US" sz="2200" dirty="0" smtClean="0"/>
              <a:t> </a:t>
            </a:r>
            <a:r>
              <a:rPr lang="en-US" sz="2200" dirty="0" err="1" smtClean="0"/>
              <a:t>të</a:t>
            </a:r>
            <a:r>
              <a:rPr lang="en-US" sz="2200" dirty="0" smtClean="0"/>
              <a:t> </a:t>
            </a:r>
            <a:r>
              <a:rPr lang="en-US" sz="2200" dirty="0" err="1" smtClean="0"/>
              <a:t>edukimit</a:t>
            </a:r>
            <a:r>
              <a:rPr lang="en-US" sz="2200" dirty="0" smtClean="0"/>
              <a:t> </a:t>
            </a:r>
            <a:r>
              <a:rPr lang="en-US" sz="2200" dirty="0" err="1" smtClean="0"/>
              <a:t>financiar</a:t>
            </a:r>
            <a:r>
              <a:rPr lang="en-US" sz="2200" dirty="0" smtClean="0"/>
              <a:t> (</a:t>
            </a:r>
            <a:r>
              <a:rPr lang="en-US" sz="2200" dirty="0" err="1" smtClean="0"/>
              <a:t>koordinimi</a:t>
            </a:r>
            <a:r>
              <a:rPr lang="en-US" sz="2200" dirty="0" smtClean="0"/>
              <a:t> </a:t>
            </a:r>
            <a:r>
              <a:rPr lang="en-US" sz="2200" dirty="0" err="1" smtClean="0"/>
              <a:t>natyra</a:t>
            </a:r>
            <a:r>
              <a:rPr lang="en-US" sz="2200" dirty="0" smtClean="0"/>
              <a:t> </a:t>
            </a:r>
            <a:r>
              <a:rPr lang="en-US" sz="2200" dirty="0" err="1" smtClean="0"/>
              <a:t>dhe</a:t>
            </a:r>
            <a:r>
              <a:rPr lang="en-US" sz="2200" dirty="0" smtClean="0"/>
              <a:t> </a:t>
            </a:r>
            <a:r>
              <a:rPr lang="en-US" sz="2200" dirty="0" err="1" smtClean="0"/>
              <a:t>plotësia</a:t>
            </a:r>
            <a:r>
              <a:rPr lang="en-US" sz="2200" dirty="0" smtClean="0"/>
              <a:t> e </a:t>
            </a:r>
            <a:r>
              <a:rPr lang="en-US" sz="2200" dirty="0" err="1" smtClean="0"/>
              <a:t>tyre</a:t>
            </a:r>
            <a:r>
              <a:rPr lang="en-US" sz="2200" dirty="0" smtClean="0"/>
              <a:t>);</a:t>
            </a:r>
          </a:p>
          <a:p>
            <a:r>
              <a:rPr lang="en-US" sz="2200" dirty="0" err="1" smtClean="0"/>
              <a:t>Struktura</a:t>
            </a:r>
            <a:r>
              <a:rPr lang="en-US" sz="2200" dirty="0" smtClean="0"/>
              <a:t> </a:t>
            </a:r>
            <a:r>
              <a:rPr lang="en-US" sz="2200" dirty="0" err="1" smtClean="0"/>
              <a:t>dhe</a:t>
            </a:r>
            <a:r>
              <a:rPr lang="en-US" sz="2200" dirty="0" smtClean="0"/>
              <a:t> </a:t>
            </a:r>
            <a:r>
              <a:rPr lang="en-US" sz="2200" dirty="0" err="1" smtClean="0"/>
              <a:t>parimet</a:t>
            </a:r>
            <a:r>
              <a:rPr lang="en-US" sz="2200" dirty="0" smtClean="0"/>
              <a:t> e </a:t>
            </a:r>
            <a:r>
              <a:rPr lang="en-US" sz="2200" dirty="0" err="1" smtClean="0"/>
              <a:t>përgjithshme</a:t>
            </a:r>
            <a:r>
              <a:rPr lang="en-US" sz="2200" dirty="0" smtClean="0"/>
              <a:t> </a:t>
            </a:r>
            <a:r>
              <a:rPr lang="en-US" sz="2200" dirty="0" err="1" smtClean="0"/>
              <a:t>të</a:t>
            </a:r>
            <a:r>
              <a:rPr lang="en-US" sz="2200" dirty="0" smtClean="0"/>
              <a:t> </a:t>
            </a:r>
            <a:r>
              <a:rPr lang="en-US" sz="2200" dirty="0" err="1" smtClean="0"/>
              <a:t>strategjisë</a:t>
            </a:r>
            <a:r>
              <a:rPr lang="en-US" sz="2200" dirty="0" smtClean="0"/>
              <a:t>; </a:t>
            </a:r>
            <a:endParaRPr lang="en-US" sz="2200" dirty="0"/>
          </a:p>
          <a:p>
            <a:pPr lvl="1"/>
            <a:r>
              <a:rPr lang="en-US" sz="2200" dirty="0" err="1" smtClean="0"/>
              <a:t>Qëllimi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strategjisë</a:t>
            </a:r>
            <a:r>
              <a:rPr lang="en-US" sz="2200" dirty="0" smtClean="0"/>
              <a:t>: </a:t>
            </a:r>
            <a:endParaRPr lang="en-US" sz="2200" dirty="0"/>
          </a:p>
          <a:p>
            <a:pPr lvl="2" algn="just"/>
            <a:r>
              <a:rPr lang="en-US" sz="1800" i="1" dirty="0" err="1" smtClean="0"/>
              <a:t>Strategjia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është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dizenjuar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për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garantuar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që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gjithë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individet</a:t>
            </a:r>
            <a:r>
              <a:rPr lang="en-US" sz="1800" i="1" dirty="0" smtClean="0"/>
              <a:t>,  </a:t>
            </a:r>
            <a:r>
              <a:rPr lang="en-US" sz="1800" i="1" dirty="0" err="1" smtClean="0"/>
              <a:t>familjet</a:t>
            </a:r>
            <a:r>
              <a:rPr lang="en-US" sz="1800" i="1" dirty="0" smtClean="0"/>
              <a:t>  </a:t>
            </a:r>
            <a:r>
              <a:rPr lang="en-US" sz="1800" i="1" dirty="0" err="1" smtClean="0"/>
              <a:t>dhe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ndërmarjet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vogla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mesme</a:t>
            </a:r>
            <a:r>
              <a:rPr lang="en-US" sz="1800" i="1" dirty="0" smtClean="0"/>
              <a:t> ne </a:t>
            </a:r>
            <a:r>
              <a:rPr lang="en-US" sz="1800" i="1" dirty="0" err="1" smtClean="0"/>
              <a:t>Shqipëri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kenë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mundësi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zhvillojnë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njohuri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kapacitete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mjaftueshme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sakta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aplikueshme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adaptojne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sjellje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dhe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qëndrime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që</a:t>
            </a:r>
            <a:r>
              <a:rPr lang="en-US" sz="1800" i="1" dirty="0" smtClean="0"/>
              <a:t> </a:t>
            </a:r>
            <a:r>
              <a:rPr lang="en-US" sz="1800" i="1" dirty="0" err="1"/>
              <a:t>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bëjne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ata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ndërmarrin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veprime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ekonomike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financiare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mirë-informuara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më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qëllim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përmirësimin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mirëqënies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ekonomike</a:t>
            </a:r>
            <a:r>
              <a:rPr lang="en-US" sz="1800" i="1" dirty="0" smtClean="0"/>
              <a:t> e </a:t>
            </a:r>
            <a:r>
              <a:rPr lang="en-US" sz="1800" i="1" dirty="0" err="1" smtClean="0"/>
              <a:t>financiare</a:t>
            </a:r>
            <a:r>
              <a:rPr lang="en-US" sz="1800" i="1" dirty="0" smtClean="0"/>
              <a:t>.</a:t>
            </a:r>
            <a:endParaRPr lang="en-US" sz="1800" i="1" dirty="0"/>
          </a:p>
          <a:p>
            <a:pPr lvl="1"/>
            <a:r>
              <a:rPr lang="en-US" sz="2200" dirty="0" err="1" smtClean="0"/>
              <a:t>Vizioni</a:t>
            </a:r>
            <a:r>
              <a:rPr lang="en-US" sz="2200" dirty="0" smtClean="0"/>
              <a:t> </a:t>
            </a:r>
            <a:endParaRPr lang="en-US" sz="2200" dirty="0"/>
          </a:p>
          <a:p>
            <a:pPr lvl="1"/>
            <a:r>
              <a:rPr lang="en-US" sz="2200" dirty="0" err="1" smtClean="0"/>
              <a:t>Objektivat</a:t>
            </a:r>
            <a:r>
              <a:rPr lang="en-US" sz="2200" dirty="0" smtClean="0"/>
              <a:t> </a:t>
            </a:r>
            <a:r>
              <a:rPr lang="en-US" sz="2200" dirty="0" err="1" smtClean="0"/>
              <a:t>strategjike</a:t>
            </a:r>
            <a:endParaRPr lang="en-US" sz="2200" dirty="0"/>
          </a:p>
          <a:p>
            <a:pPr lvl="1">
              <a:lnSpc>
                <a:spcPct val="100000"/>
              </a:lnSpc>
            </a:pPr>
            <a:r>
              <a:rPr lang="en-US" sz="2200" i="1" dirty="0" err="1"/>
              <a:t>Zbatimi</a:t>
            </a:r>
            <a:r>
              <a:rPr lang="en-US" sz="2200" i="1" dirty="0"/>
              <a:t> </a:t>
            </a:r>
            <a:r>
              <a:rPr lang="en-US" sz="2200" i="1" dirty="0" err="1"/>
              <a:t>praktik</a:t>
            </a:r>
            <a:r>
              <a:rPr lang="en-US" sz="2200" i="1" dirty="0"/>
              <a:t> i </a:t>
            </a:r>
            <a:r>
              <a:rPr lang="en-US" sz="2200" i="1" dirty="0" err="1"/>
              <a:t>strategjise</a:t>
            </a:r>
            <a:r>
              <a:rPr lang="en-US" sz="2200" i="1" dirty="0"/>
              <a:t> </a:t>
            </a:r>
            <a:r>
              <a:rPr lang="en-US" sz="2200" i="1" dirty="0" err="1"/>
              <a:t>dhe</a:t>
            </a:r>
            <a:r>
              <a:rPr lang="en-US" sz="2200" i="1" dirty="0"/>
              <a:t> </a:t>
            </a:r>
            <a:r>
              <a:rPr lang="en-US" sz="2200" i="1" dirty="0" err="1"/>
              <a:t>plani</a:t>
            </a:r>
            <a:r>
              <a:rPr lang="en-US" sz="2200" i="1" dirty="0"/>
              <a:t> i (</a:t>
            </a:r>
            <a:r>
              <a:rPr lang="en-US" sz="2200" i="1" dirty="0" err="1"/>
              <a:t>koordinuar</a:t>
            </a:r>
            <a:r>
              <a:rPr lang="en-US" sz="2200" i="1" dirty="0"/>
              <a:t>) i </a:t>
            </a:r>
            <a:r>
              <a:rPr lang="en-US" sz="2200" i="1" dirty="0" err="1"/>
              <a:t>veprimit</a:t>
            </a:r>
            <a:endParaRPr lang="en-US" sz="2200" i="1" dirty="0"/>
          </a:p>
          <a:p>
            <a:pPr lvl="1">
              <a:lnSpc>
                <a:spcPct val="100000"/>
              </a:lnSpc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Kuadri</a:t>
            </a:r>
            <a:r>
              <a:rPr lang="en-US" sz="3200" b="1" dirty="0"/>
              <a:t> </a:t>
            </a:r>
            <a:r>
              <a:rPr lang="en-US" sz="3200" b="1" dirty="0" err="1" smtClean="0"/>
              <a:t>Institucional</a:t>
            </a:r>
            <a:r>
              <a:rPr lang="en-US" b="1" cap="all" dirty="0"/>
              <a:t/>
            </a:r>
            <a:br>
              <a:rPr lang="en-US" b="1" cap="al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SKEF </a:t>
            </a:r>
            <a:r>
              <a:rPr lang="en-US" b="1" dirty="0" err="1" smtClean="0"/>
              <a:t>parashikon</a:t>
            </a:r>
            <a:r>
              <a:rPr lang="en-US" b="1" dirty="0" smtClean="0"/>
              <a:t> </a:t>
            </a:r>
            <a:r>
              <a:rPr lang="en-US" b="1" dirty="0" err="1" smtClean="0"/>
              <a:t>tre</a:t>
            </a:r>
            <a:r>
              <a:rPr lang="en-US" b="1" dirty="0" smtClean="0"/>
              <a:t> </a:t>
            </a:r>
            <a:r>
              <a:rPr lang="en-US" b="1" dirty="0" err="1" smtClean="0"/>
              <a:t>kategori</a:t>
            </a:r>
            <a:r>
              <a:rPr lang="en-US" b="1" dirty="0" smtClean="0"/>
              <a:t> </a:t>
            </a:r>
            <a:r>
              <a:rPr lang="en-US" b="1" dirty="0" err="1" smtClean="0"/>
              <a:t>kryesore</a:t>
            </a:r>
            <a:r>
              <a:rPr lang="en-US" b="1" dirty="0" smtClean="0"/>
              <a:t> </a:t>
            </a:r>
            <a:r>
              <a:rPr lang="en-US" b="1" dirty="0" err="1" smtClean="0"/>
              <a:t>organizuese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zbatuese</a:t>
            </a:r>
            <a:r>
              <a:rPr lang="en-US" b="1" dirty="0" smtClean="0"/>
              <a:t>. </a:t>
            </a:r>
            <a:r>
              <a:rPr lang="en-US" dirty="0" smtClean="0"/>
              <a:t> </a:t>
            </a:r>
            <a:endParaRPr lang="en-US" b="1" dirty="0" smtClean="0"/>
          </a:p>
          <a:p>
            <a:pPr lvl="0"/>
            <a:r>
              <a:rPr lang="en-US" b="1" dirty="0" err="1" smtClean="0"/>
              <a:t>Komiteti</a:t>
            </a:r>
            <a:r>
              <a:rPr lang="en-US" b="1" dirty="0" smtClean="0"/>
              <a:t> </a:t>
            </a:r>
            <a:r>
              <a:rPr lang="en-US" b="1" dirty="0" err="1"/>
              <a:t>drejtues</a:t>
            </a:r>
            <a:endParaRPr lang="en-US" b="1" dirty="0"/>
          </a:p>
          <a:p>
            <a:pPr lvl="1"/>
            <a:r>
              <a:rPr lang="en-US" dirty="0" err="1"/>
              <a:t>Komiteti</a:t>
            </a:r>
            <a:r>
              <a:rPr lang="en-US" dirty="0"/>
              <a:t> </a:t>
            </a:r>
            <a:r>
              <a:rPr lang="en-US" dirty="0" err="1"/>
              <a:t>drejtues</a:t>
            </a:r>
            <a:r>
              <a:rPr lang="en-US" dirty="0"/>
              <a:t> </a:t>
            </a:r>
            <a:r>
              <a:rPr lang="en-US" dirty="0" err="1"/>
              <a:t>siguron</a:t>
            </a:r>
            <a:r>
              <a:rPr lang="en-US" dirty="0"/>
              <a:t> se </a:t>
            </a:r>
            <a:r>
              <a:rPr lang="en-US" dirty="0" err="1"/>
              <a:t>edukimi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institutionet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politikat</a:t>
            </a:r>
            <a:r>
              <a:rPr lang="en-US" dirty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/>
              <a:t>fushat</a:t>
            </a:r>
            <a:r>
              <a:rPr lang="en-US" dirty="0"/>
              <a:t> </a:t>
            </a:r>
            <a:r>
              <a:rPr lang="en-US" dirty="0" err="1" smtClean="0"/>
              <a:t>përkatëse</a:t>
            </a:r>
            <a:r>
              <a:rPr lang="en-US" dirty="0" smtClean="0"/>
              <a:t>. </a:t>
            </a:r>
            <a:r>
              <a:rPr lang="en-US" dirty="0" err="1" smtClean="0"/>
              <a:t>Përfshin</a:t>
            </a:r>
            <a:r>
              <a:rPr lang="en-US" dirty="0" smtClean="0"/>
              <a:t> BSH, AMF, </a:t>
            </a:r>
            <a:r>
              <a:rPr lang="en-US" dirty="0" err="1" smtClean="0"/>
              <a:t>Ministritë</a:t>
            </a:r>
            <a:r>
              <a:rPr lang="en-US" dirty="0" smtClean="0"/>
              <a:t> e </a:t>
            </a:r>
            <a:r>
              <a:rPr lang="en-US" dirty="0" err="1" smtClean="0"/>
              <a:t>linjës</a:t>
            </a:r>
            <a:r>
              <a:rPr lang="en-US" dirty="0" smtClean="0"/>
              <a:t>, </a:t>
            </a:r>
            <a:r>
              <a:rPr lang="en-US" dirty="0" err="1" smtClean="0"/>
              <a:t>institucione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. </a:t>
            </a:r>
            <a:r>
              <a:rPr lang="en-US" dirty="0" err="1" smtClean="0"/>
              <a:t>Garanton</a:t>
            </a:r>
            <a:r>
              <a:rPr lang="en-US" dirty="0" smtClean="0"/>
              <a:t> </a:t>
            </a:r>
            <a:r>
              <a:rPr lang="en-US" dirty="0" err="1" smtClean="0"/>
              <a:t>zbatimin</a:t>
            </a:r>
            <a:r>
              <a:rPr lang="en-US" dirty="0" smtClean="0"/>
              <a:t> e </a:t>
            </a:r>
            <a:r>
              <a:rPr lang="en-US" dirty="0" err="1" smtClean="0"/>
              <a:t>strategjisë</a:t>
            </a:r>
            <a:r>
              <a:rPr lang="en-US" dirty="0" smtClean="0"/>
              <a:t>.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Komitetin</a:t>
            </a:r>
            <a:r>
              <a:rPr lang="en-US" b="1" dirty="0" smtClean="0"/>
              <a:t> </a:t>
            </a:r>
            <a:r>
              <a:rPr lang="en-US" b="1" dirty="0" err="1" smtClean="0"/>
              <a:t>Këshillues</a:t>
            </a:r>
            <a:endParaRPr lang="en-US" sz="2400" dirty="0"/>
          </a:p>
          <a:p>
            <a:pPr lvl="1"/>
            <a:r>
              <a:rPr lang="en-US" dirty="0" err="1" smtClean="0"/>
              <a:t>Përfshin</a:t>
            </a:r>
            <a:r>
              <a:rPr lang="en-US" dirty="0" smtClean="0"/>
              <a:t> </a:t>
            </a:r>
            <a:r>
              <a:rPr lang="en-US" dirty="0" err="1" smtClean="0"/>
              <a:t>antarë</a:t>
            </a:r>
            <a:r>
              <a:rPr lang="en-US" dirty="0" smtClean="0"/>
              <a:t>/</a:t>
            </a:r>
            <a:r>
              <a:rPr lang="en-US" dirty="0" err="1" smtClean="0"/>
              <a:t>përfaqësues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institucione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, private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shoqerisë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përfshirë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 smtClean="0"/>
              <a:t>edukimit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financiar</a:t>
            </a:r>
            <a:r>
              <a:rPr lang="en-US" dirty="0" smtClean="0"/>
              <a:t>. 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err="1" smtClean="0"/>
              <a:t>Koordinatori</a:t>
            </a:r>
            <a:r>
              <a:rPr lang="en-US" b="1" dirty="0" smtClean="0"/>
              <a:t> </a:t>
            </a:r>
            <a:r>
              <a:rPr lang="en-US" b="1" dirty="0" err="1" smtClean="0"/>
              <a:t>kombëtar</a:t>
            </a:r>
            <a:endParaRPr lang="en-US" b="1" dirty="0" smtClean="0"/>
          </a:p>
          <a:p>
            <a:pPr lvl="1"/>
            <a:r>
              <a:rPr lang="en-US" dirty="0" smtClean="0"/>
              <a:t>BSH,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bashkëpunim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 smtClean="0"/>
              <a:t>antarët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komitetit</a:t>
            </a:r>
            <a:r>
              <a:rPr lang="en-US" dirty="0"/>
              <a:t> </a:t>
            </a:r>
            <a:r>
              <a:rPr lang="en-US" dirty="0" err="1" smtClean="0"/>
              <a:t>drejtues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këshillues</a:t>
            </a:r>
            <a:r>
              <a:rPr lang="en-US" dirty="0" smtClean="0"/>
              <a:t>, </a:t>
            </a:r>
            <a:r>
              <a:rPr lang="en-US" dirty="0" err="1" smtClean="0"/>
              <a:t>koordinon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/>
              <a:t>monitoron</a:t>
            </a:r>
            <a:r>
              <a:rPr lang="en-US" dirty="0"/>
              <a:t> </a:t>
            </a:r>
            <a:r>
              <a:rPr lang="en-US" dirty="0" err="1" smtClean="0"/>
              <a:t>zbatimin</a:t>
            </a:r>
            <a:r>
              <a:rPr lang="en-US" dirty="0" smtClean="0"/>
              <a:t> e </a:t>
            </a:r>
            <a:r>
              <a:rPr lang="en-US" dirty="0" err="1" smtClean="0"/>
              <a:t>strategjisë</a:t>
            </a:r>
            <a:r>
              <a:rPr lang="en-US" dirty="0" smtClean="0"/>
              <a:t>.  </a:t>
            </a:r>
            <a:endParaRPr lang="en-US" sz="2000" dirty="0"/>
          </a:p>
          <a:p>
            <a:pPr lvl="0"/>
            <a:endParaRPr lang="en-US" dirty="0" smtClean="0"/>
          </a:p>
          <a:p>
            <a:pPr lvl="0"/>
            <a:endParaRPr lang="en-US" sz="2000" dirty="0"/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8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Çështjet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për</a:t>
            </a:r>
            <a:r>
              <a:rPr lang="en-US" sz="3200" b="1" dirty="0" smtClean="0"/>
              <a:t> </a:t>
            </a:r>
            <a:r>
              <a:rPr lang="en-US" sz="3200" b="1" dirty="0" err="1"/>
              <a:t>diskutim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Përcaktimi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qëllimit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objektivave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nivel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institucional</a:t>
            </a:r>
            <a:r>
              <a:rPr lang="en-US" sz="2400" dirty="0" smtClean="0"/>
              <a:t>,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/>
              <a:t>unifikuara</a:t>
            </a:r>
            <a:r>
              <a:rPr lang="en-US" sz="2400" dirty="0"/>
              <a:t> </a:t>
            </a:r>
            <a:r>
              <a:rPr lang="en-US" sz="2400" dirty="0" smtClean="0"/>
              <a:t>me </a:t>
            </a:r>
            <a:r>
              <a:rPr lang="en-US" sz="2400" dirty="0" err="1" smtClean="0"/>
              <a:t>vizionin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misionin</a:t>
            </a:r>
            <a:r>
              <a:rPr lang="en-US" sz="2400" dirty="0" smtClean="0"/>
              <a:t> e </a:t>
            </a:r>
            <a:r>
              <a:rPr lang="en-US" sz="2400" dirty="0" err="1" smtClean="0"/>
              <a:t>strategjisë</a:t>
            </a:r>
            <a:r>
              <a:rPr lang="en-US" sz="2400" dirty="0" smtClean="0"/>
              <a:t> </a:t>
            </a:r>
            <a:r>
              <a:rPr lang="en-US" sz="2400" dirty="0" err="1" smtClean="0"/>
              <a:t>kombëtare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edukimin</a:t>
            </a:r>
            <a:r>
              <a:rPr lang="en-US" sz="2400" dirty="0" smtClean="0"/>
              <a:t> </a:t>
            </a:r>
            <a:r>
              <a:rPr lang="en-US" sz="2400" dirty="0" err="1" smtClean="0"/>
              <a:t>financiar</a:t>
            </a:r>
            <a:r>
              <a:rPr lang="en-US" sz="2400" dirty="0" smtClean="0"/>
              <a:t>;  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Analiza</a:t>
            </a:r>
            <a:r>
              <a:rPr lang="en-US" sz="2400" dirty="0" smtClean="0"/>
              <a:t> e </a:t>
            </a:r>
            <a:r>
              <a:rPr lang="en-US" sz="2400" dirty="0" err="1" smtClean="0"/>
              <a:t>gjendjes</a:t>
            </a:r>
            <a:r>
              <a:rPr lang="en-US" sz="2400" dirty="0" smtClean="0"/>
              <a:t> </a:t>
            </a:r>
            <a:r>
              <a:rPr lang="en-US" sz="2400" dirty="0" err="1" smtClean="0"/>
              <a:t>aktuale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njohurive</a:t>
            </a:r>
            <a:r>
              <a:rPr lang="en-US" sz="2400" dirty="0" smtClean="0"/>
              <a:t> </a:t>
            </a:r>
            <a:r>
              <a:rPr lang="en-US" sz="2400" dirty="0" err="1" smtClean="0"/>
              <a:t>financiare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fushën</a:t>
            </a:r>
            <a:r>
              <a:rPr lang="en-US" sz="2400" dirty="0" smtClean="0"/>
              <a:t> </a:t>
            </a:r>
            <a:r>
              <a:rPr lang="en-US" sz="2400" dirty="0" err="1" smtClean="0"/>
              <a:t>respektive</a:t>
            </a:r>
            <a:r>
              <a:rPr lang="en-US" sz="2400" dirty="0" smtClean="0"/>
              <a:t>, </a:t>
            </a:r>
            <a:r>
              <a:rPr lang="en-US" sz="2400" dirty="0" err="1" smtClean="0"/>
              <a:t>përfshirë</a:t>
            </a:r>
            <a:r>
              <a:rPr lang="en-US" sz="2400" dirty="0" smtClean="0"/>
              <a:t> </a:t>
            </a:r>
            <a:r>
              <a:rPr lang="en-US" sz="2400" dirty="0" err="1" smtClean="0"/>
              <a:t>edhe</a:t>
            </a:r>
            <a:r>
              <a:rPr lang="en-US" sz="2400" dirty="0" smtClean="0"/>
              <a:t> </a:t>
            </a:r>
            <a:r>
              <a:rPr lang="en-US" sz="2400" dirty="0" err="1" smtClean="0"/>
              <a:t>njohjen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vlerësimin</a:t>
            </a:r>
            <a:r>
              <a:rPr lang="en-US" sz="2400" dirty="0" smtClean="0"/>
              <a:t> e </a:t>
            </a:r>
            <a:r>
              <a:rPr lang="en-US" sz="2400" dirty="0" err="1" smtClean="0"/>
              <a:t>programeve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edukimit</a:t>
            </a:r>
            <a:r>
              <a:rPr lang="en-US" sz="2400" dirty="0" smtClean="0"/>
              <a:t> </a:t>
            </a:r>
            <a:r>
              <a:rPr lang="en-US" sz="2400" dirty="0" err="1" smtClean="0"/>
              <a:t>financiar</a:t>
            </a:r>
            <a:r>
              <a:rPr lang="en-US" sz="2400" dirty="0" smtClean="0"/>
              <a:t>;  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Identifikimi</a:t>
            </a:r>
            <a:r>
              <a:rPr lang="en-US" sz="2400" dirty="0" smtClean="0"/>
              <a:t> i </a:t>
            </a:r>
            <a:r>
              <a:rPr lang="en-US" sz="2400" dirty="0" err="1" smtClean="0"/>
              <a:t>objektivave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prioritare</a:t>
            </a:r>
            <a:r>
              <a:rPr lang="en-US" sz="2400" dirty="0" smtClean="0"/>
              <a:t> </a:t>
            </a:r>
            <a:r>
              <a:rPr lang="en-US" sz="2400" dirty="0" err="1" smtClean="0"/>
              <a:t>sipas</a:t>
            </a:r>
            <a:r>
              <a:rPr lang="en-US" sz="2400" dirty="0" smtClean="0"/>
              <a:t> </a:t>
            </a:r>
            <a:r>
              <a:rPr lang="en-US" sz="2400" dirty="0" err="1" smtClean="0"/>
              <a:t>grupeve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popullatës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përcaktimi</a:t>
            </a:r>
            <a:r>
              <a:rPr lang="en-US" sz="2400" dirty="0" smtClean="0"/>
              <a:t> i </a:t>
            </a:r>
            <a:r>
              <a:rPr lang="en-US" sz="2400" dirty="0" err="1" smtClean="0"/>
              <a:t>programeve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aktiviteteve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edukimin</a:t>
            </a:r>
            <a:r>
              <a:rPr lang="en-US" sz="2400" dirty="0" smtClean="0"/>
              <a:t> e </a:t>
            </a:r>
            <a:r>
              <a:rPr lang="en-US" sz="2400" dirty="0" err="1" smtClean="0"/>
              <a:t>tyre</a:t>
            </a:r>
            <a:r>
              <a:rPr lang="en-US" sz="2400" dirty="0" smtClean="0"/>
              <a:t>;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Ideimi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operacionalizimi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strukturës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koordinuese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edukimit</a:t>
            </a:r>
            <a:r>
              <a:rPr lang="en-US" sz="2400" dirty="0" smtClean="0"/>
              <a:t> </a:t>
            </a:r>
            <a:r>
              <a:rPr lang="en-US" sz="2400" dirty="0" err="1" smtClean="0"/>
              <a:t>financiar</a:t>
            </a:r>
            <a:r>
              <a:rPr lang="en-US" sz="2400" dirty="0" smtClean="0"/>
              <a:t> </a:t>
            </a:r>
            <a:r>
              <a:rPr lang="en-US" sz="2400" dirty="0" err="1" smtClean="0"/>
              <a:t>përfshirë</a:t>
            </a:r>
            <a:r>
              <a:rPr lang="en-US" sz="2400" dirty="0" smtClean="0"/>
              <a:t> </a:t>
            </a:r>
            <a:r>
              <a:rPr lang="en-US" sz="2400" dirty="0" err="1" smtClean="0"/>
              <a:t>edhe</a:t>
            </a:r>
            <a:r>
              <a:rPr lang="en-US" sz="2400" dirty="0" smtClean="0"/>
              <a:t> </a:t>
            </a:r>
            <a:r>
              <a:rPr lang="en-US" sz="2400" dirty="0" err="1" smtClean="0"/>
              <a:t>sistemet</a:t>
            </a:r>
            <a:r>
              <a:rPr lang="en-US" sz="2400" dirty="0" smtClean="0"/>
              <a:t> e </a:t>
            </a:r>
            <a:r>
              <a:rPr lang="en-US" sz="2400" dirty="0" err="1" smtClean="0"/>
              <a:t>raportimit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monitorimit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vlerësimit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impaktit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 smtClean="0"/>
              <a:t>Burimet</a:t>
            </a:r>
            <a:r>
              <a:rPr lang="en-US" sz="2400" dirty="0" smtClean="0"/>
              <a:t> </a:t>
            </a:r>
            <a:r>
              <a:rPr lang="en-US" sz="2400" dirty="0" err="1" smtClean="0"/>
              <a:t>financiare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nevojshme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hartimin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zbatimin</a:t>
            </a:r>
            <a:r>
              <a:rPr lang="en-US" sz="2400" dirty="0" smtClean="0"/>
              <a:t> e </a:t>
            </a:r>
            <a:r>
              <a:rPr lang="en-US" sz="2400" dirty="0" err="1" smtClean="0"/>
              <a:t>strategjisë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764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131" y="222583"/>
            <a:ext cx="10515600" cy="6561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Njohuritë</a:t>
            </a:r>
            <a:r>
              <a:rPr lang="en-US" sz="3200" b="1" dirty="0" smtClean="0"/>
              <a:t> </a:t>
            </a:r>
            <a:r>
              <a:rPr lang="en-US" sz="3200" b="1" dirty="0" err="1"/>
              <a:t>financiare</a:t>
            </a:r>
            <a:r>
              <a:rPr lang="en-US" sz="3200" b="1" dirty="0"/>
              <a:t> </a:t>
            </a:r>
            <a:r>
              <a:rPr lang="en-US" sz="3200" b="1" dirty="0" err="1" smtClean="0"/>
              <a:t>në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Shqipëri</a:t>
            </a:r>
            <a:r>
              <a:rPr lang="en-US" sz="3200" b="1" dirty="0"/>
              <a:t>: </a:t>
            </a:r>
            <a:r>
              <a:rPr lang="en-US" sz="3200" b="1" dirty="0" err="1"/>
              <a:t>Vrojtim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BSH </a:t>
            </a:r>
            <a:r>
              <a:rPr lang="en-US" sz="3200" b="1" dirty="0" smtClean="0"/>
              <a:t>2019 (1)</a:t>
            </a:r>
            <a:endParaRPr lang="en-US" sz="3200" b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/>
          </p:nvPr>
        </p:nvGraphicFramePr>
        <p:xfrm>
          <a:off x="549443" y="1321775"/>
          <a:ext cx="10555705" cy="3892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2DAE-0A02-44F9-8BB5-0D2DD08A3260}" type="slidenum">
              <a:rPr lang="sq-AL" smtClean="0"/>
              <a:t>6</a:t>
            </a:fld>
            <a:endParaRPr lang="sq-AL"/>
          </a:p>
        </p:txBody>
      </p:sp>
      <p:sp>
        <p:nvSpPr>
          <p:cNvPr id="14" name="TextBox 13"/>
          <p:cNvSpPr txBox="1"/>
          <p:nvPr/>
        </p:nvSpPr>
        <p:spPr>
          <a:xfrm>
            <a:off x="549443" y="5201045"/>
            <a:ext cx="2795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Burimi</a:t>
            </a:r>
            <a:r>
              <a:rPr lang="en-GB" sz="1200" dirty="0" smtClean="0"/>
              <a:t>: OECD (</a:t>
            </a:r>
            <a:r>
              <a:rPr lang="en-GB" sz="1200" dirty="0"/>
              <a:t>2020</a:t>
            </a:r>
            <a:r>
              <a:rPr lang="en-GB" sz="1200" dirty="0" smtClean="0"/>
              <a:t>), </a:t>
            </a:r>
            <a:r>
              <a:rPr lang="en-GB" sz="1200" dirty="0" err="1" smtClean="0"/>
              <a:t>Dushku</a:t>
            </a:r>
            <a:r>
              <a:rPr lang="en-GB" sz="1200" dirty="0" smtClean="0"/>
              <a:t> (2022)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926431" y="5594685"/>
            <a:ext cx="10178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400" dirty="0" err="1" smtClean="0">
                <a:latin typeface="Trebuchet MS" panose="020B0603020202020204" pitchFamily="34" charset="0"/>
              </a:rPr>
              <a:t>Indeksi</a:t>
            </a:r>
            <a:r>
              <a:rPr lang="en-GB" sz="1400" dirty="0" smtClean="0">
                <a:latin typeface="Trebuchet MS" panose="020B0603020202020204" pitchFamily="34" charset="0"/>
              </a:rPr>
              <a:t> I </a:t>
            </a:r>
            <a:r>
              <a:rPr lang="en-GB" sz="1400" dirty="0" err="1" smtClean="0">
                <a:latin typeface="Trebuchet MS" panose="020B0603020202020204" pitchFamily="34" charset="0"/>
              </a:rPr>
              <a:t>njohurive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financiare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në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Shqipëri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është</a:t>
            </a:r>
            <a:r>
              <a:rPr lang="en-GB" sz="1400" dirty="0" smtClean="0">
                <a:latin typeface="Trebuchet MS" panose="020B0603020202020204" pitchFamily="34" charset="0"/>
              </a:rPr>
              <a:t> 11.2 </a:t>
            </a:r>
            <a:r>
              <a:rPr lang="en-GB" sz="1400" dirty="0" err="1" smtClean="0">
                <a:latin typeface="Trebuchet MS" panose="020B0603020202020204" pitchFamily="34" charset="0"/>
              </a:rPr>
              <a:t>nga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>
                <a:latin typeface="Trebuchet MS" panose="020B0603020202020204" pitchFamily="34" charset="0"/>
              </a:rPr>
              <a:t>21 (max), </a:t>
            </a:r>
            <a:r>
              <a:rPr lang="en-GB" sz="1400" dirty="0" err="1" smtClean="0">
                <a:latin typeface="Trebuchet MS" panose="020B0603020202020204" pitchFamily="34" charset="0"/>
              </a:rPr>
              <a:t>nivel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më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i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ulët</a:t>
            </a:r>
            <a:r>
              <a:rPr lang="en-GB" sz="1400" dirty="0" smtClean="0">
                <a:latin typeface="Trebuchet MS" panose="020B0603020202020204" pitchFamily="34" charset="0"/>
              </a:rPr>
              <a:t> se </a:t>
            </a:r>
            <a:r>
              <a:rPr lang="en-GB" sz="1400" dirty="0" err="1" smtClean="0">
                <a:latin typeface="Trebuchet MS" panose="020B0603020202020204" pitchFamily="34" charset="0"/>
              </a:rPr>
              <a:t>mesatarja</a:t>
            </a:r>
            <a:r>
              <a:rPr lang="en-GB" sz="1400" dirty="0" smtClean="0">
                <a:latin typeface="Trebuchet MS" panose="020B0603020202020204" pitchFamily="34" charset="0"/>
              </a:rPr>
              <a:t> e </a:t>
            </a:r>
            <a:r>
              <a:rPr lang="en-GB" sz="1400" dirty="0" err="1" smtClean="0">
                <a:latin typeface="Trebuchet MS" panose="020B0603020202020204" pitchFamily="34" charset="0"/>
              </a:rPr>
              <a:t>vendeve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në</a:t>
            </a:r>
            <a:r>
              <a:rPr lang="en-GB" sz="1400" dirty="0" smtClean="0">
                <a:latin typeface="Trebuchet MS" panose="020B0603020202020204" pitchFamily="34" charset="0"/>
              </a:rPr>
              <a:t> </a:t>
            </a:r>
            <a:r>
              <a:rPr lang="en-GB" sz="1400" dirty="0" err="1" smtClean="0">
                <a:latin typeface="Trebuchet MS" panose="020B0603020202020204" pitchFamily="34" charset="0"/>
              </a:rPr>
              <a:t>vrojtim</a:t>
            </a:r>
            <a:r>
              <a:rPr lang="en-GB" sz="1400" dirty="0" smtClean="0">
                <a:latin typeface="Trebuchet MS" panose="020B0603020202020204" pitchFamily="34" charset="0"/>
              </a:rPr>
              <a:t>. </a:t>
            </a:r>
            <a:endParaRPr lang="en-GB" sz="1400" dirty="0">
              <a:latin typeface="Trebuchet MS" panose="020B0603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4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3662" y="208716"/>
            <a:ext cx="10515600" cy="6214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Njohuritë</a:t>
            </a:r>
            <a:r>
              <a:rPr lang="en-US" sz="3200" b="1" dirty="0" smtClean="0"/>
              <a:t> </a:t>
            </a:r>
            <a:r>
              <a:rPr lang="en-US" sz="3200" b="1" dirty="0" err="1"/>
              <a:t>financiare</a:t>
            </a:r>
            <a:r>
              <a:rPr lang="en-US" sz="3200" b="1" dirty="0"/>
              <a:t> </a:t>
            </a:r>
            <a:r>
              <a:rPr lang="en-US" sz="3200" b="1" dirty="0" err="1" smtClean="0"/>
              <a:t>në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Shqipëri</a:t>
            </a:r>
            <a:r>
              <a:rPr lang="en-US" sz="3200" b="1" dirty="0"/>
              <a:t>: </a:t>
            </a:r>
            <a:r>
              <a:rPr lang="en-US" sz="3200" b="1" dirty="0" err="1"/>
              <a:t>Vrojtim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BSH </a:t>
            </a:r>
            <a:r>
              <a:rPr lang="en-US" sz="3200" b="1" dirty="0" smtClean="0"/>
              <a:t>2019 (2)</a:t>
            </a:r>
            <a:endParaRPr lang="en-US" sz="3200" noProof="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7502883"/>
              </p:ext>
            </p:extLst>
          </p:nvPr>
        </p:nvGraphicFramePr>
        <p:xfrm>
          <a:off x="621630" y="1362092"/>
          <a:ext cx="5474370" cy="4454362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1396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33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3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49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263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263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263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274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Financial </a:t>
                      </a:r>
                      <a:r>
                        <a:rPr lang="en-GB" sz="1000" u="none" strike="noStrike" dirty="0" err="1" smtClean="0">
                          <a:effectLst/>
                          <a:latin typeface="Trebuchet MS" panose="020B0603020202020204" pitchFamily="34" charset="0"/>
                        </a:rPr>
                        <a:t>knoëledge</a:t>
                      </a:r>
                      <a:r>
                        <a:rPr lang="en-GB" sz="1000" u="none" strike="noStrike" dirty="0" smtClean="0"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questions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Albania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North Macedonia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Montenegro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Italy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000" u="none" strike="noStrike" dirty="0"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  <a:r>
                        <a:rPr lang="en-GB" sz="1000" u="none" strike="noStrike" dirty="0" err="1">
                          <a:effectLst/>
                          <a:latin typeface="Trebuchet MS" panose="020B0603020202020204" pitchFamily="34" charset="0"/>
                        </a:rPr>
                        <a:t>verage</a:t>
                      </a:r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 of all countries </a:t>
                      </a:r>
                      <a:r>
                        <a:rPr lang="sq-AL" sz="1000" u="none" strike="noStrike" dirty="0">
                          <a:effectLst/>
                          <a:latin typeface="Trebuchet MS" panose="020B0603020202020204" pitchFamily="34" charset="0"/>
                        </a:rPr>
                        <a:t>OECD</a:t>
                      </a:r>
                      <a:r>
                        <a:rPr lang="sq-AL" sz="1000" u="none" strike="noStrike" baseline="0" dirty="0">
                          <a:effectLst/>
                          <a:latin typeface="Trebuchet MS" panose="020B0603020202020204" pitchFamily="34" charset="0"/>
                        </a:rPr>
                        <a:t>/INFE </a:t>
                      </a:r>
                      <a:r>
                        <a:rPr lang="en-US" sz="1000" u="none" strike="noStrike" baseline="0" noProof="0" dirty="0">
                          <a:effectLst/>
                          <a:latin typeface="Trebuchet MS" panose="020B0603020202020204" pitchFamily="34" charset="0"/>
                        </a:rPr>
                        <a:t>survey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Average of OECD-12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342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  <a:latin typeface="Trebuchet MS" panose="020B0603020202020204" pitchFamily="34" charset="0"/>
                        </a:rPr>
                        <a:t>Time value of money, impact of inflation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25.90%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60.80%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61.40%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50.50%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65.50%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59.90%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  <a:latin typeface="Trebuchet MS" panose="020B0603020202020204" pitchFamily="34" charset="0"/>
                        </a:rPr>
                        <a:t>Interest paid on a loan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83.70%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72.90%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87.40%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78.20%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87.40%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84.40%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7891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  <a:latin typeface="Trebuchet MS" panose="020B0603020202020204" pitchFamily="34" charset="0"/>
                        </a:rPr>
                        <a:t>Simple interest calculation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46.40%</a:t>
                      </a: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44.80%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65.80%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59.40%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57.20%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57.10%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7342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  <a:latin typeface="Trebuchet MS" panose="020B0603020202020204" pitchFamily="34" charset="0"/>
                        </a:rPr>
                        <a:t>Understanding  compound interest 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10.50%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3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12.30%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13.90%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23.10%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28.80%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26.30%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34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  <a:latin typeface="Trebuchet MS" panose="020B0603020202020204" pitchFamily="34" charset="0"/>
                        </a:rPr>
                        <a:t>Understanding risk and return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74.30%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68.60%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75.90%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64.70%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79.00%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77.10%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7342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  <a:latin typeface="Trebuchet MS" panose="020B0603020202020204" pitchFamily="34" charset="0"/>
                        </a:rPr>
                        <a:t>Understanding the definition of inflation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69.30%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78.20%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70.40%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65.10%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80.90%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78.00%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 dirty="0">
                          <a:effectLst/>
                          <a:latin typeface="Trebuchet MS" panose="020B0603020202020204" pitchFamily="34" charset="0"/>
                        </a:rPr>
                        <a:t>Understanding risk diversification 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Trebuchet MS" panose="020B0603020202020204" pitchFamily="34" charset="0"/>
                        </a:rPr>
                        <a:t>61.10%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55.10%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35.90%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51.30%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63.30%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Trebuchet MS" panose="020B0603020202020204" pitchFamily="34" charset="0"/>
                        </a:rPr>
                        <a:t>58.90%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788" marR="7788" marT="77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6738616"/>
              </p:ext>
            </p:extLst>
          </p:nvPr>
        </p:nvGraphicFramePr>
        <p:xfrm>
          <a:off x="6208294" y="1321879"/>
          <a:ext cx="5578646" cy="449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2DAE-0A02-44F9-8BB5-0D2DD08A3260}" type="slidenum">
              <a:rPr lang="sq-AL" smtClean="0"/>
              <a:t>7</a:t>
            </a:fld>
            <a:endParaRPr lang="sq-AL"/>
          </a:p>
        </p:txBody>
      </p:sp>
      <p:sp>
        <p:nvSpPr>
          <p:cNvPr id="13" name="TextBox 12"/>
          <p:cNvSpPr txBox="1"/>
          <p:nvPr/>
        </p:nvSpPr>
        <p:spPr>
          <a:xfrm>
            <a:off x="633662" y="1051522"/>
            <a:ext cx="4283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rebuchet MS" panose="020B0603020202020204" pitchFamily="34" charset="0"/>
              </a:rPr>
              <a:t>Table</a:t>
            </a:r>
            <a:r>
              <a:rPr lang="sq-AL" sz="1200" dirty="0">
                <a:latin typeface="Trebuchet MS" panose="020B0603020202020204" pitchFamily="34" charset="0"/>
              </a:rPr>
              <a:t> 1: </a:t>
            </a:r>
            <a:r>
              <a:rPr lang="en-GB" sz="1200" dirty="0">
                <a:latin typeface="Trebuchet MS" panose="020B0603020202020204" pitchFamily="34" charset="0"/>
              </a:rPr>
              <a:t>Percentage of adults that give correct </a:t>
            </a:r>
            <a:r>
              <a:rPr lang="en-GB" sz="1200" dirty="0" err="1" smtClean="0">
                <a:latin typeface="Trebuchet MS" panose="020B0603020202020204" pitchFamily="34" charset="0"/>
              </a:rPr>
              <a:t>ansëer</a:t>
            </a:r>
            <a:endParaRPr lang="en-GB" sz="12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8294" y="787726"/>
            <a:ext cx="5715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rebuchet MS" panose="020B0603020202020204" pitchFamily="34" charset="0"/>
              </a:rPr>
              <a:t>Graph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GB" sz="1200" dirty="0" smtClean="0">
                <a:latin typeface="Trebuchet MS" panose="020B0603020202020204" pitchFamily="34" charset="0"/>
              </a:rPr>
              <a:t>2</a:t>
            </a:r>
            <a:r>
              <a:rPr lang="en-US" sz="1200" dirty="0" smtClean="0">
                <a:latin typeface="Trebuchet MS" panose="020B0603020202020204" pitchFamily="34" charset="0"/>
              </a:rPr>
              <a:t>:</a:t>
            </a:r>
            <a:r>
              <a:rPr lang="en-GB" sz="1200" dirty="0">
                <a:latin typeface="Trebuchet MS" panose="020B0603020202020204" pitchFamily="34" charset="0"/>
              </a:rPr>
              <a:t>Minimum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GB" sz="1200" dirty="0">
                <a:latin typeface="Trebuchet MS" panose="020B0603020202020204" pitchFamily="34" charset="0"/>
              </a:rPr>
              <a:t>target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score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on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financial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knoëledge</a:t>
            </a:r>
            <a:r>
              <a:rPr lang="en-US" sz="1200" dirty="0" smtClean="0">
                <a:latin typeface="Trebuchet MS" panose="020B0603020202020204" pitchFamily="34" charset="0"/>
              </a:rPr>
              <a:t>-Percentage</a:t>
            </a:r>
            <a:r>
              <a:rPr lang="sq-AL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of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adults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scoring</a:t>
            </a:r>
            <a:r>
              <a:rPr lang="sq-AL" sz="1200" dirty="0">
                <a:latin typeface="Trebuchet MS" panose="020B0603020202020204" pitchFamily="34" charset="0"/>
              </a:rPr>
              <a:t> 5 or more (</a:t>
            </a:r>
            <a:r>
              <a:rPr lang="en-US" sz="1200" dirty="0">
                <a:latin typeface="Trebuchet MS" panose="020B0603020202020204" pitchFamily="34" charset="0"/>
              </a:rPr>
              <a:t>out</a:t>
            </a:r>
            <a:r>
              <a:rPr lang="sq-AL" sz="1200" dirty="0">
                <a:latin typeface="Trebuchet MS" panose="020B0603020202020204" pitchFamily="34" charset="0"/>
              </a:rPr>
              <a:t> </a:t>
            </a:r>
            <a:r>
              <a:rPr lang="en-US" sz="1200" dirty="0">
                <a:latin typeface="Trebuchet MS" panose="020B0603020202020204" pitchFamily="34" charset="0"/>
              </a:rPr>
              <a:t>of</a:t>
            </a:r>
            <a:r>
              <a:rPr lang="sq-AL" sz="1200" dirty="0">
                <a:latin typeface="Trebuchet MS" panose="020B0603020202020204" pitchFamily="34" charset="0"/>
              </a:rPr>
              <a:t> 7)</a:t>
            </a:r>
            <a:endParaRPr lang="en-GB" sz="1200" dirty="0">
              <a:latin typeface="Trebuchet MS" panose="020B0603020202020204" pitchFamily="34" charset="0"/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7727" y="6094740"/>
            <a:ext cx="10916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Trebuchet MS" panose="020B0603020202020204" pitchFamily="34" charset="0"/>
              </a:rPr>
              <a:t>Lack of financial </a:t>
            </a:r>
            <a:r>
              <a:rPr lang="en-US" sz="1200" dirty="0" err="1" smtClean="0">
                <a:latin typeface="Trebuchet MS" panose="020B0603020202020204" pitchFamily="34" charset="0"/>
              </a:rPr>
              <a:t>knoëledges</a:t>
            </a:r>
            <a:r>
              <a:rPr lang="en-US" sz="1200" dirty="0" smtClean="0">
                <a:latin typeface="Trebuchet MS" panose="020B0603020202020204" pitchFamily="34" charset="0"/>
              </a:rPr>
              <a:t> on the questions related to time value of Money</a:t>
            </a:r>
            <a:r>
              <a:rPr lang="sq-AL" sz="1200" dirty="0" smtClean="0">
                <a:latin typeface="Trebuchet MS" panose="020B0603020202020204" pitchFamily="34" charset="0"/>
              </a:rPr>
              <a:t>, </a:t>
            </a:r>
            <a:r>
              <a:rPr lang="en-US" sz="1200" dirty="0" smtClean="0">
                <a:latin typeface="Trebuchet MS" panose="020B0603020202020204" pitchFamily="34" charset="0"/>
              </a:rPr>
              <a:t>simple and compound interest</a:t>
            </a:r>
            <a:r>
              <a:rPr lang="sq-AL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smtClean="0">
                <a:latin typeface="Trebuchet MS" panose="020B0603020202020204" pitchFamily="34" charset="0"/>
              </a:rPr>
              <a:t>calculation.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Trebuchet MS" panose="020B0603020202020204" pitchFamily="34" charset="0"/>
              </a:rPr>
              <a:t>29% of individuals in Albania hold the minimum level of financial </a:t>
            </a:r>
            <a:r>
              <a:rPr lang="en-US" sz="1200" dirty="0" err="1" smtClean="0">
                <a:latin typeface="Trebuchet MS" panose="020B0603020202020204" pitchFamily="34" charset="0"/>
              </a:rPr>
              <a:t>knoëledge</a:t>
            </a:r>
            <a:r>
              <a:rPr lang="sq-AL" sz="1200" dirty="0" smtClean="0">
                <a:latin typeface="Trebuchet MS" panose="020B0603020202020204" pitchFamily="34" charset="0"/>
              </a:rPr>
              <a:t>, </a:t>
            </a:r>
            <a:r>
              <a:rPr lang="en-US" sz="1200" dirty="0" err="1" smtClean="0">
                <a:latin typeface="Trebuchet MS" panose="020B0603020202020204" pitchFamily="34" charset="0"/>
              </a:rPr>
              <a:t>loë</a:t>
            </a:r>
            <a:r>
              <a:rPr lang="sq-AL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smtClean="0">
                <a:latin typeface="Trebuchet MS" panose="020B0603020202020204" pitchFamily="34" charset="0"/>
              </a:rPr>
              <a:t>comparing</a:t>
            </a:r>
            <a:r>
              <a:rPr lang="sq-AL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ëith</a:t>
            </a:r>
            <a:r>
              <a:rPr lang="sq-AL" sz="1200" dirty="0" smtClean="0">
                <a:latin typeface="Trebuchet MS" panose="020B0603020202020204" pitchFamily="34" charset="0"/>
              </a:rPr>
              <a:t> the </a:t>
            </a:r>
            <a:r>
              <a:rPr lang="en-US" sz="1200" dirty="0" smtClean="0">
                <a:latin typeface="Trebuchet MS" panose="020B0603020202020204" pitchFamily="34" charset="0"/>
              </a:rPr>
              <a:t>average</a:t>
            </a:r>
            <a:r>
              <a:rPr lang="sq-AL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smtClean="0">
                <a:latin typeface="Trebuchet MS" panose="020B0603020202020204" pitchFamily="34" charset="0"/>
              </a:rPr>
              <a:t>of</a:t>
            </a:r>
            <a:r>
              <a:rPr lang="sq-AL" sz="1200" dirty="0" smtClean="0">
                <a:latin typeface="Trebuchet MS" panose="020B0603020202020204" pitchFamily="34" charset="0"/>
              </a:rPr>
              <a:t> OECD-12 </a:t>
            </a:r>
            <a:r>
              <a:rPr lang="en-US" sz="1200" dirty="0" smtClean="0">
                <a:latin typeface="Trebuchet MS" panose="020B0603020202020204" pitchFamily="34" charset="0"/>
              </a:rPr>
              <a:t>and</a:t>
            </a:r>
            <a:r>
              <a:rPr lang="sq-AL" sz="1200" dirty="0" smtClean="0">
                <a:latin typeface="Trebuchet MS" panose="020B0603020202020204" pitchFamily="34" charset="0"/>
              </a:rPr>
              <a:t> all </a:t>
            </a:r>
            <a:r>
              <a:rPr lang="en-US" sz="1200" dirty="0" smtClean="0">
                <a:latin typeface="Trebuchet MS" panose="020B0603020202020204" pitchFamily="34" charset="0"/>
              </a:rPr>
              <a:t>countries</a:t>
            </a:r>
            <a:r>
              <a:rPr lang="sq-AL" sz="1200" dirty="0" smtClean="0">
                <a:latin typeface="Trebuchet MS" panose="020B0603020202020204" pitchFamily="34" charset="0"/>
              </a:rPr>
              <a:t> ( 53-57 % ) </a:t>
            </a:r>
            <a:r>
              <a:rPr lang="en-US" sz="1200" dirty="0" smtClean="0">
                <a:latin typeface="Trebuchet MS" panose="020B0603020202020204" pitchFamily="34" charset="0"/>
              </a:rPr>
              <a:t> </a:t>
            </a:r>
            <a:endParaRPr lang="en-US" sz="12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478" y="5834974"/>
            <a:ext cx="2795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Burimi</a:t>
            </a:r>
            <a:r>
              <a:rPr lang="en-GB" sz="1200" dirty="0" smtClean="0"/>
              <a:t>: OECD (</a:t>
            </a:r>
            <a:r>
              <a:rPr lang="en-GB" sz="1200" dirty="0"/>
              <a:t>2020</a:t>
            </a:r>
            <a:r>
              <a:rPr lang="en-GB" sz="1200" dirty="0" smtClean="0"/>
              <a:t>), </a:t>
            </a:r>
            <a:r>
              <a:rPr lang="en-GB" sz="1200" dirty="0" err="1" smtClean="0"/>
              <a:t>Dushku</a:t>
            </a:r>
            <a:r>
              <a:rPr lang="en-GB" sz="1200" dirty="0" smtClean="0"/>
              <a:t> (2022)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208294" y="5816454"/>
            <a:ext cx="2795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Burimi</a:t>
            </a:r>
            <a:r>
              <a:rPr lang="en-GB" sz="1200" dirty="0" smtClean="0"/>
              <a:t>: OECD (</a:t>
            </a:r>
            <a:r>
              <a:rPr lang="en-GB" sz="1200" dirty="0"/>
              <a:t>2020</a:t>
            </a:r>
            <a:r>
              <a:rPr lang="en-GB" sz="1200" dirty="0" smtClean="0"/>
              <a:t>), </a:t>
            </a:r>
            <a:r>
              <a:rPr lang="en-GB" sz="1200" dirty="0" err="1" smtClean="0"/>
              <a:t>Dushku</a:t>
            </a:r>
            <a:r>
              <a:rPr lang="en-GB" sz="1200" dirty="0" smtClean="0"/>
              <a:t> (2022)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476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80905"/>
            <a:ext cx="10515600" cy="95834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Njohuritë</a:t>
            </a:r>
            <a:r>
              <a:rPr lang="en-US" sz="3200" b="1" dirty="0" smtClean="0"/>
              <a:t> </a:t>
            </a:r>
            <a:r>
              <a:rPr lang="en-US" sz="3200" b="1" dirty="0" err="1"/>
              <a:t>financiare</a:t>
            </a:r>
            <a:r>
              <a:rPr lang="en-US" sz="3200" b="1" dirty="0"/>
              <a:t> </a:t>
            </a:r>
            <a:r>
              <a:rPr lang="en-US" sz="3200" b="1" dirty="0" err="1" smtClean="0"/>
              <a:t>në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Shqipëri</a:t>
            </a:r>
            <a:r>
              <a:rPr lang="en-US" sz="3200" b="1" dirty="0"/>
              <a:t>: </a:t>
            </a:r>
            <a:r>
              <a:rPr lang="en-US" sz="3200" b="1" dirty="0" err="1"/>
              <a:t>Vrojtim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BSH 2019 (3)</a:t>
            </a:r>
            <a:br>
              <a:rPr lang="en-US" sz="3200" b="1" dirty="0"/>
            </a:br>
            <a:r>
              <a:rPr lang="en-US" sz="2800" b="1" dirty="0" err="1" smtClean="0"/>
              <a:t>Sjellja</a:t>
            </a:r>
            <a:r>
              <a:rPr lang="en-US" sz="2800" b="1" dirty="0" smtClean="0"/>
              <a:t> </a:t>
            </a:r>
            <a:r>
              <a:rPr lang="en-US" sz="2800" b="1" dirty="0" err="1"/>
              <a:t>ndaj</a:t>
            </a:r>
            <a:r>
              <a:rPr lang="en-US" sz="2800" b="1" dirty="0"/>
              <a:t> </a:t>
            </a:r>
            <a:r>
              <a:rPr lang="en-US" sz="2800" b="1" dirty="0" err="1"/>
              <a:t>kursimeve</a:t>
            </a:r>
            <a:r>
              <a:rPr lang="en-US" sz="2800" b="1" dirty="0"/>
              <a:t> </a:t>
            </a:r>
            <a:r>
              <a:rPr lang="en-US" sz="2800" b="1" dirty="0" err="1"/>
              <a:t>dhe</a:t>
            </a:r>
            <a:r>
              <a:rPr lang="en-US" sz="2800" b="1" dirty="0"/>
              <a:t> </a:t>
            </a:r>
            <a:r>
              <a:rPr lang="en-US" sz="2800" b="1" dirty="0" err="1"/>
              <a:t>planifikimi</a:t>
            </a:r>
            <a:r>
              <a:rPr lang="en-US" sz="2800" b="1" dirty="0"/>
              <a:t> </a:t>
            </a:r>
            <a:r>
              <a:rPr lang="en-US" sz="2800" b="1" dirty="0" err="1" smtClean="0"/>
              <a:t>afatgjatë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për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paranë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39801" y="1239253"/>
            <a:ext cx="5157787" cy="34891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1200" b="0" noProof="0" dirty="0" smtClean="0">
                <a:latin typeface="Trebuchet MS" panose="020B0603020202020204" pitchFamily="34" charset="0"/>
              </a:rPr>
              <a:t>Graph </a:t>
            </a:r>
            <a:r>
              <a:rPr lang="en-GB" sz="1200" b="0" noProof="0" dirty="0" smtClean="0">
                <a:latin typeface="Trebuchet MS" panose="020B0603020202020204" pitchFamily="34" charset="0"/>
              </a:rPr>
              <a:t>3</a:t>
            </a:r>
            <a:r>
              <a:rPr lang="en-US" sz="1200" b="0" noProof="0" dirty="0" smtClean="0">
                <a:latin typeface="Trebuchet MS" panose="020B0603020202020204" pitchFamily="34" charset="0"/>
              </a:rPr>
              <a:t>: Financial behavior score</a:t>
            </a:r>
            <a:endParaRPr lang="en-US" sz="1200" b="0" noProof="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097588" y="1588168"/>
          <a:ext cx="5183188" cy="378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82643" y="1239254"/>
            <a:ext cx="5824873" cy="348914"/>
          </a:xfrm>
        </p:spPr>
        <p:txBody>
          <a:bodyPr>
            <a:normAutofit fontScale="25000" lnSpcReduction="20000"/>
          </a:bodyPr>
          <a:lstStyle/>
          <a:p>
            <a:endParaRPr lang="en-US" sz="1300" b="0" noProof="0" dirty="0" smtClean="0">
              <a:latin typeface="Trebuchet MS" panose="020B0603020202020204" pitchFamily="34" charset="0"/>
            </a:endParaRPr>
          </a:p>
          <a:p>
            <a:endParaRPr lang="en-US" sz="13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endParaRPr lang="en-US" sz="4000" b="0" noProof="0" dirty="0" smtClean="0">
              <a:latin typeface="Trebuchet MS" panose="020B0603020202020204" pitchFamily="34" charset="0"/>
            </a:endParaRPr>
          </a:p>
          <a:p>
            <a:r>
              <a:rPr lang="en-US" sz="4800" b="0" noProof="0" dirty="0" smtClean="0">
                <a:latin typeface="Trebuchet MS" panose="020B0603020202020204" pitchFamily="34" charset="0"/>
              </a:rPr>
              <a:t>Graph </a:t>
            </a:r>
            <a:r>
              <a:rPr lang="en-GB" sz="4800" b="0" noProof="0" dirty="0" smtClean="0">
                <a:latin typeface="Trebuchet MS" panose="020B0603020202020204" pitchFamily="34" charset="0"/>
              </a:rPr>
              <a:t>4</a:t>
            </a:r>
            <a:r>
              <a:rPr lang="en-US" sz="4800" b="0" noProof="0" dirty="0" smtClean="0">
                <a:latin typeface="Trebuchet MS" panose="020B0603020202020204" pitchFamily="34" charset="0"/>
              </a:rPr>
              <a:t>: Minimum target score on financial behavior: Percentage of responses </a:t>
            </a:r>
            <a:r>
              <a:rPr lang="en-US" sz="4800" b="0" noProof="0" dirty="0" err="1" smtClean="0">
                <a:latin typeface="Trebuchet MS" panose="020B0603020202020204" pitchFamily="34" charset="0"/>
              </a:rPr>
              <a:t>ëho</a:t>
            </a:r>
            <a:r>
              <a:rPr lang="en-US" sz="4800" b="0" noProof="0" dirty="0" smtClean="0">
                <a:latin typeface="Trebuchet MS" panose="020B0603020202020204" pitchFamily="34" charset="0"/>
              </a:rPr>
              <a:t> achieved 6 or above ( out of 9)</a:t>
            </a:r>
            <a:endParaRPr lang="en-US" sz="4800" b="0" noProof="0" dirty="0">
              <a:latin typeface="Trebuchet MS" panose="020B06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2DAE-0A02-44F9-8BB5-0D2DD08A3260}" type="slidenum">
              <a:rPr lang="sq-AL" smtClean="0"/>
              <a:t>8</a:t>
            </a:fld>
            <a:endParaRPr lang="sq-AL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839788" y="1588168"/>
          <a:ext cx="4935370" cy="378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839788" y="5879296"/>
            <a:ext cx="8761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Trebuchet MS" panose="020B0603020202020204" pitchFamily="34" charset="0"/>
              </a:rPr>
              <a:t>Financial behavior score in Albania is 4.3 </a:t>
            </a:r>
            <a:r>
              <a:rPr lang="en-US" sz="1400" dirty="0" smtClean="0">
                <a:latin typeface="Trebuchet MS" panose="020B0603020202020204" pitchFamily="34" charset="0"/>
              </a:rPr>
              <a:t>(out </a:t>
            </a:r>
            <a:r>
              <a:rPr lang="en-US" sz="1400" dirty="0">
                <a:latin typeface="Trebuchet MS" panose="020B0603020202020204" pitchFamily="34" charset="0"/>
              </a:rPr>
              <a:t>of 9) </a:t>
            </a:r>
            <a:r>
              <a:rPr lang="en-US" sz="1400" dirty="0" smtClean="0">
                <a:latin typeface="Trebuchet MS" panose="020B0603020202020204" pitchFamily="34" charset="0"/>
              </a:rPr>
              <a:t>lower </a:t>
            </a:r>
            <a:r>
              <a:rPr lang="en-US" sz="1400" dirty="0">
                <a:latin typeface="Trebuchet MS" panose="020B0603020202020204" pitchFamily="34" charset="0"/>
              </a:rPr>
              <a:t>than </a:t>
            </a:r>
            <a:r>
              <a:rPr lang="en-US" sz="1400" dirty="0" smtClean="0">
                <a:latin typeface="Trebuchet MS" panose="020B0603020202020204" pitchFamily="34" charset="0"/>
              </a:rPr>
              <a:t>world </a:t>
            </a:r>
            <a:r>
              <a:rPr lang="en-US" sz="1400" dirty="0">
                <a:latin typeface="Trebuchet MS" panose="020B0603020202020204" pitchFamily="34" charset="0"/>
              </a:rPr>
              <a:t>or OECD-11 average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>
                <a:latin typeface="Trebuchet MS" panose="020B0603020202020204" pitchFamily="34" charset="0"/>
              </a:rPr>
              <a:t>Only 27 % of adults in Albania </a:t>
            </a:r>
            <a:r>
              <a:rPr lang="en-GB" sz="1400" dirty="0" smtClean="0">
                <a:latin typeface="Trebuchet MS" panose="020B0603020202020204" pitchFamily="34" charset="0"/>
              </a:rPr>
              <a:t>were </a:t>
            </a:r>
            <a:r>
              <a:rPr lang="en-GB" sz="1400" dirty="0">
                <a:latin typeface="Trebuchet MS" panose="020B0603020202020204" pitchFamily="34" charset="0"/>
              </a:rPr>
              <a:t>able to achieve the minimum target score of 6 or more.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9655" y="5375671"/>
            <a:ext cx="2447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/>
              <a:t>Burimi</a:t>
            </a:r>
            <a:r>
              <a:rPr lang="en-GB" sz="1200" dirty="0" smtClean="0"/>
              <a:t>: OECD (</a:t>
            </a:r>
            <a:r>
              <a:rPr lang="en-GB" sz="1200" dirty="0"/>
              <a:t>2020), Dushku (</a:t>
            </a:r>
            <a:r>
              <a:rPr lang="en-GB" sz="1200" dirty="0" smtClean="0"/>
              <a:t>2022</a:t>
            </a:r>
            <a:r>
              <a:rPr lang="sq-AL" sz="1200" dirty="0" smtClean="0"/>
              <a:t>)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097588" y="5395074"/>
            <a:ext cx="2447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dirty="0" err="1" smtClean="0">
                <a:solidFill>
                  <a:prstClr val="black"/>
                </a:solidFill>
              </a:rPr>
              <a:t>Burimi</a:t>
            </a:r>
            <a:r>
              <a:rPr lang="en-GB" sz="1200" dirty="0" smtClean="0">
                <a:solidFill>
                  <a:prstClr val="black"/>
                </a:solidFill>
              </a:rPr>
              <a:t>: OECD (</a:t>
            </a:r>
            <a:r>
              <a:rPr lang="en-GB" sz="1200" dirty="0">
                <a:solidFill>
                  <a:prstClr val="black"/>
                </a:solidFill>
              </a:rPr>
              <a:t>2020), Dushku (2022</a:t>
            </a:r>
            <a:r>
              <a:rPr lang="sq-AL" sz="1200" dirty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309" y="271756"/>
            <a:ext cx="10980133" cy="10276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noProof="0" dirty="0" smtClean="0">
                <a:latin typeface="Trebuchet MS" panose="020B0603020202020204" pitchFamily="34" charset="0"/>
              </a:rPr>
              <a:t/>
            </a:r>
            <a:br>
              <a:rPr lang="en-US" sz="3200" noProof="0" dirty="0" smtClean="0">
                <a:latin typeface="Trebuchet MS" panose="020B0603020202020204" pitchFamily="34" charset="0"/>
              </a:rPr>
            </a:br>
            <a:r>
              <a:rPr lang="en-US" sz="3600" b="1" dirty="0" err="1" smtClean="0"/>
              <a:t>Njohuritë</a:t>
            </a:r>
            <a:r>
              <a:rPr lang="en-US" sz="3600" b="1" dirty="0" smtClean="0"/>
              <a:t> </a:t>
            </a:r>
            <a:r>
              <a:rPr lang="en-US" sz="3600" b="1" dirty="0" err="1"/>
              <a:t>financiare</a:t>
            </a:r>
            <a:r>
              <a:rPr lang="en-US" sz="3600" b="1" dirty="0"/>
              <a:t> </a:t>
            </a:r>
            <a:r>
              <a:rPr lang="en-US" sz="3600" b="1" dirty="0" err="1" smtClean="0"/>
              <a:t>në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Shqipëri</a:t>
            </a:r>
            <a:r>
              <a:rPr lang="en-US" sz="3600" b="1" dirty="0"/>
              <a:t>: </a:t>
            </a:r>
            <a:r>
              <a:rPr lang="en-US" sz="3600" b="1" dirty="0" err="1"/>
              <a:t>Vrojtim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BSH 2019 (4)</a:t>
            </a:r>
            <a:br>
              <a:rPr lang="en-US" sz="3600" b="1" dirty="0"/>
            </a:br>
            <a:r>
              <a:rPr lang="en-US" sz="2400" b="1" dirty="0" err="1" smtClean="0"/>
              <a:t>Sjellja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financiare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bazuar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përgjigjet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për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sjelljen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ndaj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parasë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planifikimin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për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ardhmen</a:t>
            </a:r>
            <a:r>
              <a:rPr lang="en-US" sz="2200" noProof="0" dirty="0" smtClean="0">
                <a:latin typeface="Trebuchet MS" panose="020B0603020202020204" pitchFamily="34" charset="0"/>
              </a:rPr>
              <a:t/>
            </a:r>
            <a:br>
              <a:rPr lang="en-US" sz="2200" noProof="0" dirty="0" smtClean="0">
                <a:latin typeface="Trebuchet MS" panose="020B0603020202020204" pitchFamily="34" charset="0"/>
              </a:rPr>
            </a:br>
            <a:endParaRPr lang="en-US" sz="2200" noProof="0" dirty="0">
              <a:latin typeface="Trebuchet MS" panose="020B060302020202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38200" y="1299570"/>
            <a:ext cx="5157787" cy="411956"/>
          </a:xfrm>
        </p:spPr>
        <p:txBody>
          <a:bodyPr>
            <a:normAutofit/>
          </a:bodyPr>
          <a:lstStyle/>
          <a:p>
            <a:r>
              <a:rPr lang="en-US" sz="1200" b="0" noProof="0" dirty="0" smtClean="0">
                <a:latin typeface="Trebuchet MS" panose="020B0603020202020204" pitchFamily="34" charset="0"/>
              </a:rPr>
              <a:t>Graph </a:t>
            </a:r>
            <a:r>
              <a:rPr lang="en-GB" sz="1200" b="0" noProof="0" dirty="0" smtClean="0">
                <a:latin typeface="Trebuchet MS" panose="020B0603020202020204" pitchFamily="34" charset="0"/>
              </a:rPr>
              <a:t>5</a:t>
            </a:r>
            <a:r>
              <a:rPr lang="en-US" sz="1200" b="0" noProof="0" dirty="0" smtClean="0">
                <a:latin typeface="Trebuchet MS" panose="020B0603020202020204" pitchFamily="34" charset="0"/>
              </a:rPr>
              <a:t>: Financial attitude score</a:t>
            </a:r>
            <a:endParaRPr lang="en-US" sz="1200" b="0" noProof="0" dirty="0">
              <a:latin typeface="Trebuchet MS" panose="020B060302020202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38200" y="1803296"/>
          <a:ext cx="5157787" cy="3489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0612" y="1395821"/>
            <a:ext cx="5427830" cy="407475"/>
          </a:xfrm>
        </p:spPr>
        <p:txBody>
          <a:bodyPr>
            <a:normAutofit lnSpcReduction="10000"/>
          </a:bodyPr>
          <a:lstStyle/>
          <a:p>
            <a:r>
              <a:rPr lang="en-US" sz="1200" b="0" noProof="0" dirty="0" smtClean="0">
                <a:latin typeface="Trebuchet MS" panose="020B0603020202020204" pitchFamily="34" charset="0"/>
              </a:rPr>
              <a:t>Graph </a:t>
            </a:r>
            <a:r>
              <a:rPr lang="en-GB" sz="1200" b="0" noProof="0" dirty="0" smtClean="0">
                <a:latin typeface="Trebuchet MS" panose="020B0603020202020204" pitchFamily="34" charset="0"/>
              </a:rPr>
              <a:t>6</a:t>
            </a:r>
            <a:r>
              <a:rPr lang="en-US" sz="1200" b="0" noProof="0" dirty="0" smtClean="0">
                <a:latin typeface="Trebuchet MS" panose="020B0603020202020204" pitchFamily="34" charset="0"/>
              </a:rPr>
              <a:t>: Percentage of responses </a:t>
            </a:r>
            <a:r>
              <a:rPr lang="en-US" sz="1200" b="0" noProof="0" dirty="0" err="1" smtClean="0">
                <a:latin typeface="Trebuchet MS" panose="020B0603020202020204" pitchFamily="34" charset="0"/>
              </a:rPr>
              <a:t>ëho</a:t>
            </a:r>
            <a:r>
              <a:rPr lang="en-US" sz="1200" b="0" noProof="0" dirty="0" smtClean="0">
                <a:latin typeface="Trebuchet MS" panose="020B0603020202020204" pitchFamily="34" charset="0"/>
              </a:rPr>
              <a:t> give correct </a:t>
            </a:r>
            <a:r>
              <a:rPr lang="en-US" sz="1200" b="0" noProof="0" dirty="0" err="1" smtClean="0">
                <a:latin typeface="Trebuchet MS" panose="020B0603020202020204" pitchFamily="34" charset="0"/>
              </a:rPr>
              <a:t>ansëer</a:t>
            </a:r>
            <a:r>
              <a:rPr lang="en-US" sz="1200" b="0" noProof="0" dirty="0" smtClean="0">
                <a:latin typeface="Trebuchet MS" panose="020B0603020202020204" pitchFamily="34" charset="0"/>
              </a:rPr>
              <a:t> on financial attitude</a:t>
            </a:r>
            <a:endParaRPr lang="en-US" sz="1200" b="0" noProof="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70612" y="1803296"/>
          <a:ext cx="5183188" cy="3489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2DAE-0A02-44F9-8BB5-0D2DD08A3260}" type="slidenum">
              <a:rPr lang="sq-AL" smtClean="0"/>
              <a:t>9</a:t>
            </a:fld>
            <a:endParaRPr lang="sq-AL"/>
          </a:p>
        </p:txBody>
      </p:sp>
      <p:sp>
        <p:nvSpPr>
          <p:cNvPr id="12" name="Rectangle 11"/>
          <p:cNvSpPr/>
          <p:nvPr/>
        </p:nvSpPr>
        <p:spPr>
          <a:xfrm>
            <a:off x="838200" y="5710019"/>
            <a:ext cx="8027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>
                <a:latin typeface="Trebuchet MS" panose="020B0603020202020204" pitchFamily="34" charset="0"/>
              </a:rPr>
              <a:t>Financial attitude score in Albania is 3.2 a little higher than average index of all countries.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>
                <a:latin typeface="Trebuchet MS" panose="020B0603020202020204" pitchFamily="34" charset="0"/>
              </a:rPr>
              <a:t>70 % of adults</a:t>
            </a:r>
            <a:r>
              <a:rPr lang="sq-AL" sz="1400" dirty="0">
                <a:latin typeface="Trebuchet MS" panose="020B0603020202020204" pitchFamily="34" charset="0"/>
              </a:rPr>
              <a:t> in Albania</a:t>
            </a:r>
            <a:r>
              <a:rPr lang="en-GB" sz="1400" dirty="0">
                <a:latin typeface="Trebuchet MS" panose="020B0603020202020204" pitchFamily="34" charset="0"/>
              </a:rPr>
              <a:t> </a:t>
            </a:r>
            <a:r>
              <a:rPr lang="en-GB" sz="1400" dirty="0" smtClean="0">
                <a:latin typeface="Trebuchet MS" panose="020B0603020202020204" pitchFamily="34" charset="0"/>
              </a:rPr>
              <a:t>were </a:t>
            </a:r>
            <a:r>
              <a:rPr lang="en-GB" sz="1400" dirty="0">
                <a:latin typeface="Trebuchet MS" panose="020B0603020202020204" pitchFamily="34" charset="0"/>
              </a:rPr>
              <a:t>able to achieve the minimum target score of over 3 (out of 5). 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292830"/>
            <a:ext cx="2447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dirty="0" err="1" smtClean="0">
                <a:solidFill>
                  <a:prstClr val="black"/>
                </a:solidFill>
              </a:rPr>
              <a:t>Burimi</a:t>
            </a:r>
            <a:r>
              <a:rPr lang="en-GB" sz="1200" dirty="0" smtClean="0">
                <a:solidFill>
                  <a:prstClr val="black"/>
                </a:solidFill>
              </a:rPr>
              <a:t>: OECD (</a:t>
            </a:r>
            <a:r>
              <a:rPr lang="en-GB" sz="1200" dirty="0">
                <a:solidFill>
                  <a:prstClr val="black"/>
                </a:solidFill>
              </a:rPr>
              <a:t>2020), Dushku (2022</a:t>
            </a:r>
            <a:r>
              <a:rPr lang="sq-AL" sz="1200" dirty="0">
                <a:solidFill>
                  <a:prstClr val="black"/>
                </a:solidFill>
              </a:rPr>
              <a:t>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3607" y="5316758"/>
            <a:ext cx="2455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err="1" smtClean="0"/>
              <a:t>Burimi</a:t>
            </a:r>
            <a:r>
              <a:rPr lang="en-GB" sz="1200" dirty="0" smtClean="0"/>
              <a:t>: OECD (</a:t>
            </a:r>
            <a:r>
              <a:rPr lang="en-GB" sz="1200" dirty="0"/>
              <a:t>2020), Dushku (2022</a:t>
            </a:r>
            <a:r>
              <a:rPr lang="sq-AL" sz="1400" dirty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2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1287</Words>
  <Application>Microsoft Office PowerPoint</Application>
  <PresentationFormat>Widescreen</PresentationFormat>
  <Paragraphs>269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Wingdings</vt:lpstr>
      <vt:lpstr>Office Theme</vt:lpstr>
      <vt:lpstr>Strategjia Kombëtare e Edukimit Financiar dhe mundësitë e zbatimit të saj në praktikë</vt:lpstr>
      <vt:lpstr>Strategjia Kombëtare e Edukimit dhe Përfshirjes Financiare (SKEF) </vt:lpstr>
      <vt:lpstr>Strategjia Kombëtare e Edukimit dhe Përfshirjes Financiare: Parimet e përgjithshme</vt:lpstr>
      <vt:lpstr>Kuadri Institucional </vt:lpstr>
      <vt:lpstr>Çështjet për diskutim</vt:lpstr>
      <vt:lpstr>Njohuritë financiare në Shqipëri: Vrojtim i BSH 2019 (1)</vt:lpstr>
      <vt:lpstr>Njohuritë financiare në Shqipëri: Vrojtim i BSH 2019 (2)</vt:lpstr>
      <vt:lpstr>Njohuritë financiare në Shqipëri: Vrojtim i BSH 2019 (3) Sjellja ndaj kursimeve dhe planifikimi afatgjatë për paranë </vt:lpstr>
      <vt:lpstr> Njohuritë financiare në Shqipëri: Vrojtim i BSH 2019 (4) Sjellja financiare bazuar në përgjigjet e për sjelljen ndaj parasë dhe planifikimin për të ardhmen </vt:lpstr>
      <vt:lpstr> Njohuritë financiare në Shqipëri: Vrojtim i BSH 2019 (5) </vt:lpstr>
      <vt:lpstr>Struktura institucionale: Modeli i BSH</vt:lpstr>
      <vt:lpstr>Struktura institucionale: Modeli i BSH</vt:lpstr>
      <vt:lpstr>Struktura institucionale: Modeli i BSH</vt:lpstr>
      <vt:lpstr>  Faleminderit!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Elona Dushku</dc:creator>
  <cp:lastModifiedBy>Edlira Hoxha</cp:lastModifiedBy>
  <cp:revision>50</cp:revision>
  <dcterms:created xsi:type="dcterms:W3CDTF">2022-11-07T09:47:12Z</dcterms:created>
  <dcterms:modified xsi:type="dcterms:W3CDTF">2022-12-07T14:53:44Z</dcterms:modified>
</cp:coreProperties>
</file>