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4.xml" ContentType="application/vnd.openxmlformats-officedocument.themeOverride+xml"/>
  <Override PartName="/ppt/notesSlides/notesSlide6.xml" ContentType="application/vnd.openxmlformats-officedocument.presentationml.notesSlide+xml"/>
  <Override PartName="/ppt/theme/themeOverride5.xml" ContentType="application/vnd.openxmlformats-officedocument.themeOverride+xml"/>
  <Override PartName="/ppt/notesSlides/notesSlide7.xml" ContentType="application/vnd.openxmlformats-officedocument.presentationml.notesSlide+xml"/>
  <Override PartName="/ppt/theme/themeOverride6.xml" ContentType="application/vnd.openxmlformats-officedocument.themeOverr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2" r:id="rId2"/>
    <p:sldMasterId id="2147483704" r:id="rId3"/>
  </p:sldMasterIdLst>
  <p:notesMasterIdLst>
    <p:notesMasterId r:id="rId12"/>
  </p:notesMasterIdLst>
  <p:sldIdLst>
    <p:sldId id="256" r:id="rId4"/>
    <p:sldId id="282" r:id="rId5"/>
    <p:sldId id="257" r:id="rId6"/>
    <p:sldId id="267" r:id="rId7"/>
    <p:sldId id="278" r:id="rId8"/>
    <p:sldId id="270" r:id="rId9"/>
    <p:sldId id="265"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ita Angelovska Bezoska" initials="AAB" lastIdx="10" clrIdx="0">
    <p:extLst>
      <p:ext uri="{19B8F6BF-5375-455C-9EA6-DF929625EA0E}">
        <p15:presenceInfo xmlns:p15="http://schemas.microsoft.com/office/powerpoint/2012/main" userId="S-1-5-21-790525478-776561741-1801674531-10125" providerId="AD"/>
      </p:ext>
    </p:extLst>
  </p:cmAuthor>
  <p:cmAuthor id="2" name="Biljana Jovanovik" initials="BJ" lastIdx="13" clrIdx="1">
    <p:extLst>
      <p:ext uri="{19B8F6BF-5375-455C-9EA6-DF929625EA0E}">
        <p15:presenceInfo xmlns:p15="http://schemas.microsoft.com/office/powerpoint/2012/main" userId="S-1-5-21-790525478-776561741-1801674531-1869" providerId="AD"/>
      </p:ext>
    </p:extLst>
  </p:cmAuthor>
  <p:cmAuthor id="3" name="Ana Mitreska" initials="AM" lastIdx="5" clrIdx="2">
    <p:extLst>
      <p:ext uri="{19B8F6BF-5375-455C-9EA6-DF929625EA0E}">
        <p15:presenceInfo xmlns:p15="http://schemas.microsoft.com/office/powerpoint/2012/main" userId="S-1-5-21-790525478-776561741-1801674531-3891" providerId="AD"/>
      </p:ext>
    </p:extLst>
  </p:cmAuthor>
  <p:cmAuthor id="4" name="Biljana Davidovska Stojanova" initials="BDS" lastIdx="3" clrIdx="3">
    <p:extLst>
      <p:ext uri="{19B8F6BF-5375-455C-9EA6-DF929625EA0E}">
        <p15:presenceInfo xmlns:p15="http://schemas.microsoft.com/office/powerpoint/2012/main" userId="S-1-5-21-790525478-776561741-1801674531-39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76460" autoAdjust="0"/>
  </p:normalViewPr>
  <p:slideViewPr>
    <p:cSldViewPr snapToGrid="0">
      <p:cViewPr varScale="1">
        <p:scale>
          <a:sx n="116" d="100"/>
          <a:sy n="116" d="100"/>
        </p:scale>
        <p:origin x="390" y="108"/>
      </p:cViewPr>
      <p:guideLst>
        <p:guide orient="horz" pos="2160"/>
        <p:guide pos="3840"/>
      </p:guideLst>
    </p:cSldViewPr>
  </p:slideViewPr>
  <p:notesTextViewPr>
    <p:cViewPr>
      <p:scale>
        <a:sx n="1" d="1"/>
        <a:sy n="1" d="1"/>
      </p:scale>
      <p:origin x="0" y="0"/>
    </p:cViewPr>
  </p:notesTextViewPr>
  <p:notesViewPr>
    <p:cSldViewPr snapToGrid="0">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7CFB48-FBF4-44AC-82F9-88B83D4E6E73}" type="datetimeFigureOut">
              <a:rPr lang="en-PH" smtClean="0"/>
              <a:t>28/10/2020</a:t>
            </a:fld>
            <a:endParaRPr lang="en-P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8DD0DA-05E7-439A-9E82-944A3C5AF47E}" type="slidenum">
              <a:rPr lang="en-PH" smtClean="0"/>
              <a:t>‹#›</a:t>
            </a:fld>
            <a:endParaRPr lang="en-PH"/>
          </a:p>
        </p:txBody>
      </p:sp>
    </p:spTree>
    <p:extLst>
      <p:ext uri="{BB962C8B-B14F-4D97-AF65-F5344CB8AC3E}">
        <p14:creationId xmlns:p14="http://schemas.microsoft.com/office/powerpoint/2010/main" val="1253201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First</a:t>
            </a:r>
            <a:r>
              <a:rPr lang="en-US" b="1" baseline="0" dirty="0" smtClean="0"/>
              <a:t> of all many thanks to governor Sejko, colleagues from CB of Albania  and LSE for the invitation to be part of this conference. </a:t>
            </a:r>
          </a:p>
          <a:p>
            <a:r>
              <a:rPr lang="en-US" b="1" baseline="0" dirty="0" smtClean="0"/>
              <a:t>In my introductory speech I would like to </a:t>
            </a:r>
            <a:endParaRPr lang="en-US" b="1" dirty="0" smtClean="0"/>
          </a:p>
          <a:p>
            <a:endParaRPr lang="en-US" b="1" dirty="0" smtClean="0"/>
          </a:p>
          <a:p>
            <a:r>
              <a:rPr lang="en-US" b="1" dirty="0" smtClean="0"/>
              <a:t>Shed some light on the following aspects:</a:t>
            </a:r>
          </a:p>
          <a:p>
            <a:endParaRPr lang="en-US" dirty="0" smtClean="0"/>
          </a:p>
          <a:p>
            <a:r>
              <a:rPr lang="en-US" dirty="0" smtClean="0"/>
              <a:t>-How have</a:t>
            </a:r>
            <a:r>
              <a:rPr lang="en-US" baseline="0" dirty="0" smtClean="0"/>
              <a:t> central banks in the region responded to challenges related to pandemics?</a:t>
            </a:r>
          </a:p>
          <a:p>
            <a:r>
              <a:rPr lang="en-US" baseline="0" dirty="0" smtClean="0"/>
              <a:t>-Have their responses been effective?</a:t>
            </a:r>
          </a:p>
          <a:p>
            <a:r>
              <a:rPr lang="en-US" baseline="0" dirty="0" smtClean="0"/>
              <a:t>-Is there still room for loose MP?</a:t>
            </a:r>
          </a:p>
          <a:p>
            <a:r>
              <a:rPr lang="en-US" baseline="0" dirty="0" smtClean="0"/>
              <a:t>-What are the possible side effects of this?</a:t>
            </a:r>
          </a:p>
        </p:txBody>
      </p:sp>
      <p:sp>
        <p:nvSpPr>
          <p:cNvPr id="4" name="Slide Number Placeholder 3"/>
          <p:cNvSpPr>
            <a:spLocks noGrp="1"/>
          </p:cNvSpPr>
          <p:nvPr>
            <p:ph type="sldNum" sz="quarter" idx="10"/>
          </p:nvPr>
        </p:nvSpPr>
        <p:spPr/>
        <p:txBody>
          <a:bodyPr/>
          <a:lstStyle/>
          <a:p>
            <a:fld id="{158DD0DA-05E7-439A-9E82-944A3C5AF47E}" type="slidenum">
              <a:rPr lang="en-PH" smtClean="0"/>
              <a:t>1</a:t>
            </a:fld>
            <a:endParaRPr lang="en-PH"/>
          </a:p>
        </p:txBody>
      </p:sp>
    </p:spTree>
    <p:extLst>
      <p:ext uri="{BB962C8B-B14F-4D97-AF65-F5344CB8AC3E}">
        <p14:creationId xmlns:p14="http://schemas.microsoft.com/office/powerpoint/2010/main" val="2590051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World is faced with unprecedented shock</a:t>
            </a:r>
            <a:r>
              <a:rPr lang="en-US" baseline="0" dirty="0" smtClean="0"/>
              <a:t> that </a:t>
            </a:r>
            <a:r>
              <a:rPr lang="en-GB" sz="1200" b="0" kern="1200" dirty="0" smtClean="0">
                <a:solidFill>
                  <a:schemeClr val="tx1"/>
                </a:solidFill>
                <a:effectLst/>
                <a:latin typeface="+mn-lt"/>
                <a:ea typeface="+mn-ea"/>
                <a:cs typeface="+mn-cs"/>
              </a:rPr>
              <a:t>impacts all economies across the board in a synchronized manner. </a:t>
            </a:r>
          </a:p>
          <a:p>
            <a:endParaRPr lang="en-GB" sz="1200" b="0" kern="1200" dirty="0" smtClean="0">
              <a:solidFill>
                <a:schemeClr val="tx1"/>
              </a:solidFill>
              <a:effectLst/>
              <a:latin typeface="+mn-lt"/>
              <a:ea typeface="+mn-ea"/>
              <a:cs typeface="+mn-cs"/>
            </a:endParaRPr>
          </a:p>
          <a:p>
            <a:r>
              <a:rPr lang="en-GB" sz="1200" b="0" kern="1200" dirty="0" smtClean="0">
                <a:solidFill>
                  <a:schemeClr val="tx1"/>
                </a:solidFill>
                <a:effectLst/>
                <a:latin typeface="+mn-lt"/>
                <a:ea typeface="+mn-ea"/>
                <a:cs typeface="+mn-cs"/>
              </a:rPr>
              <a:t>Only 26 countries in the world are expected to be in the positive growth territory</a:t>
            </a:r>
            <a:r>
              <a:rPr lang="en-GB" sz="1200" b="0" kern="1200" baseline="0" dirty="0" smtClean="0">
                <a:solidFill>
                  <a:schemeClr val="tx1"/>
                </a:solidFill>
                <a:effectLst/>
                <a:latin typeface="+mn-lt"/>
                <a:ea typeface="+mn-ea"/>
                <a:cs typeface="+mn-cs"/>
              </a:rPr>
              <a:t> this year. </a:t>
            </a:r>
          </a:p>
          <a:p>
            <a:endParaRPr lang="en-GB" sz="1200" b="0" kern="1200" baseline="0" dirty="0" smtClean="0">
              <a:solidFill>
                <a:schemeClr val="tx1"/>
              </a:solidFill>
              <a:effectLst/>
              <a:latin typeface="+mn-lt"/>
              <a:ea typeface="+mn-ea"/>
              <a:cs typeface="+mn-cs"/>
            </a:endParaRPr>
          </a:p>
          <a:p>
            <a:r>
              <a:rPr lang="en-GB" sz="1200" b="0" kern="1200" baseline="0" dirty="0" smtClean="0">
                <a:solidFill>
                  <a:schemeClr val="tx1"/>
                </a:solidFill>
                <a:effectLst/>
                <a:latin typeface="+mn-lt"/>
                <a:ea typeface="+mn-ea"/>
                <a:cs typeface="+mn-cs"/>
              </a:rPr>
              <a:t>Unfortunately, none of them is country from our region, as all economies are expected to experience   decline of GDP in the range of -2.5% Serbia</a:t>
            </a:r>
            <a:r>
              <a:rPr lang="en-GB" sz="1200" b="0" kern="1200" baseline="0" dirty="0" smtClean="0">
                <a:solidFill>
                  <a:srgbClr val="FF0000"/>
                </a:solidFill>
                <a:effectLst/>
                <a:latin typeface="+mn-lt"/>
                <a:ea typeface="+mn-ea"/>
                <a:cs typeface="+mn-cs"/>
              </a:rPr>
              <a:t> to  -12% Montenegro.</a:t>
            </a:r>
            <a:endParaRPr lang="en-PH" b="0" dirty="0" smtClean="0">
              <a:solidFill>
                <a:srgbClr val="FF0000"/>
              </a:solidFill>
            </a:endParaRPr>
          </a:p>
          <a:p>
            <a:endParaRPr lang="en-PH" dirty="0" smtClean="0"/>
          </a:p>
          <a:p>
            <a:endParaRPr lang="en-PH" dirty="0"/>
          </a:p>
        </p:txBody>
      </p:sp>
      <p:sp>
        <p:nvSpPr>
          <p:cNvPr id="4" name="Slide Number Placeholder 3"/>
          <p:cNvSpPr>
            <a:spLocks noGrp="1"/>
          </p:cNvSpPr>
          <p:nvPr>
            <p:ph type="sldNum" sz="quarter" idx="10"/>
          </p:nvPr>
        </p:nvSpPr>
        <p:spPr/>
        <p:txBody>
          <a:bodyPr/>
          <a:lstStyle/>
          <a:p>
            <a:fld id="{158DD0DA-05E7-439A-9E82-944A3C5AF47E}" type="slidenum">
              <a:rPr lang="en-PH" smtClean="0"/>
              <a:t>2</a:t>
            </a:fld>
            <a:endParaRPr lang="en-PH"/>
          </a:p>
        </p:txBody>
      </p:sp>
    </p:spTree>
    <p:extLst>
      <p:ext uri="{BB962C8B-B14F-4D97-AF65-F5344CB8AC3E}">
        <p14:creationId xmlns:p14="http://schemas.microsoft.com/office/powerpoint/2010/main" val="474199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smtClean="0"/>
              <a:t>Unprecedented shock required unprecedented fiscal and monetary policy response.</a:t>
            </a:r>
          </a:p>
          <a:p>
            <a:pPr marL="0" indent="0" algn="just">
              <a:buNone/>
            </a:pPr>
            <a:endParaRPr lang="en-US" dirty="0" smtClean="0"/>
          </a:p>
          <a:p>
            <a:pPr algn="just"/>
            <a:r>
              <a:rPr lang="en-US" b="1" dirty="0" smtClean="0"/>
              <a:t>Given the severity of the shock, lessons learned for the global crisis, and ready available unconventional toolkit</a:t>
            </a:r>
            <a:r>
              <a:rPr lang="en-US" dirty="0" smtClean="0"/>
              <a:t>, this time monetary reaction was better</a:t>
            </a:r>
            <a:r>
              <a:rPr lang="en-US" baseline="0" dirty="0" smtClean="0"/>
              <a:t> balanced with fiscal policy, </a:t>
            </a:r>
            <a:r>
              <a:rPr lang="en-US" dirty="0" smtClean="0"/>
              <a:t>swifter and stronger as visible through further cut in policy rates, from already historically low rates  and huge increase of assets of CB, especially in advanced economies</a:t>
            </a:r>
          </a:p>
          <a:p>
            <a:pPr algn="just"/>
            <a:endParaRPr lang="en-US" dirty="0" smtClean="0"/>
          </a:p>
          <a:p>
            <a:pPr algn="just"/>
            <a:r>
              <a:rPr lang="en-GB" sz="1200" kern="1200" dirty="0" smtClean="0">
                <a:solidFill>
                  <a:schemeClr val="tx1"/>
                </a:solidFill>
                <a:effectLst/>
                <a:latin typeface="+mn-lt"/>
                <a:ea typeface="+mn-ea"/>
                <a:cs typeface="+mn-cs"/>
              </a:rPr>
              <a:t>For example,</a:t>
            </a:r>
            <a:r>
              <a:rPr lang="en-GB" sz="1200" b="1" kern="1200" dirty="0" smtClean="0">
                <a:solidFill>
                  <a:schemeClr val="tx1"/>
                </a:solidFill>
                <a:effectLst/>
                <a:latin typeface="+mn-lt"/>
                <a:ea typeface="+mn-ea"/>
                <a:cs typeface="+mn-cs"/>
              </a:rPr>
              <a:t> assets of the G10 central banks (</a:t>
            </a:r>
            <a:r>
              <a:rPr lang="en-GB" sz="1200" kern="1200" dirty="0" smtClean="0">
                <a:solidFill>
                  <a:schemeClr val="tx1"/>
                </a:solidFill>
                <a:effectLst/>
                <a:latin typeface="+mn-lt"/>
                <a:ea typeface="+mn-ea"/>
                <a:cs typeface="+mn-cs"/>
              </a:rPr>
              <a:t>since mid-January increased by $6 trillion that was) in the first six months </a:t>
            </a:r>
            <a:r>
              <a:rPr lang="en-GB" sz="1200" b="1" kern="1200" dirty="0" smtClean="0">
                <a:solidFill>
                  <a:schemeClr val="tx1"/>
                </a:solidFill>
                <a:effectLst/>
                <a:latin typeface="+mn-lt"/>
                <a:ea typeface="+mn-ea"/>
                <a:cs typeface="+mn-cs"/>
              </a:rPr>
              <a:t>increased </a:t>
            </a:r>
            <a:r>
              <a:rPr lang="en-GB" sz="1200" b="1" i="1" kern="1200" dirty="0" smtClean="0">
                <a:solidFill>
                  <a:schemeClr val="tx1"/>
                </a:solidFill>
                <a:effectLst/>
                <a:latin typeface="+mn-lt"/>
                <a:ea typeface="+mn-ea"/>
                <a:cs typeface="+mn-cs"/>
              </a:rPr>
              <a:t>more than double the increase seen during the first two years of the global financial crisis</a:t>
            </a:r>
            <a:endParaRPr lang="en-US" b="1" i="1" dirty="0" smtClean="0"/>
          </a:p>
          <a:p>
            <a:pPr marL="0" indent="0" algn="just">
              <a:buNone/>
            </a:pPr>
            <a:endParaRPr lang="en-US" dirty="0" smtClean="0"/>
          </a:p>
          <a:p>
            <a:pPr algn="just"/>
            <a:r>
              <a:rPr lang="en-GB" b="1" dirty="0" smtClean="0"/>
              <a:t>Crisis event in which a number of emerging markets started deploying unconventional measures for the first time </a:t>
            </a:r>
            <a:r>
              <a:rPr lang="en-GB" dirty="0" smtClean="0"/>
              <a:t>- t</a:t>
            </a:r>
            <a:r>
              <a:rPr lang="en-GB" sz="1200" kern="1200" dirty="0" smtClean="0">
                <a:solidFill>
                  <a:schemeClr val="tx1"/>
                </a:solidFill>
                <a:effectLst/>
                <a:latin typeface="+mn-lt"/>
                <a:ea typeface="+mn-ea"/>
                <a:cs typeface="+mn-cs"/>
              </a:rPr>
              <a:t>hrough purchase of government bonds, corporate debt, and mortgage backed securities (Poland up to 4.5% of GDP, Turkey 1.5% of GDP, Hungary, Romania, Croatia)-</a:t>
            </a:r>
            <a:endParaRPr lang="en-PH" dirty="0" smtClean="0"/>
          </a:p>
          <a:p>
            <a:endParaRPr lang="en-PH" b="0" dirty="0">
              <a:solidFill>
                <a:srgbClr val="FF0000"/>
              </a:solidFill>
            </a:endParaRPr>
          </a:p>
        </p:txBody>
      </p:sp>
      <p:sp>
        <p:nvSpPr>
          <p:cNvPr id="4" name="Slide Number Placeholder 3"/>
          <p:cNvSpPr>
            <a:spLocks noGrp="1"/>
          </p:cNvSpPr>
          <p:nvPr>
            <p:ph type="sldNum" sz="quarter" idx="10"/>
          </p:nvPr>
        </p:nvSpPr>
        <p:spPr/>
        <p:txBody>
          <a:bodyPr/>
          <a:lstStyle/>
          <a:p>
            <a:fld id="{158DD0DA-05E7-439A-9E82-944A3C5AF47E}" type="slidenum">
              <a:rPr lang="en-PH" smtClean="0"/>
              <a:t>3</a:t>
            </a:fld>
            <a:endParaRPr lang="en-PH"/>
          </a:p>
        </p:txBody>
      </p:sp>
    </p:spTree>
    <p:extLst>
      <p:ext uri="{BB962C8B-B14F-4D97-AF65-F5344CB8AC3E}">
        <p14:creationId xmlns:p14="http://schemas.microsoft.com/office/powerpoint/2010/main" val="3738144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pPr algn="just"/>
            <a:r>
              <a:rPr lang="en-GB" b="1" dirty="0" smtClean="0"/>
              <a:t>1. Monetary accommodation continued, </a:t>
            </a:r>
            <a:r>
              <a:rPr lang="en-GB" b="0" dirty="0" smtClean="0"/>
              <a:t>to prevent tightening of financial conditions and interruption of credit flows</a:t>
            </a:r>
            <a:r>
              <a:rPr lang="en-GB" b="1" dirty="0" smtClean="0"/>
              <a:t>, but mostly relying on conventional measures</a:t>
            </a:r>
            <a:r>
              <a:rPr lang="en-GB" dirty="0" smtClean="0"/>
              <a:t>: </a:t>
            </a:r>
            <a:r>
              <a:rPr lang="en-GB" b="1" dirty="0" smtClean="0"/>
              <a:t>cuts of main policy rate </a:t>
            </a:r>
            <a:r>
              <a:rPr lang="en-GB" dirty="0" smtClean="0"/>
              <a:t>(0.5 to 1 </a:t>
            </a:r>
            <a:r>
              <a:rPr lang="en-GB" dirty="0" err="1" smtClean="0"/>
              <a:t>p.p</a:t>
            </a:r>
            <a:r>
              <a:rPr lang="en-GB" dirty="0" smtClean="0"/>
              <a:t>) from already historically low levels-we 0.75 </a:t>
            </a:r>
            <a:r>
              <a:rPr lang="en-GB" dirty="0" err="1" smtClean="0"/>
              <a:t>p.p</a:t>
            </a:r>
            <a:r>
              <a:rPr lang="en-GB" dirty="0" smtClean="0"/>
              <a:t>, </a:t>
            </a:r>
            <a:r>
              <a:rPr lang="en-GB" b="1" dirty="0" smtClean="0"/>
              <a:t>increase liquidity </a:t>
            </a:r>
            <a:r>
              <a:rPr lang="en-GB" dirty="0" smtClean="0"/>
              <a:t>through reduced RR, CB bills, repo operations, as well as through broadened collateral.</a:t>
            </a:r>
          </a:p>
          <a:p>
            <a:pPr algn="just"/>
            <a:endParaRPr lang="en-GB" dirty="0" smtClean="0"/>
          </a:p>
          <a:p>
            <a:pPr algn="just"/>
            <a:r>
              <a:rPr lang="en-GB" b="1" dirty="0" smtClean="0"/>
              <a:t>2. Exchange rate policies </a:t>
            </a:r>
            <a:r>
              <a:rPr lang="en-GB" b="0" dirty="0" smtClean="0"/>
              <a:t>have been </a:t>
            </a:r>
            <a:r>
              <a:rPr lang="en-GB" dirty="0" smtClean="0"/>
              <a:t>used to stabilize exchange fluctuations given the high </a:t>
            </a:r>
            <a:r>
              <a:rPr lang="en-GB" dirty="0" err="1" smtClean="0"/>
              <a:t>euroization</a:t>
            </a:r>
            <a:r>
              <a:rPr lang="en-GB" dirty="0" smtClean="0"/>
              <a:t> of economies ( on average 50% of all deposits are in foreign</a:t>
            </a:r>
            <a:r>
              <a:rPr lang="en-GB" baseline="0" dirty="0" smtClean="0"/>
              <a:t> currency) </a:t>
            </a:r>
            <a:r>
              <a:rPr lang="en-GB" dirty="0" smtClean="0"/>
              <a:t> and monetary strategy</a:t>
            </a:r>
          </a:p>
          <a:p>
            <a:pPr algn="just"/>
            <a:endParaRPr lang="en-GB" dirty="0" smtClean="0"/>
          </a:p>
          <a:p>
            <a:pPr algn="just"/>
            <a:r>
              <a:rPr lang="en-US" b="1" dirty="0" smtClean="0"/>
              <a:t>3. Financial sector policies used to provide some regulatory flexibility </a:t>
            </a:r>
            <a:r>
              <a:rPr lang="en-US" dirty="0" smtClean="0"/>
              <a:t>to stimulate credit flows and alleviate burden on real sector as visible through </a:t>
            </a:r>
            <a:r>
              <a:rPr lang="en-US" b="1" dirty="0" smtClean="0"/>
              <a:t>resulting in  many countries in moratoriums on debt repayment </a:t>
            </a:r>
          </a:p>
          <a:p>
            <a:pPr algn="just"/>
            <a:endParaRPr lang="en-US" b="1"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lang="en-GB" dirty="0" smtClean="0"/>
              <a:t>NM is a similar story-relying mostly on conventional tools:</a:t>
            </a:r>
            <a:r>
              <a:rPr lang="en-GB" baseline="0" dirty="0" smtClean="0"/>
              <a:t> </a:t>
            </a:r>
            <a:r>
              <a:rPr lang="en-GB" dirty="0" smtClean="0"/>
              <a:t>Given the fixed exchange rate regime, </a:t>
            </a:r>
            <a:r>
              <a:rPr lang="en-GB" b="1" dirty="0" smtClean="0"/>
              <a:t>the main “unconventionality” probably lies in the initial monetary policy response-</a:t>
            </a:r>
            <a:r>
              <a:rPr lang="en-GB" i="1" dirty="0" smtClean="0"/>
              <a:t>this is the first crisis episode when our initial response is policy loosening and not tightening. </a:t>
            </a:r>
            <a:r>
              <a:rPr lang="en-GB" sz="1200" i="1" kern="1200" dirty="0" smtClean="0">
                <a:solidFill>
                  <a:schemeClr val="tx1"/>
                </a:solidFill>
                <a:effectLst/>
                <a:latin typeface="+mn-lt"/>
                <a:ea typeface="+mn-ea"/>
                <a:cs typeface="+mn-cs"/>
              </a:rPr>
              <a:t>In the past crisis episodes</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given the sizable exchange rate pressures that we </a:t>
            </a:r>
            <a:r>
              <a:rPr lang="en-US" sz="1200" i="1" kern="1200" dirty="0" smtClean="0">
                <a:solidFill>
                  <a:schemeClr val="tx1"/>
                </a:solidFill>
                <a:effectLst/>
                <a:latin typeface="+mn-lt"/>
                <a:ea typeface="+mn-ea"/>
                <a:cs typeface="+mn-cs"/>
              </a:rPr>
              <a:t>used to </a:t>
            </a:r>
            <a:r>
              <a:rPr lang="en-GB" sz="1200" i="1" kern="1200" dirty="0" smtClean="0">
                <a:solidFill>
                  <a:schemeClr val="tx1"/>
                </a:solidFill>
                <a:effectLst/>
                <a:latin typeface="+mn-lt"/>
                <a:ea typeface="+mn-ea"/>
                <a:cs typeface="+mn-cs"/>
              </a:rPr>
              <a:t>faced</a:t>
            </a:r>
            <a:r>
              <a:rPr lang="en-GB" sz="1200" kern="1200" dirty="0" smtClean="0">
                <a:solidFill>
                  <a:schemeClr val="tx1"/>
                </a:solidFill>
                <a:effectLst/>
                <a:latin typeface="+mn-lt"/>
                <a:ea typeface="+mn-ea"/>
                <a:cs typeface="+mn-cs"/>
              </a:rPr>
              <a:t>, our first policy reaction was tightening the monetary policy.  For example, during the global crisis lower capital inflows and increased preferences of domestic agents for euro, warranted increase in the policy rate to stabilise expectations which lead to increased interest rates of loans and significant deceleration of credit flows.  </a:t>
            </a:r>
            <a:r>
              <a:rPr lang="en-GB" sz="1200" b="1" kern="1200" dirty="0" smtClean="0">
                <a:solidFill>
                  <a:schemeClr val="tx1"/>
                </a:solidFill>
                <a:effectLst/>
                <a:latin typeface="+mn-lt"/>
                <a:ea typeface="+mn-ea"/>
                <a:cs typeface="+mn-cs"/>
              </a:rPr>
              <a:t>This time was different</a:t>
            </a:r>
            <a:r>
              <a:rPr lang="en-GB" sz="1200" kern="1200" dirty="0" smtClean="0">
                <a:solidFill>
                  <a:schemeClr val="tx1"/>
                </a:solidFill>
                <a:effectLst/>
                <a:latin typeface="+mn-lt"/>
                <a:ea typeface="+mn-ea"/>
                <a:cs typeface="+mn-cs"/>
              </a:rPr>
              <a:t>, the pandemic crisis caught us amidst strong buffers in foreign reserves, stronger fundamentals, and absence of disequilibria mirrored in the favourable external position and contained inflation.</a:t>
            </a:r>
            <a:endParaRPr lang="en-US" dirty="0" smtClean="0"/>
          </a:p>
          <a:p>
            <a:pPr algn="just"/>
            <a:endParaRPr lang="en-US" dirty="0" smtClean="0"/>
          </a:p>
          <a:p>
            <a:endParaRPr lang="en-PH" dirty="0"/>
          </a:p>
        </p:txBody>
      </p:sp>
      <p:sp>
        <p:nvSpPr>
          <p:cNvPr id="4" name="Slide Number Placeholder 3"/>
          <p:cNvSpPr>
            <a:spLocks noGrp="1"/>
          </p:cNvSpPr>
          <p:nvPr>
            <p:ph type="sldNum" sz="quarter" idx="10"/>
          </p:nvPr>
        </p:nvSpPr>
        <p:spPr/>
        <p:txBody>
          <a:bodyPr/>
          <a:lstStyle/>
          <a:p>
            <a:fld id="{158DD0DA-05E7-439A-9E82-944A3C5AF47E}" type="slidenum">
              <a:rPr lang="en-PH" smtClean="0"/>
              <a:t>4</a:t>
            </a:fld>
            <a:endParaRPr lang="en-PH"/>
          </a:p>
        </p:txBody>
      </p:sp>
    </p:spTree>
    <p:extLst>
      <p:ext uri="{BB962C8B-B14F-4D97-AF65-F5344CB8AC3E}">
        <p14:creationId xmlns:p14="http://schemas.microsoft.com/office/powerpoint/2010/main" val="2443316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1.Cost of financing</a:t>
            </a:r>
            <a:r>
              <a:rPr lang="en-US" b="1" baseline="0" dirty="0" smtClean="0"/>
              <a:t> did not increase but continued to edge downward-o</a:t>
            </a:r>
            <a:r>
              <a:rPr lang="en-US" b="1" dirty="0" smtClean="0"/>
              <a:t>n </a:t>
            </a:r>
            <a:r>
              <a:rPr lang="en-US" dirty="0" smtClean="0"/>
              <a:t>average it declined by 0.2 p.p.</a:t>
            </a:r>
          </a:p>
          <a:p>
            <a:endParaRPr lang="en-US" dirty="0" smtClean="0"/>
          </a:p>
          <a:p>
            <a:r>
              <a:rPr lang="en-US" dirty="0" smtClean="0"/>
              <a:t>2. </a:t>
            </a:r>
            <a:r>
              <a:rPr lang="en-US" b="1" dirty="0" smtClean="0"/>
              <a:t>Credit growth continued to grow steadily almost</a:t>
            </a:r>
            <a:r>
              <a:rPr lang="en-US" b="1" baseline="0" dirty="0" smtClean="0"/>
              <a:t> in all countries-in </a:t>
            </a:r>
            <a:r>
              <a:rPr lang="en-US" baseline="0" dirty="0" smtClean="0"/>
              <a:t>our case it even accelerated. </a:t>
            </a:r>
            <a:r>
              <a:rPr lang="en-US" b="1" dirty="0" smtClean="0"/>
              <a:t>Average credit growth in the region is about</a:t>
            </a:r>
            <a:r>
              <a:rPr lang="en-US" dirty="0" smtClean="0"/>
              <a:t> </a:t>
            </a:r>
            <a:r>
              <a:rPr lang="en-US" b="1" dirty="0" smtClean="0"/>
              <a:t>6.2%</a:t>
            </a:r>
            <a:r>
              <a:rPr lang="en-US" baseline="0" dirty="0" smtClean="0"/>
              <a:t> very similar to credit growth of last year 6.8%.</a:t>
            </a:r>
          </a:p>
          <a:p>
            <a:endParaRPr lang="en-US" baseline="0" dirty="0" smtClean="0"/>
          </a:p>
          <a:p>
            <a:r>
              <a:rPr lang="en-US" b="1" baseline="0" dirty="0" smtClean="0"/>
              <a:t>This rather favorable developments are underpinned also by good buffers </a:t>
            </a:r>
            <a:r>
              <a:rPr lang="en-US" baseline="0" dirty="0" smtClean="0"/>
              <a:t>that banking systems in the region had, when crisis hit.</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58DD0DA-05E7-439A-9E82-944A3C5AF47E}" type="slidenum">
              <a:rPr lang="en-PH" smtClean="0"/>
              <a:t>5</a:t>
            </a:fld>
            <a:endParaRPr lang="en-PH"/>
          </a:p>
        </p:txBody>
      </p:sp>
    </p:spTree>
    <p:extLst>
      <p:ext uri="{BB962C8B-B14F-4D97-AF65-F5344CB8AC3E}">
        <p14:creationId xmlns:p14="http://schemas.microsoft.com/office/powerpoint/2010/main" val="474544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b="1" dirty="0" smtClean="0"/>
              <a:t>Despite the reduction</a:t>
            </a:r>
            <a:r>
              <a:rPr lang="mk-MK" b="1" dirty="0" smtClean="0"/>
              <a:t>, </a:t>
            </a:r>
            <a:r>
              <a:rPr lang="en-GB" b="1" dirty="0" smtClean="0"/>
              <a:t>policy rates and the spread to ECB remain positive</a:t>
            </a:r>
            <a:r>
              <a:rPr lang="en-GB" dirty="0" smtClean="0"/>
              <a:t> (on average </a:t>
            </a:r>
            <a:r>
              <a:rPr lang="mk-MK" dirty="0" smtClean="0"/>
              <a:t>1.</a:t>
            </a:r>
            <a:r>
              <a:rPr lang="en-GB" dirty="0" smtClean="0"/>
              <a:t>2 </a:t>
            </a:r>
            <a:r>
              <a:rPr lang="en-GB" dirty="0" err="1" smtClean="0"/>
              <a:t>p.p</a:t>
            </a:r>
            <a:r>
              <a:rPr lang="en-GB" dirty="0" smtClean="0"/>
              <a:t>), suggesting</a:t>
            </a:r>
            <a:r>
              <a:rPr lang="en-GB" dirty="0" smtClean="0">
                <a:solidFill>
                  <a:srgbClr val="FF0000"/>
                </a:solidFill>
              </a:rPr>
              <a:t> </a:t>
            </a:r>
            <a:r>
              <a:rPr lang="en-GB" dirty="0" smtClean="0"/>
              <a:t>some room through conventional instruments.</a:t>
            </a:r>
            <a:r>
              <a:rPr lang="en-GB" b="1" dirty="0" smtClean="0"/>
              <a:t> </a:t>
            </a:r>
          </a:p>
          <a:p>
            <a:pPr algn="just"/>
            <a:endParaRPr lang="en-GB" b="1" dirty="0" smtClean="0"/>
          </a:p>
          <a:p>
            <a:pPr algn="just"/>
            <a:r>
              <a:rPr lang="en-GB" dirty="0" smtClean="0"/>
              <a:t>Still, </a:t>
            </a:r>
            <a:r>
              <a:rPr lang="en-GB" b="1" dirty="0" smtClean="0"/>
              <a:t>depending on the country specifics the lower bound definitely for the region is not zero</a:t>
            </a:r>
            <a:r>
              <a:rPr lang="en-GB" dirty="0" smtClean="0"/>
              <a:t>.</a:t>
            </a:r>
          </a:p>
          <a:p>
            <a:pPr algn="just"/>
            <a:endParaRPr lang="en-GB" dirty="0" smtClean="0"/>
          </a:p>
          <a:p>
            <a:pPr algn="just"/>
            <a:r>
              <a:rPr lang="en-GB" b="1" dirty="0" smtClean="0"/>
              <a:t>For countries with some form of stable exchange rate</a:t>
            </a:r>
            <a:r>
              <a:rPr lang="en-GB" dirty="0" smtClean="0"/>
              <a:t>, foreign exchange market developments, official reserve buffers and access to euro liquidity to IFIs and ECB are key in determining the policy room for manoeuvre</a:t>
            </a:r>
            <a:endParaRPr lang="en-PH" dirty="0"/>
          </a:p>
        </p:txBody>
      </p:sp>
      <p:sp>
        <p:nvSpPr>
          <p:cNvPr id="4" name="Slide Number Placeholder 3"/>
          <p:cNvSpPr>
            <a:spLocks noGrp="1"/>
          </p:cNvSpPr>
          <p:nvPr>
            <p:ph type="sldNum" sz="quarter" idx="10"/>
          </p:nvPr>
        </p:nvSpPr>
        <p:spPr/>
        <p:txBody>
          <a:bodyPr/>
          <a:lstStyle/>
          <a:p>
            <a:fld id="{158DD0DA-05E7-439A-9E82-944A3C5AF47E}" type="slidenum">
              <a:rPr lang="en-PH" smtClean="0"/>
              <a:t>6</a:t>
            </a:fld>
            <a:endParaRPr lang="en-PH"/>
          </a:p>
        </p:txBody>
      </p:sp>
    </p:spTree>
    <p:extLst>
      <p:ext uri="{BB962C8B-B14F-4D97-AF65-F5344CB8AC3E}">
        <p14:creationId xmlns:p14="http://schemas.microsoft.com/office/powerpoint/2010/main" val="1425354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Not a new question, but as nowadays loose policy mix is becoming even looser gets even more importance, though maybe not enough attention: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Just to mention a couple of</a:t>
            </a:r>
            <a:r>
              <a:rPr lang="en-US" b="1" baseline="0" dirty="0" smtClean="0"/>
              <a:t> aspects/question widely discussed….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1.To what extent can low interest rate environment lead to excessive risk taking and debt build up, </a:t>
            </a:r>
            <a:r>
              <a:rPr lang="en-US" b="0" baseline="0" dirty="0" smtClean="0"/>
              <a:t>especially public debt given that despite declining trend in the last 5 years in all countries in the region higher in comparison with 2008 and in some countries above </a:t>
            </a:r>
            <a:r>
              <a:rPr lang="en-US" b="0" baseline="0" dirty="0" err="1" smtClean="0"/>
              <a:t>Mastrich</a:t>
            </a:r>
            <a:r>
              <a:rPr lang="en-US" b="0" baseline="0" dirty="0" smtClean="0"/>
              <a:t> criteria.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2.</a:t>
            </a:r>
            <a:r>
              <a:rPr lang="en-US" b="0" baseline="0" dirty="0" smtClean="0"/>
              <a:t> </a:t>
            </a:r>
            <a:r>
              <a:rPr lang="en-US" b="1" baseline="0" dirty="0" smtClean="0"/>
              <a:t>Can</a:t>
            </a:r>
            <a:r>
              <a:rPr lang="en-US" b="0" baseline="0" dirty="0" smtClean="0"/>
              <a:t> </a:t>
            </a:r>
            <a:r>
              <a:rPr lang="en-US" b="1" dirty="0" smtClean="0"/>
              <a:t>Further reduction of policy rate negatively affect savings</a:t>
            </a:r>
            <a:r>
              <a:rPr lang="en-US" dirty="0" smtClean="0"/>
              <a:t>, which in the region remains relatively low (average domestic savings rate 14% of GDP, average national savings rate 20% of GDP) -below some traditional benchmarks ( of 28% of GDP) based on previous</a:t>
            </a:r>
            <a:r>
              <a:rPr lang="en-US" baseline="0" dirty="0" smtClean="0"/>
              <a:t> fast convergence episodes?</a:t>
            </a:r>
            <a:r>
              <a:rPr lang="en-US"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3. </a:t>
            </a:r>
            <a:r>
              <a:rPr lang="en-US" sz="1200" b="1" kern="1200" dirty="0" smtClean="0">
                <a:solidFill>
                  <a:schemeClr val="tx1"/>
                </a:solidFill>
                <a:effectLst/>
                <a:latin typeface="+mn-lt"/>
                <a:ea typeface="+mn-ea"/>
                <a:cs typeface="+mn-cs"/>
              </a:rPr>
              <a:t>Given the strong monetary and fiscal impulse </a:t>
            </a:r>
            <a:r>
              <a:rPr lang="en-US" sz="1200" kern="1200" dirty="0" smtClean="0">
                <a:solidFill>
                  <a:schemeClr val="tx1"/>
                </a:solidFill>
                <a:effectLst/>
                <a:latin typeface="+mn-lt"/>
                <a:ea typeface="+mn-ea"/>
                <a:cs typeface="+mn-cs"/>
              </a:rPr>
              <a:t>and its visible effect on monetary aggregates, and not only on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monetary base (as was the case in global crisis) but on broad money that tend to better correlate with inflation (money is not stuck with financial system, but has found its way to real economy), are we going to face with higher inflation in the medium-term horizon?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effectLst/>
                <a:latin typeface="+mn-lt"/>
                <a:ea typeface="+mn-ea"/>
                <a:cs typeface="+mn-cs"/>
              </a:rPr>
              <a:t>4. And how all this will impact implementation of structural reforms which are key for speeding up income convergence in the region. </a:t>
            </a:r>
            <a:endParaRPr lang="en-US" b="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1. Further reduction of policy rate may negatively affect savings</a:t>
            </a:r>
            <a:r>
              <a:rPr lang="en-US" dirty="0" smtClean="0"/>
              <a:t>, which in the region remains relatively low (average domestic savings rate 14% of GDP, average national savings rate 20% of GDP) -below some traditional benchmarks ( of 28% of GDP) based on previous</a:t>
            </a:r>
            <a:r>
              <a:rPr lang="en-US" baseline="0" dirty="0" smtClean="0"/>
              <a:t> fast convergence episodes. </a:t>
            </a:r>
            <a:r>
              <a:rPr lang="en-US" dirty="0" smtClean="0"/>
              <a:t>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b="1" dirty="0" smtClean="0"/>
          </a:p>
          <a:p>
            <a:pPr marL="0" indent="0">
              <a:buNone/>
            </a:pPr>
            <a:r>
              <a:rPr lang="en-US" b="1" dirty="0" smtClean="0"/>
              <a:t>2. Private debt: </a:t>
            </a:r>
            <a:r>
              <a:rPr lang="en-US" sz="1200" b="1" kern="1200" dirty="0" smtClean="0">
                <a:solidFill>
                  <a:schemeClr val="tx1"/>
                </a:solidFill>
                <a:effectLst/>
                <a:latin typeface="+mn-lt"/>
                <a:ea typeface="+mn-ea"/>
                <a:cs typeface="+mn-cs"/>
              </a:rPr>
              <a:t>Following the global crisis there has been a declining trend of the private debt in all economies in the region except Macedonia, and currently it is lower in comparison</a:t>
            </a:r>
            <a:r>
              <a:rPr lang="en-US" sz="1200" b="1" kern="1200" baseline="0" dirty="0" smtClean="0">
                <a:solidFill>
                  <a:schemeClr val="tx1"/>
                </a:solidFill>
                <a:effectLst/>
                <a:latin typeface="+mn-lt"/>
                <a:ea typeface="+mn-ea"/>
                <a:cs typeface="+mn-cs"/>
              </a:rPr>
              <a:t> with the 2008 and below MIP threshold of 133% of GDP</a:t>
            </a:r>
            <a:r>
              <a:rPr lang="en-US" sz="1200" b="0" kern="1200" baseline="0" dirty="0" smtClean="0">
                <a:solidFill>
                  <a:schemeClr val="tx1"/>
                </a:solidFill>
                <a:effectLst/>
                <a:latin typeface="+mn-lt"/>
                <a:ea typeface="+mn-ea"/>
                <a:cs typeface="+mn-cs"/>
              </a:rPr>
              <a:t>. Still,  </a:t>
            </a:r>
            <a:r>
              <a:rPr lang="en-US" sz="1200" kern="1200" dirty="0" smtClean="0">
                <a:solidFill>
                  <a:schemeClr val="tx1"/>
                </a:solidFill>
                <a:effectLst/>
                <a:latin typeface="+mn-lt"/>
                <a:ea typeface="+mn-ea"/>
                <a:cs typeface="+mn-cs"/>
              </a:rPr>
              <a:t>most recent data point to a very heterogeneous picture across the region, ranging from about 27.2% of GDP in Romania to 126.6% of GDP in Croatia in 2018 (region’s average private sector debt is 73.8% of GDP in 2018), asking for </a:t>
            </a:r>
            <a:r>
              <a:rPr lang="en-US" sz="1200" b="1" kern="1200" dirty="0" smtClean="0">
                <a:solidFill>
                  <a:schemeClr val="tx1"/>
                </a:solidFill>
                <a:effectLst/>
                <a:latin typeface="+mn-lt"/>
                <a:ea typeface="+mn-ea"/>
                <a:cs typeface="+mn-cs"/>
              </a:rPr>
              <a:t>vigilance.</a:t>
            </a:r>
          </a:p>
          <a:p>
            <a:pPr marL="0" indent="0">
              <a:buNone/>
            </a:pPr>
            <a:endParaRPr lang="en-US" sz="1200" kern="1200" dirty="0" smtClean="0">
              <a:solidFill>
                <a:schemeClr val="tx1"/>
              </a:solidFill>
              <a:effectLst/>
              <a:latin typeface="+mn-lt"/>
              <a:ea typeface="+mn-ea"/>
              <a:cs typeface="+mn-cs"/>
            </a:endParaRPr>
          </a:p>
          <a:p>
            <a:pPr marL="0" indent="0">
              <a:buNone/>
            </a:pPr>
            <a:r>
              <a:rPr lang="en-US" sz="1200" b="1" kern="1200" dirty="0" smtClean="0">
                <a:solidFill>
                  <a:schemeClr val="tx1"/>
                </a:solidFill>
                <a:effectLst/>
                <a:latin typeface="+mn-lt"/>
                <a:ea typeface="+mn-ea"/>
                <a:cs typeface="+mn-cs"/>
              </a:rPr>
              <a:t>3. Public debt:: </a:t>
            </a:r>
            <a:r>
              <a:rPr lang="en-US" sz="1200" b="0" kern="1200" dirty="0" smtClean="0">
                <a:solidFill>
                  <a:schemeClr val="tx1"/>
                </a:solidFill>
                <a:effectLst/>
                <a:latin typeface="+mn-lt"/>
                <a:ea typeface="+mn-ea"/>
                <a:cs typeface="+mn-cs"/>
              </a:rPr>
              <a:t>Although before </a:t>
            </a:r>
            <a:r>
              <a:rPr lang="en-US" sz="1200" b="0" kern="1200" dirty="0" err="1" smtClean="0">
                <a:solidFill>
                  <a:schemeClr val="tx1"/>
                </a:solidFill>
                <a:effectLst/>
                <a:latin typeface="+mn-lt"/>
                <a:ea typeface="+mn-ea"/>
                <a:cs typeface="+mn-cs"/>
              </a:rPr>
              <a:t>coronona</a:t>
            </a:r>
            <a:r>
              <a:rPr lang="en-US" sz="1200" b="0" kern="1200" dirty="0" smtClean="0">
                <a:solidFill>
                  <a:schemeClr val="tx1"/>
                </a:solidFill>
                <a:effectLst/>
                <a:latin typeface="+mn-lt"/>
                <a:ea typeface="+mn-ea"/>
                <a:cs typeface="+mn-cs"/>
              </a:rPr>
              <a:t>  crisis it was on a declining path across all countries,</a:t>
            </a:r>
            <a:r>
              <a:rPr lang="en-US" sz="1200" b="0" kern="1200" baseline="0" dirty="0" smtClean="0">
                <a:solidFill>
                  <a:schemeClr val="tx1"/>
                </a:solidFill>
                <a:effectLst/>
                <a:latin typeface="+mn-lt"/>
                <a:ea typeface="+mn-ea"/>
                <a:cs typeface="+mn-cs"/>
              </a:rPr>
              <a:t> </a:t>
            </a:r>
            <a:r>
              <a:rPr lang="en-US" sz="1200" b="1" kern="1200" baseline="0" dirty="0" smtClean="0">
                <a:solidFill>
                  <a:schemeClr val="tx1"/>
                </a:solidFill>
                <a:effectLst/>
                <a:latin typeface="+mn-lt"/>
                <a:ea typeface="+mn-ea"/>
                <a:cs typeface="+mn-cs"/>
              </a:rPr>
              <a:t>still significantly higher level and in some countries above </a:t>
            </a:r>
            <a:r>
              <a:rPr lang="en-US" sz="1200" b="1" kern="1200" baseline="0" dirty="0" err="1" smtClean="0">
                <a:solidFill>
                  <a:schemeClr val="tx1"/>
                </a:solidFill>
                <a:effectLst/>
                <a:latin typeface="+mn-lt"/>
                <a:ea typeface="+mn-ea"/>
                <a:cs typeface="+mn-cs"/>
              </a:rPr>
              <a:t>Mastrich</a:t>
            </a:r>
            <a:r>
              <a:rPr lang="en-US" sz="1200" b="1" kern="1200" baseline="0" dirty="0" smtClean="0">
                <a:solidFill>
                  <a:schemeClr val="tx1"/>
                </a:solidFill>
                <a:effectLst/>
                <a:latin typeface="+mn-lt"/>
                <a:ea typeface="+mn-ea"/>
                <a:cs typeface="+mn-cs"/>
              </a:rPr>
              <a:t> criteria </a:t>
            </a:r>
            <a:r>
              <a:rPr lang="en-US" sz="1200" b="0" kern="1200" baseline="0" dirty="0" smtClean="0">
                <a:solidFill>
                  <a:schemeClr val="tx1"/>
                </a:solidFill>
                <a:effectLst/>
                <a:latin typeface="+mn-lt"/>
                <a:ea typeface="+mn-ea"/>
                <a:cs typeface="+mn-cs"/>
              </a:rPr>
              <a:t>(Albania, Croatia, Montenegro, Slovenia)</a:t>
            </a:r>
          </a:p>
          <a:p>
            <a:pPr marL="0" indent="0">
              <a:buNone/>
            </a:pPr>
            <a:endParaRPr lang="en-US" sz="1200" b="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effectLst/>
                <a:latin typeface="+mn-lt"/>
                <a:ea typeface="+mn-ea"/>
                <a:cs typeface="+mn-cs"/>
              </a:rPr>
              <a:t>4. </a:t>
            </a:r>
            <a:r>
              <a:rPr lang="en-US" sz="1200" b="1" kern="1200" baseline="0" dirty="0" smtClean="0">
                <a:solidFill>
                  <a:schemeClr val="tx1"/>
                </a:solidFill>
                <a:effectLst/>
                <a:latin typeface="+mn-lt"/>
                <a:ea typeface="+mn-ea"/>
                <a:cs typeface="+mn-cs"/>
              </a:rPr>
              <a:t>Inflation,</a:t>
            </a:r>
            <a:r>
              <a:rPr lang="en-US" sz="1200" b="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the period following the global crisis, despite strong wage growth in many countries</a:t>
            </a:r>
            <a:r>
              <a:rPr lang="en-US" sz="1200" b="1" kern="1200" dirty="0" smtClean="0">
                <a:solidFill>
                  <a:schemeClr val="tx1"/>
                </a:solidFill>
                <a:effectLst/>
                <a:latin typeface="+mn-lt"/>
                <a:ea typeface="+mn-ea"/>
                <a:cs typeface="+mn-cs"/>
              </a:rPr>
              <a:t> inflation rate has been low for long</a:t>
            </a:r>
            <a:r>
              <a:rPr lang="en-US" sz="1200" kern="1200" dirty="0" smtClean="0">
                <a:solidFill>
                  <a:schemeClr val="tx1"/>
                </a:solidFill>
                <a:effectLst/>
                <a:latin typeface="+mn-lt"/>
                <a:ea typeface="+mn-ea"/>
                <a:cs typeface="+mn-cs"/>
              </a:rPr>
              <a:t>, giving ground to the so called “wage – price puzzle”.</a:t>
            </a:r>
            <a:r>
              <a:rPr lang="en-US" sz="1200"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Since the emergence of the </a:t>
            </a:r>
            <a:r>
              <a:rPr lang="en-US" sz="1200" b="1" kern="1200" dirty="0" err="1" smtClean="0">
                <a:solidFill>
                  <a:schemeClr val="tx1"/>
                </a:solidFill>
                <a:effectLst/>
                <a:latin typeface="+mn-lt"/>
                <a:ea typeface="+mn-ea"/>
                <a:cs typeface="+mn-cs"/>
              </a:rPr>
              <a:t>covid</a:t>
            </a:r>
            <a:r>
              <a:rPr lang="en-US" sz="1200" b="1" kern="1200" dirty="0" smtClean="0">
                <a:solidFill>
                  <a:schemeClr val="tx1"/>
                </a:solidFill>
                <a:effectLst/>
                <a:latin typeface="+mn-lt"/>
                <a:ea typeface="+mn-ea"/>
                <a:cs typeface="+mn-cs"/>
              </a:rPr>
              <a:t> shock </a:t>
            </a:r>
            <a:r>
              <a:rPr lang="en-US" sz="1200" kern="1200" dirty="0" smtClean="0">
                <a:solidFill>
                  <a:schemeClr val="tx1"/>
                </a:solidFill>
                <a:effectLst/>
                <a:latin typeface="+mn-lt"/>
                <a:ea typeface="+mn-ea"/>
                <a:cs typeface="+mn-cs"/>
              </a:rPr>
              <a:t>economic activity fell dramatically, commodity prices plummeted and inflation further decelerated in all countries. Average projected inflation for the region is about 1% in comparison with 1.6% previous year. For North Macedonia 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Given the strong monetary and fiscal impulse </a:t>
            </a:r>
            <a:r>
              <a:rPr lang="en-US" sz="1200" kern="1200" dirty="0" smtClean="0">
                <a:solidFill>
                  <a:schemeClr val="tx1"/>
                </a:solidFill>
                <a:effectLst/>
                <a:latin typeface="+mn-lt"/>
                <a:ea typeface="+mn-ea"/>
                <a:cs typeface="+mn-cs"/>
              </a:rPr>
              <a:t>and its </a:t>
            </a:r>
            <a:r>
              <a:rPr lang="en-US" sz="1200" kern="1200" dirty="0" err="1" smtClean="0">
                <a:solidFill>
                  <a:schemeClr val="tx1"/>
                </a:solidFill>
                <a:effectLst/>
                <a:latin typeface="+mn-lt"/>
                <a:ea typeface="+mn-ea"/>
                <a:cs typeface="+mn-cs"/>
              </a:rPr>
              <a:t>visable</a:t>
            </a:r>
            <a:r>
              <a:rPr lang="en-US" sz="1200" kern="1200" dirty="0" smtClean="0">
                <a:solidFill>
                  <a:schemeClr val="tx1"/>
                </a:solidFill>
                <a:effectLst/>
                <a:latin typeface="+mn-lt"/>
                <a:ea typeface="+mn-ea"/>
                <a:cs typeface="+mn-cs"/>
              </a:rPr>
              <a:t> effect on monetary aggregates, and not only on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monetary base (as was the case in global crisis) but on broad money that tend to better correlate with inflation (money is not stuck with financial system, but has found its way to real economy), the question is are we threatened by higher inflation in the medium-term horizon? Since these policies can be revered, the</a:t>
            </a:r>
            <a:r>
              <a:rPr lang="en-GB" sz="1200" b="0" i="0" kern="1200" dirty="0" smtClean="0">
                <a:solidFill>
                  <a:schemeClr val="tx1"/>
                </a:solidFill>
                <a:effectLst/>
                <a:latin typeface="+mn-lt"/>
                <a:ea typeface="+mn-ea"/>
                <a:cs typeface="+mn-cs"/>
              </a:rPr>
              <a:t> key issue, then, is whether policies are kept too loose for too long.</a:t>
            </a:r>
            <a:r>
              <a:rPr lang="en-US" sz="1200" kern="1200" baseline="0" dirty="0" smtClean="0">
                <a:solidFill>
                  <a:schemeClr val="tx1"/>
                </a:solidFill>
                <a:effectLst/>
                <a:latin typeface="+mn-lt"/>
                <a:ea typeface="+mn-ea"/>
                <a:cs typeface="+mn-cs"/>
              </a:rPr>
              <a:t> Thus some argue that main risk </a:t>
            </a:r>
            <a:r>
              <a:rPr lang="en-PH" sz="1200" kern="1200" dirty="0" smtClean="0">
                <a:solidFill>
                  <a:schemeClr val="tx1"/>
                </a:solidFill>
                <a:effectLst/>
                <a:latin typeface="+mn-lt"/>
                <a:ea typeface="+mn-ea"/>
                <a:cs typeface="+mn-cs"/>
              </a:rPr>
              <a:t>is a longer-term institutional shift by governments and central banks in </a:t>
            </a:r>
            <a:r>
              <a:rPr lang="en-PH" sz="1200" kern="1200" dirty="0" err="1" smtClean="0">
                <a:solidFill>
                  <a:schemeClr val="tx1"/>
                </a:solidFill>
                <a:effectLst/>
                <a:latin typeface="+mn-lt"/>
                <a:ea typeface="+mn-ea"/>
                <a:cs typeface="+mn-cs"/>
              </a:rPr>
              <a:t>favour</a:t>
            </a:r>
            <a:r>
              <a:rPr lang="en-PH" sz="1200" kern="1200" dirty="0" smtClean="0">
                <a:solidFill>
                  <a:schemeClr val="tx1"/>
                </a:solidFill>
                <a:effectLst/>
                <a:latin typeface="+mn-lt"/>
                <a:ea typeface="+mn-ea"/>
                <a:cs typeface="+mn-cs"/>
              </a:rPr>
              <a:t> of tolerating – and even targeting – higher rates of inflation as a way of managing higher public debt loads.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PH" sz="1200" kern="1200" dirty="0" smtClean="0">
              <a:solidFill>
                <a:schemeClr val="tx1"/>
              </a:solidFill>
              <a:effectLst/>
              <a:latin typeface="+mn-lt"/>
              <a:ea typeface="+mn-ea"/>
              <a:cs typeface="+mn-cs"/>
            </a:endParaRPr>
          </a:p>
          <a:p>
            <a:pPr marL="0" indent="0">
              <a:buNone/>
            </a:pPr>
            <a:endParaRPr lang="en-PH" b="0" dirty="0" smtClean="0"/>
          </a:p>
          <a:p>
            <a:endParaRPr lang="en-PH" dirty="0"/>
          </a:p>
        </p:txBody>
      </p:sp>
      <p:sp>
        <p:nvSpPr>
          <p:cNvPr id="4" name="Slide Number Placeholder 3"/>
          <p:cNvSpPr>
            <a:spLocks noGrp="1"/>
          </p:cNvSpPr>
          <p:nvPr>
            <p:ph type="sldNum" sz="quarter" idx="10"/>
          </p:nvPr>
        </p:nvSpPr>
        <p:spPr/>
        <p:txBody>
          <a:bodyPr/>
          <a:lstStyle/>
          <a:p>
            <a:fld id="{158DD0DA-05E7-439A-9E82-944A3C5AF47E}" type="slidenum">
              <a:rPr lang="en-PH" smtClean="0"/>
              <a:t>7</a:t>
            </a:fld>
            <a:endParaRPr lang="en-PH"/>
          </a:p>
        </p:txBody>
      </p:sp>
    </p:spTree>
    <p:extLst>
      <p:ext uri="{BB962C8B-B14F-4D97-AF65-F5344CB8AC3E}">
        <p14:creationId xmlns:p14="http://schemas.microsoft.com/office/powerpoint/2010/main" val="276528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mk-MK" sz="1200" b="1" kern="1200" dirty="0" smtClean="0">
                <a:solidFill>
                  <a:schemeClr val="tx1"/>
                </a:solidFill>
                <a:effectLst/>
                <a:latin typeface="+mn-lt"/>
                <a:ea typeface="+mn-ea"/>
                <a:cs typeface="+mn-cs"/>
              </a:rPr>
              <a:t>Од</a:t>
            </a:r>
            <a:r>
              <a:rPr lang="mk-MK" sz="1200" b="1" kern="1200" baseline="0" dirty="0" smtClean="0">
                <a:solidFill>
                  <a:schemeClr val="tx1"/>
                </a:solidFill>
                <a:effectLst/>
                <a:latin typeface="+mn-lt"/>
                <a:ea typeface="+mn-ea"/>
                <a:cs typeface="+mn-cs"/>
              </a:rPr>
              <a:t> последниот извештај на Светска банка за нашиот регион</a:t>
            </a:r>
            <a:r>
              <a:rPr lang="en-GB" sz="1200" b="1" kern="1200" baseline="0" smtClean="0">
                <a:solidFill>
                  <a:schemeClr val="tx1"/>
                </a:solidFill>
                <a:effectLst/>
                <a:latin typeface="+mn-lt"/>
                <a:ea typeface="+mn-ea"/>
                <a:cs typeface="+mn-cs"/>
              </a:rPr>
              <a:t>: </a:t>
            </a:r>
            <a:r>
              <a:rPr lang="en-US" sz="1200" b="1" kern="1200" smtClean="0">
                <a:solidFill>
                  <a:schemeClr val="tx1"/>
                </a:solidFill>
                <a:effectLst/>
                <a:latin typeface="+mn-lt"/>
                <a:ea typeface="+mn-ea"/>
                <a:cs typeface="+mn-cs"/>
              </a:rPr>
              <a:t>Across </a:t>
            </a:r>
            <a:r>
              <a:rPr lang="en-US" sz="1200" b="1" kern="1200" dirty="0" smtClean="0">
                <a:solidFill>
                  <a:schemeClr val="tx1"/>
                </a:solidFill>
                <a:effectLst/>
                <a:latin typeface="+mn-lt"/>
                <a:ea typeface="+mn-ea"/>
                <a:cs typeface="+mn-cs"/>
              </a:rPr>
              <a:t>the Western Balkans, resilient recovery will depend on strengthening the fundamentals.</a:t>
            </a:r>
            <a:r>
              <a:rPr lang="en-US" sz="1200" kern="1200" dirty="0" smtClean="0">
                <a:solidFill>
                  <a:schemeClr val="tx1"/>
                </a:solidFill>
                <a:effectLst/>
                <a:latin typeface="+mn-lt"/>
                <a:ea typeface="+mn-ea"/>
                <a:cs typeface="+mn-cs"/>
              </a:rPr>
              <a:t> In 2022 the total output loss due to the crisis is projected to be fully recovered; but ensuring greater resilience to future shocks will depend on a number of structural reforms including more effective public spending and better management of public investments; rebuilding fiscal space by heightening tax compliance, greater efficiency in spending, and new fiscal instruments, such as green taxes and digital taxation; building strong, independent, and accountable institutions; and committed adherence to the rule of law. The recent contraction in global trade and the early expectations of a shift in supply chains in addition demonstrate the importance of structural policies that enhance export competitiveness and diversify products and markets—all of which are greater in regional peers than in the Western Balkans. Moving forward, a resilient economic recovery will require the adoption of more productive processes and services that are well-adapted to the new economic realities. Regulatory changes will be needed to help firms align their business models with the new post-COVID-19 normal while moving to overcome the structural barriers to competitiveness and innovation.</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158DD0DA-05E7-439A-9E82-944A3C5AF47E}" type="slidenum">
              <a:rPr lang="en-PH" smtClean="0"/>
              <a:t>8</a:t>
            </a:fld>
            <a:endParaRPr lang="en-PH"/>
          </a:p>
        </p:txBody>
      </p:sp>
    </p:spTree>
    <p:extLst>
      <p:ext uri="{BB962C8B-B14F-4D97-AF65-F5344CB8AC3E}">
        <p14:creationId xmlns:p14="http://schemas.microsoft.com/office/powerpoint/2010/main" val="31717409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27381" y="3284984"/>
            <a:ext cx="11041227" cy="1224136"/>
          </a:xfrm>
        </p:spPr>
        <p:txBody>
          <a:bodyPr>
            <a:normAutofit/>
          </a:bodyPr>
          <a:lstStyle>
            <a:lvl1pPr>
              <a:defRPr sz="3600" baseline="0">
                <a:solidFill>
                  <a:srgbClr val="28448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3548454" y="5301208"/>
            <a:ext cx="5088565" cy="1008112"/>
          </a:xfrm>
        </p:spPr>
        <p:txBody>
          <a:bodyPr>
            <a:normAutofit/>
          </a:bodyPr>
          <a:lstStyle>
            <a:lvl1pPr marL="0" indent="0" algn="ctr">
              <a:buNone/>
              <a:defRPr sz="2400">
                <a:solidFill>
                  <a:srgbClr val="284480"/>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284480"/>
                </a:solidFill>
              </a:defRPr>
            </a:lvl1p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lvl1pPr>
              <a:defRPr>
                <a:solidFill>
                  <a:srgbClr val="284480"/>
                </a:solidFill>
              </a:defRPr>
            </a:lvl1pPr>
          </a:lstStyle>
          <a:p>
            <a:endParaRPr lang="en-PH"/>
          </a:p>
        </p:txBody>
      </p:sp>
      <p:sp>
        <p:nvSpPr>
          <p:cNvPr id="6" name="Slide Number Placeholder 5"/>
          <p:cNvSpPr>
            <a:spLocks noGrp="1"/>
          </p:cNvSpPr>
          <p:nvPr>
            <p:ph type="sldNum" sz="quarter" idx="12"/>
          </p:nvPr>
        </p:nvSpPr>
        <p:spPr/>
        <p:txBody>
          <a:bodyPr/>
          <a:lstStyle>
            <a:lvl1pPr>
              <a:defRPr>
                <a:solidFill>
                  <a:srgbClr val="284480"/>
                </a:solidFill>
              </a:defRPr>
            </a:lvl1pPr>
          </a:lstStyle>
          <a:p>
            <a:fld id="{1D703408-F59F-48D1-AF8B-BEA031964043}" type="slidenum">
              <a:rPr lang="en-PH" smtClean="0"/>
              <a:t>‹#›</a:t>
            </a:fld>
            <a:endParaRPr lang="en-PH"/>
          </a:p>
        </p:txBody>
      </p:sp>
    </p:spTree>
    <p:extLst>
      <p:ext uri="{BB962C8B-B14F-4D97-AF65-F5344CB8AC3E}">
        <p14:creationId xmlns:p14="http://schemas.microsoft.com/office/powerpoint/2010/main" val="1391991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35696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1317283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2157353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1_Section Header">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normAutofit/>
          </a:bodyPr>
          <a:lstStyle>
            <a:lvl1pPr algn="l">
              <a:defRPr sz="36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1983133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BE7266-90C6-45A6-B91F-A577B0BFCDCA}" type="datetimeFigureOut">
              <a:rPr lang="en-PH" smtClean="0"/>
              <a:t>28/10/2020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34202493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1_Comparison">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BE7266-90C6-45A6-B91F-A577B0BFCDCA}" type="datetimeFigureOut">
              <a:rPr lang="en-PH" smtClean="0"/>
              <a:t>28/10/2020</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40624610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1_Title Only">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BE7266-90C6-45A6-B91F-A577B0BFCDCA}" type="datetimeFigureOut">
              <a:rPr lang="en-PH" smtClean="0"/>
              <a:t>28/10/2020</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3236940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1_Blank">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E7266-90C6-45A6-B91F-A577B0BFCDCA}" type="datetimeFigureOut">
              <a:rPr lang="en-PH" smtClean="0"/>
              <a:t>28/10/2020</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9507951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1_Content with Caption">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BE7266-90C6-45A6-B91F-A577B0BFCDCA}" type="datetimeFigureOut">
              <a:rPr lang="en-PH" smtClean="0"/>
              <a:t>28/10/2020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32330750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1_Picture with Caption">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BE7266-90C6-45A6-B91F-A577B0BFCDCA}" type="datetimeFigureOut">
              <a:rPr lang="en-PH" smtClean="0"/>
              <a:t>28/10/2020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1497402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17803021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1_Title and Vertical Text">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29081309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1_Vertical Title and Text">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20086839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27381" y="3284984"/>
            <a:ext cx="11041227" cy="1224136"/>
          </a:xfrm>
        </p:spPr>
        <p:txBody>
          <a:bodyPr>
            <a:normAutofit/>
          </a:bodyPr>
          <a:lstStyle>
            <a:lvl1pPr>
              <a:defRPr sz="3600" baseline="0">
                <a:solidFill>
                  <a:srgbClr val="28448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3548454" y="5301208"/>
            <a:ext cx="5088565" cy="1008112"/>
          </a:xfrm>
        </p:spPr>
        <p:txBody>
          <a:bodyPr>
            <a:normAutofit/>
          </a:bodyPr>
          <a:lstStyle>
            <a:lvl1pPr marL="0" indent="0" algn="ctr">
              <a:buNone/>
              <a:defRPr sz="2400">
                <a:solidFill>
                  <a:srgbClr val="284480"/>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284480"/>
                </a:solidFill>
              </a:defRPr>
            </a:lvl1p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lvl1pPr>
              <a:defRPr>
                <a:solidFill>
                  <a:srgbClr val="284480"/>
                </a:solidFill>
              </a:defRPr>
            </a:lvl1pPr>
          </a:lstStyle>
          <a:p>
            <a:endParaRPr lang="en-PH"/>
          </a:p>
        </p:txBody>
      </p:sp>
      <p:sp>
        <p:nvSpPr>
          <p:cNvPr id="6" name="Slide Number Placeholder 5"/>
          <p:cNvSpPr>
            <a:spLocks noGrp="1"/>
          </p:cNvSpPr>
          <p:nvPr>
            <p:ph type="sldNum" sz="quarter" idx="12"/>
          </p:nvPr>
        </p:nvSpPr>
        <p:spPr/>
        <p:txBody>
          <a:bodyPr/>
          <a:lstStyle>
            <a:lvl1pPr>
              <a:defRPr>
                <a:solidFill>
                  <a:srgbClr val="284480"/>
                </a:solidFill>
              </a:defRPr>
            </a:lvl1pPr>
          </a:lstStyle>
          <a:p>
            <a:fld id="{1D703408-F59F-48D1-AF8B-BEA031964043}" type="slidenum">
              <a:rPr lang="en-PH" smtClean="0"/>
              <a:t>‹#›</a:t>
            </a:fld>
            <a:endParaRPr lang="en-PH"/>
          </a:p>
        </p:txBody>
      </p:sp>
    </p:spTree>
    <p:extLst>
      <p:ext uri="{BB962C8B-B14F-4D97-AF65-F5344CB8AC3E}">
        <p14:creationId xmlns:p14="http://schemas.microsoft.com/office/powerpoint/2010/main" val="22223340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33038936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normAutofit/>
          </a:bodyPr>
          <a:lstStyle>
            <a:lvl1pPr algn="l">
              <a:defRPr sz="36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25186749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BE7266-90C6-45A6-B91F-A577B0BFCDCA}" type="datetimeFigureOut">
              <a:rPr lang="en-PH" smtClean="0"/>
              <a:t>28/10/2020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31809788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BE7266-90C6-45A6-B91F-A577B0BFCDCA}" type="datetimeFigureOut">
              <a:rPr lang="en-PH" smtClean="0"/>
              <a:t>28/10/2020</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3516041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BE7266-90C6-45A6-B91F-A577B0BFCDCA}" type="datetimeFigureOut">
              <a:rPr lang="en-PH" smtClean="0"/>
              <a:t>28/10/2020</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33415925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E7266-90C6-45A6-B91F-A577B0BFCDCA}" type="datetimeFigureOut">
              <a:rPr lang="en-PH" smtClean="0"/>
              <a:t>28/10/2020</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35772485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BE7266-90C6-45A6-B91F-A577B0BFCDCA}" type="datetimeFigureOut">
              <a:rPr lang="en-PH" smtClean="0"/>
              <a:t>28/10/2020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3624435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normAutofit/>
          </a:bodyPr>
          <a:lstStyle>
            <a:lvl1pPr algn="l">
              <a:defRPr sz="36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7479943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BE7266-90C6-45A6-B91F-A577B0BFCDCA}" type="datetimeFigureOut">
              <a:rPr lang="en-PH" smtClean="0"/>
              <a:t>28/10/2020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37182915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27376040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13086388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20529891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1_Section Header">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normAutofit/>
          </a:bodyPr>
          <a:lstStyle>
            <a:lvl1pPr algn="l">
              <a:defRPr sz="36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25730751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BE7266-90C6-45A6-B91F-A577B0BFCDCA}" type="datetimeFigureOut">
              <a:rPr lang="en-PH" smtClean="0"/>
              <a:t>28/10/2020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19327989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1_Comparison">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BE7266-90C6-45A6-B91F-A577B0BFCDCA}" type="datetimeFigureOut">
              <a:rPr lang="en-PH" smtClean="0"/>
              <a:t>28/10/2020</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3971287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1_Title Only">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BE7266-90C6-45A6-B91F-A577B0BFCDCA}" type="datetimeFigureOut">
              <a:rPr lang="en-PH" smtClean="0"/>
              <a:t>28/10/2020</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17085872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1_Blank">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E7266-90C6-45A6-B91F-A577B0BFCDCA}" type="datetimeFigureOut">
              <a:rPr lang="en-PH" smtClean="0"/>
              <a:t>28/10/2020</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10092285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1_Content with Caption">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BE7266-90C6-45A6-B91F-A577B0BFCDCA}" type="datetimeFigureOut">
              <a:rPr lang="en-PH" smtClean="0"/>
              <a:t>28/10/2020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2009679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BE7266-90C6-45A6-B91F-A577B0BFCDCA}" type="datetimeFigureOut">
              <a:rPr lang="en-PH" smtClean="0"/>
              <a:t>28/10/2020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204462922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1_Picture with Caption">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BE7266-90C6-45A6-B91F-A577B0BFCDCA}" type="datetimeFigureOut">
              <a:rPr lang="en-PH" smtClean="0"/>
              <a:t>28/10/2020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188141024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1_Title and Vertical Text">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26307199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1_Vertical Title and Text">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181393581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27381" y="3284984"/>
            <a:ext cx="11041227" cy="1224136"/>
          </a:xfrm>
        </p:spPr>
        <p:txBody>
          <a:bodyPr>
            <a:normAutofit/>
          </a:bodyPr>
          <a:lstStyle>
            <a:lvl1pPr>
              <a:defRPr sz="3600" baseline="0">
                <a:solidFill>
                  <a:srgbClr val="28448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3548454" y="5301208"/>
            <a:ext cx="5088565" cy="1008112"/>
          </a:xfrm>
        </p:spPr>
        <p:txBody>
          <a:bodyPr>
            <a:normAutofit/>
          </a:bodyPr>
          <a:lstStyle>
            <a:lvl1pPr marL="0" indent="0" algn="ctr">
              <a:buNone/>
              <a:defRPr sz="2400">
                <a:solidFill>
                  <a:srgbClr val="284480"/>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284480"/>
                </a:solidFill>
              </a:defRPr>
            </a:lvl1p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lvl1pPr>
              <a:defRPr>
                <a:solidFill>
                  <a:srgbClr val="284480"/>
                </a:solidFill>
              </a:defRPr>
            </a:lvl1pPr>
          </a:lstStyle>
          <a:p>
            <a:endParaRPr lang="en-PH"/>
          </a:p>
        </p:txBody>
      </p:sp>
      <p:sp>
        <p:nvSpPr>
          <p:cNvPr id="6" name="Slide Number Placeholder 5"/>
          <p:cNvSpPr>
            <a:spLocks noGrp="1"/>
          </p:cNvSpPr>
          <p:nvPr>
            <p:ph type="sldNum" sz="quarter" idx="12"/>
          </p:nvPr>
        </p:nvSpPr>
        <p:spPr/>
        <p:txBody>
          <a:bodyPr/>
          <a:lstStyle>
            <a:lvl1pPr>
              <a:defRPr>
                <a:solidFill>
                  <a:srgbClr val="284480"/>
                </a:solidFill>
              </a:defRPr>
            </a:lvl1pPr>
          </a:lstStyle>
          <a:p>
            <a:fld id="{1D703408-F59F-48D1-AF8B-BEA031964043}" type="slidenum">
              <a:rPr lang="en-PH" smtClean="0"/>
              <a:t>‹#›</a:t>
            </a:fld>
            <a:endParaRPr lang="en-PH"/>
          </a:p>
        </p:txBody>
      </p:sp>
    </p:spTree>
    <p:extLst>
      <p:ext uri="{BB962C8B-B14F-4D97-AF65-F5344CB8AC3E}">
        <p14:creationId xmlns:p14="http://schemas.microsoft.com/office/powerpoint/2010/main" val="27232661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1858338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normAutofit/>
          </a:bodyPr>
          <a:lstStyle>
            <a:lvl1pPr algn="l">
              <a:defRPr sz="36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289242521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BE7266-90C6-45A6-B91F-A577B0BFCDCA}" type="datetimeFigureOut">
              <a:rPr lang="en-PH" smtClean="0"/>
              <a:t>28/10/2020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380389254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BE7266-90C6-45A6-B91F-A577B0BFCDCA}" type="datetimeFigureOut">
              <a:rPr lang="en-PH" smtClean="0"/>
              <a:t>28/10/2020</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393760399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BE7266-90C6-45A6-B91F-A577B0BFCDCA}" type="datetimeFigureOut">
              <a:rPr lang="en-PH" smtClean="0"/>
              <a:t>28/10/2020</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31384382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E7266-90C6-45A6-B91F-A577B0BFCDCA}" type="datetimeFigureOut">
              <a:rPr lang="en-PH" smtClean="0"/>
              <a:t>28/10/2020</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1699779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BE7266-90C6-45A6-B91F-A577B0BFCDCA}" type="datetimeFigureOut">
              <a:rPr lang="en-PH" smtClean="0"/>
              <a:t>28/10/2020</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303524126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BE7266-90C6-45A6-B91F-A577B0BFCDCA}" type="datetimeFigureOut">
              <a:rPr lang="en-PH" smtClean="0"/>
              <a:t>28/10/2020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414923235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BE7266-90C6-45A6-B91F-A577B0BFCDCA}" type="datetimeFigureOut">
              <a:rPr lang="en-PH" smtClean="0"/>
              <a:t>28/10/2020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277175396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276787324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301385507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31547004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1_Section Header">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normAutofit/>
          </a:bodyPr>
          <a:lstStyle>
            <a:lvl1pPr algn="l">
              <a:defRPr sz="36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40527950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BE7266-90C6-45A6-B91F-A577B0BFCDCA}" type="datetimeFigureOut">
              <a:rPr lang="en-PH" smtClean="0"/>
              <a:t>28/10/2020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333292461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1_Comparison">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BE7266-90C6-45A6-B91F-A577B0BFCDCA}" type="datetimeFigureOut">
              <a:rPr lang="en-PH" smtClean="0"/>
              <a:t>28/10/2020</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190613521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1_Title Only">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BE7266-90C6-45A6-B91F-A577B0BFCDCA}" type="datetimeFigureOut">
              <a:rPr lang="en-PH" smtClean="0"/>
              <a:t>28/10/2020</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47928285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1_Blank">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E7266-90C6-45A6-B91F-A577B0BFCDCA}" type="datetimeFigureOut">
              <a:rPr lang="en-PH" smtClean="0"/>
              <a:t>28/10/2020</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287767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BE7266-90C6-45A6-B91F-A577B0BFCDCA}" type="datetimeFigureOut">
              <a:rPr lang="en-PH" smtClean="0"/>
              <a:t>28/10/2020</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16195965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1_Content with Caption">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BE7266-90C6-45A6-B91F-A577B0BFCDCA}" type="datetimeFigureOut">
              <a:rPr lang="en-PH" smtClean="0"/>
              <a:t>28/10/2020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325082225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1_Picture with Caption">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BE7266-90C6-45A6-B91F-A577B0BFCDCA}" type="datetimeFigureOut">
              <a:rPr lang="en-PH" smtClean="0"/>
              <a:t>28/10/2020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39902703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1_Title and Vertical Text">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373448932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1_Vertical Title and Text">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BE7266-90C6-45A6-B91F-A577B0BFCDCA}" type="datetimeFigureOut">
              <a:rPr lang="en-PH" smtClean="0"/>
              <a:t>28/10/2020</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1178203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E7266-90C6-45A6-B91F-A577B0BFCDCA}" type="datetimeFigureOut">
              <a:rPr lang="en-PH" smtClean="0"/>
              <a:t>28/10/2020</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1361144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BE7266-90C6-45A6-B91F-A577B0BFCDCA}" type="datetimeFigureOut">
              <a:rPr lang="en-PH" smtClean="0"/>
              <a:t>28/10/2020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4086628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BE7266-90C6-45A6-B91F-A577B0BFCDCA}" type="datetimeFigureOut">
              <a:rPr lang="en-PH" smtClean="0"/>
              <a:t>28/10/2020</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1D703408-F59F-48D1-AF8B-BEA031964043}" type="slidenum">
              <a:rPr lang="en-PH" smtClean="0"/>
              <a:t>‹#›</a:t>
            </a:fld>
            <a:endParaRPr lang="en-PH"/>
          </a:p>
        </p:txBody>
      </p:sp>
    </p:spTree>
    <p:extLst>
      <p:ext uri="{BB962C8B-B14F-4D97-AF65-F5344CB8AC3E}">
        <p14:creationId xmlns:p14="http://schemas.microsoft.com/office/powerpoint/2010/main" val="2461524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3" Type="http://schemas.openxmlformats.org/officeDocument/2006/relationships/slideLayout" Target="../slideLayouts/slideLayout24.xml"/><Relationship Id="rId21" Type="http://schemas.openxmlformats.org/officeDocument/2006/relationships/slideLayout" Target="../slideLayouts/slideLayout4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23" Type="http://schemas.openxmlformats.org/officeDocument/2006/relationships/image" Target="../media/image1.jpeg"/><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image" Target="../media/image1.jpeg"/><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95467" y="188640"/>
            <a:ext cx="10286933" cy="93610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rgbClr val="284480"/>
                </a:solidFill>
                <a:latin typeface="Tahoma" panose="020B0604030504040204" pitchFamily="34" charset="0"/>
                <a:ea typeface="Tahoma" panose="020B0604030504040204" pitchFamily="34" charset="0"/>
                <a:cs typeface="Tahoma" panose="020B0604030504040204" pitchFamily="34" charset="0"/>
              </a:defRPr>
            </a:lvl1pPr>
          </a:lstStyle>
          <a:p>
            <a:fld id="{9CBE7266-90C6-45A6-B91F-A577B0BFCDCA}" type="datetimeFigureOut">
              <a:rPr lang="en-PH" smtClean="0"/>
              <a:t>28/10/2020</a:t>
            </a:fld>
            <a:endParaRPr lang="en-PH"/>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rgbClr val="284480"/>
                </a:solidFill>
                <a:latin typeface="Tahoma" panose="020B0604030504040204" pitchFamily="34" charset="0"/>
                <a:ea typeface="Tahoma" panose="020B0604030504040204" pitchFamily="34" charset="0"/>
                <a:cs typeface="Tahoma" panose="020B0604030504040204" pitchFamily="34" charset="0"/>
              </a:defRPr>
            </a:lvl1pPr>
          </a:lstStyle>
          <a:p>
            <a:endParaRPr lang="en-PH"/>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rgbClr val="284480"/>
                </a:solidFill>
                <a:latin typeface="Tahoma" panose="020B0604030504040204" pitchFamily="34" charset="0"/>
                <a:ea typeface="Tahoma" panose="020B0604030504040204" pitchFamily="34" charset="0"/>
                <a:cs typeface="Tahoma" panose="020B0604030504040204" pitchFamily="34" charset="0"/>
              </a:defRPr>
            </a:lvl1pPr>
          </a:lstStyle>
          <a:p>
            <a:fld id="{1D703408-F59F-48D1-AF8B-BEA031964043}" type="slidenum">
              <a:rPr lang="en-PH" smtClean="0"/>
              <a:t>‹#›</a:t>
            </a:fld>
            <a:endParaRPr lang="en-PH"/>
          </a:p>
        </p:txBody>
      </p:sp>
    </p:spTree>
    <p:extLst>
      <p:ext uri="{BB962C8B-B14F-4D97-AF65-F5344CB8AC3E}">
        <p14:creationId xmlns:p14="http://schemas.microsoft.com/office/powerpoint/2010/main" val="2063811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txStyles>
    <p:titleStyle>
      <a:lvl1pPr algn="ctr" defTabSz="914400" rtl="0" eaLnBrk="1" latinLnBrk="0" hangingPunct="1">
        <a:spcBef>
          <a:spcPct val="0"/>
        </a:spcBef>
        <a:buNone/>
        <a:defRPr sz="3600" kern="1200">
          <a:solidFill>
            <a:srgbClr val="28448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284480"/>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rgbClr val="284480"/>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284480"/>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284480"/>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284480"/>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2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95467" y="188640"/>
            <a:ext cx="10286933" cy="93610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rgbClr val="284480"/>
                </a:solidFill>
                <a:latin typeface="Tahoma" panose="020B0604030504040204" pitchFamily="34" charset="0"/>
                <a:ea typeface="Tahoma" panose="020B0604030504040204" pitchFamily="34" charset="0"/>
                <a:cs typeface="Tahoma" panose="020B0604030504040204" pitchFamily="34" charset="0"/>
              </a:defRPr>
            </a:lvl1pPr>
          </a:lstStyle>
          <a:p>
            <a:fld id="{9CBE7266-90C6-45A6-B91F-A577B0BFCDCA}" type="datetimeFigureOut">
              <a:rPr lang="en-PH" smtClean="0"/>
              <a:t>28/10/2020</a:t>
            </a:fld>
            <a:endParaRPr lang="en-PH"/>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rgbClr val="284480"/>
                </a:solidFill>
                <a:latin typeface="Tahoma" panose="020B0604030504040204" pitchFamily="34" charset="0"/>
                <a:ea typeface="Tahoma" panose="020B0604030504040204" pitchFamily="34" charset="0"/>
                <a:cs typeface="Tahoma" panose="020B0604030504040204" pitchFamily="34" charset="0"/>
              </a:defRPr>
            </a:lvl1pPr>
          </a:lstStyle>
          <a:p>
            <a:endParaRPr lang="en-PH"/>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rgbClr val="284480"/>
                </a:solidFill>
                <a:latin typeface="Tahoma" panose="020B0604030504040204" pitchFamily="34" charset="0"/>
                <a:ea typeface="Tahoma" panose="020B0604030504040204" pitchFamily="34" charset="0"/>
                <a:cs typeface="Tahoma" panose="020B0604030504040204" pitchFamily="34" charset="0"/>
              </a:defRPr>
            </a:lvl1pPr>
          </a:lstStyle>
          <a:p>
            <a:fld id="{1D703408-F59F-48D1-AF8B-BEA031964043}" type="slidenum">
              <a:rPr lang="en-PH" smtClean="0"/>
              <a:t>‹#›</a:t>
            </a:fld>
            <a:endParaRPr lang="en-PH"/>
          </a:p>
        </p:txBody>
      </p:sp>
    </p:spTree>
    <p:extLst>
      <p:ext uri="{BB962C8B-B14F-4D97-AF65-F5344CB8AC3E}">
        <p14:creationId xmlns:p14="http://schemas.microsoft.com/office/powerpoint/2010/main" val="359166380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 id="2147483700" r:id="rId18"/>
    <p:sldLayoutId id="2147483701" r:id="rId19"/>
    <p:sldLayoutId id="2147483702" r:id="rId20"/>
    <p:sldLayoutId id="2147483703" r:id="rId21"/>
  </p:sldLayoutIdLst>
  <p:txStyles>
    <p:titleStyle>
      <a:lvl1pPr algn="ctr" defTabSz="914400" rtl="0" eaLnBrk="1" latinLnBrk="0" hangingPunct="1">
        <a:spcBef>
          <a:spcPct val="0"/>
        </a:spcBef>
        <a:buNone/>
        <a:defRPr sz="3600" kern="1200">
          <a:solidFill>
            <a:srgbClr val="28448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284480"/>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rgbClr val="284480"/>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284480"/>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284480"/>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284480"/>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2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95467" y="188640"/>
            <a:ext cx="10286933" cy="93610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rgbClr val="284480"/>
                </a:solidFill>
                <a:latin typeface="Tahoma" panose="020B0604030504040204" pitchFamily="34" charset="0"/>
                <a:ea typeface="Tahoma" panose="020B0604030504040204" pitchFamily="34" charset="0"/>
                <a:cs typeface="Tahoma" panose="020B0604030504040204" pitchFamily="34" charset="0"/>
              </a:defRPr>
            </a:lvl1pPr>
          </a:lstStyle>
          <a:p>
            <a:fld id="{9CBE7266-90C6-45A6-B91F-A577B0BFCDCA}" type="datetimeFigureOut">
              <a:rPr lang="en-PH" smtClean="0"/>
              <a:t>28/10/2020</a:t>
            </a:fld>
            <a:endParaRPr lang="en-PH"/>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rgbClr val="284480"/>
                </a:solidFill>
                <a:latin typeface="Tahoma" panose="020B0604030504040204" pitchFamily="34" charset="0"/>
                <a:ea typeface="Tahoma" panose="020B0604030504040204" pitchFamily="34" charset="0"/>
                <a:cs typeface="Tahoma" panose="020B0604030504040204" pitchFamily="34" charset="0"/>
              </a:defRPr>
            </a:lvl1pPr>
          </a:lstStyle>
          <a:p>
            <a:endParaRPr lang="en-PH"/>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rgbClr val="284480"/>
                </a:solidFill>
                <a:latin typeface="Tahoma" panose="020B0604030504040204" pitchFamily="34" charset="0"/>
                <a:ea typeface="Tahoma" panose="020B0604030504040204" pitchFamily="34" charset="0"/>
                <a:cs typeface="Tahoma" panose="020B0604030504040204" pitchFamily="34" charset="0"/>
              </a:defRPr>
            </a:lvl1pPr>
          </a:lstStyle>
          <a:p>
            <a:fld id="{1D703408-F59F-48D1-AF8B-BEA031964043}" type="slidenum">
              <a:rPr lang="en-PH" smtClean="0"/>
              <a:t>‹#›</a:t>
            </a:fld>
            <a:endParaRPr lang="en-PH"/>
          </a:p>
        </p:txBody>
      </p:sp>
    </p:spTree>
    <p:extLst>
      <p:ext uri="{BB962C8B-B14F-4D97-AF65-F5344CB8AC3E}">
        <p14:creationId xmlns:p14="http://schemas.microsoft.com/office/powerpoint/2010/main" val="3179872670"/>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 id="2147483721" r:id="rId17"/>
    <p:sldLayoutId id="2147483722" r:id="rId18"/>
    <p:sldLayoutId id="2147483723" r:id="rId19"/>
    <p:sldLayoutId id="2147483724" r:id="rId20"/>
    <p:sldLayoutId id="2147483725" r:id="rId21"/>
  </p:sldLayoutIdLst>
  <p:txStyles>
    <p:titleStyle>
      <a:lvl1pPr algn="ctr" defTabSz="914400" rtl="0" eaLnBrk="1" latinLnBrk="0" hangingPunct="1">
        <a:spcBef>
          <a:spcPct val="0"/>
        </a:spcBef>
        <a:buNone/>
        <a:defRPr sz="3600" kern="1200">
          <a:solidFill>
            <a:srgbClr val="28448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284480"/>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rgbClr val="284480"/>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284480"/>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284480"/>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284480"/>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5.xml"/><Relationship Id="rId1" Type="http://schemas.openxmlformats.org/officeDocument/2006/relationships/themeOverride" Target="../theme/themeOverride2.xml"/><Relationship Id="rId5" Type="http://schemas.openxmlformats.org/officeDocument/2006/relationships/image" Target="../media/image6.pn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7.xml"/><Relationship Id="rId1" Type="http://schemas.openxmlformats.org/officeDocument/2006/relationships/themeOverride" Target="../theme/themeOverride3.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44.xml"/><Relationship Id="rId5" Type="http://schemas.openxmlformats.org/officeDocument/2006/relationships/image" Target="../media/image11.emf"/><Relationship Id="rId4" Type="http://schemas.openxmlformats.org/officeDocument/2006/relationships/image" Target="../media/image10.e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4.xml"/><Relationship Id="rId1" Type="http://schemas.openxmlformats.org/officeDocument/2006/relationships/themeOverride" Target="../theme/themeOverride4.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6.emf"/><Relationship Id="rId2" Type="http://schemas.openxmlformats.org/officeDocument/2006/relationships/slideLayout" Target="../slideLayouts/slideLayout44.xml"/><Relationship Id="rId1" Type="http://schemas.openxmlformats.org/officeDocument/2006/relationships/themeOverride" Target="../theme/themeOverride5.x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4.xml"/><Relationship Id="rId1" Type="http://schemas.openxmlformats.org/officeDocument/2006/relationships/themeOverride" Target="../theme/themeOverride6.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45770" y="3489416"/>
            <a:ext cx="10985862" cy="1811792"/>
          </a:xfrm>
        </p:spPr>
        <p:txBody>
          <a:bodyPr>
            <a:noAutofit/>
          </a:bodyPr>
          <a:lstStyle/>
          <a:p>
            <a:r>
              <a:rPr lang="en-GB" sz="3400" b="1" dirty="0" smtClean="0"/>
              <a:t>Central </a:t>
            </a:r>
            <a:r>
              <a:rPr lang="en-GB" sz="3400" b="1" dirty="0"/>
              <a:t>Bank </a:t>
            </a:r>
            <a:r>
              <a:rPr lang="en-GB" sz="3400" b="1" dirty="0" smtClean="0"/>
              <a:t>Policies as a </a:t>
            </a:r>
            <a:r>
              <a:rPr lang="en-GB" sz="3400" b="1" dirty="0"/>
              <a:t>response </a:t>
            </a:r>
            <a:r>
              <a:rPr lang="en-GB" sz="3400" b="1" dirty="0" smtClean="0"/>
              <a:t>to COVID-19 </a:t>
            </a:r>
            <a:br>
              <a:rPr lang="en-GB" sz="3400" b="1" dirty="0" smtClean="0"/>
            </a:br>
            <a:r>
              <a:rPr lang="en-GB" sz="3400" b="1" dirty="0" smtClean="0"/>
              <a:t>Focus on the region</a:t>
            </a:r>
            <a:r>
              <a:rPr lang="en-US" sz="2800" dirty="0" smtClean="0">
                <a:latin typeface="+mn-lt"/>
              </a:rPr>
              <a:t> </a:t>
            </a:r>
            <a:endParaRPr lang="en-PH" sz="2800" dirty="0">
              <a:latin typeface="+mn-lt"/>
            </a:endParaRPr>
          </a:p>
        </p:txBody>
      </p:sp>
      <p:sp>
        <p:nvSpPr>
          <p:cNvPr id="3" name="Subtitle 2"/>
          <p:cNvSpPr>
            <a:spLocks noGrp="1"/>
          </p:cNvSpPr>
          <p:nvPr>
            <p:ph type="subTitle" idx="1"/>
          </p:nvPr>
        </p:nvSpPr>
        <p:spPr>
          <a:xfrm>
            <a:off x="3565080" y="5600466"/>
            <a:ext cx="5088565" cy="1008112"/>
          </a:xfrm>
        </p:spPr>
        <p:txBody>
          <a:bodyPr>
            <a:normAutofit fontScale="92500" lnSpcReduction="20000"/>
          </a:bodyPr>
          <a:lstStyle/>
          <a:p>
            <a:r>
              <a:rPr lang="en-US" dirty="0" smtClean="0"/>
              <a:t>Anita Angelovska </a:t>
            </a:r>
            <a:r>
              <a:rPr lang="en-US" dirty="0" err="1" smtClean="0"/>
              <a:t>Bezhoska</a:t>
            </a:r>
            <a:r>
              <a:rPr lang="en-US" dirty="0" smtClean="0"/>
              <a:t>,</a:t>
            </a:r>
          </a:p>
          <a:p>
            <a:r>
              <a:rPr lang="en-US" dirty="0" smtClean="0"/>
              <a:t>National Bank of the Republic of North Macedonia</a:t>
            </a:r>
            <a:endParaRPr lang="en-PH" dirty="0"/>
          </a:p>
          <a:p>
            <a:endParaRPr lang="en-PH" dirty="0"/>
          </a:p>
        </p:txBody>
      </p:sp>
    </p:spTree>
    <p:extLst>
      <p:ext uri="{BB962C8B-B14F-4D97-AF65-F5344CB8AC3E}">
        <p14:creationId xmlns:p14="http://schemas.microsoft.com/office/powerpoint/2010/main" val="20524067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619" y="188639"/>
            <a:ext cx="11615946" cy="1446197"/>
          </a:xfrm>
        </p:spPr>
        <p:txBody>
          <a:bodyPr>
            <a:normAutofit fontScale="90000"/>
          </a:bodyPr>
          <a:lstStyle/>
          <a:p>
            <a:r>
              <a:rPr lang="en-US" sz="2800" b="1" dirty="0"/>
              <a:t>World is faced with unprecedented shock that </a:t>
            </a:r>
            <a:r>
              <a:rPr lang="en-GB" sz="2800" b="1" dirty="0">
                <a:solidFill>
                  <a:schemeClr val="tx2"/>
                </a:solidFill>
              </a:rPr>
              <a:t>impacts all economies across the board in a synchronized </a:t>
            </a:r>
            <a:r>
              <a:rPr lang="en-GB" sz="2800" b="1" dirty="0" smtClean="0">
                <a:solidFill>
                  <a:schemeClr val="tx2"/>
                </a:solidFill>
              </a:rPr>
              <a:t>manner</a:t>
            </a:r>
            <a:r>
              <a:rPr lang="en-GB" dirty="0">
                <a:solidFill>
                  <a:schemeClr val="tx1"/>
                </a:solidFill>
              </a:rPr>
              <a:t/>
            </a:r>
            <a:br>
              <a:rPr lang="en-GB" dirty="0">
                <a:solidFill>
                  <a:schemeClr val="tx1"/>
                </a:solidFill>
              </a:rPr>
            </a:br>
            <a:endParaRPr lang="en-US" b="1" dirty="0"/>
          </a:p>
        </p:txBody>
      </p:sp>
      <p:pic>
        <p:nvPicPr>
          <p:cNvPr id="5" name="Picture 4"/>
          <p:cNvPicPr>
            <a:picLocks noChangeAspect="1"/>
          </p:cNvPicPr>
          <p:nvPr/>
        </p:nvPicPr>
        <p:blipFill>
          <a:blip r:embed="rId3">
            <a:clrChange>
              <a:clrFrom>
                <a:srgbClr val="FFFFFF"/>
              </a:clrFrom>
              <a:clrTo>
                <a:srgbClr val="FFFFFF">
                  <a:alpha val="0"/>
                </a:srgbClr>
              </a:clrTo>
            </a:clrChange>
          </a:blip>
          <a:stretch>
            <a:fillRect/>
          </a:stretch>
        </p:blipFill>
        <p:spPr>
          <a:xfrm>
            <a:off x="432619" y="1833690"/>
            <a:ext cx="5486400" cy="4436864"/>
          </a:xfrm>
          <a:prstGeom prst="rect">
            <a:avLst/>
          </a:prstGeom>
        </p:spPr>
      </p:pic>
      <p:pic>
        <p:nvPicPr>
          <p:cNvPr id="7" name="Picture 6"/>
          <p:cNvPicPr>
            <a:picLocks noChangeAspect="1"/>
          </p:cNvPicPr>
          <p:nvPr/>
        </p:nvPicPr>
        <p:blipFill>
          <a:blip r:embed="rId4">
            <a:clrChange>
              <a:clrFrom>
                <a:srgbClr val="FFFFFF"/>
              </a:clrFrom>
              <a:clrTo>
                <a:srgbClr val="FFFFFF">
                  <a:alpha val="0"/>
                </a:srgbClr>
              </a:clrTo>
            </a:clrChange>
          </a:blip>
          <a:stretch>
            <a:fillRect/>
          </a:stretch>
        </p:blipFill>
        <p:spPr>
          <a:xfrm>
            <a:off x="6240592" y="1864658"/>
            <a:ext cx="5486400" cy="4433185"/>
          </a:xfrm>
          <a:prstGeom prst="rect">
            <a:avLst/>
          </a:prstGeom>
        </p:spPr>
      </p:pic>
    </p:spTree>
    <p:extLst>
      <p:ext uri="{BB962C8B-B14F-4D97-AF65-F5344CB8AC3E}">
        <p14:creationId xmlns:p14="http://schemas.microsoft.com/office/powerpoint/2010/main" val="1323719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How have central banks navigated in unchartered waters?</a:t>
            </a:r>
            <a:endParaRPr lang="en-PH" dirty="0"/>
          </a:p>
        </p:txBody>
      </p:sp>
      <p:pic>
        <p:nvPicPr>
          <p:cNvPr id="7" name="Content Placeholder 6"/>
          <p:cNvPicPr>
            <a:picLocks noGrp="1" noChangeAspect="1"/>
          </p:cNvPicPr>
          <p:nvPr>
            <p:ph sz="half" idx="1"/>
          </p:nvPr>
        </p:nvPicPr>
        <p:blipFill>
          <a:blip r:embed="rId5"/>
          <a:stretch>
            <a:fillRect/>
          </a:stretch>
        </p:blipFill>
        <p:spPr>
          <a:xfrm>
            <a:off x="664474" y="1600200"/>
            <a:ext cx="5275051" cy="5036127"/>
          </a:xfrm>
          <a:prstGeom prst="rect">
            <a:avLst/>
          </a:prstGeom>
        </p:spPr>
      </p:pic>
      <p:sp>
        <p:nvSpPr>
          <p:cNvPr id="8" name="Content Placeholder 7"/>
          <p:cNvSpPr>
            <a:spLocks noGrp="1"/>
          </p:cNvSpPr>
          <p:nvPr>
            <p:ph sz="half" idx="2"/>
          </p:nvPr>
        </p:nvSpPr>
        <p:spPr>
          <a:xfrm>
            <a:off x="6197600" y="2246811"/>
            <a:ext cx="5384800" cy="4389516"/>
          </a:xfrm>
        </p:spPr>
        <p:txBody>
          <a:bodyPr>
            <a:normAutofit/>
          </a:bodyPr>
          <a:lstStyle/>
          <a:p>
            <a:r>
              <a:rPr lang="en-US" sz="1800" dirty="0" smtClean="0"/>
              <a:t>Unprecedented shock-unprecedented policy response</a:t>
            </a:r>
          </a:p>
          <a:p>
            <a:pPr marL="0" indent="0">
              <a:buNone/>
            </a:pPr>
            <a:endParaRPr lang="en-US" sz="1800" dirty="0" smtClean="0"/>
          </a:p>
          <a:p>
            <a:r>
              <a:rPr lang="en-US" sz="1800" dirty="0" smtClean="0"/>
              <a:t>This time monetary response is better balanced with fiscal response, swifter and stronger, especially in advanced economies…</a:t>
            </a:r>
          </a:p>
          <a:p>
            <a:pPr marL="0" indent="0">
              <a:buNone/>
            </a:pPr>
            <a:endParaRPr lang="en-US" sz="1800" dirty="0" smtClean="0"/>
          </a:p>
          <a:p>
            <a:r>
              <a:rPr lang="en-US" sz="1800" dirty="0" smtClean="0"/>
              <a:t>Still, crisis event in which also a number of emerging economies started deploying  unconventional tools (purchase of gov. securities, corporate debt, mortgage-backed securities) for the first time</a:t>
            </a:r>
            <a:endParaRPr lang="en-PH" sz="1800" dirty="0"/>
          </a:p>
        </p:txBody>
      </p:sp>
    </p:spTree>
    <p:extLst>
      <p:ext uri="{BB962C8B-B14F-4D97-AF65-F5344CB8AC3E}">
        <p14:creationId xmlns:p14="http://schemas.microsoft.com/office/powerpoint/2010/main" val="151181958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8655" y="188639"/>
            <a:ext cx="11596254" cy="1184334"/>
          </a:xfrm>
        </p:spPr>
        <p:txBody>
          <a:bodyPr>
            <a:normAutofit fontScale="90000"/>
          </a:bodyPr>
          <a:lstStyle/>
          <a:p>
            <a:pPr algn="ctr"/>
            <a:r>
              <a:rPr lang="en-US" sz="2400" b="1" dirty="0"/>
              <a:t>Reaction of the central banks in the </a:t>
            </a:r>
            <a:r>
              <a:rPr lang="en-US" sz="2400" b="1" dirty="0" smtClean="0"/>
              <a:t>region-monetary loosening, forex interventions and financial sector policies</a:t>
            </a:r>
            <a:br>
              <a:rPr lang="en-US" sz="2400" b="1" dirty="0" smtClean="0"/>
            </a:br>
            <a:endParaRPr lang="en-PH" sz="2400" b="1" dirty="0"/>
          </a:p>
        </p:txBody>
      </p:sp>
      <p:sp>
        <p:nvSpPr>
          <p:cNvPr id="3" name="Content Placeholder 2"/>
          <p:cNvSpPr>
            <a:spLocks noGrp="1"/>
          </p:cNvSpPr>
          <p:nvPr>
            <p:ph type="body" idx="1"/>
          </p:nvPr>
        </p:nvSpPr>
        <p:spPr>
          <a:xfrm>
            <a:off x="209379" y="1372973"/>
            <a:ext cx="4710671" cy="542173"/>
          </a:xfrm>
        </p:spPr>
        <p:txBody>
          <a:bodyPr>
            <a:normAutofit lnSpcReduction="10000"/>
          </a:bodyPr>
          <a:lstStyle/>
          <a:p>
            <a:pPr marL="0" indent="0">
              <a:buNone/>
            </a:pPr>
            <a:r>
              <a:rPr lang="en-GB" sz="1600" b="1" i="1" dirty="0" smtClean="0"/>
              <a:t>Reduction of the policy rates across the board</a:t>
            </a:r>
          </a:p>
        </p:txBody>
      </p:sp>
      <p:sp>
        <p:nvSpPr>
          <p:cNvPr id="8" name="Text Placeholder 7"/>
          <p:cNvSpPr>
            <a:spLocks noGrp="1"/>
          </p:cNvSpPr>
          <p:nvPr>
            <p:ph type="body" sz="quarter" idx="3"/>
          </p:nvPr>
        </p:nvSpPr>
        <p:spPr>
          <a:xfrm>
            <a:off x="6067457" y="1731818"/>
            <a:ext cx="5514943" cy="438074"/>
          </a:xfrm>
        </p:spPr>
        <p:txBody>
          <a:bodyPr>
            <a:noAutofit/>
          </a:bodyPr>
          <a:lstStyle/>
          <a:p>
            <a:endParaRPr lang="en-GB" sz="1600" i="1" dirty="0" smtClean="0"/>
          </a:p>
          <a:p>
            <a:endParaRPr lang="en-GB" sz="1600" i="1" dirty="0"/>
          </a:p>
          <a:p>
            <a:r>
              <a:rPr lang="en-GB" sz="1600" i="1" dirty="0" smtClean="0"/>
              <a:t>High euroization – one of the causes for the deployment of exchange rate  policies</a:t>
            </a:r>
            <a:endParaRPr lang="en-GB" sz="1600" i="1" dirty="0"/>
          </a:p>
          <a:p>
            <a:endParaRPr lang="en-GB" sz="1600" i="1" dirty="0"/>
          </a:p>
        </p:txBody>
      </p:sp>
      <p:pic>
        <p:nvPicPr>
          <p:cNvPr id="10" name="Content Placeholder 9"/>
          <p:cNvPicPr>
            <a:picLocks noGrp="1" noChangeAspect="1"/>
          </p:cNvPicPr>
          <p:nvPr>
            <p:ph sz="quarter" idx="4"/>
          </p:nvPr>
        </p:nvPicPr>
        <p:blipFill>
          <a:blip r:embed="rId5">
            <a:clrChange>
              <a:clrFrom>
                <a:srgbClr val="FFFFFF"/>
              </a:clrFrom>
              <a:clrTo>
                <a:srgbClr val="FFFFFF">
                  <a:alpha val="0"/>
                </a:srgbClr>
              </a:clrTo>
            </a:clrChange>
          </a:blip>
          <a:stretch>
            <a:fillRect/>
          </a:stretch>
        </p:blipFill>
        <p:spPr>
          <a:xfrm>
            <a:off x="5624528" y="2161137"/>
            <a:ext cx="6400800" cy="4025938"/>
          </a:xfrm>
          <a:prstGeom prst="rect">
            <a:avLst/>
          </a:prstGeom>
        </p:spPr>
      </p:pic>
      <p:pic>
        <p:nvPicPr>
          <p:cNvPr id="9" name="Picture 8"/>
          <p:cNvPicPr>
            <a:picLocks noChangeAspect="1"/>
          </p:cNvPicPr>
          <p:nvPr/>
        </p:nvPicPr>
        <p:blipFill>
          <a:blip r:embed="rId6">
            <a:clrChange>
              <a:clrFrom>
                <a:srgbClr val="FFFFFF"/>
              </a:clrFrom>
              <a:clrTo>
                <a:srgbClr val="FFFFFF">
                  <a:alpha val="0"/>
                </a:srgbClr>
              </a:clrTo>
            </a:clrChange>
          </a:blip>
          <a:stretch>
            <a:fillRect/>
          </a:stretch>
        </p:blipFill>
        <p:spPr>
          <a:xfrm>
            <a:off x="209379" y="2163375"/>
            <a:ext cx="5255662" cy="3968903"/>
          </a:xfrm>
          <a:prstGeom prst="rect">
            <a:avLst/>
          </a:prstGeom>
        </p:spPr>
      </p:pic>
    </p:spTree>
    <p:extLst>
      <p:ext uri="{BB962C8B-B14F-4D97-AF65-F5344CB8AC3E}">
        <p14:creationId xmlns:p14="http://schemas.microsoft.com/office/powerpoint/2010/main" val="251333275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Have the interventions been effective</a:t>
            </a:r>
            <a:r>
              <a:rPr lang="en-US" dirty="0" smtClean="0"/>
              <a:t>?</a:t>
            </a:r>
            <a:endParaRPr lang="en-PH" dirty="0"/>
          </a:p>
        </p:txBody>
      </p:sp>
      <p:sp>
        <p:nvSpPr>
          <p:cNvPr id="3" name="Content Placeholder 2"/>
          <p:cNvSpPr>
            <a:spLocks noGrp="1"/>
          </p:cNvSpPr>
          <p:nvPr>
            <p:ph idx="1"/>
          </p:nvPr>
        </p:nvSpPr>
        <p:spPr>
          <a:xfrm>
            <a:off x="236482" y="1124744"/>
            <a:ext cx="11666483" cy="1035132"/>
          </a:xfrm>
        </p:spPr>
        <p:txBody>
          <a:bodyPr>
            <a:noAutofit/>
          </a:bodyPr>
          <a:lstStyle/>
          <a:p>
            <a:pPr marL="0" indent="0" algn="just">
              <a:buNone/>
            </a:pPr>
            <a:r>
              <a:rPr lang="en-GB" sz="2000" i="1" dirty="0" smtClean="0"/>
              <a:t>Despite the </a:t>
            </a:r>
            <a:r>
              <a:rPr lang="en-GB" sz="2000" i="1" dirty="0"/>
              <a:t>tightening of the global financial conditions, especially for emerging economies, financial conditions in </a:t>
            </a:r>
            <a:r>
              <a:rPr lang="en-GB" sz="2000" i="1" dirty="0" smtClean="0"/>
              <a:t>the region have remained rather favourable and credit flows solid</a:t>
            </a:r>
            <a:endParaRPr lang="en-PH" sz="2000" i="1" dirty="0"/>
          </a:p>
        </p:txBody>
      </p:sp>
      <p:pic>
        <p:nvPicPr>
          <p:cNvPr id="4" name="Picture 3"/>
          <p:cNvPicPr>
            <a:picLocks noChangeAspect="1"/>
          </p:cNvPicPr>
          <p:nvPr/>
        </p:nvPicPr>
        <p:blipFill>
          <a:blip r:embed="rId3"/>
          <a:stretch>
            <a:fillRect/>
          </a:stretch>
        </p:blipFill>
        <p:spPr>
          <a:xfrm>
            <a:off x="66763" y="1933304"/>
            <a:ext cx="3697163" cy="4743942"/>
          </a:xfrm>
          <a:prstGeom prst="rect">
            <a:avLst/>
          </a:prstGeom>
        </p:spPr>
      </p:pic>
      <p:pic>
        <p:nvPicPr>
          <p:cNvPr id="6" name="Picture 5"/>
          <p:cNvPicPr>
            <a:picLocks noChangeAspect="1"/>
          </p:cNvPicPr>
          <p:nvPr/>
        </p:nvPicPr>
        <p:blipFill>
          <a:blip r:embed="rId4">
            <a:clrChange>
              <a:clrFrom>
                <a:srgbClr val="FFFFFF"/>
              </a:clrFrom>
              <a:clrTo>
                <a:srgbClr val="FFFFFF">
                  <a:alpha val="0"/>
                </a:srgbClr>
              </a:clrTo>
            </a:clrChange>
          </a:blip>
          <a:stretch>
            <a:fillRect/>
          </a:stretch>
        </p:blipFill>
        <p:spPr>
          <a:xfrm>
            <a:off x="4040371" y="2060848"/>
            <a:ext cx="3912782" cy="4616398"/>
          </a:xfrm>
          <a:prstGeom prst="rect">
            <a:avLst/>
          </a:prstGeom>
        </p:spPr>
      </p:pic>
      <p:pic>
        <p:nvPicPr>
          <p:cNvPr id="7" name="Picture 6"/>
          <p:cNvPicPr>
            <a:picLocks noChangeAspect="1"/>
          </p:cNvPicPr>
          <p:nvPr/>
        </p:nvPicPr>
        <p:blipFill>
          <a:blip r:embed="rId5">
            <a:clrChange>
              <a:clrFrom>
                <a:srgbClr val="FFFFFF"/>
              </a:clrFrom>
              <a:clrTo>
                <a:srgbClr val="FFFFFF">
                  <a:alpha val="0"/>
                </a:srgbClr>
              </a:clrTo>
            </a:clrChange>
          </a:blip>
          <a:stretch>
            <a:fillRect/>
          </a:stretch>
        </p:blipFill>
        <p:spPr>
          <a:xfrm>
            <a:off x="8229598" y="2061176"/>
            <a:ext cx="3673367" cy="4445950"/>
          </a:xfrm>
          <a:prstGeom prst="rect">
            <a:avLst/>
          </a:prstGeom>
        </p:spPr>
      </p:pic>
    </p:spTree>
    <p:extLst>
      <p:ext uri="{BB962C8B-B14F-4D97-AF65-F5344CB8AC3E}">
        <p14:creationId xmlns:p14="http://schemas.microsoft.com/office/powerpoint/2010/main" val="1796519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56855" y="0"/>
            <a:ext cx="11035145" cy="1325563"/>
          </a:xfrm>
        </p:spPr>
        <p:txBody>
          <a:bodyPr/>
          <a:lstStyle/>
          <a:p>
            <a:pPr algn="ctr"/>
            <a:r>
              <a:rPr lang="en-US" b="1" dirty="0" smtClean="0"/>
              <a:t>Is there still room for further accommodation?</a:t>
            </a:r>
            <a:endParaRPr lang="en-PH" b="1" dirty="0"/>
          </a:p>
        </p:txBody>
      </p:sp>
      <p:pic>
        <p:nvPicPr>
          <p:cNvPr id="6" name="Picture 5"/>
          <p:cNvPicPr>
            <a:picLocks noChangeAspect="1"/>
          </p:cNvPicPr>
          <p:nvPr/>
        </p:nvPicPr>
        <p:blipFill>
          <a:blip r:embed="rId5">
            <a:clrChange>
              <a:clrFrom>
                <a:srgbClr val="FFFFFF"/>
              </a:clrFrom>
              <a:clrTo>
                <a:srgbClr val="FFFFFF">
                  <a:alpha val="0"/>
                </a:srgbClr>
              </a:clrTo>
            </a:clrChange>
          </a:blip>
          <a:stretch>
            <a:fillRect/>
          </a:stretch>
        </p:blipFill>
        <p:spPr>
          <a:xfrm>
            <a:off x="502932" y="2155031"/>
            <a:ext cx="5486400" cy="4102153"/>
          </a:xfrm>
          <a:prstGeom prst="rect">
            <a:avLst/>
          </a:prstGeom>
        </p:spPr>
      </p:pic>
      <p:pic>
        <p:nvPicPr>
          <p:cNvPr id="3" name="Picture 2"/>
          <p:cNvPicPr>
            <a:picLocks noChangeAspect="1"/>
          </p:cNvPicPr>
          <p:nvPr/>
        </p:nvPicPr>
        <p:blipFill>
          <a:blip r:embed="rId6">
            <a:clrChange>
              <a:clrFrom>
                <a:srgbClr val="FFFFFF"/>
              </a:clrFrom>
              <a:clrTo>
                <a:srgbClr val="FFFFFF">
                  <a:alpha val="0"/>
                </a:srgbClr>
              </a:clrTo>
            </a:clrChange>
          </a:blip>
          <a:stretch>
            <a:fillRect/>
          </a:stretch>
        </p:blipFill>
        <p:spPr>
          <a:xfrm>
            <a:off x="6412291" y="2155031"/>
            <a:ext cx="5486400" cy="4080474"/>
          </a:xfrm>
          <a:prstGeom prst="rect">
            <a:avLst/>
          </a:prstGeom>
        </p:spPr>
      </p:pic>
      <p:sp>
        <p:nvSpPr>
          <p:cNvPr id="8" name="Content Placeholder 2"/>
          <p:cNvSpPr txBox="1">
            <a:spLocks/>
          </p:cNvSpPr>
          <p:nvPr/>
        </p:nvSpPr>
        <p:spPr>
          <a:xfrm>
            <a:off x="372105" y="1450796"/>
            <a:ext cx="6040186" cy="42735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284480"/>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rgbClr val="284480"/>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284480"/>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284480"/>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284480"/>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600" b="1" i="1" dirty="0" smtClean="0"/>
              <a:t>Still positive spreads to the ECB interest rate</a:t>
            </a:r>
            <a:endParaRPr lang="en-GB" sz="1600" b="1" i="1" dirty="0"/>
          </a:p>
        </p:txBody>
      </p:sp>
      <p:sp>
        <p:nvSpPr>
          <p:cNvPr id="9" name="Content Placeholder 2"/>
          <p:cNvSpPr txBox="1">
            <a:spLocks/>
          </p:cNvSpPr>
          <p:nvPr/>
        </p:nvSpPr>
        <p:spPr>
          <a:xfrm>
            <a:off x="6412291" y="1432134"/>
            <a:ext cx="5486400" cy="42735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284480"/>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rgbClr val="284480"/>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284480"/>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284480"/>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284480"/>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600" b="1" i="1" dirty="0" smtClean="0"/>
              <a:t>…and forex reserves remained strong, despite interventions in some countries</a:t>
            </a:r>
            <a:endParaRPr lang="en-GB" sz="1600" b="1" i="1" dirty="0"/>
          </a:p>
        </p:txBody>
      </p:sp>
    </p:spTree>
    <p:extLst>
      <p:ext uri="{BB962C8B-B14F-4D97-AF65-F5344CB8AC3E}">
        <p14:creationId xmlns:p14="http://schemas.microsoft.com/office/powerpoint/2010/main" val="6429864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3234" y="1066802"/>
            <a:ext cx="11488994" cy="747008"/>
          </a:xfrm>
        </p:spPr>
        <p:txBody>
          <a:bodyPr>
            <a:normAutofit/>
          </a:bodyPr>
          <a:lstStyle/>
          <a:p>
            <a:pPr algn="l"/>
            <a:r>
              <a:rPr lang="en-US" sz="2000" b="1" i="1" dirty="0" smtClean="0"/>
              <a:t>Low interest rate environment may lead to excessive risk taking and debt build up  discourage savings, spur inflation and discourage structural reforms</a:t>
            </a:r>
            <a:endParaRPr lang="en-PH" sz="2000" b="1" i="1" dirty="0"/>
          </a:p>
        </p:txBody>
      </p:sp>
      <p:sp>
        <p:nvSpPr>
          <p:cNvPr id="5" name="Title 1"/>
          <p:cNvSpPr txBox="1">
            <a:spLocks/>
          </p:cNvSpPr>
          <p:nvPr/>
        </p:nvSpPr>
        <p:spPr>
          <a:xfrm>
            <a:off x="877256" y="232757"/>
            <a:ext cx="11488994" cy="83404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kern="1200">
                <a:solidFill>
                  <a:srgbClr val="284480"/>
                </a:solidFill>
                <a:latin typeface="Tahoma" panose="020B0604030504040204" pitchFamily="34" charset="0"/>
                <a:ea typeface="Tahoma" panose="020B0604030504040204" pitchFamily="34" charset="0"/>
                <a:cs typeface="Tahoma" panose="020B0604030504040204" pitchFamily="34" charset="0"/>
              </a:defRPr>
            </a:lvl1pPr>
          </a:lstStyle>
          <a:p>
            <a:r>
              <a:rPr lang="en-US" sz="3000" b="1" dirty="0" smtClean="0"/>
              <a:t>Possible side effects from prolonged accommodative MP?</a:t>
            </a:r>
            <a:endParaRPr lang="en-PH" sz="3000" i="1" dirty="0"/>
          </a:p>
        </p:txBody>
      </p:sp>
      <p:pic>
        <p:nvPicPr>
          <p:cNvPr id="4" name="Picture 3"/>
          <p:cNvPicPr>
            <a:picLocks noChangeAspect="1"/>
          </p:cNvPicPr>
          <p:nvPr/>
        </p:nvPicPr>
        <p:blipFill>
          <a:blip r:embed="rId5">
            <a:clrChange>
              <a:clrFrom>
                <a:srgbClr val="FFFFFF"/>
              </a:clrFrom>
              <a:clrTo>
                <a:srgbClr val="FFFFFF">
                  <a:alpha val="0"/>
                </a:srgbClr>
              </a:clrTo>
            </a:clrChange>
          </a:blip>
          <a:stretch>
            <a:fillRect/>
          </a:stretch>
        </p:blipFill>
        <p:spPr>
          <a:xfrm>
            <a:off x="367749" y="2008682"/>
            <a:ext cx="3394782" cy="4380803"/>
          </a:xfrm>
          <a:prstGeom prst="rect">
            <a:avLst/>
          </a:prstGeom>
        </p:spPr>
      </p:pic>
      <p:sp>
        <p:nvSpPr>
          <p:cNvPr id="8" name="TextBox 7"/>
          <p:cNvSpPr txBox="1"/>
          <p:nvPr/>
        </p:nvSpPr>
        <p:spPr>
          <a:xfrm>
            <a:off x="367749" y="6244209"/>
            <a:ext cx="7733264" cy="523220"/>
          </a:xfrm>
          <a:prstGeom prst="rect">
            <a:avLst/>
          </a:prstGeom>
          <a:noFill/>
        </p:spPr>
        <p:txBody>
          <a:bodyPr wrap="square" rtlCol="0">
            <a:spAutoFit/>
          </a:bodyPr>
          <a:lstStyle/>
          <a:p>
            <a:r>
              <a:rPr lang="en-US" sz="1400" dirty="0" smtClean="0">
                <a:latin typeface="Tahoma" panose="020B0604030504040204" pitchFamily="34" charset="0"/>
                <a:ea typeface="Tahoma" panose="020B0604030504040204" pitchFamily="34" charset="0"/>
                <a:cs typeface="Tahoma" panose="020B0604030504040204" pitchFamily="34" charset="0"/>
              </a:rPr>
              <a:t>* Data on general government debt after 2019 are IMF forecast (WEO October 2020). The benchmark for the gross national savings is 28% of GDP is taken from IMF </a:t>
            </a:r>
            <a:r>
              <a:rPr lang="en-US" sz="1400" dirty="0">
                <a:latin typeface="Tahoma" panose="020B0604030504040204" pitchFamily="34" charset="0"/>
                <a:ea typeface="Tahoma" panose="020B0604030504040204" pitchFamily="34" charset="0"/>
                <a:cs typeface="Tahoma" panose="020B0604030504040204" pitchFamily="34" charset="0"/>
              </a:rPr>
              <a:t>REO, May 2016</a:t>
            </a:r>
          </a:p>
        </p:txBody>
      </p:sp>
      <p:pic>
        <p:nvPicPr>
          <p:cNvPr id="10" name="Picture 9"/>
          <p:cNvPicPr>
            <a:picLocks noChangeAspect="1"/>
          </p:cNvPicPr>
          <p:nvPr/>
        </p:nvPicPr>
        <p:blipFill>
          <a:blip r:embed="rId6">
            <a:clrChange>
              <a:clrFrom>
                <a:srgbClr val="FFFFFF"/>
              </a:clrFrom>
              <a:clrTo>
                <a:srgbClr val="FFFFFF">
                  <a:alpha val="0"/>
                </a:srgbClr>
              </a:clrTo>
            </a:clrChange>
          </a:blip>
          <a:stretch>
            <a:fillRect/>
          </a:stretch>
        </p:blipFill>
        <p:spPr>
          <a:xfrm>
            <a:off x="8469442" y="2151419"/>
            <a:ext cx="3626305" cy="3874628"/>
          </a:xfrm>
          <a:prstGeom prst="rect">
            <a:avLst/>
          </a:prstGeom>
        </p:spPr>
      </p:pic>
      <p:pic>
        <p:nvPicPr>
          <p:cNvPr id="3" name="Picture 2"/>
          <p:cNvPicPr>
            <a:picLocks noChangeAspect="1"/>
          </p:cNvPicPr>
          <p:nvPr/>
        </p:nvPicPr>
        <p:blipFill>
          <a:blip r:embed="rId7">
            <a:clrChange>
              <a:clrFrom>
                <a:srgbClr val="FFFFFF"/>
              </a:clrFrom>
              <a:clrTo>
                <a:srgbClr val="FFFFFF">
                  <a:alpha val="0"/>
                </a:srgbClr>
              </a:clrTo>
            </a:clrChange>
          </a:blip>
          <a:stretch>
            <a:fillRect/>
          </a:stretch>
        </p:blipFill>
        <p:spPr>
          <a:xfrm>
            <a:off x="3957637" y="2008682"/>
            <a:ext cx="4300619" cy="4235527"/>
          </a:xfrm>
          <a:prstGeom prst="rect">
            <a:avLst/>
          </a:prstGeom>
        </p:spPr>
      </p:pic>
    </p:spTree>
    <p:extLst>
      <p:ext uri="{BB962C8B-B14F-4D97-AF65-F5344CB8AC3E}">
        <p14:creationId xmlns:p14="http://schemas.microsoft.com/office/powerpoint/2010/main" val="26230960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Main challenges ahead</a:t>
            </a:r>
            <a:endParaRPr lang="en-PH" b="1" dirty="0"/>
          </a:p>
        </p:txBody>
      </p:sp>
      <p:sp>
        <p:nvSpPr>
          <p:cNvPr id="3" name="Content Placeholder 2"/>
          <p:cNvSpPr>
            <a:spLocks noGrp="1"/>
          </p:cNvSpPr>
          <p:nvPr>
            <p:ph idx="1"/>
          </p:nvPr>
        </p:nvSpPr>
        <p:spPr>
          <a:xfrm>
            <a:off x="609600" y="1366285"/>
            <a:ext cx="10972800" cy="4525963"/>
          </a:xfrm>
        </p:spPr>
        <p:txBody>
          <a:bodyPr>
            <a:normAutofit lnSpcReduction="10000"/>
          </a:bodyPr>
          <a:lstStyle/>
          <a:p>
            <a:r>
              <a:rPr lang="en-US" sz="2800" dirty="0" smtClean="0"/>
              <a:t>Continuing with accommodative monetary and financial sector policies while being mindful of financial and price stability…</a:t>
            </a:r>
          </a:p>
          <a:p>
            <a:pPr marL="0" indent="0">
              <a:buNone/>
            </a:pPr>
            <a:endParaRPr lang="mk-MK" sz="2800" dirty="0" smtClean="0"/>
          </a:p>
          <a:p>
            <a:r>
              <a:rPr lang="en-GB" sz="2800" dirty="0" smtClean="0"/>
              <a:t>…but  sustained recovery is uncertain and requires building resilience for future shocks…</a:t>
            </a:r>
          </a:p>
          <a:p>
            <a:pPr marL="0" indent="0">
              <a:buNone/>
            </a:pPr>
            <a:endParaRPr lang="en-US" sz="2800" dirty="0" smtClean="0"/>
          </a:p>
          <a:p>
            <a:r>
              <a:rPr lang="en-US" sz="2800" dirty="0" smtClean="0"/>
              <a:t>…asking for focus </a:t>
            </a:r>
            <a:r>
              <a:rPr lang="en-US" sz="2800" dirty="0"/>
              <a:t>on structural </a:t>
            </a:r>
            <a:r>
              <a:rPr lang="en-US" sz="2800" dirty="0" smtClean="0"/>
              <a:t>policies, that would rebuilt fiscal space, strengthen institutions and the rule of law, and enhance the competiveness by adopting new processes, products and services tailored to the </a:t>
            </a:r>
            <a:r>
              <a:rPr lang="en-US" sz="2800" dirty="0" err="1" smtClean="0"/>
              <a:t>Covid</a:t>
            </a:r>
            <a:r>
              <a:rPr lang="en-US" sz="2800" dirty="0" smtClean="0"/>
              <a:t>- induced circumstances </a:t>
            </a:r>
            <a:endParaRPr lang="en-PH" sz="2800" dirty="0"/>
          </a:p>
        </p:txBody>
      </p:sp>
    </p:spTree>
    <p:extLst>
      <p:ext uri="{BB962C8B-B14F-4D97-AF65-F5344CB8AC3E}">
        <p14:creationId xmlns:p14="http://schemas.microsoft.com/office/powerpoint/2010/main" val="377199826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НБРМ_презентација_МК_ANG_dark_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НБРМ_презентација_МК_ANG_dark_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НБРМ_презентација_МК_ANG_dark_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4658</TotalTime>
  <Words>1979</Words>
  <Application>Microsoft Office PowerPoint</Application>
  <PresentationFormat>Widescreen</PresentationFormat>
  <Paragraphs>103</Paragraphs>
  <Slides>8</Slides>
  <Notes>8</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8</vt:i4>
      </vt:variant>
    </vt:vector>
  </HeadingPairs>
  <TitlesOfParts>
    <vt:vector size="14" baseType="lpstr">
      <vt:lpstr>Arial</vt:lpstr>
      <vt:lpstr>Calibri</vt:lpstr>
      <vt:lpstr>Tahoma</vt:lpstr>
      <vt:lpstr>НБРМ_презентација_МК_ANG_dark_blue</vt:lpstr>
      <vt:lpstr>1_НБРМ_презентација_МК_ANG_dark_blue</vt:lpstr>
      <vt:lpstr>2_НБРМ_презентација_МК_ANG_dark_blue</vt:lpstr>
      <vt:lpstr>Central Bank Policies as a response to COVID-19  Focus on the region </vt:lpstr>
      <vt:lpstr>World is faced with unprecedented shock that impacts all economies across the board in a synchronized manner </vt:lpstr>
      <vt:lpstr>How have central banks navigated in unchartered waters?</vt:lpstr>
      <vt:lpstr>Reaction of the central banks in the region-monetary loosening, forex interventions and financial sector policies </vt:lpstr>
      <vt:lpstr>Have the interventions been effective?</vt:lpstr>
      <vt:lpstr>Is there still room for further accommodation?</vt:lpstr>
      <vt:lpstr>Low interest rate environment may lead to excessive risk taking and debt build up  discourage savings, spur inflation and discourage structural reforms</vt:lpstr>
      <vt:lpstr>Main challenges ahead</vt:lpstr>
    </vt:vector>
  </TitlesOfParts>
  <Company>HP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Impact on the Economy and Central Bank Policies  Bank of Albania and the London School of Economics and Political Science</dc:title>
  <dc:creator>Anita Angelovska Bezoska</dc:creator>
  <cp:lastModifiedBy>Ivan Stojanovski</cp:lastModifiedBy>
  <cp:revision>137</cp:revision>
  <dcterms:created xsi:type="dcterms:W3CDTF">2020-10-12T08:33:24Z</dcterms:created>
  <dcterms:modified xsi:type="dcterms:W3CDTF">2020-10-28T13:53:47Z</dcterms:modified>
</cp:coreProperties>
</file>