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311" r:id="rId3"/>
    <p:sldId id="312" r:id="rId4"/>
    <p:sldId id="314" r:id="rId5"/>
    <p:sldId id="274" r:id="rId6"/>
    <p:sldId id="308" r:id="rId7"/>
    <p:sldId id="270" r:id="rId8"/>
    <p:sldId id="281" r:id="rId9"/>
    <p:sldId id="315" r:id="rId10"/>
    <p:sldId id="294" r:id="rId11"/>
  </p:sldIdLst>
  <p:sldSz cx="12192000" cy="6858000"/>
  <p:notesSz cx="6645275" cy="9775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71" autoAdjust="0"/>
  </p:normalViewPr>
  <p:slideViewPr>
    <p:cSldViewPr snapToGrid="0" showGuides="1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0F9CFE-A960-4270-B27C-8288419F28C0}" type="doc">
      <dgm:prSet loTypeId="urn:microsoft.com/office/officeart/2005/8/layout/hProcess9" loCatId="process" qsTypeId="urn:microsoft.com/office/officeart/2005/8/quickstyle/simple1" qsCatId="simple" csTypeId="urn:microsoft.com/office/officeart/2005/8/colors/accent6_2" csCatId="accent6" phldr="1"/>
      <dgm:spPr/>
    </dgm:pt>
    <dgm:pt modelId="{DED7A759-944E-4D90-B1A4-C680389954E1}">
      <dgm:prSet phldrT="[Text]" custT="1"/>
      <dgm:spPr/>
      <dgm:t>
        <a:bodyPr/>
        <a:lstStyle/>
        <a:p>
          <a:r>
            <a:rPr lang="en-US" sz="2700" b="1" dirty="0" err="1" smtClean="0"/>
            <a:t>Miratuar</a:t>
          </a:r>
          <a:r>
            <a:rPr lang="en-US" sz="2700" b="1" dirty="0" smtClean="0"/>
            <a:t> në  </a:t>
          </a:r>
          <a:r>
            <a:rPr lang="en-US" sz="2400" b="1" dirty="0" smtClean="0">
              <a:solidFill>
                <a:srgbClr val="C00000"/>
              </a:solidFill>
            </a:rPr>
            <a:t>01.06.2022</a:t>
          </a:r>
          <a:r>
            <a:rPr lang="en-US" sz="2400" dirty="0" smtClean="0"/>
            <a:t> </a:t>
          </a:r>
          <a:endParaRPr lang="en-US" sz="2400" dirty="0"/>
        </a:p>
      </dgm:t>
    </dgm:pt>
    <dgm:pt modelId="{BCFEE4A4-A678-4DE0-B02B-66B5C0D36436}" type="parTrans" cxnId="{D2698A05-C481-44FD-9A99-11F87A9AA73F}">
      <dgm:prSet/>
      <dgm:spPr/>
      <dgm:t>
        <a:bodyPr/>
        <a:lstStyle/>
        <a:p>
          <a:endParaRPr lang="en-US"/>
        </a:p>
      </dgm:t>
    </dgm:pt>
    <dgm:pt modelId="{43971156-BECB-4084-9455-7555BFD9C2FE}" type="sibTrans" cxnId="{D2698A05-C481-44FD-9A99-11F87A9AA73F}">
      <dgm:prSet/>
      <dgm:spPr/>
      <dgm:t>
        <a:bodyPr/>
        <a:lstStyle/>
        <a:p>
          <a:endParaRPr lang="en-US"/>
        </a:p>
      </dgm:t>
    </dgm:pt>
    <dgm:pt modelId="{FF8ECEBC-99AB-4123-9817-8452194E0062}">
      <dgm:prSet custT="1"/>
      <dgm:spPr/>
      <dgm:t>
        <a:bodyPr/>
        <a:lstStyle/>
        <a:p>
          <a:r>
            <a:rPr lang="en-US" sz="2700" b="1" dirty="0" err="1" smtClean="0"/>
            <a:t>Botuar</a:t>
          </a:r>
          <a:r>
            <a:rPr lang="en-US" sz="2700" b="1" dirty="0" smtClean="0"/>
            <a:t> në FZ </a:t>
          </a:r>
          <a:r>
            <a:rPr lang="en-US" sz="2400" b="1" dirty="0" smtClean="0">
              <a:solidFill>
                <a:srgbClr val="C00000"/>
              </a:solidFill>
            </a:rPr>
            <a:t>10.06.2022</a:t>
          </a:r>
          <a:endParaRPr lang="en-US" sz="2400" b="1" dirty="0">
            <a:solidFill>
              <a:srgbClr val="C00000"/>
            </a:solidFill>
          </a:endParaRPr>
        </a:p>
      </dgm:t>
    </dgm:pt>
    <dgm:pt modelId="{0570838C-52FF-4E49-949B-4EB08CA47150}" type="parTrans" cxnId="{C84DC968-21E4-4ADB-9EC8-19340B6A2454}">
      <dgm:prSet/>
      <dgm:spPr/>
      <dgm:t>
        <a:bodyPr/>
        <a:lstStyle/>
        <a:p>
          <a:endParaRPr lang="en-US"/>
        </a:p>
      </dgm:t>
    </dgm:pt>
    <dgm:pt modelId="{E2BB3078-540A-4230-A78F-A4CDEADF5DFF}" type="sibTrans" cxnId="{C84DC968-21E4-4ADB-9EC8-19340B6A2454}">
      <dgm:prSet/>
      <dgm:spPr/>
      <dgm:t>
        <a:bodyPr/>
        <a:lstStyle/>
        <a:p>
          <a:endParaRPr lang="en-US"/>
        </a:p>
      </dgm:t>
    </dgm:pt>
    <dgm:pt modelId="{199B2AB4-0C7A-4651-8E0A-10A0DD59BC13}">
      <dgm:prSet custT="1"/>
      <dgm:spPr/>
      <dgm:t>
        <a:bodyPr/>
        <a:lstStyle/>
        <a:p>
          <a:r>
            <a:rPr lang="en-US" sz="2700" b="1" dirty="0" smtClean="0"/>
            <a:t>Hyn në </a:t>
          </a:r>
          <a:r>
            <a:rPr lang="en-US" sz="2700" b="1" dirty="0" err="1" smtClean="0"/>
            <a:t>fuqi</a:t>
          </a:r>
          <a:r>
            <a:rPr lang="en-US" sz="2700" b="1" dirty="0" smtClean="0"/>
            <a:t> </a:t>
          </a:r>
          <a:r>
            <a:rPr lang="en-US" sz="2400" b="1" dirty="0" smtClean="0">
              <a:solidFill>
                <a:srgbClr val="C00000"/>
              </a:solidFill>
            </a:rPr>
            <a:t>01.01.2024</a:t>
          </a:r>
          <a:endParaRPr lang="en-US" sz="2400" b="1" dirty="0">
            <a:solidFill>
              <a:srgbClr val="C00000"/>
            </a:solidFill>
          </a:endParaRPr>
        </a:p>
      </dgm:t>
    </dgm:pt>
    <dgm:pt modelId="{FC2A1047-055E-4801-8271-2A712D6EA687}" type="parTrans" cxnId="{7187F90B-39E1-4CDC-9B65-D396103E0C69}">
      <dgm:prSet/>
      <dgm:spPr/>
      <dgm:t>
        <a:bodyPr/>
        <a:lstStyle/>
        <a:p>
          <a:endParaRPr lang="en-US"/>
        </a:p>
      </dgm:t>
    </dgm:pt>
    <dgm:pt modelId="{EB726CB1-0887-4D21-AF8B-E72DEC259D20}" type="sibTrans" cxnId="{7187F90B-39E1-4CDC-9B65-D396103E0C69}">
      <dgm:prSet/>
      <dgm:spPr/>
      <dgm:t>
        <a:bodyPr/>
        <a:lstStyle/>
        <a:p>
          <a:endParaRPr lang="en-US"/>
        </a:p>
      </dgm:t>
    </dgm:pt>
    <dgm:pt modelId="{96D14944-73DB-4FF3-B656-0E1DA2538672}" type="pres">
      <dgm:prSet presAssocID="{FF0F9CFE-A960-4270-B27C-8288419F28C0}" presName="CompostProcess" presStyleCnt="0">
        <dgm:presLayoutVars>
          <dgm:dir/>
          <dgm:resizeHandles val="exact"/>
        </dgm:presLayoutVars>
      </dgm:prSet>
      <dgm:spPr/>
    </dgm:pt>
    <dgm:pt modelId="{8428BF8A-AE34-4B64-8270-8E2DE36FF00E}" type="pres">
      <dgm:prSet presAssocID="{FF0F9CFE-A960-4270-B27C-8288419F28C0}" presName="arrow" presStyleLbl="bgShp" presStyleIdx="0" presStyleCnt="1"/>
      <dgm:spPr/>
    </dgm:pt>
    <dgm:pt modelId="{C566D4E1-0AB6-4D56-BFC8-EE136EB60050}" type="pres">
      <dgm:prSet presAssocID="{FF0F9CFE-A960-4270-B27C-8288419F28C0}" presName="linearProcess" presStyleCnt="0"/>
      <dgm:spPr/>
    </dgm:pt>
    <dgm:pt modelId="{27DCEDCB-1DCA-470B-9EBE-0AAEAE9F0150}" type="pres">
      <dgm:prSet presAssocID="{DED7A759-944E-4D90-B1A4-C680389954E1}" presName="textNode" presStyleLbl="node1" presStyleIdx="0" presStyleCnt="3" custLinFactNeighborY="46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FAE6AF-6C6B-40CD-8E6B-E1BC391CCE95}" type="pres">
      <dgm:prSet presAssocID="{43971156-BECB-4084-9455-7555BFD9C2FE}" presName="sibTrans" presStyleCnt="0"/>
      <dgm:spPr/>
    </dgm:pt>
    <dgm:pt modelId="{611D144A-F94D-464E-8DBF-B2A20063B80C}" type="pres">
      <dgm:prSet presAssocID="{FF8ECEBC-99AB-4123-9817-8452194E0062}" presName="textNode" presStyleLbl="node1" presStyleIdx="1" presStyleCnt="3" custLinFactNeighborX="-14101" custLinFactNeighborY="482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BB82E9-17AA-463B-84C4-BE32AC2C13D3}" type="pres">
      <dgm:prSet presAssocID="{E2BB3078-540A-4230-A78F-A4CDEADF5DFF}" presName="sibTrans" presStyleCnt="0"/>
      <dgm:spPr/>
    </dgm:pt>
    <dgm:pt modelId="{1F293298-D784-4EC7-87DA-E32EB78A82A2}" type="pres">
      <dgm:prSet presAssocID="{199B2AB4-0C7A-4651-8E0A-10A0DD59BC13}" presName="textNode" presStyleLbl="node1" presStyleIdx="2" presStyleCnt="3" custLinFactNeighborX="-70506" custLinFactNeighborY="520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48DE6F-E06E-4279-8308-7A5CD2FB3F48}" type="presOf" srcId="{199B2AB4-0C7A-4651-8E0A-10A0DD59BC13}" destId="{1F293298-D784-4EC7-87DA-E32EB78A82A2}" srcOrd="0" destOrd="0" presId="urn:microsoft.com/office/officeart/2005/8/layout/hProcess9"/>
    <dgm:cxn modelId="{C84DC968-21E4-4ADB-9EC8-19340B6A2454}" srcId="{FF0F9CFE-A960-4270-B27C-8288419F28C0}" destId="{FF8ECEBC-99AB-4123-9817-8452194E0062}" srcOrd="1" destOrd="0" parTransId="{0570838C-52FF-4E49-949B-4EB08CA47150}" sibTransId="{E2BB3078-540A-4230-A78F-A4CDEADF5DFF}"/>
    <dgm:cxn modelId="{555C8AD4-86A5-4359-996A-C83A6738878E}" type="presOf" srcId="{FF0F9CFE-A960-4270-B27C-8288419F28C0}" destId="{96D14944-73DB-4FF3-B656-0E1DA2538672}" srcOrd="0" destOrd="0" presId="urn:microsoft.com/office/officeart/2005/8/layout/hProcess9"/>
    <dgm:cxn modelId="{4E304855-274A-42D4-A485-6445446635A6}" type="presOf" srcId="{DED7A759-944E-4D90-B1A4-C680389954E1}" destId="{27DCEDCB-1DCA-470B-9EBE-0AAEAE9F0150}" srcOrd="0" destOrd="0" presId="urn:microsoft.com/office/officeart/2005/8/layout/hProcess9"/>
    <dgm:cxn modelId="{D2698A05-C481-44FD-9A99-11F87A9AA73F}" srcId="{FF0F9CFE-A960-4270-B27C-8288419F28C0}" destId="{DED7A759-944E-4D90-B1A4-C680389954E1}" srcOrd="0" destOrd="0" parTransId="{BCFEE4A4-A678-4DE0-B02B-66B5C0D36436}" sibTransId="{43971156-BECB-4084-9455-7555BFD9C2FE}"/>
    <dgm:cxn modelId="{7187F90B-39E1-4CDC-9B65-D396103E0C69}" srcId="{FF0F9CFE-A960-4270-B27C-8288419F28C0}" destId="{199B2AB4-0C7A-4651-8E0A-10A0DD59BC13}" srcOrd="2" destOrd="0" parTransId="{FC2A1047-055E-4801-8271-2A712D6EA687}" sibTransId="{EB726CB1-0887-4D21-AF8B-E72DEC259D20}"/>
    <dgm:cxn modelId="{EE8F5E68-AE46-4300-AB97-49865101CA61}" type="presOf" srcId="{FF8ECEBC-99AB-4123-9817-8452194E0062}" destId="{611D144A-F94D-464E-8DBF-B2A20063B80C}" srcOrd="0" destOrd="0" presId="urn:microsoft.com/office/officeart/2005/8/layout/hProcess9"/>
    <dgm:cxn modelId="{4E982081-A36C-4D78-A4A0-F78613E89369}" type="presParOf" srcId="{96D14944-73DB-4FF3-B656-0E1DA2538672}" destId="{8428BF8A-AE34-4B64-8270-8E2DE36FF00E}" srcOrd="0" destOrd="0" presId="urn:microsoft.com/office/officeart/2005/8/layout/hProcess9"/>
    <dgm:cxn modelId="{F84563F2-410E-4A64-812E-2CDE0293DEF7}" type="presParOf" srcId="{96D14944-73DB-4FF3-B656-0E1DA2538672}" destId="{C566D4E1-0AB6-4D56-BFC8-EE136EB60050}" srcOrd="1" destOrd="0" presId="urn:microsoft.com/office/officeart/2005/8/layout/hProcess9"/>
    <dgm:cxn modelId="{3FA24844-0C4A-480B-A8A8-E5AF579427BD}" type="presParOf" srcId="{C566D4E1-0AB6-4D56-BFC8-EE136EB60050}" destId="{27DCEDCB-1DCA-470B-9EBE-0AAEAE9F0150}" srcOrd="0" destOrd="0" presId="urn:microsoft.com/office/officeart/2005/8/layout/hProcess9"/>
    <dgm:cxn modelId="{411509DD-12A0-4187-A4E6-38FCA651205A}" type="presParOf" srcId="{C566D4E1-0AB6-4D56-BFC8-EE136EB60050}" destId="{3DFAE6AF-6C6B-40CD-8E6B-E1BC391CCE95}" srcOrd="1" destOrd="0" presId="urn:microsoft.com/office/officeart/2005/8/layout/hProcess9"/>
    <dgm:cxn modelId="{D2A277DF-36AF-41F9-A63F-6FDA9494D385}" type="presParOf" srcId="{C566D4E1-0AB6-4D56-BFC8-EE136EB60050}" destId="{611D144A-F94D-464E-8DBF-B2A20063B80C}" srcOrd="2" destOrd="0" presId="urn:microsoft.com/office/officeart/2005/8/layout/hProcess9"/>
    <dgm:cxn modelId="{22712004-75E8-49A4-9F8D-37242DC01732}" type="presParOf" srcId="{C566D4E1-0AB6-4D56-BFC8-EE136EB60050}" destId="{14BB82E9-17AA-463B-84C4-BE32AC2C13D3}" srcOrd="3" destOrd="0" presId="urn:microsoft.com/office/officeart/2005/8/layout/hProcess9"/>
    <dgm:cxn modelId="{98A1E3DB-3D88-463C-A9FB-ABA3612859E4}" type="presParOf" srcId="{C566D4E1-0AB6-4D56-BFC8-EE136EB60050}" destId="{1F293298-D784-4EC7-87DA-E32EB78A82A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619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4118" y="0"/>
            <a:ext cx="2879619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5C31E-C385-4E2C-9574-42AE9E7ED78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4528" y="4704616"/>
            <a:ext cx="5316220" cy="38492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5338"/>
            <a:ext cx="2879619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4118" y="9285338"/>
            <a:ext cx="2879619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5A7E3-9E28-4B46-B3C4-BCA6A0FC4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4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750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E55E8-D6D3-4826-A0E7-3E756BD3E6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72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BEA3AF-7A23-4A24-AD71-78795949C08E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2165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1B1F-E542-4704-A983-4507D90A21D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23F-6905-49EB-87CD-D84115832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26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1B1F-E542-4704-A983-4507D90A21D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23F-6905-49EB-87CD-D84115832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74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1B1F-E542-4704-A983-4507D90A21D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23F-6905-49EB-87CD-D84115832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72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1B1F-E542-4704-A983-4507D90A21D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23F-6905-49EB-87CD-D84115832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73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1B1F-E542-4704-A983-4507D90A21D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23F-6905-49EB-87CD-D84115832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50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1B1F-E542-4704-A983-4507D90A21D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23F-6905-49EB-87CD-D84115832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4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1B1F-E542-4704-A983-4507D90A21D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23F-6905-49EB-87CD-D84115832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1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1B1F-E542-4704-A983-4507D90A21D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23F-6905-49EB-87CD-D84115832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58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1B1F-E542-4704-A983-4507D90A21D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23F-6905-49EB-87CD-D84115832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8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1B1F-E542-4704-A983-4507D90A21D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23F-6905-49EB-87CD-D84115832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05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1B1F-E542-4704-A983-4507D90A21D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23F-6905-49EB-87CD-D84115832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9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B1B1F-E542-4704-A983-4507D90A21D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4223F-6905-49EB-87CD-D84115832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6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93508" y="5359400"/>
            <a:ext cx="8534400" cy="914400"/>
          </a:xfrm>
        </p:spPr>
        <p:txBody>
          <a:bodyPr>
            <a:normAutofit/>
          </a:bodyPr>
          <a:lstStyle/>
          <a:p>
            <a:r>
              <a:rPr lang="sq-AL" sz="1867" b="1" cap="all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Tiranë, </a:t>
            </a:r>
            <a:r>
              <a:rPr lang="en-US" sz="1867" b="1" cap="all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9  </a:t>
            </a:r>
            <a:r>
              <a:rPr lang="en-US" sz="1867" b="1" cap="all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NËntor</a:t>
            </a:r>
            <a:r>
              <a:rPr lang="en-US" sz="1867" b="1" cap="all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2022</a:t>
            </a:r>
            <a:endParaRPr lang="sq-AL" sz="1867" b="1" cap="all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endParaRPr lang="sq-AL" sz="2667" b="1" cap="all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4CA5-6F92-44E0-87AF-E5B2B5E40BE4}" type="slidenum">
              <a:rPr lang="sq-AL" smtClean="0"/>
              <a:t>1</a:t>
            </a:fld>
            <a:endParaRPr lang="sq-AL" dirty="0"/>
          </a:p>
        </p:txBody>
      </p:sp>
      <p:sp>
        <p:nvSpPr>
          <p:cNvPr id="7" name="Rectangle 6"/>
          <p:cNvSpPr/>
          <p:nvPr/>
        </p:nvSpPr>
        <p:spPr>
          <a:xfrm>
            <a:off x="656281" y="1814589"/>
            <a:ext cx="1107440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sz="2800" b="1" cap="small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Rregullore</a:t>
            </a:r>
            <a:r>
              <a:rPr lang="en-GB" sz="2800" b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 29/2022 </a:t>
            </a:r>
            <a:endParaRPr lang="en-GB" sz="2800" b="1" cap="small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sz="28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'</a:t>
            </a:r>
            <a:r>
              <a:rPr lang="en-GB" sz="2800" b="1" i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'Për </a:t>
            </a:r>
            <a:r>
              <a:rPr lang="en-GB" sz="2800" b="1" i="1" cap="small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autentifikimin</a:t>
            </a:r>
            <a:r>
              <a:rPr lang="en-GB" sz="2800" b="1" i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 e </a:t>
            </a:r>
            <a:r>
              <a:rPr lang="en-GB" sz="2800" b="1" i="1" cap="small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thelluar</a:t>
            </a:r>
            <a:r>
              <a:rPr lang="en-GB" sz="2800" b="1" i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 </a:t>
            </a:r>
            <a:r>
              <a:rPr lang="en-GB" sz="2800" b="1" i="1" cap="small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të</a:t>
            </a:r>
            <a:r>
              <a:rPr lang="en-GB" sz="2800" b="1" i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 </a:t>
            </a:r>
            <a:r>
              <a:rPr lang="en-GB" sz="2800" b="1" i="1" cap="small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klientit</a:t>
            </a:r>
            <a:r>
              <a:rPr lang="en-GB" sz="2800" b="1" i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 </a:t>
            </a:r>
            <a:r>
              <a:rPr lang="en-GB" sz="2800" b="1" i="1" cap="small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dhe</a:t>
            </a:r>
            <a:r>
              <a:rPr lang="en-GB" sz="2800" b="1" i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 </a:t>
            </a:r>
            <a:r>
              <a:rPr lang="en-GB" sz="2800" b="1" i="1" cap="small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standardet</a:t>
            </a:r>
            <a:r>
              <a:rPr lang="en-GB" sz="2800" b="1" i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 e </a:t>
            </a:r>
            <a:r>
              <a:rPr lang="en-GB" sz="2800" b="1" i="1" cap="small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përbashkëta</a:t>
            </a:r>
            <a:r>
              <a:rPr lang="en-GB" sz="2800" b="1" i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, </a:t>
            </a:r>
            <a:r>
              <a:rPr lang="en-GB" sz="2800" b="1" i="1" cap="small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të</a:t>
            </a:r>
            <a:r>
              <a:rPr lang="en-GB" sz="2800" b="1" i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 </a:t>
            </a:r>
            <a:r>
              <a:rPr lang="en-GB" sz="2800" b="1" i="1" cap="small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hapura</a:t>
            </a:r>
            <a:r>
              <a:rPr lang="en-GB" sz="2800" b="1" i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 </a:t>
            </a:r>
            <a:r>
              <a:rPr lang="en-GB" sz="2800" b="1" i="1" cap="small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dhe</a:t>
            </a:r>
            <a:r>
              <a:rPr lang="en-GB" sz="2800" b="1" i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 </a:t>
            </a:r>
            <a:r>
              <a:rPr lang="en-GB" sz="2800" b="1" i="1" cap="small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të</a:t>
            </a:r>
            <a:r>
              <a:rPr lang="en-GB" sz="2800" b="1" i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 </a:t>
            </a:r>
            <a:r>
              <a:rPr lang="en-GB" sz="2800" b="1" i="1" cap="small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sigurta</a:t>
            </a:r>
            <a:r>
              <a:rPr lang="en-GB" sz="2800" b="1" i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 </a:t>
            </a:r>
            <a:r>
              <a:rPr lang="en-GB" sz="2800" b="1" i="1" cap="small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të</a:t>
            </a:r>
            <a:r>
              <a:rPr lang="en-GB" sz="2800" b="1" i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 </a:t>
            </a:r>
            <a:r>
              <a:rPr lang="en-GB" sz="2800" b="1" i="1" cap="small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komunikimit</a:t>
            </a:r>
            <a:r>
              <a:rPr lang="en-GB" sz="2800" b="1" i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''</a:t>
            </a:r>
            <a:endParaRPr lang="sq-AL" sz="2800" b="1" i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708" y="189992"/>
            <a:ext cx="1524000" cy="102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itle 4"/>
          <p:cNvSpPr txBox="1">
            <a:spLocks/>
          </p:cNvSpPr>
          <p:nvPr/>
        </p:nvSpPr>
        <p:spPr>
          <a:xfrm>
            <a:off x="1608156" y="3672858"/>
            <a:ext cx="85344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67" b="1" cap="all" dirty="0" smtClean="0">
                <a:latin typeface="+mj-lt"/>
                <a:ea typeface="+mj-ea"/>
                <a:cs typeface="+mj-cs"/>
              </a:rPr>
              <a:t>DENIZ DERALLA</a:t>
            </a:r>
          </a:p>
          <a:p>
            <a:r>
              <a:rPr lang="en-US" sz="1867" b="1" cap="all" dirty="0" err="1" smtClean="0">
                <a:latin typeface="+mj-lt"/>
                <a:ea typeface="+mj-ea"/>
                <a:cs typeface="+mj-cs"/>
              </a:rPr>
              <a:t>Drejtor</a:t>
            </a:r>
            <a:r>
              <a:rPr lang="en-US" sz="1867" b="1" cap="all" dirty="0" smtClean="0">
                <a:latin typeface="+mj-lt"/>
                <a:ea typeface="+mj-ea"/>
                <a:cs typeface="+mj-cs"/>
              </a:rPr>
              <a:t> I </a:t>
            </a:r>
            <a:r>
              <a:rPr lang="en-US" sz="1867" b="1" cap="all" dirty="0" err="1" smtClean="0">
                <a:latin typeface="+mj-lt"/>
                <a:ea typeface="+mj-ea"/>
                <a:cs typeface="+mj-cs"/>
              </a:rPr>
              <a:t>Departamentit</a:t>
            </a:r>
            <a:r>
              <a:rPr lang="en-US" sz="1867" b="1" cap="all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867" b="1" cap="all" dirty="0" err="1" smtClean="0">
                <a:latin typeface="+mj-lt"/>
                <a:ea typeface="+mj-ea"/>
                <a:cs typeface="+mj-cs"/>
              </a:rPr>
              <a:t>të</a:t>
            </a:r>
            <a:r>
              <a:rPr lang="en-US" sz="1867" b="1" cap="all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867" b="1" cap="all" dirty="0" err="1" smtClean="0">
                <a:latin typeface="+mj-lt"/>
                <a:ea typeface="+mj-ea"/>
                <a:cs typeface="+mj-cs"/>
              </a:rPr>
              <a:t>Mbikëqyrjes</a:t>
            </a:r>
            <a:r>
              <a:rPr lang="en-US" sz="1867" b="1" cap="all" dirty="0" smtClean="0">
                <a:latin typeface="+mj-lt"/>
                <a:ea typeface="+mj-ea"/>
                <a:cs typeface="+mj-cs"/>
              </a:rPr>
              <a:t> </a:t>
            </a:r>
            <a:endParaRPr lang="sq-AL" sz="1867" b="1" cap="all" dirty="0" smtClean="0">
              <a:latin typeface="+mj-lt"/>
              <a:ea typeface="+mj-ea"/>
              <a:cs typeface="+mj-cs"/>
            </a:endParaRPr>
          </a:p>
          <a:p>
            <a:endParaRPr lang="sq-AL" sz="2667" b="1" cap="all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2069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4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US" sz="34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3400" dirty="0" smtClean="0">
                <a:solidFill>
                  <a:srgbClr val="C00000"/>
                </a:solidFill>
              </a:rPr>
              <a:t>JU FALEMINDERIT PËR VËMENDJEN!</a:t>
            </a:r>
            <a:endParaRPr lang="en-US" sz="3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5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q-AL" sz="2800" b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Objekti i rregullores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q-AL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 qëllim promovimin e inovacionit dhe sigurisë  së shërbimeve të rregulluar nga ligji,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rregullorja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q-AL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syno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sq-AL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endParaRPr lang="sq-AL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vendosjen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b="1" i="1" dirty="0">
                <a:solidFill>
                  <a:srgbClr val="C00000"/>
                </a:solidFill>
              </a:rPr>
              <a:t>e </a:t>
            </a:r>
            <a:r>
              <a:rPr lang="en-US" sz="1800" b="1" i="1" dirty="0" err="1">
                <a:solidFill>
                  <a:srgbClr val="C00000"/>
                </a:solidFill>
              </a:rPr>
              <a:t>standardeve</a:t>
            </a:r>
            <a:r>
              <a:rPr lang="en-US" sz="1800" b="1" i="1" dirty="0">
                <a:solidFill>
                  <a:srgbClr val="C00000"/>
                </a:solidFill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</a:rPr>
              <a:t>të</a:t>
            </a:r>
            <a:r>
              <a:rPr lang="en-US" sz="1800" b="1" i="1" dirty="0">
                <a:solidFill>
                  <a:srgbClr val="C00000"/>
                </a:solidFill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</a:rPr>
              <a:t>përbashkëta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të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hapura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dhe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të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sigurta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të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komunikimit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b="1" i="1" dirty="0">
                <a:solidFill>
                  <a:srgbClr val="C00000"/>
                </a:solidFill>
              </a:rPr>
              <a:t>për </a:t>
            </a:r>
            <a:r>
              <a:rPr lang="en-US" sz="1800" b="1" i="1" dirty="0" smtClean="0">
                <a:solidFill>
                  <a:srgbClr val="C00000"/>
                </a:solidFill>
              </a:rPr>
              <a:t>open-banking; </a:t>
            </a:r>
          </a:p>
          <a:p>
            <a:endParaRPr lang="en-US" sz="1800" b="1" i="1" dirty="0" smtClean="0">
              <a:solidFill>
                <a:srgbClr val="C00000"/>
              </a:solidFill>
            </a:endParaRPr>
          </a:p>
          <a:p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zbatimin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procedurës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së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b="1" i="1" dirty="0">
                <a:solidFill>
                  <a:srgbClr val="C00000"/>
                </a:solidFill>
              </a:rPr>
              <a:t>Autentifikimit </a:t>
            </a:r>
            <a:r>
              <a:rPr lang="en-US" sz="1800" b="1" i="1" dirty="0" err="1">
                <a:solidFill>
                  <a:srgbClr val="C00000"/>
                </a:solidFill>
              </a:rPr>
              <a:t>të</a:t>
            </a:r>
            <a:r>
              <a:rPr lang="en-US" sz="1800" b="1" i="1" dirty="0">
                <a:solidFill>
                  <a:srgbClr val="C00000"/>
                </a:solidFill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</a:rPr>
              <a:t>Thelluar</a:t>
            </a:r>
            <a:r>
              <a:rPr lang="en-US" sz="1800" b="1" i="1" dirty="0">
                <a:solidFill>
                  <a:srgbClr val="C00000"/>
                </a:solidFill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</a:rPr>
              <a:t>të</a:t>
            </a:r>
            <a:r>
              <a:rPr lang="en-US" sz="1800" b="1" i="1" dirty="0">
                <a:solidFill>
                  <a:srgbClr val="C00000"/>
                </a:solidFill>
              </a:rPr>
              <a:t> </a:t>
            </a:r>
            <a:r>
              <a:rPr lang="en-US" sz="1800" b="1" i="1" dirty="0" err="1" smtClean="0">
                <a:solidFill>
                  <a:srgbClr val="C00000"/>
                </a:solidFill>
              </a:rPr>
              <a:t>Klientit</a:t>
            </a:r>
            <a:r>
              <a:rPr lang="en-US" sz="1800" b="1" i="1" dirty="0" smtClean="0">
                <a:solidFill>
                  <a:srgbClr val="C00000"/>
                </a:solidFill>
              </a:rPr>
              <a:t> (ATK);</a:t>
            </a:r>
          </a:p>
          <a:p>
            <a:pPr marL="0" indent="0">
              <a:buNone/>
            </a:pPr>
            <a:endParaRPr lang="en-US" sz="1800" b="1" i="1" dirty="0">
              <a:solidFill>
                <a:srgbClr val="C00000"/>
              </a:solidFill>
            </a:endParaRPr>
          </a:p>
          <a:p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mbrojtjen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en-US" sz="1800" b="1" i="1" dirty="0" err="1">
                <a:solidFill>
                  <a:srgbClr val="C00000"/>
                </a:solidFill>
              </a:rPr>
              <a:t>konfidencialitetit</a:t>
            </a:r>
            <a:r>
              <a:rPr lang="en-US" sz="1800" b="1" i="1" dirty="0">
                <a:solidFill>
                  <a:srgbClr val="C00000"/>
                </a:solidFill>
              </a:rPr>
              <a:t> dhe </a:t>
            </a:r>
            <a:r>
              <a:rPr lang="en-US" sz="1800" b="1" i="1" dirty="0" err="1">
                <a:solidFill>
                  <a:srgbClr val="C00000"/>
                </a:solidFill>
              </a:rPr>
              <a:t>integritetit</a:t>
            </a:r>
            <a:r>
              <a:rPr lang="en-US" sz="1800" b="1" i="1" dirty="0">
                <a:solidFill>
                  <a:srgbClr val="C00000"/>
                </a:solidFill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</a:rPr>
              <a:t>të</a:t>
            </a:r>
            <a:r>
              <a:rPr lang="en-US" sz="1800" b="1" i="1" dirty="0">
                <a:solidFill>
                  <a:srgbClr val="C00000"/>
                </a:solidFill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</a:rPr>
              <a:t>kredencialeve</a:t>
            </a:r>
            <a:r>
              <a:rPr lang="en-US" sz="1800" b="1" i="1" dirty="0">
                <a:solidFill>
                  <a:srgbClr val="C00000"/>
                </a:solidFill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</a:rPr>
              <a:t>të</a:t>
            </a:r>
            <a:r>
              <a:rPr lang="en-US" sz="1800" b="1" i="1" dirty="0">
                <a:solidFill>
                  <a:srgbClr val="C00000"/>
                </a:solidFill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</a:rPr>
              <a:t>personalizuara</a:t>
            </a:r>
            <a:r>
              <a:rPr lang="en-US" sz="1800" b="1" i="1" dirty="0">
                <a:solidFill>
                  <a:srgbClr val="C00000"/>
                </a:solidFill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</a:rPr>
              <a:t>të</a:t>
            </a:r>
            <a:r>
              <a:rPr lang="en-US" sz="1800" b="1" i="1" dirty="0">
                <a:solidFill>
                  <a:srgbClr val="C00000"/>
                </a:solidFill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</a:rPr>
              <a:t>sigurisë</a:t>
            </a:r>
            <a:r>
              <a:rPr lang="en-US" sz="1800" b="1" i="1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së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përdoruesve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të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shërbimeve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të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pagesave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800" b="1" i="1" dirty="0" err="1" smtClean="0">
                <a:solidFill>
                  <a:srgbClr val="C00000"/>
                </a:solidFill>
              </a:rPr>
              <a:t>përjashtimin</a:t>
            </a:r>
            <a:r>
              <a:rPr lang="en-US" sz="1800" b="1" i="1" dirty="0" smtClean="0">
                <a:solidFill>
                  <a:srgbClr val="C00000"/>
                </a:solidFill>
              </a:rPr>
              <a:t> </a:t>
            </a:r>
            <a:r>
              <a:rPr lang="en-US" sz="1800" b="1" i="1" dirty="0">
                <a:solidFill>
                  <a:srgbClr val="C00000"/>
                </a:solidFill>
              </a:rPr>
              <a:t>nga </a:t>
            </a:r>
            <a:r>
              <a:rPr lang="en-US" sz="1800" b="1" i="1" dirty="0" err="1">
                <a:solidFill>
                  <a:srgbClr val="C00000"/>
                </a:solidFill>
              </a:rPr>
              <a:t>zbatimi</a:t>
            </a:r>
            <a:r>
              <a:rPr lang="en-US" sz="1800" b="1" i="1" dirty="0">
                <a:solidFill>
                  <a:srgbClr val="C00000"/>
                </a:solidFill>
              </a:rPr>
              <a:t> i </a:t>
            </a:r>
            <a:r>
              <a:rPr lang="en-US" sz="1800" b="1" i="1" dirty="0" err="1">
                <a:solidFill>
                  <a:srgbClr val="C00000"/>
                </a:solidFill>
              </a:rPr>
              <a:t>kërkesave</a:t>
            </a:r>
            <a:r>
              <a:rPr lang="en-US" sz="1800" b="1" i="1" dirty="0">
                <a:solidFill>
                  <a:srgbClr val="C00000"/>
                </a:solidFill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</a:rPr>
              <a:t>të</a:t>
            </a:r>
            <a:r>
              <a:rPr lang="en-US" sz="1800" b="1" i="1" dirty="0">
                <a:solidFill>
                  <a:srgbClr val="C00000"/>
                </a:solidFill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</a:rPr>
              <a:t>sigurisë</a:t>
            </a:r>
            <a:r>
              <a:rPr lang="en-US" sz="1800" b="1" i="1" dirty="0">
                <a:solidFill>
                  <a:srgbClr val="C00000"/>
                </a:solidFill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</a:rPr>
              <a:t>së</a:t>
            </a:r>
            <a:r>
              <a:rPr lang="en-US" sz="1800" b="1" i="1" dirty="0">
                <a:solidFill>
                  <a:srgbClr val="C00000"/>
                </a:solidFill>
              </a:rPr>
              <a:t> </a:t>
            </a:r>
            <a:r>
              <a:rPr lang="en-US" sz="1800" b="1" i="1" dirty="0" smtClean="0">
                <a:solidFill>
                  <a:srgbClr val="C00000"/>
                </a:solidFill>
              </a:rPr>
              <a:t>ATK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bazuar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në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nivelin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rrezikut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shumën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dhe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përsëritjen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transaksionit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të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pagesës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dhe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të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kanalit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të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pagesës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të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përdorur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për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ekzekutimin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tij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448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cap="small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Afatet</a:t>
            </a:r>
            <a:r>
              <a:rPr lang="en-US" sz="2800" b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e </a:t>
            </a:r>
            <a:r>
              <a:rPr lang="en-US" sz="2800" b="1" cap="small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miratimit</a:t>
            </a:r>
            <a:r>
              <a:rPr lang="en-US" sz="2800" b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dhe </a:t>
            </a:r>
            <a:r>
              <a:rPr lang="en-US" sz="2800" b="1" cap="small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zbatimit</a:t>
            </a:r>
            <a:r>
              <a:rPr lang="en-US" sz="2800" b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en-US" sz="2800" b="1" cap="small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të</a:t>
            </a:r>
            <a:r>
              <a:rPr lang="en-US" sz="28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en-US" sz="2800" b="1" cap="small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rregullores</a:t>
            </a:r>
            <a:r>
              <a:rPr lang="en-US" sz="28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endParaRPr lang="en-US" sz="28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01733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2957384" y="3220994"/>
            <a:ext cx="4234248" cy="47779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19 </a:t>
            </a:r>
            <a:r>
              <a:rPr lang="en-US" dirty="0" err="1" smtClean="0"/>
              <a:t>muaj</a:t>
            </a:r>
            <a:r>
              <a:rPr lang="en-US" dirty="0"/>
              <a:t> </a:t>
            </a:r>
            <a:r>
              <a:rPr lang="en-US" dirty="0" smtClean="0"/>
              <a:t>për </a:t>
            </a:r>
            <a:r>
              <a:rPr lang="en-US" dirty="0" err="1" smtClean="0"/>
              <a:t>zhvillimin</a:t>
            </a:r>
            <a:r>
              <a:rPr lang="en-US" dirty="0" smtClean="0"/>
              <a:t> e Open API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846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836" y="1675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cap="small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Subjektet</a:t>
            </a:r>
            <a:r>
              <a:rPr lang="en-US" sz="28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en-US" sz="2800" b="1" cap="small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dhe</a:t>
            </a:r>
            <a:r>
              <a:rPr lang="en-US" sz="28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en-US" sz="2800" b="1" cap="small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shërbimet</a:t>
            </a:r>
            <a:r>
              <a:rPr lang="en-US" sz="28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e </a:t>
            </a:r>
            <a:r>
              <a:rPr lang="en-US" sz="2800" b="1" cap="small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rregulluara</a:t>
            </a:r>
            <a:r>
              <a:rPr lang="en-US" sz="28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endParaRPr lang="sq-AL" sz="28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879109" cy="4351338"/>
          </a:xfrm>
        </p:spPr>
        <p:txBody>
          <a:bodyPr>
            <a:normAutofit/>
          </a:bodyPr>
          <a:lstStyle/>
          <a:p>
            <a:r>
              <a:rPr lang="sq-A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Të gjithë ofruesit e shërbimeve të pagesave të rregulluar nga Ligji “Për shërbimet e pagesave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 :</a:t>
            </a:r>
          </a:p>
          <a:p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q-AL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Bankat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r>
              <a:rPr lang="sq-AL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q-AL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Institucionet e Parasë Elektronike</a:t>
            </a:r>
            <a:r>
              <a:rPr lang="sq-AL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q-AL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Institucionet </a:t>
            </a:r>
            <a:r>
              <a:rPr lang="sq-AL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sq-AL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Pagesave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en-US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që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kryejnë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shërbime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pagesash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en-GB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22818" y="1690688"/>
            <a:ext cx="48791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Autentifikimi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Thelluar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Klientit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zbatohet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për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 </a:t>
            </a:r>
            <a:r>
              <a:rPr lang="en-US" sz="1700" b="1" i="1" dirty="0" err="1" smtClean="0">
                <a:solidFill>
                  <a:srgbClr val="C00000"/>
                </a:solidFill>
              </a:rPr>
              <a:t>aksesimin</a:t>
            </a:r>
            <a:r>
              <a:rPr lang="en-US" sz="1700" b="1" i="1" dirty="0" smtClean="0">
                <a:solidFill>
                  <a:srgbClr val="C00000"/>
                </a:solidFill>
              </a:rPr>
              <a:t> e </a:t>
            </a:r>
            <a:r>
              <a:rPr lang="en-US" sz="1700" b="1" i="1" dirty="0" err="1" smtClean="0">
                <a:solidFill>
                  <a:srgbClr val="C00000"/>
                </a:solidFill>
              </a:rPr>
              <a:t>llogarive</a:t>
            </a:r>
            <a:r>
              <a:rPr lang="en-US" sz="1700" b="1" i="1" dirty="0" smtClean="0">
                <a:solidFill>
                  <a:srgbClr val="C00000"/>
                </a:solidFill>
              </a:rPr>
              <a:t>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tij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të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pagesave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on-line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0" indent="0">
              <a:buNone/>
            </a:pP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700" b="1" i="1" dirty="0" err="1" smtClean="0">
                <a:solidFill>
                  <a:srgbClr val="C00000"/>
                </a:solidFill>
              </a:rPr>
              <a:t>inicimin</a:t>
            </a:r>
            <a:r>
              <a:rPr lang="en-US" sz="1700" b="1" i="1" dirty="0" smtClean="0">
                <a:solidFill>
                  <a:srgbClr val="C00000"/>
                </a:solidFill>
              </a:rPr>
              <a:t> e </a:t>
            </a:r>
            <a:r>
              <a:rPr lang="en-US" sz="1700" b="1" i="1" dirty="0" err="1" smtClean="0">
                <a:solidFill>
                  <a:srgbClr val="C00000"/>
                </a:solidFill>
              </a:rPr>
              <a:t>një</a:t>
            </a:r>
            <a:r>
              <a:rPr lang="en-US" sz="1700" b="1" i="1" dirty="0" smtClean="0">
                <a:solidFill>
                  <a:srgbClr val="C00000"/>
                </a:solidFill>
              </a:rPr>
              <a:t> </a:t>
            </a:r>
            <a:r>
              <a:rPr lang="en-US" sz="1700" b="1" i="1" dirty="0" err="1" smtClean="0">
                <a:solidFill>
                  <a:srgbClr val="C00000"/>
                </a:solidFill>
              </a:rPr>
              <a:t>transaksioni</a:t>
            </a:r>
            <a:r>
              <a:rPr 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elektronik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pagese</a:t>
            </a:r>
            <a:r>
              <a:rPr 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kryerjen</a:t>
            </a:r>
            <a:r>
              <a:rPr 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sz="1700" b="1" i="1" dirty="0" err="1" smtClean="0">
                <a:solidFill>
                  <a:srgbClr val="C00000"/>
                </a:solidFill>
              </a:rPr>
              <a:t>çdo</a:t>
            </a:r>
            <a:r>
              <a:rPr lang="en-US" sz="1700" b="1" i="1" dirty="0" smtClean="0">
                <a:solidFill>
                  <a:srgbClr val="C00000"/>
                </a:solidFill>
              </a:rPr>
              <a:t> </a:t>
            </a:r>
            <a:r>
              <a:rPr lang="en-US" sz="1700" b="1" i="1" dirty="0" err="1" smtClean="0">
                <a:solidFill>
                  <a:srgbClr val="C00000"/>
                </a:solidFill>
              </a:rPr>
              <a:t>veprimi</a:t>
            </a:r>
            <a:r>
              <a:rPr lang="en-US" sz="1700" b="1" i="1" dirty="0" smtClean="0">
                <a:solidFill>
                  <a:srgbClr val="C00000"/>
                </a:solidFill>
              </a:rPr>
              <a:t> </a:t>
            </a:r>
            <a:r>
              <a:rPr lang="en-US" sz="1700" b="1" i="1" dirty="0" err="1" smtClean="0">
                <a:solidFill>
                  <a:srgbClr val="C00000"/>
                </a:solidFill>
              </a:rPr>
              <a:t>nëpërmjet</a:t>
            </a:r>
            <a:r>
              <a:rPr lang="en-US" sz="1700" b="1" i="1" dirty="0" smtClean="0">
                <a:solidFill>
                  <a:srgbClr val="C00000"/>
                </a:solidFill>
              </a:rPr>
              <a:t> </a:t>
            </a:r>
            <a:r>
              <a:rPr lang="en-US" sz="1700" b="1" i="1" dirty="0" err="1" smtClean="0">
                <a:solidFill>
                  <a:srgbClr val="C00000"/>
                </a:solidFill>
              </a:rPr>
              <a:t>një</a:t>
            </a:r>
            <a:r>
              <a:rPr lang="en-US" sz="1700" b="1" i="1" dirty="0" smtClean="0">
                <a:solidFill>
                  <a:srgbClr val="C00000"/>
                </a:solidFill>
              </a:rPr>
              <a:t> </a:t>
            </a:r>
            <a:r>
              <a:rPr lang="en-US" sz="1700" b="1" i="1" dirty="0" err="1" smtClean="0">
                <a:solidFill>
                  <a:srgbClr val="C00000"/>
                </a:solidFill>
              </a:rPr>
              <a:t>mënyre</a:t>
            </a:r>
            <a:r>
              <a:rPr lang="en-US" sz="1700" b="1" i="1" dirty="0" smtClean="0">
                <a:solidFill>
                  <a:srgbClr val="C00000"/>
                </a:solidFill>
              </a:rPr>
              <a:t> </a:t>
            </a:r>
            <a:r>
              <a:rPr lang="en-US" sz="1700" b="1" i="1" dirty="0" err="1" smtClean="0">
                <a:solidFill>
                  <a:srgbClr val="C00000"/>
                </a:solidFill>
              </a:rPr>
              <a:t>komunikimi</a:t>
            </a:r>
            <a:r>
              <a:rPr lang="en-US" sz="1700" b="1" i="1" dirty="0" smtClean="0">
                <a:solidFill>
                  <a:srgbClr val="C00000"/>
                </a:solidFill>
              </a:rPr>
              <a:t> në </a:t>
            </a:r>
            <a:r>
              <a:rPr lang="en-US" sz="1700" b="1" i="1" dirty="0" err="1" smtClean="0">
                <a:solidFill>
                  <a:srgbClr val="C00000"/>
                </a:solidFill>
              </a:rPr>
              <a:t>distancë</a:t>
            </a:r>
            <a:r>
              <a:rPr 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Open-banking</a:t>
            </a:r>
          </a:p>
          <a:p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700" b="1" i="1" dirty="0" err="1">
                <a:solidFill>
                  <a:srgbClr val="C00000"/>
                </a:solidFill>
              </a:rPr>
              <a:t>Shërbimi</a:t>
            </a:r>
            <a:r>
              <a:rPr lang="en-US" sz="1700" b="1" i="1" dirty="0">
                <a:solidFill>
                  <a:srgbClr val="C00000"/>
                </a:solidFill>
              </a:rPr>
              <a:t> i </a:t>
            </a:r>
            <a:r>
              <a:rPr lang="en-US" sz="1700" b="1" i="1" dirty="0" err="1">
                <a:solidFill>
                  <a:srgbClr val="C00000"/>
                </a:solidFill>
              </a:rPr>
              <a:t>inicimit</a:t>
            </a:r>
            <a:r>
              <a:rPr lang="en-US" sz="1700" b="1" i="1" dirty="0">
                <a:solidFill>
                  <a:srgbClr val="C00000"/>
                </a:solidFill>
              </a:rPr>
              <a:t> </a:t>
            </a:r>
            <a:r>
              <a:rPr lang="en-US" sz="1700" b="1" i="1" dirty="0" err="1">
                <a:solidFill>
                  <a:srgbClr val="C00000"/>
                </a:solidFill>
              </a:rPr>
              <a:t>të</a:t>
            </a:r>
            <a:r>
              <a:rPr lang="en-US" sz="1700" b="1" i="1" dirty="0">
                <a:solidFill>
                  <a:srgbClr val="C00000"/>
                </a:solidFill>
              </a:rPr>
              <a:t> </a:t>
            </a:r>
            <a:r>
              <a:rPr lang="en-US" sz="1700" b="1" i="1" dirty="0" err="1">
                <a:solidFill>
                  <a:srgbClr val="C00000"/>
                </a:solidFill>
              </a:rPr>
              <a:t>pagesës</a:t>
            </a:r>
            <a:r>
              <a:rPr lang="en-US" sz="1700" b="1" i="1" dirty="0">
                <a:solidFill>
                  <a:srgbClr val="C00000"/>
                </a:solidFill>
              </a:rPr>
              <a:t>.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1700" b="1" i="1" dirty="0">
              <a:solidFill>
                <a:srgbClr val="C00000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700" b="1" i="1" dirty="0" err="1">
                <a:solidFill>
                  <a:srgbClr val="C00000"/>
                </a:solidFill>
              </a:rPr>
              <a:t>Shërbimi</a:t>
            </a:r>
            <a:r>
              <a:rPr lang="en-US" sz="1700" b="1" i="1" dirty="0">
                <a:solidFill>
                  <a:srgbClr val="C00000"/>
                </a:solidFill>
              </a:rPr>
              <a:t> i </a:t>
            </a:r>
            <a:r>
              <a:rPr lang="en-US" sz="1700" b="1" i="1" dirty="0" err="1">
                <a:solidFill>
                  <a:srgbClr val="C00000"/>
                </a:solidFill>
              </a:rPr>
              <a:t>informimit</a:t>
            </a:r>
            <a:r>
              <a:rPr lang="en-US" sz="1700" b="1" i="1" dirty="0">
                <a:solidFill>
                  <a:srgbClr val="C00000"/>
                </a:solidFill>
              </a:rPr>
              <a:t> </a:t>
            </a:r>
            <a:r>
              <a:rPr lang="en-US" sz="1700" b="1" i="1" dirty="0" err="1">
                <a:solidFill>
                  <a:srgbClr val="C00000"/>
                </a:solidFill>
              </a:rPr>
              <a:t>mbi</a:t>
            </a:r>
            <a:r>
              <a:rPr lang="en-US" sz="1700" b="1" i="1" dirty="0">
                <a:solidFill>
                  <a:srgbClr val="C00000"/>
                </a:solidFill>
              </a:rPr>
              <a:t> </a:t>
            </a:r>
            <a:r>
              <a:rPr lang="en-US" sz="1700" b="1" i="1" dirty="0" err="1">
                <a:solidFill>
                  <a:srgbClr val="C00000"/>
                </a:solidFill>
              </a:rPr>
              <a:t>llogarinë</a:t>
            </a:r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en-US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187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cap="small" dirty="0">
                <a:solidFill>
                  <a:srgbClr val="C00000"/>
                </a:solidFill>
                <a:latin typeface="+mn-lt"/>
                <a:cs typeface="Aharoni" panose="02010803020104030203" pitchFamily="2" charset="-79"/>
              </a:rPr>
              <a:t>Autentifikimi i </a:t>
            </a:r>
            <a:r>
              <a:rPr lang="en-US" sz="2400" b="1" cap="small" dirty="0" err="1">
                <a:solidFill>
                  <a:srgbClr val="C00000"/>
                </a:solidFill>
                <a:latin typeface="+mn-lt"/>
                <a:cs typeface="Aharoni" panose="02010803020104030203" pitchFamily="2" charset="-79"/>
              </a:rPr>
              <a:t>thelluar</a:t>
            </a:r>
            <a:r>
              <a:rPr lang="en-US" sz="2400" b="1" cap="small" dirty="0">
                <a:solidFill>
                  <a:srgbClr val="C00000"/>
                </a:solidFill>
                <a:latin typeface="+mn-lt"/>
                <a:cs typeface="Aharoni" panose="02010803020104030203" pitchFamily="2" charset="-79"/>
              </a:rPr>
              <a:t> I </a:t>
            </a:r>
            <a:r>
              <a:rPr lang="en-US" sz="2400" b="1" cap="small" dirty="0" err="1">
                <a:solidFill>
                  <a:srgbClr val="C00000"/>
                </a:solidFill>
                <a:latin typeface="+mn-lt"/>
                <a:cs typeface="Aharoni" panose="02010803020104030203" pitchFamily="2" charset="-79"/>
              </a:rPr>
              <a:t>klientit</a:t>
            </a:r>
            <a:endParaRPr lang="en-US" sz="2400" b="1" cap="small" dirty="0">
              <a:solidFill>
                <a:srgbClr val="C00000"/>
              </a:solidFill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459" y="1690688"/>
            <a:ext cx="6018227" cy="4416525"/>
          </a:xfrm>
        </p:spPr>
        <p:txBody>
          <a:bodyPr>
            <a:normAutofit/>
          </a:bodyPr>
          <a:lstStyle/>
          <a:p>
            <a:endParaRPr lang="en-US" sz="1600" b="1" u="sng" dirty="0" smtClean="0"/>
          </a:p>
          <a:p>
            <a:endParaRPr lang="en-US" sz="1600" b="1" u="sng" dirty="0"/>
          </a:p>
          <a:p>
            <a:endParaRPr lang="en-US" sz="1600" b="1" u="sng" dirty="0" smtClean="0"/>
          </a:p>
          <a:p>
            <a:r>
              <a:rPr lang="en-US" sz="1200" b="1" u="sng" dirty="0" smtClean="0">
                <a:solidFill>
                  <a:srgbClr val="C00000"/>
                </a:solidFill>
              </a:rPr>
              <a:t>ATK- </a:t>
            </a:r>
            <a:r>
              <a:rPr lang="en-US" sz="1200" b="1" u="sng" dirty="0">
                <a:solidFill>
                  <a:srgbClr val="C00000"/>
                </a:solidFill>
              </a:rPr>
              <a:t>2 </a:t>
            </a:r>
            <a:r>
              <a:rPr lang="en-US" sz="1200" b="1" u="sng" dirty="0" err="1" smtClean="0">
                <a:solidFill>
                  <a:srgbClr val="C00000"/>
                </a:solidFill>
              </a:rPr>
              <a:t>elemente</a:t>
            </a:r>
            <a:r>
              <a:rPr lang="en-US" sz="1200" dirty="0">
                <a:solidFill>
                  <a:srgbClr val="C00000"/>
                </a:solidFill>
              </a:rPr>
              <a:t>:</a:t>
            </a:r>
            <a:r>
              <a:rPr lang="en-US" sz="1200" dirty="0"/>
              <a:t> </a:t>
            </a:r>
            <a:r>
              <a:rPr lang="en-US" sz="1200" b="1" dirty="0" err="1" smtClean="0"/>
              <a:t>Autentifikimi</a:t>
            </a:r>
            <a:r>
              <a:rPr lang="en-US" sz="1200" b="1" dirty="0" smtClean="0"/>
              <a:t> i </a:t>
            </a:r>
            <a:r>
              <a:rPr lang="en-US" sz="1200" b="1" dirty="0" err="1"/>
              <a:t>Thelluar</a:t>
            </a:r>
            <a:r>
              <a:rPr lang="en-US" sz="1200" b="1" dirty="0"/>
              <a:t> i</a:t>
            </a:r>
            <a:r>
              <a:rPr lang="en-US" sz="1200" b="1" dirty="0" smtClean="0"/>
              <a:t> </a:t>
            </a:r>
            <a:r>
              <a:rPr lang="en-US" sz="1200" b="1" dirty="0" err="1"/>
              <a:t>Klientit</a:t>
            </a:r>
            <a:r>
              <a:rPr lang="en-US" sz="1200" b="1" dirty="0"/>
              <a:t> </a:t>
            </a:r>
            <a:r>
              <a:rPr lang="en-US" sz="1200" b="1" dirty="0" smtClean="0"/>
              <a:t>(ATK) </a:t>
            </a:r>
            <a:r>
              <a:rPr lang="en-US" sz="1200" b="1" dirty="0"/>
              <a:t>nënkupton </a:t>
            </a:r>
            <a:r>
              <a:rPr lang="en-US" sz="1200" b="1" dirty="0" err="1"/>
              <a:t>vërtetimin</a:t>
            </a:r>
            <a:r>
              <a:rPr lang="en-US" sz="1200" b="1" dirty="0"/>
              <a:t> e </a:t>
            </a:r>
            <a:r>
              <a:rPr lang="en-US" sz="1200" b="1" dirty="0" err="1"/>
              <a:t>përdoruesit</a:t>
            </a:r>
            <a:r>
              <a:rPr lang="en-US" sz="1200" b="1" dirty="0"/>
              <a:t> </a:t>
            </a:r>
            <a:r>
              <a:rPr lang="en-US" sz="1200" b="1" dirty="0" err="1" smtClean="0"/>
              <a:t>bazuar</a:t>
            </a:r>
            <a:r>
              <a:rPr lang="en-US" sz="1200" b="1" dirty="0"/>
              <a:t> në:</a:t>
            </a:r>
          </a:p>
          <a:p>
            <a:pPr marL="457200" lvl="1" indent="0">
              <a:buNone/>
            </a:pPr>
            <a:r>
              <a:rPr lang="en-US" sz="1200" dirty="0" smtClean="0"/>
              <a:t>           </a:t>
            </a:r>
            <a:r>
              <a:rPr lang="en-US" sz="1200" dirty="0" err="1" smtClean="0"/>
              <a:t>Përzgjedhja</a:t>
            </a:r>
            <a:r>
              <a:rPr lang="en-US" sz="1200" dirty="0" smtClean="0"/>
              <a:t> e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paktën</a:t>
            </a:r>
            <a:r>
              <a:rPr lang="en-US" sz="1200" dirty="0" smtClean="0"/>
              <a:t> 2 </a:t>
            </a:r>
            <a:r>
              <a:rPr lang="en-US" sz="1200" dirty="0" err="1" smtClean="0"/>
              <a:t>elementeve</a:t>
            </a:r>
            <a:r>
              <a:rPr lang="en-US" sz="1200" dirty="0" smtClean="0"/>
              <a:t> </a:t>
            </a:r>
            <a:r>
              <a:rPr lang="en-US" sz="1200" dirty="0" err="1" smtClean="0"/>
              <a:t>nga</a:t>
            </a:r>
            <a:r>
              <a:rPr lang="en-US" sz="1200" dirty="0" smtClean="0"/>
              <a:t> </a:t>
            </a:r>
            <a:r>
              <a:rPr lang="en-US" sz="1200" dirty="0" err="1" smtClean="0"/>
              <a:t>këto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3:  </a:t>
            </a:r>
            <a:r>
              <a:rPr lang="en-US" sz="1200" dirty="0" err="1" smtClean="0"/>
              <a:t>diçka</a:t>
            </a:r>
            <a:r>
              <a:rPr lang="en-US" sz="1200" dirty="0" smtClean="0"/>
              <a:t> </a:t>
            </a:r>
            <a:r>
              <a:rPr lang="en-US" sz="1200" dirty="0" err="1" smtClean="0"/>
              <a:t>që</a:t>
            </a:r>
            <a:r>
              <a:rPr lang="en-US" sz="1200" dirty="0" smtClean="0"/>
              <a:t> </a:t>
            </a:r>
            <a:r>
              <a:rPr lang="en-US" sz="1200" i="1" dirty="0" err="1" smtClean="0"/>
              <a:t>njoh</a:t>
            </a:r>
            <a:r>
              <a:rPr lang="en-US" sz="1200" i="1" dirty="0" smtClean="0"/>
              <a:t>, </a:t>
            </a:r>
            <a:r>
              <a:rPr lang="en-US" sz="1200" i="1" dirty="0" err="1" smtClean="0"/>
              <a:t>posedoj</a:t>
            </a:r>
            <a:r>
              <a:rPr lang="en-US" sz="1200" i="1" dirty="0" smtClean="0"/>
              <a:t>, jam</a:t>
            </a:r>
            <a:r>
              <a:rPr lang="en-US" sz="1200" dirty="0" smtClean="0"/>
              <a:t>.</a:t>
            </a:r>
            <a:r>
              <a:rPr lang="en-US" sz="1200" dirty="0"/>
              <a:t/>
            </a:r>
            <a:br>
              <a:rPr lang="en-US" sz="1200" dirty="0"/>
            </a:br>
            <a:endParaRPr lang="en-US" sz="1200" dirty="0" smtClean="0"/>
          </a:p>
          <a:p>
            <a:pPr lvl="1"/>
            <a:r>
              <a:rPr lang="nn-NO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Elementi i Posedimit  </a:t>
            </a:r>
            <a:r>
              <a:rPr lang="nn-NO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(token bankar, kartë , telefon)</a:t>
            </a:r>
          </a:p>
          <a:p>
            <a:pPr lvl="1"/>
            <a:r>
              <a:rPr lang="nn-NO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Elementi </a:t>
            </a:r>
            <a:r>
              <a:rPr lang="nn-NO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Njohurisë </a:t>
            </a:r>
            <a:r>
              <a:rPr lang="nn-NO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(pin-i, fjalëkalim, pyetje sigurie)</a:t>
            </a:r>
          </a:p>
          <a:p>
            <a:pPr lvl="1"/>
            <a:r>
              <a:rPr lang="nn-NO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Elementi </a:t>
            </a:r>
            <a:r>
              <a:rPr lang="nn-NO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Qenësisë </a:t>
            </a:r>
            <a:r>
              <a:rPr lang="nn-NO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(identifikim biometrik</a:t>
            </a:r>
            <a:r>
              <a:rPr lang="nn-NO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1200" b="1" u="sng" dirty="0" err="1" smtClean="0">
                <a:solidFill>
                  <a:srgbClr val="C00000"/>
                </a:solidFill>
              </a:rPr>
              <a:t>Proçedurat</a:t>
            </a:r>
            <a:r>
              <a:rPr lang="en-US" sz="1200" b="1" u="sng" dirty="0" smtClean="0">
                <a:solidFill>
                  <a:srgbClr val="C00000"/>
                </a:solidFill>
              </a:rPr>
              <a:t> e ATK: </a:t>
            </a:r>
            <a:r>
              <a:rPr lang="sq-AL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Në bazë të elementeve të ATK </a:t>
            </a:r>
            <a:r>
              <a:rPr lang="sq-AL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gjenerohet</a:t>
            </a:r>
            <a:r>
              <a:rPr lang="sq-AL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një kod dinamik me përdorim të vetëm i quajtur </a:t>
            </a:r>
            <a:r>
              <a:rPr lang="sq-AL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Kodi i </a:t>
            </a:r>
            <a:r>
              <a:rPr lang="sq-AL" sz="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Autentifikimit</a:t>
            </a:r>
            <a:r>
              <a:rPr lang="sq-AL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Ky </a:t>
            </a:r>
            <a:r>
              <a:rPr lang="sq-AL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 përdoret nga banka për të kontrolluar identitetin e përdoruesit.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318" y="1690688"/>
            <a:ext cx="5071114" cy="441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2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b="1" cap="small" dirty="0">
                <a:solidFill>
                  <a:srgbClr val="C00000"/>
                </a:solidFill>
                <a:latin typeface="Calibri"/>
                <a:cs typeface="Aharoni" panose="02010803020104030203" pitchFamily="2" charset="-79"/>
              </a:rPr>
              <a:t>Autentifikimi i </a:t>
            </a:r>
            <a:r>
              <a:rPr lang="en-US" sz="2400" b="1" cap="small" dirty="0" err="1">
                <a:solidFill>
                  <a:srgbClr val="C00000"/>
                </a:solidFill>
                <a:latin typeface="Calibri"/>
                <a:cs typeface="Aharoni" panose="02010803020104030203" pitchFamily="2" charset="-79"/>
              </a:rPr>
              <a:t>thelluar</a:t>
            </a:r>
            <a:r>
              <a:rPr lang="en-US" sz="2400" b="1" cap="small" dirty="0">
                <a:solidFill>
                  <a:srgbClr val="C00000"/>
                </a:solidFill>
                <a:latin typeface="Calibri"/>
                <a:cs typeface="Aharoni" panose="02010803020104030203" pitchFamily="2" charset="-79"/>
              </a:rPr>
              <a:t> </a:t>
            </a:r>
            <a:r>
              <a:rPr lang="en-US" sz="2400" b="1" cap="small" dirty="0" smtClean="0">
                <a:solidFill>
                  <a:srgbClr val="C00000"/>
                </a:solidFill>
                <a:latin typeface="Calibri"/>
                <a:cs typeface="Aharoni" panose="02010803020104030203" pitchFamily="2" charset="-79"/>
              </a:rPr>
              <a:t>i </a:t>
            </a:r>
            <a:r>
              <a:rPr lang="en-US" sz="2400" b="1" cap="small" dirty="0" err="1" smtClean="0">
                <a:solidFill>
                  <a:srgbClr val="C00000"/>
                </a:solidFill>
                <a:latin typeface="Calibri"/>
                <a:cs typeface="Aharoni" panose="02010803020104030203" pitchFamily="2" charset="-79"/>
              </a:rPr>
              <a:t>klientit</a:t>
            </a:r>
            <a:r>
              <a:rPr lang="en-US" sz="2400" b="1" cap="small" dirty="0" smtClean="0">
                <a:solidFill>
                  <a:srgbClr val="C00000"/>
                </a:solidFill>
                <a:latin typeface="Calibri"/>
                <a:cs typeface="Aharoni" panose="02010803020104030203" pitchFamily="2" charset="-79"/>
              </a:rPr>
              <a:t> (SCA) </a:t>
            </a:r>
            <a:endParaRPr lang="en-US" sz="24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65424" y="1592266"/>
            <a:ext cx="1329043" cy="847417"/>
          </a:xfrm>
          <a:prstGeom prst="rect">
            <a:avLst/>
          </a:prstGeom>
        </p:spPr>
      </p:pic>
      <p:pic>
        <p:nvPicPr>
          <p:cNvPr id="5" name="Picture 4" descr="http://eu.chv.me/images/oPenWCh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83" y="2917829"/>
            <a:ext cx="1389084" cy="1041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01" y="4667396"/>
            <a:ext cx="1793504" cy="1038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3019227" y="5186781"/>
            <a:ext cx="1865811" cy="983359"/>
            <a:chOff x="2360" y="10865"/>
            <a:chExt cx="14563" cy="6878"/>
          </a:xfrm>
        </p:grpSpPr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" y="10909"/>
              <a:ext cx="3675" cy="6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 descr="http://www.bitrepository.com/wp-content/uploads/2008/12/login-form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0" y="10865"/>
              <a:ext cx="9773" cy="525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Arc 12"/>
            <p:cNvSpPr>
              <a:spLocks/>
            </p:cNvSpPr>
            <p:nvPr/>
          </p:nvSpPr>
          <p:spPr bwMode="auto">
            <a:xfrm flipV="1">
              <a:off x="5794" y="13165"/>
              <a:ext cx="5358" cy="1960"/>
            </a:xfrm>
            <a:custGeom>
              <a:avLst/>
              <a:gdLst>
                <a:gd name="T0" fmla="*/ 0 w 21397"/>
                <a:gd name="T1" fmla="*/ 0 h 21600"/>
                <a:gd name="T2" fmla="*/ 21 w 21397"/>
                <a:gd name="T3" fmla="*/ 0 h 21600"/>
                <a:gd name="T4" fmla="*/ 0 w 2139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397"/>
                <a:gd name="T10" fmla="*/ 0 h 21600"/>
                <a:gd name="T11" fmla="*/ 21397 w 213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97" h="21600" fill="none" extrusionOk="0">
                  <a:moveTo>
                    <a:pt x="-1" y="0"/>
                  </a:moveTo>
                  <a:cubicBezTo>
                    <a:pt x="10788" y="0"/>
                    <a:pt x="19922" y="7960"/>
                    <a:pt x="21397" y="18647"/>
                  </a:cubicBezTo>
                </a:path>
                <a:path w="21397" h="21600" stroke="0" extrusionOk="0">
                  <a:moveTo>
                    <a:pt x="-1" y="0"/>
                  </a:moveTo>
                  <a:cubicBezTo>
                    <a:pt x="10788" y="0"/>
                    <a:pt x="19922" y="7960"/>
                    <a:pt x="21397" y="18647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542" y="5067334"/>
            <a:ext cx="1672280" cy="99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462" y="4968539"/>
            <a:ext cx="2025818" cy="137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zoom-motion-auth-mc-gre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 bwMode="auto">
          <a:xfrm>
            <a:off x="8826371" y="2272506"/>
            <a:ext cx="1305360" cy="268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02" y="1324302"/>
            <a:ext cx="1611837" cy="94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http://www.cl.cam.ac.uk/research/security/banking/emvcap/natwest-cap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242" y="1024774"/>
            <a:ext cx="900409" cy="137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938" y="1078362"/>
            <a:ext cx="1642944" cy="1027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sellaDiTesto 17"/>
          <p:cNvSpPr txBox="1"/>
          <p:nvPr/>
        </p:nvSpPr>
        <p:spPr>
          <a:xfrm>
            <a:off x="3150242" y="2443048"/>
            <a:ext cx="5042413" cy="2492990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q-AL" sz="1200" dirty="0" smtClean="0">
                <a:solidFill>
                  <a:srgbClr val="C00000"/>
                </a:solidFill>
                <a:latin typeface="Arial"/>
                <a:cs typeface="Arial" charset="0"/>
              </a:rPr>
              <a:t>Elementët kryesore t</a:t>
            </a:r>
            <a:r>
              <a:rPr lang="en-US" sz="1200" dirty="0" smtClean="0">
                <a:solidFill>
                  <a:srgbClr val="C00000"/>
                </a:solidFill>
                <a:latin typeface="Arial"/>
                <a:cs typeface="Arial" charset="0"/>
              </a:rPr>
              <a:t>ë</a:t>
            </a:r>
            <a:r>
              <a:rPr lang="sq-AL" sz="1200" dirty="0" smtClean="0">
                <a:solidFill>
                  <a:srgbClr val="C00000"/>
                </a:solidFill>
                <a:latin typeface="Arial"/>
                <a:cs typeface="Arial" charset="0"/>
              </a:rPr>
              <a:t> SCA janë :</a:t>
            </a:r>
            <a:endParaRPr lang="en-US" sz="1200" dirty="0" smtClean="0">
              <a:solidFill>
                <a:srgbClr val="C00000"/>
              </a:solidFill>
              <a:latin typeface="Arial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q-AL" sz="1200" dirty="0" smtClean="0">
              <a:solidFill>
                <a:srgbClr val="C00000"/>
              </a:solidFill>
              <a:latin typeface="Arial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sq-AL" sz="1200" dirty="0" smtClean="0">
                <a:solidFill>
                  <a:srgbClr val="C00000"/>
                </a:solidFill>
                <a:latin typeface="Arial"/>
                <a:cs typeface="Arial" charset="0"/>
              </a:rPr>
              <a:t>Lëshuar nga ofruesi shërbimit të pagesave</a:t>
            </a:r>
            <a:r>
              <a:rPr lang="en-US" sz="1200" dirty="0" smtClean="0">
                <a:solidFill>
                  <a:srgbClr val="C00000"/>
                </a:solidFill>
                <a:latin typeface="Arial"/>
                <a:cs typeface="Arial" charset="0"/>
              </a:rPr>
              <a:t> </a:t>
            </a:r>
            <a:r>
              <a:rPr lang="sq-AL" sz="1200" dirty="0" smtClean="0">
                <a:solidFill>
                  <a:srgbClr val="C00000"/>
                </a:solidFill>
                <a:latin typeface="Arial"/>
                <a:cs typeface="Arial" charset="0"/>
              </a:rPr>
              <a:t>(OSHP);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sq-AL" sz="1200" dirty="0" smtClean="0">
                <a:solidFill>
                  <a:srgbClr val="C00000"/>
                </a:solidFill>
                <a:latin typeface="Arial"/>
                <a:cs typeface="Arial" charset="0"/>
              </a:rPr>
              <a:t>Lidhur (ose jo) me pajisjet e pagesave;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sq-AL" sz="1200" dirty="0" smtClean="0">
                <a:solidFill>
                  <a:srgbClr val="C00000"/>
                </a:solidFill>
                <a:latin typeface="Arial"/>
                <a:cs typeface="Arial" charset="0"/>
              </a:rPr>
              <a:t>I lidhur dyfish me klientin</a:t>
            </a:r>
            <a:r>
              <a:rPr lang="en-US" sz="1200" dirty="0" smtClean="0">
                <a:solidFill>
                  <a:srgbClr val="C00000"/>
                </a:solidFill>
                <a:latin typeface="Arial"/>
                <a:cs typeface="Arial" charset="0"/>
              </a:rPr>
              <a:t>;</a:t>
            </a:r>
            <a:endParaRPr lang="sq-AL" sz="1200" dirty="0" smtClean="0">
              <a:solidFill>
                <a:srgbClr val="C00000"/>
              </a:solidFill>
              <a:latin typeface="Arial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sq-AL" sz="1200" dirty="0" smtClean="0">
                <a:solidFill>
                  <a:srgbClr val="C00000"/>
                </a:solidFill>
                <a:latin typeface="Arial"/>
                <a:cs typeface="Arial" charset="0"/>
              </a:rPr>
              <a:t>Në </a:t>
            </a:r>
            <a:r>
              <a:rPr lang="sq-AL" sz="1200" dirty="0" err="1" smtClean="0">
                <a:solidFill>
                  <a:srgbClr val="C00000"/>
                </a:solidFill>
                <a:latin typeface="Arial"/>
                <a:cs typeface="Arial" charset="0"/>
              </a:rPr>
              <a:t>disponueshmëri</a:t>
            </a:r>
            <a:r>
              <a:rPr lang="sq-AL" sz="1200" dirty="0" smtClean="0">
                <a:solidFill>
                  <a:srgbClr val="C00000"/>
                </a:solidFill>
                <a:latin typeface="Arial"/>
                <a:cs typeface="Arial" charset="0"/>
              </a:rPr>
              <a:t> dhe kontroll t</a:t>
            </a:r>
            <a:r>
              <a:rPr lang="en-US" sz="1200" dirty="0" smtClean="0">
                <a:solidFill>
                  <a:srgbClr val="C00000"/>
                </a:solidFill>
                <a:latin typeface="Arial"/>
                <a:cs typeface="Arial" charset="0"/>
              </a:rPr>
              <a:t>ë</a:t>
            </a:r>
            <a:r>
              <a:rPr lang="sq-AL" sz="1200" dirty="0" smtClean="0">
                <a:solidFill>
                  <a:srgbClr val="C00000"/>
                </a:solidFill>
                <a:latin typeface="Arial"/>
                <a:cs typeface="Arial" charset="0"/>
              </a:rPr>
              <a:t> plotë të klientit</a:t>
            </a:r>
            <a:r>
              <a:rPr lang="en-US" sz="1200" dirty="0" smtClean="0">
                <a:solidFill>
                  <a:srgbClr val="C00000"/>
                </a:solidFill>
                <a:latin typeface="Arial"/>
                <a:cs typeface="Arial" charset="0"/>
              </a:rPr>
              <a:t>.</a:t>
            </a:r>
            <a:endParaRPr lang="sq-AL" sz="1200" dirty="0" smtClean="0">
              <a:solidFill>
                <a:srgbClr val="C00000"/>
              </a:solidFill>
              <a:latin typeface="Arial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q-AL" sz="1200" dirty="0" smtClean="0">
              <a:solidFill>
                <a:srgbClr val="C00000"/>
              </a:solidFill>
              <a:latin typeface="Arial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sq-AL" sz="1200" dirty="0" smtClean="0">
                <a:solidFill>
                  <a:srgbClr val="C00000"/>
                </a:solidFill>
                <a:latin typeface="Arial"/>
                <a:cs typeface="Arial" charset="0"/>
              </a:rPr>
              <a:t>Elementet e</a:t>
            </a:r>
            <a:r>
              <a:rPr lang="en-US" sz="1200" dirty="0" smtClean="0">
                <a:solidFill>
                  <a:srgbClr val="C00000"/>
                </a:solidFill>
                <a:latin typeface="Arial"/>
                <a:cs typeface="Arial" charset="0"/>
              </a:rPr>
              <a:t> ATK</a:t>
            </a:r>
            <a:r>
              <a:rPr lang="sq-AL" sz="1200" dirty="0" smtClean="0">
                <a:solidFill>
                  <a:srgbClr val="C00000"/>
                </a:solidFill>
                <a:latin typeface="Arial"/>
                <a:cs typeface="Arial" charset="0"/>
              </a:rPr>
              <a:t> mund të jenë gjithashtu “objekte</a:t>
            </a:r>
            <a:r>
              <a:rPr lang="en-US" sz="1200" dirty="0" smtClean="0">
                <a:solidFill>
                  <a:srgbClr val="C00000"/>
                </a:solidFill>
                <a:latin typeface="Arial"/>
                <a:cs typeface="Arial" charset="0"/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  <a:latin typeface="Arial"/>
                <a:cs typeface="Arial" charset="0"/>
              </a:rPr>
              <a:t>të</a:t>
            </a:r>
            <a:r>
              <a:rPr lang="en-US" sz="1200" dirty="0" smtClean="0">
                <a:solidFill>
                  <a:srgbClr val="C00000"/>
                </a:solidFill>
                <a:latin typeface="Arial"/>
                <a:cs typeface="Arial" charset="0"/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  <a:latin typeface="Arial"/>
                <a:cs typeface="Arial" charset="0"/>
              </a:rPr>
              <a:t>vetë</a:t>
            </a:r>
            <a:r>
              <a:rPr lang="en-US" sz="1200" dirty="0" smtClean="0">
                <a:solidFill>
                  <a:srgbClr val="C00000"/>
                </a:solidFill>
                <a:latin typeface="Arial"/>
                <a:cs typeface="Arial" charset="0"/>
              </a:rPr>
              <a:t> </a:t>
            </a:r>
            <a:r>
              <a:rPr lang="sq-AL" sz="1200" dirty="0" smtClean="0">
                <a:solidFill>
                  <a:srgbClr val="C00000"/>
                </a:solidFill>
                <a:latin typeface="Arial"/>
                <a:cs typeface="Arial" charset="0"/>
              </a:rPr>
              <a:t>përdoruesi</a:t>
            </a:r>
            <a:r>
              <a:rPr lang="en-US" sz="1200" dirty="0" smtClean="0">
                <a:solidFill>
                  <a:srgbClr val="C00000"/>
                </a:solidFill>
                <a:latin typeface="Arial"/>
                <a:cs typeface="Arial" charset="0"/>
              </a:rPr>
              <a:t>t</a:t>
            </a:r>
            <a:r>
              <a:rPr lang="sq-AL" sz="1200" dirty="0" smtClean="0">
                <a:solidFill>
                  <a:srgbClr val="C00000"/>
                </a:solidFill>
                <a:latin typeface="Arial"/>
                <a:cs typeface="Arial" charset="0"/>
              </a:rPr>
              <a:t> të regjistruar në sistemet e OSHP për procedurat </a:t>
            </a:r>
            <a:r>
              <a:rPr lang="en-US" sz="1200" dirty="0" smtClean="0">
                <a:solidFill>
                  <a:srgbClr val="C00000"/>
                </a:solidFill>
                <a:latin typeface="Arial"/>
                <a:cs typeface="Arial" charset="0"/>
              </a:rPr>
              <a:t>e</a:t>
            </a:r>
            <a:r>
              <a:rPr lang="sq-AL" sz="1200" dirty="0" smtClean="0">
                <a:solidFill>
                  <a:srgbClr val="C00000"/>
                </a:solidFill>
                <a:latin typeface="Arial"/>
                <a:cs typeface="Arial" charset="0"/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  <a:latin typeface="Arial"/>
                <a:cs typeface="Arial" charset="0"/>
              </a:rPr>
              <a:t>autentifikim</a:t>
            </a:r>
            <a:r>
              <a:rPr lang="sq-AL" sz="1200" dirty="0" smtClean="0">
                <a:solidFill>
                  <a:srgbClr val="C00000"/>
                </a:solidFill>
                <a:latin typeface="Arial"/>
                <a:cs typeface="Arial" charset="0"/>
              </a:rPr>
              <a:t>it të përdoruesit</a:t>
            </a:r>
            <a:r>
              <a:rPr lang="en-US" sz="1200" dirty="0" smtClean="0">
                <a:solidFill>
                  <a:srgbClr val="C00000"/>
                </a:solidFill>
                <a:latin typeface="Arial"/>
                <a:cs typeface="Arial" charset="0"/>
              </a:rPr>
              <a:t>. </a:t>
            </a:r>
            <a:r>
              <a:rPr lang="sq-AL" sz="1200" dirty="0" smtClean="0">
                <a:solidFill>
                  <a:srgbClr val="C00000"/>
                </a:solidFill>
                <a:latin typeface="Arial"/>
                <a:cs typeface="Arial" charset="0"/>
              </a:rPr>
              <a:t> </a:t>
            </a:r>
            <a:endParaRPr lang="en-US" sz="1200" dirty="0" smtClean="0">
              <a:solidFill>
                <a:srgbClr val="C00000"/>
              </a:solidFill>
              <a:latin typeface="Arial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C00000"/>
              </a:solidFill>
              <a:latin typeface="Arial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q-AL" sz="1200" dirty="0" smtClean="0">
                <a:solidFill>
                  <a:srgbClr val="C00000"/>
                </a:solidFill>
                <a:latin typeface="Arial"/>
                <a:cs typeface="Arial" charset="0"/>
              </a:rPr>
              <a:t>(</a:t>
            </a:r>
            <a:r>
              <a:rPr lang="sq-AL" sz="1200" dirty="0" err="1" smtClean="0">
                <a:solidFill>
                  <a:srgbClr val="C00000"/>
                </a:solidFill>
                <a:latin typeface="Arial"/>
                <a:cs typeface="Arial" charset="0"/>
              </a:rPr>
              <a:t>psh</a:t>
            </a:r>
            <a:r>
              <a:rPr lang="sq-AL" sz="1200" dirty="0" smtClean="0">
                <a:solidFill>
                  <a:srgbClr val="C00000"/>
                </a:solidFill>
                <a:latin typeface="Arial"/>
                <a:cs typeface="Arial" charset="0"/>
              </a:rPr>
              <a:t>; </a:t>
            </a:r>
            <a:r>
              <a:rPr lang="sq-AL" sz="1200" i="1" dirty="0" err="1" smtClean="0">
                <a:solidFill>
                  <a:srgbClr val="C00000"/>
                </a:solidFill>
                <a:latin typeface="Arial"/>
                <a:cs typeface="Arial" charset="0"/>
              </a:rPr>
              <a:t>smartphone</a:t>
            </a:r>
            <a:r>
              <a:rPr lang="sq-AL" sz="1200" dirty="0" smtClean="0">
                <a:solidFill>
                  <a:srgbClr val="C00000"/>
                </a:solidFill>
                <a:latin typeface="Arial"/>
                <a:cs typeface="Arial" charset="0"/>
              </a:rPr>
              <a:t>, fjalëkalime të zgjedhura nga përdoruesi, </a:t>
            </a:r>
            <a:r>
              <a:rPr lang="sq-AL" sz="1200" dirty="0" err="1" smtClean="0">
                <a:solidFill>
                  <a:srgbClr val="C00000"/>
                </a:solidFill>
                <a:latin typeface="Arial"/>
                <a:cs typeface="Arial" charset="0"/>
              </a:rPr>
              <a:t>çertifikata</a:t>
            </a:r>
            <a:r>
              <a:rPr lang="sq-AL" sz="1200" dirty="0" smtClean="0">
                <a:solidFill>
                  <a:srgbClr val="C00000"/>
                </a:solidFill>
                <a:latin typeface="Arial"/>
                <a:cs typeface="Arial" charset="0"/>
              </a:rPr>
              <a:t> </a:t>
            </a:r>
            <a:r>
              <a:rPr lang="sq-AL" sz="1200" dirty="0" err="1" smtClean="0">
                <a:solidFill>
                  <a:srgbClr val="C00000"/>
                </a:solidFill>
                <a:latin typeface="Arial"/>
                <a:cs typeface="Arial" charset="0"/>
              </a:rPr>
              <a:t>dixhitale</a:t>
            </a:r>
            <a:r>
              <a:rPr lang="sq-AL" sz="1200" dirty="0" smtClean="0">
                <a:solidFill>
                  <a:srgbClr val="C00000"/>
                </a:solidFill>
                <a:latin typeface="Arial"/>
                <a:cs typeface="Arial" charset="0"/>
              </a:rPr>
              <a:t> etj.</a:t>
            </a:r>
            <a:endParaRPr lang="sq-AL" sz="1200" dirty="0">
              <a:solidFill>
                <a:srgbClr val="C00000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299252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302" y="226834"/>
            <a:ext cx="10960880" cy="1325563"/>
          </a:xfrm>
        </p:spPr>
        <p:txBody>
          <a:bodyPr>
            <a:normAutofit/>
          </a:bodyPr>
          <a:lstStyle/>
          <a:p>
            <a:r>
              <a:rPr lang="en-US" sz="2000" b="1" cap="small" dirty="0" smtClean="0">
                <a:solidFill>
                  <a:srgbClr val="A20000"/>
                </a:solidFill>
                <a:latin typeface="+mn-lt"/>
                <a:cs typeface="Aharoni" panose="02010803020104030203" pitchFamily="2" charset="-79"/>
              </a:rPr>
              <a:t>                  </a:t>
            </a:r>
            <a:r>
              <a:rPr lang="en-US" sz="2000" b="1" cap="small" dirty="0" err="1" smtClean="0">
                <a:solidFill>
                  <a:srgbClr val="C00000"/>
                </a:solidFill>
                <a:latin typeface="+mn-lt"/>
                <a:cs typeface="Aharoni" panose="02010803020104030203" pitchFamily="2" charset="-79"/>
              </a:rPr>
              <a:t>transaksionet</a:t>
            </a:r>
            <a:r>
              <a:rPr lang="en-US" sz="2000" b="1" cap="small" dirty="0" smtClean="0">
                <a:solidFill>
                  <a:srgbClr val="C00000"/>
                </a:solidFill>
                <a:latin typeface="+mn-lt"/>
                <a:cs typeface="Aharoni" panose="02010803020104030203" pitchFamily="2" charset="-79"/>
              </a:rPr>
              <a:t> e </a:t>
            </a:r>
            <a:r>
              <a:rPr lang="en-US" sz="2000" b="1" cap="small" dirty="0" err="1" smtClean="0">
                <a:solidFill>
                  <a:srgbClr val="C00000"/>
                </a:solidFill>
                <a:latin typeface="+mn-lt"/>
                <a:cs typeface="Aharoni" panose="02010803020104030203" pitchFamily="2" charset="-79"/>
              </a:rPr>
              <a:t>pagesave</a:t>
            </a:r>
            <a:r>
              <a:rPr lang="en-US" sz="2000" b="1" cap="small" dirty="0" smtClean="0">
                <a:solidFill>
                  <a:srgbClr val="C00000"/>
                </a:solidFill>
                <a:latin typeface="+mn-lt"/>
                <a:cs typeface="Aharoni" panose="02010803020104030203" pitchFamily="2" charset="-79"/>
              </a:rPr>
              <a:t> në </a:t>
            </a:r>
            <a:r>
              <a:rPr lang="en-US" sz="2000" b="1" cap="small" dirty="0" err="1" smtClean="0">
                <a:solidFill>
                  <a:srgbClr val="C00000"/>
                </a:solidFill>
                <a:latin typeface="+mn-lt"/>
                <a:cs typeface="Aharoni" panose="02010803020104030203" pitchFamily="2" charset="-79"/>
              </a:rPr>
              <a:t>rastin</a:t>
            </a:r>
            <a:r>
              <a:rPr lang="en-US" sz="2000" b="1" cap="small" dirty="0" smtClean="0">
                <a:solidFill>
                  <a:srgbClr val="C00000"/>
                </a:solidFill>
                <a:latin typeface="+mn-lt"/>
                <a:cs typeface="Aharoni" panose="02010803020104030203" pitchFamily="2" charset="-79"/>
              </a:rPr>
              <a:t> e </a:t>
            </a:r>
            <a:r>
              <a:rPr lang="en-US" sz="2000" b="1" cap="small" dirty="0" err="1" smtClean="0">
                <a:solidFill>
                  <a:srgbClr val="C00000"/>
                </a:solidFill>
                <a:latin typeface="+mn-lt"/>
                <a:cs typeface="Aharoni" panose="02010803020104030203" pitchFamily="2" charset="-79"/>
              </a:rPr>
              <a:t>ofruesit</a:t>
            </a:r>
            <a:r>
              <a:rPr lang="en-US" sz="2000" b="1" cap="small" dirty="0" smtClean="0">
                <a:solidFill>
                  <a:srgbClr val="C00000"/>
                </a:solidFill>
                <a:latin typeface="+mn-lt"/>
                <a:cs typeface="Aharoni" panose="02010803020104030203" pitchFamily="2" charset="-79"/>
              </a:rPr>
              <a:t> </a:t>
            </a:r>
            <a:r>
              <a:rPr lang="en-US" sz="2000" b="1" cap="small" dirty="0" err="1" smtClean="0">
                <a:solidFill>
                  <a:srgbClr val="C00000"/>
                </a:solidFill>
                <a:latin typeface="+mn-lt"/>
                <a:cs typeface="Aharoni" panose="02010803020104030203" pitchFamily="2" charset="-79"/>
              </a:rPr>
              <a:t>të</a:t>
            </a:r>
            <a:r>
              <a:rPr lang="en-US" sz="2000" b="1" cap="small" dirty="0" smtClean="0">
                <a:solidFill>
                  <a:srgbClr val="C00000"/>
                </a:solidFill>
                <a:latin typeface="+mn-lt"/>
                <a:cs typeface="Aharoni" panose="02010803020104030203" pitchFamily="2" charset="-79"/>
              </a:rPr>
              <a:t> </a:t>
            </a:r>
            <a:r>
              <a:rPr lang="en-US" sz="2000" b="1" cap="small" dirty="0" err="1" smtClean="0">
                <a:solidFill>
                  <a:srgbClr val="C00000"/>
                </a:solidFill>
                <a:latin typeface="+mn-lt"/>
                <a:cs typeface="Aharoni" panose="02010803020104030203" pitchFamily="2" charset="-79"/>
              </a:rPr>
              <a:t>shërbimit</a:t>
            </a:r>
            <a:r>
              <a:rPr lang="en-US" sz="2000" b="1" cap="small" dirty="0" smtClean="0">
                <a:solidFill>
                  <a:srgbClr val="C00000"/>
                </a:solidFill>
                <a:latin typeface="+mn-lt"/>
                <a:cs typeface="Aharoni" panose="02010803020104030203" pitchFamily="2" charset="-79"/>
              </a:rPr>
              <a:t> për </a:t>
            </a:r>
            <a:r>
              <a:rPr lang="en-US" sz="2000" b="1" cap="small" dirty="0" err="1" smtClean="0">
                <a:solidFill>
                  <a:srgbClr val="C00000"/>
                </a:solidFill>
                <a:latin typeface="+mn-lt"/>
                <a:cs typeface="Aharoni" panose="02010803020104030203" pitchFamily="2" charset="-79"/>
              </a:rPr>
              <a:t>inicimin</a:t>
            </a:r>
            <a:r>
              <a:rPr lang="en-US" sz="2000" b="1" cap="small" dirty="0" smtClean="0">
                <a:solidFill>
                  <a:srgbClr val="C00000"/>
                </a:solidFill>
                <a:latin typeface="+mn-lt"/>
                <a:cs typeface="Aharoni" panose="02010803020104030203" pitchFamily="2" charset="-79"/>
              </a:rPr>
              <a:t> e </a:t>
            </a:r>
            <a:r>
              <a:rPr lang="en-US" sz="2000" b="1" cap="small" dirty="0" err="1" smtClean="0">
                <a:solidFill>
                  <a:srgbClr val="C00000"/>
                </a:solidFill>
                <a:latin typeface="+mn-lt"/>
                <a:cs typeface="Aharoni" panose="02010803020104030203" pitchFamily="2" charset="-79"/>
              </a:rPr>
              <a:t>pagesës</a:t>
            </a:r>
            <a:r>
              <a:rPr lang="en-US" sz="2000" b="1" cap="small" dirty="0" smtClean="0">
                <a:solidFill>
                  <a:srgbClr val="C00000"/>
                </a:solidFill>
                <a:latin typeface="+mn-lt"/>
                <a:cs typeface="Aharoni" panose="02010803020104030203" pitchFamily="2" charset="-79"/>
              </a:rPr>
              <a:t>- </a:t>
            </a:r>
            <a:r>
              <a:rPr lang="en-US" sz="2000" b="1" i="1" cap="small" dirty="0" smtClean="0">
                <a:solidFill>
                  <a:srgbClr val="C00000"/>
                </a:solidFill>
                <a:latin typeface="+mn-lt"/>
                <a:cs typeface="Aharoni" panose="02010803020104030203" pitchFamily="2" charset="-79"/>
              </a:rPr>
              <a:t>Open banking</a:t>
            </a:r>
            <a:r>
              <a:rPr lang="en-US" sz="2000" b="1" cap="small" dirty="0" smtClean="0">
                <a:solidFill>
                  <a:srgbClr val="C00000"/>
                </a:solidFill>
                <a:latin typeface="+mn-lt"/>
                <a:cs typeface="Aharoni" panose="02010803020104030203" pitchFamily="2" charset="-79"/>
              </a:rPr>
              <a:t>   </a:t>
            </a:r>
            <a:endParaRPr lang="en-US" sz="20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329" y="1861751"/>
            <a:ext cx="5913142" cy="302504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809507" y="1552397"/>
            <a:ext cx="5191993" cy="3149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sq-AL" sz="1600" dirty="0">
                <a:solidFill>
                  <a:srgbClr val="C00000"/>
                </a:solidFill>
              </a:rPr>
              <a:t>Procesi PISP përfshin hapat e </a:t>
            </a:r>
            <a:r>
              <a:rPr lang="sq-AL" sz="1600" dirty="0" smtClean="0">
                <a:solidFill>
                  <a:srgbClr val="C00000"/>
                </a:solidFill>
              </a:rPr>
              <a:t>mëposhtëm</a:t>
            </a:r>
            <a:r>
              <a:rPr lang="en-GB" sz="1600" dirty="0" smtClean="0">
                <a:solidFill>
                  <a:srgbClr val="C00000"/>
                </a:solidFill>
              </a:rPr>
              <a:t>:</a:t>
            </a:r>
            <a:r>
              <a:rPr lang="sq-AL" sz="1600" dirty="0" smtClean="0">
                <a:solidFill>
                  <a:srgbClr val="C00000"/>
                </a:solidFill>
              </a:rPr>
              <a:t> </a:t>
            </a:r>
            <a:endParaRPr lang="en-US" sz="1600" dirty="0">
              <a:solidFill>
                <a:srgbClr val="C00000"/>
              </a:solidFill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AutoNum type="alphaLcParenR"/>
            </a:pPr>
            <a:r>
              <a:rPr lang="en-US" sz="1600" dirty="0" err="1" smtClean="0">
                <a:solidFill>
                  <a:schemeClr val="accent5">
                    <a:lumMod val="50000"/>
                  </a:schemeClr>
                </a:solidFill>
              </a:rPr>
              <a:t>Përdoruesi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q-AL" sz="1600" dirty="0">
                <a:solidFill>
                  <a:schemeClr val="accent5">
                    <a:lumMod val="50000"/>
                  </a:schemeClr>
                </a:solidFill>
              </a:rPr>
              <a:t>pajtohet me termat dhe kushtet e një </a:t>
            </a:r>
            <a:r>
              <a:rPr lang="sq-AL" sz="1600" dirty="0" smtClean="0">
                <a:solidFill>
                  <a:schemeClr val="accent5">
                    <a:lumMod val="50000"/>
                  </a:schemeClr>
                </a:solidFill>
              </a:rPr>
              <a:t>PISP</a:t>
            </a:r>
            <a:r>
              <a:rPr lang="en-GB" sz="160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AutoNum type="alphaLcParenR"/>
            </a:pPr>
            <a:r>
              <a:rPr lang="en-US" sz="1600" dirty="0" err="1" smtClean="0">
                <a:solidFill>
                  <a:schemeClr val="accent5">
                    <a:lumMod val="50000"/>
                  </a:schemeClr>
                </a:solidFill>
              </a:rPr>
              <a:t>Përdoruesi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q-AL" sz="1600" dirty="0">
                <a:solidFill>
                  <a:schemeClr val="accent5">
                    <a:lumMod val="50000"/>
                  </a:schemeClr>
                </a:solidFill>
              </a:rPr>
              <a:t>urdhëron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q-AL" sz="1600" dirty="0">
                <a:solidFill>
                  <a:schemeClr val="accent5">
                    <a:lumMod val="50000"/>
                  </a:schemeClr>
                </a:solidFill>
              </a:rPr>
              <a:t>PISP-në që të iniciojë një </a:t>
            </a:r>
            <a:r>
              <a:rPr lang="sq-AL" sz="1600" dirty="0" smtClean="0">
                <a:solidFill>
                  <a:schemeClr val="accent5">
                    <a:lumMod val="50000"/>
                  </a:schemeClr>
                </a:solidFill>
              </a:rPr>
              <a:t>pagesë</a:t>
            </a:r>
            <a:r>
              <a:rPr lang="en-GB" sz="160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AutoNum type="alphaLcParenR"/>
            </a:pPr>
            <a:r>
              <a:rPr lang="sq-AL" sz="1600" dirty="0">
                <a:solidFill>
                  <a:schemeClr val="accent5">
                    <a:lumMod val="50000"/>
                  </a:schemeClr>
                </a:solidFill>
              </a:rPr>
              <a:t>PISP komunikon urdhërpagesën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e </a:t>
            </a:r>
            <a:r>
              <a:rPr lang="en-US" sz="1600" dirty="0" err="1" smtClean="0">
                <a:solidFill>
                  <a:schemeClr val="accent5">
                    <a:lumMod val="50000"/>
                  </a:schemeClr>
                </a:solidFill>
              </a:rPr>
              <a:t>përdoruesit</a:t>
            </a:r>
            <a:r>
              <a:rPr lang="sq-AL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1600" dirty="0" smtClean="0">
                <a:solidFill>
                  <a:schemeClr val="accent5">
                    <a:lumMod val="50000"/>
                  </a:schemeClr>
                </a:solidFill>
              </a:rPr>
              <a:t>t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ë</a:t>
            </a:r>
            <a:r>
              <a:rPr lang="sq-AL" sz="1600" dirty="0" smtClean="0">
                <a:solidFill>
                  <a:schemeClr val="accent5">
                    <a:lumMod val="50000"/>
                  </a:schemeClr>
                </a:solidFill>
              </a:rPr>
              <a:t> ASPSP</a:t>
            </a:r>
            <a:r>
              <a:rPr lang="en-GB" sz="160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AutoNum type="alphaLcParenR"/>
            </a:pPr>
            <a:r>
              <a:rPr lang="sq-AL" sz="1600" dirty="0">
                <a:solidFill>
                  <a:schemeClr val="accent5">
                    <a:lumMod val="50000"/>
                  </a:schemeClr>
                </a:solidFill>
              </a:rPr>
              <a:t>ASPSP ekzekuton transaksionin e pagesës të iniciuar nga PISP në emër të </a:t>
            </a:r>
            <a:r>
              <a:rPr lang="en-US" sz="1600" dirty="0" err="1" smtClean="0">
                <a:solidFill>
                  <a:schemeClr val="accent5">
                    <a:lumMod val="50000"/>
                  </a:schemeClr>
                </a:solidFill>
              </a:rPr>
              <a:t>përdoruesit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03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38467" y="355889"/>
            <a:ext cx="9463278" cy="1076497"/>
          </a:xfrm>
        </p:spPr>
        <p:txBody>
          <a:bodyPr>
            <a:normAutofit/>
          </a:bodyPr>
          <a:lstStyle/>
          <a:p>
            <a:r>
              <a:rPr lang="en-US" sz="2000" b="1" cap="small" dirty="0" err="1">
                <a:solidFill>
                  <a:srgbClr val="A20000"/>
                </a:solidFill>
                <a:latin typeface="+mn-lt"/>
                <a:cs typeface="Aharoni" panose="02010803020104030203" pitchFamily="2" charset="-79"/>
              </a:rPr>
              <a:t>transaksionet</a:t>
            </a:r>
            <a:r>
              <a:rPr lang="en-US" sz="2000" b="1" cap="small" dirty="0">
                <a:solidFill>
                  <a:srgbClr val="A20000"/>
                </a:solidFill>
                <a:latin typeface="+mn-lt"/>
                <a:cs typeface="Aharoni" panose="02010803020104030203" pitchFamily="2" charset="-79"/>
              </a:rPr>
              <a:t> e </a:t>
            </a:r>
            <a:r>
              <a:rPr lang="en-US" sz="2000" b="1" cap="small" dirty="0" err="1">
                <a:solidFill>
                  <a:srgbClr val="A20000"/>
                </a:solidFill>
                <a:latin typeface="+mn-lt"/>
                <a:cs typeface="Aharoni" panose="02010803020104030203" pitchFamily="2" charset="-79"/>
              </a:rPr>
              <a:t>pagesave</a:t>
            </a:r>
            <a:r>
              <a:rPr lang="en-US" sz="2000" b="1" cap="small" dirty="0">
                <a:solidFill>
                  <a:srgbClr val="A20000"/>
                </a:solidFill>
                <a:latin typeface="+mn-lt"/>
                <a:cs typeface="Aharoni" panose="02010803020104030203" pitchFamily="2" charset="-79"/>
              </a:rPr>
              <a:t> në </a:t>
            </a:r>
            <a:r>
              <a:rPr lang="en-US" sz="2000" b="1" cap="small" dirty="0" err="1">
                <a:solidFill>
                  <a:srgbClr val="A20000"/>
                </a:solidFill>
                <a:latin typeface="+mn-lt"/>
                <a:cs typeface="Aharoni" panose="02010803020104030203" pitchFamily="2" charset="-79"/>
              </a:rPr>
              <a:t>rastin</a:t>
            </a:r>
            <a:r>
              <a:rPr lang="en-US" sz="2000" b="1" cap="small" dirty="0">
                <a:solidFill>
                  <a:srgbClr val="A20000"/>
                </a:solidFill>
                <a:latin typeface="+mn-lt"/>
                <a:cs typeface="Aharoni" panose="02010803020104030203" pitchFamily="2" charset="-79"/>
              </a:rPr>
              <a:t> e </a:t>
            </a:r>
            <a:r>
              <a:rPr lang="en-US" sz="2000" b="1" cap="small" dirty="0" err="1">
                <a:solidFill>
                  <a:srgbClr val="A20000"/>
                </a:solidFill>
                <a:latin typeface="+mn-lt"/>
                <a:cs typeface="Aharoni" panose="02010803020104030203" pitchFamily="2" charset="-79"/>
              </a:rPr>
              <a:t>Ofruesit</a:t>
            </a:r>
            <a:r>
              <a:rPr lang="en-US" sz="2000" b="1" cap="small" dirty="0">
                <a:solidFill>
                  <a:srgbClr val="A20000"/>
                </a:solidFill>
                <a:latin typeface="+mn-lt"/>
                <a:cs typeface="Aharoni" panose="02010803020104030203" pitchFamily="2" charset="-79"/>
              </a:rPr>
              <a:t> </a:t>
            </a:r>
            <a:r>
              <a:rPr lang="en-US" sz="2000" b="1" cap="small" dirty="0" err="1">
                <a:solidFill>
                  <a:srgbClr val="A20000"/>
                </a:solidFill>
                <a:latin typeface="+mn-lt"/>
                <a:cs typeface="Aharoni" panose="02010803020104030203" pitchFamily="2" charset="-79"/>
              </a:rPr>
              <a:t>të</a:t>
            </a:r>
            <a:r>
              <a:rPr lang="en-US" sz="2000" b="1" cap="small" dirty="0">
                <a:solidFill>
                  <a:srgbClr val="A20000"/>
                </a:solidFill>
                <a:latin typeface="+mn-lt"/>
                <a:cs typeface="Aharoni" panose="02010803020104030203" pitchFamily="2" charset="-79"/>
              </a:rPr>
              <a:t> </a:t>
            </a:r>
            <a:r>
              <a:rPr lang="en-US" sz="2000" b="1" cap="small" dirty="0" err="1">
                <a:solidFill>
                  <a:srgbClr val="A20000"/>
                </a:solidFill>
                <a:latin typeface="+mn-lt"/>
                <a:cs typeface="Aharoni" panose="02010803020104030203" pitchFamily="2" charset="-79"/>
              </a:rPr>
              <a:t>SHërbimit</a:t>
            </a:r>
            <a:r>
              <a:rPr lang="en-US" sz="2000" b="1" cap="small" dirty="0">
                <a:solidFill>
                  <a:srgbClr val="A20000"/>
                </a:solidFill>
                <a:latin typeface="+mn-lt"/>
                <a:cs typeface="Aharoni" panose="02010803020104030203" pitchFamily="2" charset="-79"/>
              </a:rPr>
              <a:t> për </a:t>
            </a:r>
            <a:r>
              <a:rPr lang="en-US" sz="2000" b="1" cap="small" dirty="0" err="1">
                <a:solidFill>
                  <a:srgbClr val="A20000"/>
                </a:solidFill>
                <a:latin typeface="+mn-lt"/>
                <a:cs typeface="Aharoni" panose="02010803020104030203" pitchFamily="2" charset="-79"/>
              </a:rPr>
              <a:t>Informinimin</a:t>
            </a:r>
            <a:r>
              <a:rPr lang="en-US" sz="2000" b="1" cap="small" dirty="0">
                <a:solidFill>
                  <a:srgbClr val="A20000"/>
                </a:solidFill>
                <a:latin typeface="+mn-lt"/>
                <a:cs typeface="Aharoni" panose="02010803020104030203" pitchFamily="2" charset="-79"/>
              </a:rPr>
              <a:t> e </a:t>
            </a:r>
            <a:r>
              <a:rPr lang="en-US" sz="2000" b="1" cap="small" dirty="0" err="1">
                <a:solidFill>
                  <a:srgbClr val="A20000"/>
                </a:solidFill>
                <a:latin typeface="+mn-lt"/>
                <a:cs typeface="Aharoni" panose="02010803020104030203" pitchFamily="2" charset="-79"/>
              </a:rPr>
              <a:t>Llogarisë</a:t>
            </a:r>
            <a:r>
              <a:rPr lang="en-US" sz="2000" b="1" cap="small" dirty="0">
                <a:solidFill>
                  <a:srgbClr val="A20000"/>
                </a:solidFill>
                <a:latin typeface="+mn-lt"/>
                <a:cs typeface="Aharoni" panose="02010803020104030203" pitchFamily="2" charset="-79"/>
              </a:rPr>
              <a:t> -Open banking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3200" y="1690688"/>
            <a:ext cx="3997325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q-AL" sz="1600" dirty="0">
                <a:solidFill>
                  <a:srgbClr val="C00000"/>
                </a:solidFill>
              </a:rPr>
              <a:t>Procesi AIPS përfshin hapat e mëposhtëm</a:t>
            </a:r>
            <a:r>
              <a:rPr lang="sq-AL" sz="1600" dirty="0" smtClean="0">
                <a:solidFill>
                  <a:srgbClr val="C00000"/>
                </a:solidFill>
              </a:rPr>
              <a:t>:</a:t>
            </a:r>
            <a:endParaRPr lang="en-US" sz="1600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  <a:p>
            <a:pPr lvl="0" algn="just"/>
            <a:r>
              <a:rPr lang="sq-AL" sz="1600" dirty="0">
                <a:solidFill>
                  <a:schemeClr val="accent5">
                    <a:lumMod val="50000"/>
                  </a:schemeClr>
                </a:solidFill>
              </a:rPr>
              <a:t>Një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</a:rPr>
              <a:t>përdorues</a:t>
            </a:r>
            <a:r>
              <a:rPr lang="sq-AL" sz="1600" dirty="0">
                <a:solidFill>
                  <a:schemeClr val="accent5">
                    <a:lumMod val="50000"/>
                  </a:schemeClr>
                </a:solidFill>
              </a:rPr>
              <a:t> jep </a:t>
            </a:r>
            <a:r>
              <a:rPr lang="sq-AL" sz="1600" dirty="0" err="1">
                <a:solidFill>
                  <a:schemeClr val="accent5">
                    <a:lumMod val="50000"/>
                  </a:schemeClr>
                </a:solidFill>
              </a:rPr>
              <a:t>akses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/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</a:rPr>
              <a:t>mandaton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</a:rPr>
              <a:t>për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</a:rPr>
              <a:t>të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</a:rPr>
              <a:t>aksesuar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q-AL" sz="1600" dirty="0" smtClean="0">
                <a:solidFill>
                  <a:schemeClr val="accent5">
                    <a:lumMod val="50000"/>
                  </a:schemeClr>
                </a:solidFill>
              </a:rPr>
              <a:t>AIPS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sq-AL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</a:rPr>
              <a:t>informacionin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</a:rPr>
              <a:t>mbi</a:t>
            </a:r>
            <a:r>
              <a:rPr lang="sq-AL" sz="1600" dirty="0">
                <a:solidFill>
                  <a:schemeClr val="accent5">
                    <a:lumMod val="50000"/>
                  </a:schemeClr>
                </a:solidFill>
              </a:rPr>
              <a:t> llogaritë e tij të mbajtura nga një ose disa </a:t>
            </a:r>
            <a:r>
              <a:rPr lang="sq-AL" sz="1600" dirty="0" smtClean="0">
                <a:solidFill>
                  <a:schemeClr val="accent5">
                    <a:lumMod val="50000"/>
                  </a:schemeClr>
                </a:solidFill>
              </a:rPr>
              <a:t>ASPSP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0" lvl="0" indent="0" algn="just">
              <a:buNone/>
            </a:pPr>
            <a:endParaRPr lang="en-US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lvl="0" indent="0" algn="just">
              <a:buNone/>
            </a:pP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0" lvl="0" indent="0" algn="just">
              <a:buNone/>
            </a:pP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  <a:p>
            <a:pPr lvl="0" algn="just"/>
            <a:r>
              <a:rPr lang="sq-AL" sz="1600" dirty="0">
                <a:solidFill>
                  <a:schemeClr val="accent5">
                    <a:lumMod val="50000"/>
                  </a:schemeClr>
                </a:solidFill>
              </a:rPr>
              <a:t>Duke vepruar në emër të </a:t>
            </a:r>
            <a:r>
              <a:rPr lang="en-US" sz="1600" dirty="0" err="1" smtClean="0">
                <a:solidFill>
                  <a:schemeClr val="accent5">
                    <a:lumMod val="50000"/>
                  </a:schemeClr>
                </a:solidFill>
              </a:rPr>
              <a:t>përdoruesit</a:t>
            </a:r>
            <a:r>
              <a:rPr lang="sq-AL" sz="16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sq-AL" sz="1600" dirty="0">
                <a:solidFill>
                  <a:schemeClr val="accent5">
                    <a:lumMod val="50000"/>
                  </a:schemeClr>
                </a:solidFill>
              </a:rPr>
              <a:t>AISP raporton gjendjen financiare.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6818745" cy="374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7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000" b="1" cap="small" dirty="0">
                <a:solidFill>
                  <a:srgbClr val="A20000"/>
                </a:solidFill>
                <a:latin typeface="+mn-lt"/>
                <a:cs typeface="Aharoni" panose="02010803020104030203" pitchFamily="2" charset="-79"/>
              </a:rPr>
              <a:t>Standardet e </a:t>
            </a:r>
            <a:r>
              <a:rPr lang="it-IT" sz="2000" b="1" cap="small" dirty="0" smtClean="0">
                <a:solidFill>
                  <a:srgbClr val="A20000"/>
                </a:solidFill>
                <a:latin typeface="+mn-lt"/>
                <a:cs typeface="Aharoni" panose="02010803020104030203" pitchFamily="2" charset="-79"/>
              </a:rPr>
              <a:t>Industrise</a:t>
            </a:r>
            <a:r>
              <a:rPr lang="it-IT" sz="2000" b="1" cap="small" dirty="0">
                <a:solidFill>
                  <a:srgbClr val="A20000"/>
                </a:solidFill>
                <a:latin typeface="+mn-lt"/>
                <a:cs typeface="Aharoni" panose="02010803020104030203" pitchFamily="2" charset="-79"/>
              </a:rPr>
              <a:t/>
            </a:r>
            <a:br>
              <a:rPr lang="it-IT" sz="2000" b="1" cap="small" dirty="0">
                <a:solidFill>
                  <a:srgbClr val="A20000"/>
                </a:solidFill>
                <a:latin typeface="+mn-lt"/>
                <a:cs typeface="Aharoni" panose="02010803020104030203" pitchFamily="2" charset="-79"/>
              </a:rPr>
            </a:br>
            <a:endParaRPr lang="it-IT" sz="2000" b="1" cap="small" dirty="0">
              <a:solidFill>
                <a:srgbClr val="A20000"/>
              </a:solidFill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27382" y="1190594"/>
            <a:ext cx="8083218" cy="4905408"/>
          </a:xfrm>
        </p:spPr>
        <p:txBody>
          <a:bodyPr>
            <a:normAutofit/>
          </a:bodyPr>
          <a:lstStyle/>
          <a:p>
            <a:endParaRPr lang="en-US" sz="1867" dirty="0"/>
          </a:p>
          <a:p>
            <a:r>
              <a:rPr lang="sq-AL" sz="1500" b="1" i="1" dirty="0" smtClean="0">
                <a:solidFill>
                  <a:srgbClr val="C00000"/>
                </a:solidFill>
              </a:rPr>
              <a:t>Rregullorja</a:t>
            </a:r>
            <a:r>
              <a:rPr lang="sq-AL" sz="1500" dirty="0" smtClean="0"/>
              <a:t> 'Për </a:t>
            </a:r>
            <a:r>
              <a:rPr lang="sq-AL" sz="1500" dirty="0" err="1" smtClean="0"/>
              <a:t>autentifikimin</a:t>
            </a:r>
            <a:r>
              <a:rPr lang="sq-AL" sz="1500" dirty="0" smtClean="0"/>
              <a:t> e thelluar të klientit dhe standardet e përbashkëta, të hapura dhe të sigurta të komunikimit‘ </a:t>
            </a:r>
            <a:r>
              <a:rPr lang="sq-AL" sz="1500" b="1" i="1" dirty="0" smtClean="0">
                <a:solidFill>
                  <a:srgbClr val="C00000"/>
                </a:solidFill>
              </a:rPr>
              <a:t>është një rregullore </a:t>
            </a:r>
            <a:r>
              <a:rPr lang="sq-AL" sz="1500" b="1" i="1" dirty="0" err="1" smtClean="0">
                <a:solidFill>
                  <a:srgbClr val="C00000"/>
                </a:solidFill>
              </a:rPr>
              <a:t>teknologjikisht</a:t>
            </a:r>
            <a:r>
              <a:rPr lang="sq-AL" sz="1500" b="1" i="1" dirty="0" smtClean="0">
                <a:solidFill>
                  <a:srgbClr val="C00000"/>
                </a:solidFill>
              </a:rPr>
              <a:t> neutral</a:t>
            </a:r>
            <a:r>
              <a:rPr lang="en-US" sz="1500" b="1" i="1" dirty="0" smtClean="0">
                <a:solidFill>
                  <a:srgbClr val="C00000"/>
                </a:solidFill>
              </a:rPr>
              <a:t>e</a:t>
            </a:r>
            <a:r>
              <a:rPr lang="sq-AL" sz="1500" b="1" i="1" dirty="0" smtClean="0">
                <a:solidFill>
                  <a:srgbClr val="C00000"/>
                </a:solidFill>
              </a:rPr>
              <a:t>. </a:t>
            </a:r>
          </a:p>
          <a:p>
            <a:r>
              <a:rPr lang="sq-AL" sz="1500" dirty="0" smtClean="0"/>
              <a:t>Megjithatë  operatorët duhet të</a:t>
            </a:r>
            <a:r>
              <a:rPr lang="en-US" sz="1500" dirty="0" smtClean="0"/>
              <a:t> </a:t>
            </a:r>
            <a:r>
              <a:rPr lang="sq-AL" sz="1500" dirty="0" smtClean="0"/>
              <a:t>përshtatin zgjidhjet e tyre me standardet e industrisë</a:t>
            </a:r>
            <a:r>
              <a:rPr lang="en-US" sz="1500" dirty="0" smtClean="0"/>
              <a:t> </a:t>
            </a:r>
            <a:r>
              <a:rPr lang="en-US" sz="1500" dirty="0" err="1" smtClean="0"/>
              <a:t>të</a:t>
            </a:r>
            <a:r>
              <a:rPr lang="en-US" sz="1500" dirty="0" smtClean="0"/>
              <a:t> </a:t>
            </a:r>
            <a:r>
              <a:rPr lang="en-US" sz="1500" dirty="0" err="1" smtClean="0"/>
              <a:t>krijuara</a:t>
            </a:r>
            <a:r>
              <a:rPr lang="en-US" sz="1500" dirty="0" smtClean="0"/>
              <a:t> në </a:t>
            </a:r>
            <a:r>
              <a:rPr lang="en-US" sz="1500" dirty="0" err="1" smtClean="0"/>
              <a:t>tregun</a:t>
            </a:r>
            <a:r>
              <a:rPr lang="en-US" sz="1500" dirty="0" smtClean="0"/>
              <a:t> </a:t>
            </a:r>
            <a:r>
              <a:rPr lang="en-US" sz="1500" dirty="0" err="1" smtClean="0"/>
              <a:t>Evropian</a:t>
            </a:r>
            <a:r>
              <a:rPr lang="en-US" sz="1500" dirty="0" smtClean="0"/>
              <a:t>. </a:t>
            </a:r>
            <a:endParaRPr lang="sq-AL" sz="1500" dirty="0" smtClean="0"/>
          </a:p>
          <a:p>
            <a:pPr marL="0" indent="0" algn="ctr">
              <a:buNone/>
            </a:pPr>
            <a:r>
              <a:rPr lang="en-US" sz="1867" dirty="0" err="1" smtClean="0">
                <a:solidFill>
                  <a:srgbClr val="C00000"/>
                </a:solidFill>
              </a:rPr>
              <a:t>Standardet</a:t>
            </a:r>
            <a:r>
              <a:rPr lang="en-US" sz="1867" dirty="0" smtClean="0">
                <a:solidFill>
                  <a:srgbClr val="C00000"/>
                </a:solidFill>
              </a:rPr>
              <a:t> </a:t>
            </a:r>
            <a:r>
              <a:rPr lang="en-US" sz="1867" dirty="0" err="1">
                <a:solidFill>
                  <a:srgbClr val="C00000"/>
                </a:solidFill>
              </a:rPr>
              <a:t>më</a:t>
            </a:r>
            <a:r>
              <a:rPr lang="en-US" sz="1867" dirty="0">
                <a:solidFill>
                  <a:srgbClr val="C00000"/>
                </a:solidFill>
              </a:rPr>
              <a:t> </a:t>
            </a:r>
            <a:r>
              <a:rPr lang="en-US" sz="1867" dirty="0" err="1">
                <a:solidFill>
                  <a:srgbClr val="C00000"/>
                </a:solidFill>
              </a:rPr>
              <a:t>të</a:t>
            </a:r>
            <a:r>
              <a:rPr lang="en-US" sz="1867" dirty="0">
                <a:solidFill>
                  <a:srgbClr val="C00000"/>
                </a:solidFill>
              </a:rPr>
              <a:t> </a:t>
            </a:r>
            <a:r>
              <a:rPr lang="en-US" sz="1867" dirty="0" err="1">
                <a:solidFill>
                  <a:srgbClr val="C00000"/>
                </a:solidFill>
              </a:rPr>
              <a:t>rëndësishme</a:t>
            </a:r>
            <a:r>
              <a:rPr lang="en-US" sz="1867" dirty="0">
                <a:solidFill>
                  <a:srgbClr val="C00000"/>
                </a:solidFill>
              </a:rPr>
              <a:t> për </a:t>
            </a:r>
            <a:r>
              <a:rPr lang="en-US" sz="1867" dirty="0" err="1">
                <a:solidFill>
                  <a:srgbClr val="C00000"/>
                </a:solidFill>
              </a:rPr>
              <a:t>migrimin</a:t>
            </a:r>
            <a:r>
              <a:rPr lang="en-US" sz="1867" dirty="0">
                <a:solidFill>
                  <a:srgbClr val="C00000"/>
                </a:solidFill>
              </a:rPr>
              <a:t> PSD2 (në </a:t>
            </a:r>
            <a:r>
              <a:rPr lang="en-US" sz="1867" dirty="0" err="1">
                <a:solidFill>
                  <a:srgbClr val="C00000"/>
                </a:solidFill>
              </a:rPr>
              <a:t>Evropë</a:t>
            </a:r>
            <a:r>
              <a:rPr lang="en-US" sz="1867" dirty="0" smtClean="0">
                <a:solidFill>
                  <a:srgbClr val="C00000"/>
                </a:solidFill>
              </a:rPr>
              <a:t>) </a:t>
            </a:r>
            <a:r>
              <a:rPr lang="en-US" sz="1867" dirty="0" err="1" smtClean="0">
                <a:solidFill>
                  <a:srgbClr val="C00000"/>
                </a:solidFill>
              </a:rPr>
              <a:t>dhe</a:t>
            </a:r>
            <a:r>
              <a:rPr lang="en-US" sz="1867" dirty="0" smtClean="0">
                <a:solidFill>
                  <a:srgbClr val="C00000"/>
                </a:solidFill>
              </a:rPr>
              <a:t> </a:t>
            </a:r>
            <a:r>
              <a:rPr lang="en-US" sz="1867" dirty="0" err="1" smtClean="0">
                <a:solidFill>
                  <a:srgbClr val="C00000"/>
                </a:solidFill>
              </a:rPr>
              <a:t>ligjit</a:t>
            </a:r>
            <a:r>
              <a:rPr lang="en-US" sz="1867" dirty="0" smtClean="0">
                <a:solidFill>
                  <a:srgbClr val="C00000"/>
                </a:solidFill>
              </a:rPr>
              <a:t> </a:t>
            </a:r>
            <a:r>
              <a:rPr lang="en-US" sz="1867" dirty="0" err="1">
                <a:solidFill>
                  <a:srgbClr val="C00000"/>
                </a:solidFill>
              </a:rPr>
              <a:t>janë</a:t>
            </a:r>
            <a:r>
              <a:rPr lang="en-US" sz="1867" dirty="0">
                <a:solidFill>
                  <a:srgbClr val="C0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1867" dirty="0"/>
              <a:t> </a:t>
            </a:r>
          </a:p>
          <a:p>
            <a:r>
              <a:rPr lang="en-US" sz="1867" dirty="0"/>
              <a:t> </a:t>
            </a:r>
            <a:r>
              <a:rPr lang="en-US" sz="1600" b="1" i="1" dirty="0">
                <a:solidFill>
                  <a:srgbClr val="C00000"/>
                </a:solidFill>
              </a:rPr>
              <a:t>3D-Secure:</a:t>
            </a:r>
            <a:r>
              <a:rPr lang="en-US" sz="1600" dirty="0"/>
              <a:t> </a:t>
            </a:r>
            <a:r>
              <a:rPr lang="sq-AL" sz="1600" dirty="0" smtClean="0"/>
              <a:t>një standard teknik i krijuar nga Skemat e Kartave për të siguruar më tej transaksionet CNP (Karta-mbajtësi nuk është i pranishëm) në internet.</a:t>
            </a:r>
          </a:p>
          <a:p>
            <a:r>
              <a:rPr lang="en-US" sz="1600" dirty="0" smtClean="0"/>
              <a:t> </a:t>
            </a:r>
            <a:r>
              <a:rPr lang="en-US" sz="1600" b="1" i="1" dirty="0" err="1">
                <a:solidFill>
                  <a:srgbClr val="C00000"/>
                </a:solidFill>
              </a:rPr>
              <a:t>Kartat</a:t>
            </a:r>
            <a:r>
              <a:rPr lang="en-US" sz="1600" b="1" i="1" dirty="0">
                <a:solidFill>
                  <a:srgbClr val="C00000"/>
                </a:solidFill>
              </a:rPr>
              <a:t> me </a:t>
            </a:r>
            <a:r>
              <a:rPr lang="en-US" sz="1600" b="1" i="1" dirty="0" err="1">
                <a:solidFill>
                  <a:srgbClr val="C00000"/>
                </a:solidFill>
              </a:rPr>
              <a:t>çip</a:t>
            </a:r>
            <a:r>
              <a:rPr lang="en-US" sz="1600" b="1" i="1" dirty="0">
                <a:solidFill>
                  <a:srgbClr val="C00000"/>
                </a:solidFill>
              </a:rPr>
              <a:t> EMV: </a:t>
            </a:r>
            <a:r>
              <a:rPr lang="sq-AL" sz="1600" dirty="0" smtClean="0"/>
              <a:t>standardi teknik për pagesat me karta në terminalet POS/ATM (kartat me shirit magnetik nuk përputhen</a:t>
            </a:r>
            <a:r>
              <a:rPr lang="en-US" sz="1600" dirty="0" smtClean="0"/>
              <a:t>).</a:t>
            </a:r>
            <a:endParaRPr lang="en-US" sz="1600" dirty="0"/>
          </a:p>
          <a:p>
            <a:r>
              <a:rPr lang="en-US" sz="1600" dirty="0"/>
              <a:t> </a:t>
            </a:r>
            <a:r>
              <a:rPr lang="en-US" sz="1600" b="1" i="1" dirty="0">
                <a:solidFill>
                  <a:srgbClr val="C00000"/>
                </a:solidFill>
              </a:rPr>
              <a:t>Berlin Group X2SA</a:t>
            </a:r>
            <a:r>
              <a:rPr lang="en-US" sz="1600" dirty="0"/>
              <a:t>: </a:t>
            </a:r>
            <a:r>
              <a:rPr lang="sq-AL" sz="1600" dirty="0" smtClean="0"/>
              <a:t>një standard i përdorur nga shumica e bankave evropiane (në BE) për të zbatuar Shërbimet e Hapura Bankare PSD2.</a:t>
            </a:r>
          </a:p>
          <a:p>
            <a:endParaRPr lang="en-US" sz="1600" dirty="0"/>
          </a:p>
          <a:p>
            <a:pPr marL="0" indent="0">
              <a:buNone/>
            </a:pPr>
            <a:endParaRPr lang="en-US" sz="1867" dirty="0" smtClean="0"/>
          </a:p>
          <a:p>
            <a:endParaRPr lang="en-US" sz="1600" dirty="0"/>
          </a:p>
          <a:p>
            <a:endParaRPr lang="en-US" sz="1867" dirty="0"/>
          </a:p>
          <a:p>
            <a:endParaRPr lang="en-US" sz="2133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CEE72-EC09-4706-B977-D1AFF090F250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8342" y="1604797"/>
            <a:ext cx="2417068" cy="1310664"/>
          </a:xfrm>
          <a:prstGeom prst="rect">
            <a:avLst/>
          </a:prstGeom>
          <a:ln w="15875">
            <a:solidFill>
              <a:srgbClr val="006699"/>
            </a:solidFill>
          </a:ln>
        </p:spPr>
      </p:pic>
      <p:grpSp>
        <p:nvGrpSpPr>
          <p:cNvPr id="10" name="Gruppo 9"/>
          <p:cNvGrpSpPr/>
          <p:nvPr/>
        </p:nvGrpSpPr>
        <p:grpSpPr>
          <a:xfrm>
            <a:off x="9168342" y="3103680"/>
            <a:ext cx="2417068" cy="1344149"/>
            <a:chOff x="6876256" y="2355727"/>
            <a:chExt cx="1812801" cy="1008112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76256" y="2355727"/>
              <a:ext cx="1812801" cy="1008112"/>
            </a:xfrm>
            <a:prstGeom prst="rect">
              <a:avLst/>
            </a:prstGeom>
            <a:ln w="15875">
              <a:solidFill>
                <a:srgbClr val="006699"/>
              </a:solidFill>
            </a:ln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12027" y="2450037"/>
              <a:ext cx="754385" cy="209551"/>
            </a:xfrm>
            <a:prstGeom prst="rect">
              <a:avLst/>
            </a:prstGeom>
            <a:ln w="15875">
              <a:solidFill>
                <a:srgbClr val="006699"/>
              </a:solidFill>
            </a:ln>
          </p:spPr>
        </p:pic>
      </p:grpSp>
      <p:pic>
        <p:nvPicPr>
          <p:cNvPr id="14" name="Immagin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8340" y="4636049"/>
            <a:ext cx="2417069" cy="1459952"/>
          </a:xfrm>
          <a:prstGeom prst="rect">
            <a:avLst/>
          </a:prstGeom>
          <a:ln w="15875">
            <a:solidFill>
              <a:srgbClr val="006699"/>
            </a:solidFill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58213" y="229411"/>
            <a:ext cx="782476" cy="48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64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775F55"/>
      </a:dk2>
      <a:lt2>
        <a:srgbClr val="CDACE6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6342</TotalTime>
  <Words>664</Words>
  <Application>Microsoft Office PowerPoint</Application>
  <PresentationFormat>Widescreen</PresentationFormat>
  <Paragraphs>100</Paragraphs>
  <Slides>10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Aharoni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Objekti i rregullores </vt:lpstr>
      <vt:lpstr>Afatet e miratimit dhe zbatimit të rregullores </vt:lpstr>
      <vt:lpstr>Subjektet dhe shërbimet e rregulluara </vt:lpstr>
      <vt:lpstr>Autentifikimi i thelluar I klientit</vt:lpstr>
      <vt:lpstr>Autentifikimi i thelluar i klientit (SCA) </vt:lpstr>
      <vt:lpstr>                  transaksionet e pagesave në rastin e ofruesit të shërbimit për inicimin e pagesës- Open banking   </vt:lpstr>
      <vt:lpstr>transaksionet e pagesave në rastin e Ofruesit të SHërbimit për Informinimin e Llogarisë -Open banking </vt:lpstr>
      <vt:lpstr>Standardet e Industrise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konferencë për shtyp  RAPORTI Tremujor I POLITIKËS MONETARE</dc:title>
  <dc:creator>Rajna Hoxholli</dc:creator>
  <cp:lastModifiedBy>Jonida Kaçani</cp:lastModifiedBy>
  <cp:revision>281</cp:revision>
  <cp:lastPrinted>2018-09-25T15:14:51Z</cp:lastPrinted>
  <dcterms:created xsi:type="dcterms:W3CDTF">2018-04-30T12:41:39Z</dcterms:created>
  <dcterms:modified xsi:type="dcterms:W3CDTF">2022-11-08T13:56:40Z</dcterms:modified>
</cp:coreProperties>
</file>