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266" r:id="rId4"/>
    <p:sldId id="267" r:id="rId5"/>
    <p:sldId id="268" r:id="rId6"/>
    <p:sldId id="269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09E77-5768-48FB-8A10-6A24E1C621A7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3C7DD-7304-4543-B9C3-05F70BA87010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80064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3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</a:rPr>
              <a:t>EU candidate</a:t>
            </a:r>
            <a:r>
              <a:rPr lang="en-US" altLang="en-US" sz="1200" baseline="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1200" dirty="0">
                <a:latin typeface="Times New Roman" pitchFamily="18" charset="0"/>
                <a:cs typeface="Times New Roman" pitchFamily="18" charset="0"/>
              </a:rPr>
              <a:t> as such, there is an ongoing process of aligning regulations, legal </a:t>
            </a:r>
            <a:r>
              <a:rPr lang="en-US" altLang="en-US" sz="1200" dirty="0" smtClean="0">
                <a:latin typeface="Times New Roman" pitchFamily="18" charset="0"/>
                <a:cs typeface="Times New Roman" pitchFamily="18" charset="0"/>
              </a:rPr>
              <a:t>frameworks</a:t>
            </a:r>
            <a:r>
              <a:rPr lang="en-US" altLang="en-US" sz="1200" dirty="0">
                <a:latin typeface="Times New Roman" pitchFamily="18" charset="0"/>
                <a:cs typeface="Times New Roman" pitchFamily="18" charset="0"/>
              </a:rPr>
              <a:t>, including payment systems, </a:t>
            </a:r>
            <a:r>
              <a:rPr lang="en-US" altLang="en-US" sz="12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altLang="en-US" sz="1200" dirty="0">
                <a:latin typeface="Times New Roman" pitchFamily="18" charset="0"/>
                <a:cs typeface="Times New Roman" pitchFamily="18" charset="0"/>
              </a:rPr>
              <a:t>those of the EU.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1AD2AA-70DA-4E58-A755-0EDD09655CE5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444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1AD2AA-70DA-4E58-A755-0EDD09655CE5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421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1AD2AA-70DA-4E58-A755-0EDD09655CE5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464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28836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4784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99959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73143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29093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63807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85253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16213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22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34157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11123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C1D56-C935-4EFF-B98B-203684136B0B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762C-DD6A-40D4-818B-DBC102919D2B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7957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6A4345-2518-4F19-9C0A-3715319BA3F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 dirty="0">
              <a:latin typeface="Garamond" panose="02020404030301010803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348880"/>
            <a:ext cx="7810500" cy="315174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sq-AL" altLang="en-US" sz="3600" dirty="0"/>
              <a:t>“</a:t>
            </a:r>
            <a:r>
              <a:rPr lang="en-US" altLang="en-US" sz="3200" dirty="0" err="1"/>
              <a:t>Projekti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mbi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klerimin</a:t>
            </a:r>
            <a:r>
              <a:rPr lang="en-US" altLang="en-US" sz="3200" dirty="0"/>
              <a:t> dhe </a:t>
            </a:r>
            <a:r>
              <a:rPr lang="en-US" altLang="en-US" sz="3200" dirty="0" err="1"/>
              <a:t>shlyerjen</a:t>
            </a:r>
            <a:r>
              <a:rPr lang="en-US" altLang="en-US" sz="3200" dirty="0"/>
              <a:t> e </a:t>
            </a:r>
            <a:r>
              <a:rPr lang="en-US" altLang="en-US" sz="3200" dirty="0" err="1"/>
              <a:t>pagesave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në</a:t>
            </a:r>
            <a:r>
              <a:rPr lang="en-US" altLang="en-US" sz="3200" dirty="0"/>
              <a:t> Euro </a:t>
            </a:r>
            <a:r>
              <a:rPr lang="en-US" altLang="en-US" sz="3200" dirty="0" err="1"/>
              <a:t>brenda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vendit</a:t>
            </a:r>
            <a:r>
              <a:rPr lang="sq-AL" sz="3200" dirty="0"/>
              <a:t>”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Rezultatet</a:t>
            </a:r>
            <a:r>
              <a:rPr lang="en-US" sz="3600" dirty="0"/>
              <a:t> e </a:t>
            </a:r>
            <a:r>
              <a:rPr lang="en-US" sz="3600" dirty="0" err="1"/>
              <a:t>pyetësorit</a:t>
            </a:r>
            <a:r>
              <a:rPr lang="sq-AL" sz="3600" dirty="0"/>
              <a:t/>
            </a:r>
            <a:br>
              <a:rPr lang="sq-AL" sz="3600" dirty="0"/>
            </a:br>
            <a:r>
              <a:rPr lang="sq-AL" sz="3600" dirty="0"/>
              <a:t/>
            </a:r>
            <a:br>
              <a:rPr lang="sq-AL" sz="3600" dirty="0"/>
            </a:br>
            <a:r>
              <a:rPr lang="sq-AL" altLang="en-US" sz="3600" dirty="0"/>
              <a:t>            </a:t>
            </a:r>
          </a:p>
        </p:txBody>
      </p:sp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53" y="169137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7239000" y="57007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1" dirty="0">
              <a:latin typeface="Garamond" panose="020204040303010108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52400"/>
            <a:ext cx="725513" cy="1066800"/>
          </a:xfrm>
          <a:prstGeom prst="rect">
            <a:avLst/>
          </a:prstGeom>
        </p:spPr>
      </p:pic>
      <p:pic>
        <p:nvPicPr>
          <p:cNvPr id="1026" name="Picture 2" descr="aa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54" y="216762"/>
            <a:ext cx="10572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89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zh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2193"/>
            <a:ext cx="609653" cy="975445"/>
          </a:xfrm>
          <a:prstGeom prst="rect">
            <a:avLst/>
          </a:prstGeom>
        </p:spPr>
      </p:pic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1740761" y="548680"/>
            <a:ext cx="6073293" cy="113982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Problematikat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raportuara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nga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bankat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lidhje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me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përdorimin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bankave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korrespondente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 </a:t>
            </a:r>
            <a:endParaRPr lang="sq-AL" sz="20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Vendmbajtësi i numrit të pamjes rrëshqitës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62EB3-41EB-4D0A-83C6-AB59AFACE17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5" name="Titulli 1"/>
          <p:cNvSpPr txBox="1">
            <a:spLocks/>
          </p:cNvSpPr>
          <p:nvPr/>
        </p:nvSpPr>
        <p:spPr bwMode="auto">
          <a:xfrm>
            <a:off x="1043608" y="2492896"/>
            <a:ext cx="74676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endParaRPr lang="en-US" sz="1100" kern="0" dirty="0"/>
          </a:p>
          <a:p>
            <a:pPr marL="442913" indent="-442913">
              <a:buClr>
                <a:schemeClr val="accent2">
                  <a:lumMod val="75000"/>
                </a:schemeClr>
              </a:buClr>
              <a:buAutoNum type="arabicParenR"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Koha e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procesimit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të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pagesës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- e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lartë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; </a:t>
            </a:r>
          </a:p>
          <a:p>
            <a:pPr marL="442913" indent="-442913">
              <a:buClr>
                <a:schemeClr val="accent2">
                  <a:lumMod val="75000"/>
                </a:schemeClr>
              </a:buClr>
              <a:buAutoNum type="arabicParenR"/>
            </a:pPr>
            <a:endParaRPr lang="en-US" sz="2000" kern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442913" indent="-442913">
              <a:buClr>
                <a:schemeClr val="accent2">
                  <a:lumMod val="75000"/>
                </a:schemeClr>
              </a:buClr>
              <a:buAutoNum type="arabicParenR"/>
            </a:pP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Komisione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të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aplikuara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nga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bankat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korrespondente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-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të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larta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;</a:t>
            </a:r>
          </a:p>
          <a:p>
            <a:pPr marL="442913" indent="-442913">
              <a:buClr>
                <a:schemeClr val="accent2">
                  <a:lumMod val="75000"/>
                </a:schemeClr>
              </a:buClr>
              <a:buAutoNum type="arabicParenR"/>
            </a:pPr>
            <a:endParaRPr lang="en-US" sz="2000" kern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442913" indent="-442913">
              <a:buClr>
                <a:schemeClr val="accent2">
                  <a:lumMod val="75000"/>
                </a:schemeClr>
              </a:buClr>
              <a:buAutoNum type="arabicParenR"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Probleme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në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investigime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-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kërkon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shumë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kohë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5593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zh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2193"/>
            <a:ext cx="609653" cy="975445"/>
          </a:xfrm>
          <a:prstGeom prst="rect">
            <a:avLst/>
          </a:prstGeom>
        </p:spPr>
      </p:pic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1165707" y="442193"/>
            <a:ext cx="6301893" cy="975445"/>
          </a:xfrm>
        </p:spPr>
        <p:txBody>
          <a:bodyPr/>
          <a:lstStyle/>
          <a:p>
            <a:pPr algn="ctr"/>
            <a:r>
              <a:rPr lang="sq-AL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Komente të përgjithshme të bankave</a:t>
            </a:r>
          </a:p>
        </p:txBody>
      </p:sp>
      <p:sp>
        <p:nvSpPr>
          <p:cNvPr id="4" name="Vendmbajtësi i numrit të pamjes rrëshqitës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62EB3-41EB-4D0A-83C6-AB59AFACE17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5" name="Titulli 1"/>
          <p:cNvSpPr txBox="1">
            <a:spLocks/>
          </p:cNvSpPr>
          <p:nvPr/>
        </p:nvSpPr>
        <p:spPr bwMode="auto">
          <a:xfrm>
            <a:off x="863626" y="1828799"/>
            <a:ext cx="7467600" cy="3760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endParaRPr lang="sq-AL" sz="1100" kern="0" dirty="0"/>
          </a:p>
          <a:p>
            <a:pPr algn="just"/>
            <a:endParaRPr lang="sq-AL" sz="1100" kern="0" dirty="0">
              <a:latin typeface="+mn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q-AL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Pyetjes në lidhje me krijimin e një infrastrukture për </a:t>
            </a:r>
            <a:r>
              <a:rPr lang="sq-AL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klerimin</a:t>
            </a:r>
            <a:r>
              <a:rPr lang="sq-AL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dhe shlyerjen e </a:t>
            </a:r>
            <a:r>
              <a:rPr lang="en-GB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</a:t>
            </a:r>
            <a:r>
              <a:rPr lang="sq-AL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uros</a:t>
            </a:r>
            <a:r>
              <a:rPr lang="sq-AL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brenda vendit</a:t>
            </a:r>
            <a:r>
              <a:rPr lang="en-GB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</a:t>
            </a:r>
            <a:r>
              <a:rPr lang="sq-AL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si nga pikëpamja e tyre</a:t>
            </a:r>
            <a:r>
              <a:rPr lang="en-GB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</a:t>
            </a:r>
            <a:r>
              <a:rPr lang="sq-AL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por </a:t>
            </a:r>
            <a:r>
              <a:rPr lang="en-GB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</a:t>
            </a:r>
            <a:r>
              <a:rPr lang="sq-AL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dhe të klientëve të tyre, </a:t>
            </a:r>
            <a:r>
              <a:rPr lang="sq-AL" sz="2000" kern="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bankat i janë përgjigjur pozitivisht</a:t>
            </a:r>
            <a:r>
              <a:rPr lang="sq-AL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q-AL" sz="2000" kern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q-AL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Arsyet kryesore për të cilat bankat vlerësojnë krijimin e infrastrukturës, lidhen me </a:t>
            </a:r>
            <a:r>
              <a:rPr lang="sq-AL" sz="2000" kern="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problematikat e përmendura më lart </a:t>
            </a:r>
            <a:r>
              <a:rPr lang="sq-AL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nga përdorimi i bankave korrespondente. </a:t>
            </a:r>
          </a:p>
          <a:p>
            <a:pPr algn="just">
              <a:lnSpc>
                <a:spcPct val="150000"/>
              </a:lnSpc>
            </a:pPr>
            <a:endParaRPr lang="sq-AL" sz="1600" kern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sq-AL" sz="1600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sq-AL" sz="11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7204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zh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2193"/>
            <a:ext cx="609653" cy="975445"/>
          </a:xfrm>
          <a:prstGeom prst="rect">
            <a:avLst/>
          </a:prstGeom>
        </p:spPr>
      </p:pic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1066800" y="569416"/>
            <a:ext cx="6629400" cy="853207"/>
          </a:xfrm>
        </p:spPr>
        <p:txBody>
          <a:bodyPr>
            <a:normAutofit fontScale="90000"/>
          </a:bodyPr>
          <a:lstStyle/>
          <a:p>
            <a:pPr algn="ctr"/>
            <a:r>
              <a:rPr lang="sq-AL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Rezultatet mbi kostot</a:t>
            </a:r>
            <a:br>
              <a:rPr lang="sq-AL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</a:br>
            <a:r>
              <a:rPr lang="sq-AL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sq-AL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</a:br>
            <a:r>
              <a:rPr lang="sq-AL" sz="18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Struktura e kostove sipas vlerësimeve të raportuara nga bankat</a:t>
            </a:r>
            <a:r>
              <a:rPr lang="en-US" sz="16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lang="sq-AL" sz="16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Vendmbajtësi i numrit të pamjes rrëshqitës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62EB3-41EB-4D0A-83C6-AB59AFACE17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3" name="Imazh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52600"/>
            <a:ext cx="6361670" cy="2895600"/>
          </a:xfrm>
          <a:prstGeom prst="rect">
            <a:avLst/>
          </a:prstGeom>
        </p:spPr>
      </p:pic>
      <p:sp>
        <p:nvSpPr>
          <p:cNvPr id="7" name="Titulli 1"/>
          <p:cNvSpPr txBox="1">
            <a:spLocks/>
          </p:cNvSpPr>
          <p:nvPr/>
        </p:nvSpPr>
        <p:spPr bwMode="auto">
          <a:xfrm>
            <a:off x="2843808" y="4978177"/>
            <a:ext cx="4248472" cy="539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Grafiku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q-AL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për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kostot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sq-AL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pagesa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sq-AL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në </a:t>
            </a:r>
            <a:r>
              <a:rPr lang="sq-AL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cash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q-AL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euro. </a:t>
            </a:r>
            <a:endParaRPr lang="sq-AL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857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zh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2193"/>
            <a:ext cx="609653" cy="975445"/>
          </a:xfrm>
          <a:prstGeom prst="rect">
            <a:avLst/>
          </a:prstGeom>
        </p:spPr>
      </p:pic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1165707" y="442193"/>
            <a:ext cx="6301893" cy="1615207"/>
          </a:xfrm>
        </p:spPr>
        <p:txBody>
          <a:bodyPr/>
          <a:lstStyle/>
          <a:p>
            <a:pPr algn="ctr"/>
            <a:r>
              <a:rPr lang="en-US" sz="18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Matja</a:t>
            </a:r>
            <a:r>
              <a:rPr lang="en-US" sz="18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sz="18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kostove</a:t>
            </a:r>
            <a:r>
              <a:rPr lang="en-US" sz="18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8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të</a:t>
            </a:r>
            <a:r>
              <a:rPr lang="en-US" sz="18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8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pagesave</a:t>
            </a:r>
            <a:r>
              <a:rPr lang="en-US" sz="18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8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sz="18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Euro </a:t>
            </a:r>
            <a:r>
              <a:rPr lang="en-US" sz="18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sipas</a:t>
            </a:r>
            <a:r>
              <a:rPr lang="en-US" sz="18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8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tipologjisë</a:t>
            </a:r>
            <a:r>
              <a:rPr lang="en-US" sz="18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lang="sq-AL" sz="20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Vendmbajtësi i numrit të pamjes rrëshqitës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62EB3-41EB-4D0A-83C6-AB59AFACE17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0848"/>
              </p:ext>
            </p:extLst>
          </p:nvPr>
        </p:nvGraphicFramePr>
        <p:xfrm>
          <a:off x="1005840" y="1844826"/>
          <a:ext cx="6522720" cy="16561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157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50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44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353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Kosto që lidhen me Burimet Njerëzore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Punonjësi i përfshirë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Numri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Koha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Kosto e sistemit për vitin 2015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Arkëtarë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1,020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1 - 2 orë në ditë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102 - 122 milionë lekë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3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effectLst/>
                        </a:rPr>
                        <a:t>Punonjës operacionalë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1,172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0.5 - 2 orë në ditë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163 milionë lekë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Drejtuesi i degës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Punonjës të thesarit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168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63.1 - 75.7 milionë lekë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Drejtues thesari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9 milionë lekë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63111"/>
              </p:ext>
            </p:extLst>
          </p:nvPr>
        </p:nvGraphicFramePr>
        <p:xfrm>
          <a:off x="990600" y="3672204"/>
          <a:ext cx="6553200" cy="1563654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1841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4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48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085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Kosto të tjera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7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Fitim/ kosto nga blerja </a:t>
                      </a:r>
                      <a:r>
                        <a:rPr lang="en-GB" sz="1100" dirty="0">
                          <a:effectLst/>
                        </a:rPr>
                        <a:t>s</a:t>
                      </a:r>
                      <a:r>
                        <a:rPr lang="sq-AL" sz="1100" dirty="0" err="1">
                          <a:effectLst/>
                        </a:rPr>
                        <a:t>hitja</a:t>
                      </a:r>
                      <a:r>
                        <a:rPr lang="sq-AL" sz="1100" dirty="0">
                          <a:effectLst/>
                        </a:rPr>
                        <a:t> e  </a:t>
                      </a:r>
                      <a:r>
                        <a:rPr lang="sq-AL" sz="1100" dirty="0" err="1">
                          <a:effectLst/>
                        </a:rPr>
                        <a:t>cash</a:t>
                      </a:r>
                      <a:r>
                        <a:rPr lang="sq-AL" sz="1100" dirty="0">
                          <a:effectLst/>
                        </a:rPr>
                        <a:t>-it  në nivel sistemi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Fitimi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sq-AL" sz="1100" dirty="0">
                          <a:effectLst/>
                        </a:rPr>
                        <a:t>- 1.6 milionë lekë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Kosto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sq-AL" sz="1100" dirty="0">
                          <a:effectLst/>
                        </a:rPr>
                        <a:t>-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sq-AL" sz="1100" dirty="0">
                          <a:effectLst/>
                        </a:rPr>
                        <a:t>6.7 milionë lekë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1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Kostot e transportit të cash-it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188 milionë lekë (përgjigjur 10/12 banka)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Kosto e sigurimit të cash-it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35 milionë lekë (përgjigjur 7/12 banka)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Humbje nga vjedhjet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120 milionë lekë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876722"/>
              </p:ext>
            </p:extLst>
          </p:nvPr>
        </p:nvGraphicFramePr>
        <p:xfrm>
          <a:off x="2083027" y="5251949"/>
          <a:ext cx="4361182" cy="265283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1805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05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Totali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717.7 </a:t>
                      </a:r>
                      <a:r>
                        <a:rPr lang="sq-AL" sz="1600" dirty="0">
                          <a:effectLst/>
                        </a:rPr>
                        <a:t>milionë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lekë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37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3AF2D6-B6AE-4A52-A79A-994588C7EAB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 dirty="0">
              <a:latin typeface="Garamond" panose="02020404030301010803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3096"/>
            <a:ext cx="6248400" cy="1322387"/>
          </a:xfrm>
        </p:spPr>
        <p:txBody>
          <a:bodyPr/>
          <a:lstStyle/>
          <a:p>
            <a:pPr eaLnBrk="1" hangingPunct="1"/>
            <a:r>
              <a:rPr lang="en-US" altLang="en-US" dirty="0"/>
              <a:t>        </a:t>
            </a:r>
            <a:endParaRPr lang="sq-AL" altLang="en-US" sz="3800" i="1" dirty="0"/>
          </a:p>
        </p:txBody>
      </p:sp>
      <p:pic>
        <p:nvPicPr>
          <p:cNvPr id="3" name="Imazh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88" y="1560550"/>
            <a:ext cx="3157151" cy="2057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4801"/>
            <a:ext cx="609600" cy="1066799"/>
          </a:xfrm>
          <a:prstGeom prst="rect">
            <a:avLst/>
          </a:prstGeom>
        </p:spPr>
      </p:pic>
      <p:pic>
        <p:nvPicPr>
          <p:cNvPr id="5" name="Imazh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7157" y="1560550"/>
            <a:ext cx="3352800" cy="2057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5700" y="3907986"/>
            <a:ext cx="13695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q-AL" altLang="en-US" sz="1400" dirty="0"/>
              <a:t>COB/M1</a:t>
            </a:r>
            <a:r>
              <a:rPr lang="en-GB" altLang="en-US" sz="1400" dirty="0"/>
              <a:t> = </a:t>
            </a:r>
            <a:r>
              <a:rPr lang="en-US" altLang="en-US" sz="1400" dirty="0"/>
              <a:t>59</a:t>
            </a:r>
            <a:r>
              <a:rPr lang="sq-AL" altLang="en-US" sz="1400" dirty="0"/>
              <a:t>%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515034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altLang="en-US" sz="2000" i="1" dirty="0"/>
              <a:t>Situata në Shqipëri në lidhje me pagesat në Euro</a:t>
            </a:r>
            <a:endParaRPr lang="sq-A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70740" y="4879022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Raporti i depozitave n</a:t>
            </a:r>
            <a:r>
              <a:rPr lang="en-US" dirty="0"/>
              <a:t>ë</a:t>
            </a:r>
            <a:r>
              <a:rPr lang="sq-AL" dirty="0"/>
              <a:t> </a:t>
            </a:r>
            <a:r>
              <a:rPr lang="sq-AL" dirty="0" err="1"/>
              <a:t>valut</a:t>
            </a:r>
            <a:r>
              <a:rPr lang="en-US" dirty="0"/>
              <a:t>ë</a:t>
            </a:r>
            <a:r>
              <a:rPr lang="sq-AL" dirty="0"/>
              <a:t> ndaj depozitave totale n</a:t>
            </a:r>
            <a:r>
              <a:rPr lang="en-US" dirty="0"/>
              <a:t>ë</a:t>
            </a:r>
            <a:r>
              <a:rPr lang="sq-AL" dirty="0"/>
              <a:t> nivelin </a:t>
            </a:r>
            <a:r>
              <a:rPr lang="en-US" dirty="0"/>
              <a:t>50</a:t>
            </a:r>
            <a:r>
              <a:rPr lang="sq-AL" dirty="0"/>
              <a:t>%</a:t>
            </a:r>
            <a:r>
              <a:rPr lang="en-US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sq-AL" dirty="0" err="1"/>
              <a:t>aporti</a:t>
            </a:r>
            <a:r>
              <a:rPr lang="sq-AL" dirty="0"/>
              <a:t> i </a:t>
            </a:r>
            <a:r>
              <a:rPr lang="sq-AL" dirty="0" err="1"/>
              <a:t>kredis</a:t>
            </a:r>
            <a:r>
              <a:rPr lang="en-US" dirty="0"/>
              <a:t>ë</a:t>
            </a:r>
            <a:r>
              <a:rPr lang="sq-AL" dirty="0"/>
              <a:t> n</a:t>
            </a:r>
            <a:r>
              <a:rPr lang="en-US" dirty="0"/>
              <a:t>ë</a:t>
            </a:r>
            <a:r>
              <a:rPr lang="sq-AL" dirty="0"/>
              <a:t> valutë ndaj kredisë totale n</a:t>
            </a:r>
            <a:r>
              <a:rPr lang="en-US" dirty="0"/>
              <a:t>ë</a:t>
            </a:r>
            <a:r>
              <a:rPr lang="sq-AL" dirty="0"/>
              <a:t> nivelin </a:t>
            </a:r>
            <a:r>
              <a:rPr lang="en-US" dirty="0"/>
              <a:t>56</a:t>
            </a:r>
            <a:r>
              <a:rPr lang="sq-AL" dirty="0"/>
              <a:t>%</a:t>
            </a:r>
            <a:r>
              <a:rPr lang="en-US" dirty="0"/>
              <a:t>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187056" y="5442763"/>
            <a:ext cx="864096" cy="198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436096" y="4764123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r>
              <a:rPr lang="sq-AL" dirty="0" err="1"/>
              <a:t>ur</a:t>
            </a:r>
            <a:r>
              <a:rPr lang="en-US" dirty="0"/>
              <a:t>o</a:t>
            </a:r>
            <a:r>
              <a:rPr lang="sq-AL" dirty="0" err="1"/>
              <a:t>izim</a:t>
            </a:r>
            <a:r>
              <a:rPr lang="sq-AL" dirty="0"/>
              <a:t> </a:t>
            </a:r>
            <a:r>
              <a:rPr lang="en-GB" dirty="0"/>
              <a:t>i</a:t>
            </a:r>
            <a:r>
              <a:rPr lang="sq-AL" dirty="0"/>
              <a:t> ekonomisë në nivele relativisht të lart</a:t>
            </a:r>
            <a:r>
              <a:rPr lang="en-US" dirty="0"/>
              <a:t>a</a:t>
            </a:r>
            <a:r>
              <a:rPr lang="sq-AL" dirty="0"/>
              <a:t> nga pe</a:t>
            </a:r>
            <a:r>
              <a:rPr lang="en-US" dirty="0"/>
              <a:t>r</a:t>
            </a:r>
            <a:r>
              <a:rPr lang="sq-AL" dirty="0" err="1"/>
              <a:t>spektiva</a:t>
            </a:r>
            <a:r>
              <a:rPr lang="sq-AL" dirty="0"/>
              <a:t> e kursimit dhe e konsumit dhe investimeve</a:t>
            </a:r>
            <a:r>
              <a:rPr lang="en-US" dirty="0"/>
              <a:t>. </a:t>
            </a:r>
            <a:endParaRPr lang="sq-AL" dirty="0"/>
          </a:p>
        </p:txBody>
      </p:sp>
      <p:sp>
        <p:nvSpPr>
          <p:cNvPr id="10" name="Right Arrow 9"/>
          <p:cNvSpPr/>
          <p:nvPr/>
        </p:nvSpPr>
        <p:spPr>
          <a:xfrm>
            <a:off x="2025258" y="4077071"/>
            <a:ext cx="432048" cy="1121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76163" y="39583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altLang="en-US" sz="1400" dirty="0"/>
              <a:t>ekonomi me përdorim të lartë të par</a:t>
            </a:r>
            <a:r>
              <a:rPr lang="en-US" altLang="en-US" sz="1400" dirty="0"/>
              <a:t>a</a:t>
            </a:r>
            <a:r>
              <a:rPr lang="sq-AL" altLang="en-US" sz="1400" dirty="0"/>
              <a:t>së fizike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krahasuar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</a:t>
            </a:r>
            <a:r>
              <a:rPr lang="en-US" altLang="en-US" sz="1400" dirty="0"/>
              <a:t> me </a:t>
            </a:r>
            <a:r>
              <a:rPr lang="en-US" altLang="en-US" sz="1400" dirty="0" err="1"/>
              <a:t>vendet</a:t>
            </a:r>
            <a:r>
              <a:rPr lang="en-US" altLang="en-US" sz="1400" dirty="0"/>
              <a:t> e </a:t>
            </a:r>
            <a:r>
              <a:rPr lang="en-US" altLang="en-US" sz="1400" dirty="0" err="1"/>
              <a:t>rajonit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ashtu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edhe</a:t>
            </a:r>
            <a:r>
              <a:rPr lang="en-US" altLang="en-US" sz="1400" dirty="0"/>
              <a:t> me </a:t>
            </a:r>
            <a:r>
              <a:rPr lang="en-US" altLang="en-US" sz="1400" dirty="0" err="1"/>
              <a:t>ato</a:t>
            </a:r>
            <a:r>
              <a:rPr lang="en-US" altLang="en-US" sz="1400" dirty="0"/>
              <a:t> t</a:t>
            </a:r>
            <a:r>
              <a:rPr lang="sq-AL" altLang="en-US" sz="1400" dirty="0">
                <a:cs typeface="Arial" panose="020B0604020202020204" pitchFamily="34" charset="0"/>
              </a:rPr>
              <a:t>ë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Bashkimit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Europian</a:t>
            </a:r>
            <a:r>
              <a:rPr lang="en-US" altLang="en-US" sz="1400" dirty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665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57315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3AF2D6-B6AE-4A52-A79A-994588C7EAB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 dirty="0">
              <a:latin typeface="Garamond" panose="02020404030301010803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4143"/>
            <a:ext cx="4800601" cy="838200"/>
          </a:xfrm>
        </p:spPr>
        <p:txBody>
          <a:bodyPr/>
          <a:lstStyle/>
          <a:p>
            <a:pPr eaLnBrk="1" hangingPunct="1"/>
            <a:r>
              <a:rPr lang="sq-AL" altLang="en-US" dirty="0"/>
              <a:t> </a:t>
            </a:r>
            <a:r>
              <a:rPr lang="en-US" altLang="en-US" dirty="0"/>
              <a:t>    </a:t>
            </a:r>
            <a:r>
              <a:rPr lang="en-US" alt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Pagesat</a:t>
            </a:r>
            <a:r>
              <a:rPr lang="en-US" alt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ndërbankare</a:t>
            </a:r>
            <a:r>
              <a:rPr lang="en-US" alt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Euro</a:t>
            </a:r>
            <a:endParaRPr lang="sq-AL" altLang="en-US" sz="20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24" y="304800"/>
            <a:ext cx="609653" cy="977543"/>
          </a:xfrm>
          <a:prstGeom prst="rect">
            <a:avLst/>
          </a:prstGeom>
        </p:spPr>
      </p:pic>
      <p:pic>
        <p:nvPicPr>
          <p:cNvPr id="4" name="Imaz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199" y="1828800"/>
            <a:ext cx="3886201" cy="2362202"/>
          </a:xfrm>
          <a:prstGeom prst="rect">
            <a:avLst/>
          </a:prstGeom>
        </p:spPr>
      </p:pic>
      <p:pic>
        <p:nvPicPr>
          <p:cNvPr id="5" name="Imazh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193" y="1828800"/>
            <a:ext cx="3902649" cy="2362202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838200" y="4437112"/>
            <a:ext cx="76962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sq-AL" alt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Pagesa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lang="sq-AL" alt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ndërbankare brenda vendit në Euro zënë një peshë rreth </a:t>
            </a:r>
            <a:r>
              <a:rPr lang="sq-AL" altLang="en-US" sz="1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20</a:t>
            </a:r>
            <a:r>
              <a:rPr lang="en-US" altLang="en-US" sz="1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%</a:t>
            </a:r>
            <a:r>
              <a:rPr lang="sq-AL" altLang="en-US" sz="1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sq-AL" alt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të totalit të pagesave ndërbankare brenda vendit. </a:t>
            </a:r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eaLnBrk="1" hangingPunct="1">
              <a:lnSpc>
                <a:spcPct val="150000"/>
              </a:lnSpc>
            </a:pPr>
            <a:endParaRPr lang="en-GB" altLang="en-US" sz="14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lang="sq-AL" altLang="en-US" sz="14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ur</a:t>
            </a:r>
            <a:r>
              <a:rPr lang="en-US" alt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o</a:t>
            </a:r>
            <a:r>
              <a:rPr lang="sq-AL" altLang="en-US" sz="14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izimi i ekonomisë në perspektivën e shkëmbimeve në ekonomi në nivel ndërbankar është disi më i ulët.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2400" y="1148829"/>
            <a:ext cx="407669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sq-AL" altLang="en-US" kern="0" dirty="0"/>
              <a:t> </a:t>
            </a:r>
            <a:r>
              <a:rPr lang="en-US" altLang="en-US" kern="0" dirty="0"/>
              <a:t>   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Grafiku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Pagesat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ndërbankare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Euro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për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individët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 </a:t>
            </a:r>
            <a:endParaRPr lang="sq-AL" altLang="en-US" sz="10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152899" y="1148829"/>
            <a:ext cx="480060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sq-AL" altLang="en-US" kern="0" dirty="0"/>
              <a:t> </a:t>
            </a:r>
            <a:r>
              <a:rPr lang="en-US" altLang="en-US" kern="0" dirty="0"/>
              <a:t>   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Grafiku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Pagesat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ndërbankare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Euro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për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bizneset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  </a:t>
            </a:r>
            <a:endParaRPr lang="sq-AL" altLang="en-US" sz="10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65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57315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01C1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3AF2D6-B6AE-4A52-A79A-994588C7EAB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 dirty="0">
              <a:latin typeface="Garamond" panose="02020404030301010803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377" y="304800"/>
            <a:ext cx="6341024" cy="838200"/>
          </a:xfrm>
        </p:spPr>
        <p:txBody>
          <a:bodyPr/>
          <a:lstStyle/>
          <a:p>
            <a:pPr eaLnBrk="1" hangingPunct="1"/>
            <a:r>
              <a:rPr lang="sq-AL" altLang="en-US" dirty="0"/>
              <a:t> </a:t>
            </a:r>
            <a:r>
              <a:rPr lang="en-US" altLang="en-US" dirty="0"/>
              <a:t>  </a:t>
            </a:r>
            <a:r>
              <a:rPr lang="en-US" alt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Shpërndarja</a:t>
            </a:r>
            <a:r>
              <a:rPr lang="en-US" alt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alt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pagesave</a:t>
            </a:r>
            <a:r>
              <a:rPr lang="en-US" alt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euro </a:t>
            </a:r>
            <a:r>
              <a:rPr lang="en-US" alt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brenda</a:t>
            </a:r>
            <a:r>
              <a:rPr lang="en-US" alt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bankës</a:t>
            </a:r>
            <a:endParaRPr lang="sq-AL" altLang="en-US" sz="20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24" y="304800"/>
            <a:ext cx="609653" cy="977543"/>
          </a:xfrm>
          <a:prstGeom prst="rect">
            <a:avLst/>
          </a:prstGeom>
        </p:spPr>
      </p:pic>
      <p:pic>
        <p:nvPicPr>
          <p:cNvPr id="4" name="Imaz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756" y="1741404"/>
            <a:ext cx="7620396" cy="1981201"/>
          </a:xfrm>
          <a:prstGeom prst="rect">
            <a:avLst/>
          </a:prstGeom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1351957"/>
            <a:ext cx="382647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sq-AL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Shpërndarja e transfertave të krediti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lang="sq-AL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brenda bankës në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lang="sq-AL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uro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lang="sq-AL" altLang="en-US" sz="10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283676" y="1370061"/>
            <a:ext cx="382647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sq-AL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Shpërndarja e </a:t>
            </a:r>
            <a:r>
              <a:rPr lang="sq-AL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transfertave</a:t>
            </a:r>
            <a:r>
              <a:rPr lang="sq-AL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të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debitit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sq-AL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brenda bankës në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lang="sq-AL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uro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lang="sq-AL" altLang="en-US" sz="10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440724" y="3759243"/>
            <a:ext cx="3674076" cy="132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Transfertat e </a:t>
            </a:r>
            <a:r>
              <a:rPr lang="sq-AL" altLang="en-US" sz="11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kredit</a:t>
            </a:r>
            <a:r>
              <a:rPr lang="en-US" altLang="en-US" sz="11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it</a:t>
            </a:r>
            <a:r>
              <a:rPr lang="sq-AL" altLang="en-US" sz="11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 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uro 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renda bankës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zënë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një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peshë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për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  <a:p>
            <a:pPr eaLnBrk="1" hangingPunct="1"/>
            <a:endParaRPr lang="en-US" altLang="en-US" sz="11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marL="171450" indent="-171450" eaLnBrk="1" hangingPunct="1">
              <a:buFontTx/>
              <a:buChar char="-"/>
            </a:pP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Bizneset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16%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numër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dhe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28%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vlerë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;</a:t>
            </a:r>
          </a:p>
          <a:p>
            <a:pPr marL="171450" indent="-171450" eaLnBrk="1" hangingPunct="1">
              <a:buFontTx/>
              <a:buChar char="-"/>
            </a:pPr>
            <a:endParaRPr lang="en-US" altLang="en-US" sz="11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marL="171450" indent="-171450" eaLnBrk="1" hangingPunct="1">
              <a:buFontTx/>
              <a:buChar char="-"/>
            </a:pP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Individ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ë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   </a:t>
            </a: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14%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numër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dhe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39%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vlerë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; </a:t>
            </a:r>
          </a:p>
          <a:p>
            <a:pPr eaLnBrk="1" hangingPunct="1"/>
            <a:endParaRPr lang="en-US" altLang="en-US" sz="11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eaLnBrk="1" hangingPunct="1"/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marL="171450" indent="-171450" eaLnBrk="1" hangingPunct="1">
              <a:buFontTx/>
              <a:buChar char="-"/>
            </a:pPr>
            <a:endParaRPr lang="en-US" altLang="en-US" sz="1100" kern="0" dirty="0"/>
          </a:p>
          <a:p>
            <a:pPr marL="171450" indent="-171450" eaLnBrk="1" hangingPunct="1">
              <a:buFontTx/>
              <a:buChar char="-"/>
            </a:pPr>
            <a:endParaRPr lang="en-US" altLang="en-US" sz="1100" kern="0" dirty="0"/>
          </a:p>
          <a:p>
            <a:pPr eaLnBrk="1" hangingPunct="1"/>
            <a:endParaRPr lang="sq-AL" altLang="en-US" sz="1100" kern="0" dirty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446933" y="3774820"/>
            <a:ext cx="3674076" cy="131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sq-AL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Transfertat</a:t>
            </a:r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altLang="en-US" sz="1100" b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debitit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 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uro 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renda bankës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zënë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një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peshë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për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  <a:p>
            <a:pPr eaLnBrk="1" hangingPunct="1"/>
            <a:endParaRPr lang="en-US" altLang="en-US" sz="11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marL="171450" indent="-171450" eaLnBrk="1" hangingPunct="1">
              <a:buFontTx/>
              <a:buChar char="-"/>
            </a:pP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Bizneset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</a:t>
            </a:r>
            <a:r>
              <a:rPr lang="sq-AL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 </a:t>
            </a: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21%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numër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dhe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20%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vlerë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;</a:t>
            </a:r>
          </a:p>
          <a:p>
            <a:pPr marL="171450" indent="-171450" eaLnBrk="1" hangingPunct="1">
              <a:buFontTx/>
              <a:buChar char="-"/>
            </a:pPr>
            <a:endParaRPr lang="en-US" altLang="en-US" sz="11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eaLnBrk="1" hangingPunct="1"/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-  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Individët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    </a:t>
            </a: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14%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numër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dhe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39%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vlerë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; </a:t>
            </a:r>
          </a:p>
          <a:p>
            <a:pPr eaLnBrk="1" hangingPunct="1"/>
            <a:endParaRPr lang="sq-AL" altLang="en-US" sz="11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98814" y="5192560"/>
            <a:ext cx="8093676" cy="110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sq-AL" alt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Kategoria </a:t>
            </a:r>
            <a:r>
              <a:rPr lang="sq-AL" alt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“të </a:t>
            </a:r>
            <a:r>
              <a:rPr lang="sq-AL" alt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tjera” përmban pagesa që nuk lidhen me shërbimet bankare debitime dhe kreditime të llogarisë nga shërbimet bankare</a:t>
            </a: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lang="sq-AL" alt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sq-AL" altLang="en-US" sz="1200" u="sng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por me pagesa të mirëfillta</a:t>
            </a:r>
            <a:r>
              <a:rPr lang="sq-AL" alt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eaLnBrk="1" hangingPunct="1"/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eaLnBrk="1" hangingPunct="1"/>
            <a:r>
              <a:rPr lang="en-US" altLang="en-US" sz="1200" i="1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Nga</a:t>
            </a:r>
            <a:r>
              <a:rPr lang="en-US" altLang="en-US" sz="1200" i="1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analizimi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i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të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dhënave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rezulton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se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një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përqindje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konsiderueshme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për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pagesat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brenda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vendit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Euro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kryhet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librat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bankave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(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nënkupton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mbajtjen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llogarive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disa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banka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me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qëllim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shmangien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altLang="en-US" sz="120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komisioneve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ndërbankare.)   </a:t>
            </a:r>
            <a:r>
              <a:rPr lang="sq-AL" alt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endParaRPr lang="sq-AL" altLang="en-US" sz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96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zh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2193"/>
            <a:ext cx="609653" cy="975445"/>
          </a:xfrm>
          <a:prstGeom prst="rect">
            <a:avLst/>
          </a:prstGeom>
        </p:spPr>
      </p:pic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2286000" y="442193"/>
            <a:ext cx="4572000" cy="788987"/>
          </a:xfrm>
        </p:spPr>
        <p:txBody>
          <a:bodyPr/>
          <a:lstStyle/>
          <a:p>
            <a:pPr algn="ctr"/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Lëvizjet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arkë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për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Euron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pic>
        <p:nvPicPr>
          <p:cNvPr id="7" name="Vendmbajtësi i përmbajtjes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0820" y="1983559"/>
            <a:ext cx="7909612" cy="2209800"/>
          </a:xfrm>
          <a:prstGeom prst="rect">
            <a:avLst/>
          </a:prstGeom>
        </p:spPr>
      </p:pic>
      <p:sp>
        <p:nvSpPr>
          <p:cNvPr id="4" name="Vendmbajtësi i numrit të pamjes rrëshqitës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62EB3-41EB-4D0A-83C6-AB59AFACE17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9" name="Titulli 1"/>
          <p:cNvSpPr txBox="1">
            <a:spLocks/>
          </p:cNvSpPr>
          <p:nvPr/>
        </p:nvSpPr>
        <p:spPr bwMode="auto">
          <a:xfrm>
            <a:off x="667917" y="4437112"/>
            <a:ext cx="7696200" cy="169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r>
              <a:rPr lang="sq-AL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Nën supozimin se një pjesë e konsiderueshme e pagesave në </a:t>
            </a: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sq-AL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uro brenda vendit kryhen nëpërmjet lëvizjes së cash-it në </a:t>
            </a:r>
            <a:r>
              <a:rPr lang="sq-AL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arkë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sq-AL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q-AL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janë </a:t>
            </a:r>
            <a:r>
              <a:rPr lang="en-US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analizuar</a:t>
            </a: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depozitimet</a:t>
            </a: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dhe</a:t>
            </a: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altLang="en-US" sz="1200" dirty="0" err="1">
                <a:solidFill>
                  <a:schemeClr val="tx1"/>
                </a:solidFill>
                <a:latin typeface="+mn-lt"/>
              </a:rPr>
              <a:t>ërheqjet</a:t>
            </a:r>
            <a:r>
              <a:rPr lang="en-US" alt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+mn-lt"/>
              </a:rPr>
              <a:t>në</a:t>
            </a:r>
            <a:r>
              <a:rPr lang="en-US" alt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+mn-lt"/>
              </a:rPr>
              <a:t>arkë</a:t>
            </a:r>
            <a:r>
              <a:rPr lang="en-US" alt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N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ga totali i lëvizjeve në arkë</a:t>
            </a:r>
            <a:r>
              <a:rPr lang="en-GB" sz="1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në varësi të lëvizjes (tërheqje –depozitime nga individ</a:t>
            </a:r>
            <a:r>
              <a:rPr lang="en-GB" sz="1200" dirty="0">
                <a:solidFill>
                  <a:schemeClr val="tx1"/>
                </a:solidFill>
                <a:latin typeface="+mn-lt"/>
              </a:rPr>
              <a:t>ë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 dhe biznese)</a:t>
            </a:r>
            <a:r>
              <a:rPr lang="en-GB" sz="1200" dirty="0">
                <a:solidFill>
                  <a:schemeClr val="tx1"/>
                </a:solidFill>
                <a:latin typeface="+mn-lt"/>
              </a:rPr>
              <a:t>,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 rezulton se lëvizjet në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E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uro var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i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ojnë nga </a:t>
            </a: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13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%</a:t>
            </a: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deri në </a:t>
            </a: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15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%</a:t>
            </a:r>
            <a:r>
              <a:rPr lang="en-GB" sz="1200" dirty="0" smtClean="0">
                <a:solidFill>
                  <a:schemeClr val="tx1"/>
                </a:solidFill>
                <a:latin typeface="+mn-lt"/>
              </a:rPr>
              <a:t>,</a:t>
            </a: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ndërkohë që në vlerë kjo përqindje rritet në </a:t>
            </a: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33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% </a:t>
            </a: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deri 37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%</a:t>
            </a: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  <a:p>
            <a:pPr lvl="1"/>
            <a:endParaRPr lang="en-US" sz="1200" dirty="0">
              <a:solidFill>
                <a:schemeClr val="tx1"/>
              </a:solidFill>
              <a:latin typeface="+mn-lt"/>
            </a:endParaRP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Megjithatë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, nga analizimi i të dhënave na rezulton se më pak se </a:t>
            </a: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40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%</a:t>
            </a:r>
            <a:r>
              <a:rPr lang="sq-AL" sz="1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e këtyre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arkëtimeve</a:t>
            </a:r>
            <a:r>
              <a:rPr lang="sq-AL" sz="1200" dirty="0">
                <a:solidFill>
                  <a:schemeClr val="tx1"/>
                </a:solidFill>
                <a:latin typeface="+mn-lt"/>
              </a:rPr>
              <a:t> destinohen për pagesa. 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sq-AL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endParaRPr lang="en-US" sz="1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lang="sq-AL" sz="10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Titulli 1"/>
          <p:cNvSpPr txBox="1">
            <a:spLocks/>
          </p:cNvSpPr>
          <p:nvPr/>
        </p:nvSpPr>
        <p:spPr bwMode="auto">
          <a:xfrm>
            <a:off x="589867" y="1649639"/>
            <a:ext cx="7654541" cy="26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Grafiku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lang="sq-AL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Përqindja e tërheqjeve (pasqyruara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sq-AL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me minus) dhe </a:t>
            </a:r>
            <a:r>
              <a:rPr lang="sq-AL" sz="1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depozitimeve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 </a:t>
            </a:r>
            <a:r>
              <a:rPr lang="sq-AL" sz="1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lang="sq-AL" sz="1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pasqyruar </a:t>
            </a:r>
            <a:r>
              <a:rPr lang="sq-AL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me plus) në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lang="sq-AL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uro ndaj totalit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41435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zh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2193"/>
            <a:ext cx="609653" cy="975445"/>
          </a:xfrm>
          <a:prstGeom prst="rect">
            <a:avLst/>
          </a:prstGeom>
        </p:spPr>
      </p:pic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1828800" y="277813"/>
            <a:ext cx="5562600" cy="788987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Numri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i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llogarive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të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klientëve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sipas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monedhës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" name="Vendmbajtësi i numrit të pamjes rrëshqitës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62EB3-41EB-4D0A-83C6-AB59AFACE17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983962"/>
              </p:ext>
            </p:extLst>
          </p:nvPr>
        </p:nvGraphicFramePr>
        <p:xfrm>
          <a:off x="755576" y="1540471"/>
          <a:ext cx="7560841" cy="3861157"/>
        </p:xfrm>
        <a:graphic>
          <a:graphicData uri="http://schemas.openxmlformats.org/drawingml/2006/table">
            <a:tbl>
              <a:tblPr firstRow="1" firstCol="1" bandRow="1"/>
              <a:tblGrid>
                <a:gridCol w="18785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68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30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5212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39468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0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Llogaritë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në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ALL</a:t>
                      </a:r>
                    </a:p>
                  </a:txBody>
                  <a:tcPr marL="8329" marR="8329" marT="83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Llogaritë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në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EUR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Llogaritë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në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USD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Valuta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të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tjera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e llogarive në Euro ndaj totalit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64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97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I.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Llogaritë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e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klientëve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(1+2)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2.465.146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692.919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135.844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42.228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3.307.663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11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1- llogari të rezidentëve (a+b)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2.456.147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684.119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134.040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41.646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3.287.990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a -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individuale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2.336.641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626.361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117.518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40.057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3.094.995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4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b - kompani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119.506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57.758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16.522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1.589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192.995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11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2- llogari të </a:t>
                      </a:r>
                      <a:r>
                        <a:rPr lang="it-I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jorezidentëve </a:t>
                      </a:r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(a+b)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8.999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8.800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1.804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19.673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a - individuale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8.091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8.513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1.675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18.347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4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b - kompani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287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35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Numri i llogarive të parasë eletronike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32.873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-  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-  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-  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32.873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itulli 1"/>
          <p:cNvSpPr txBox="1">
            <a:spLocks/>
          </p:cNvSpPr>
          <p:nvPr/>
        </p:nvSpPr>
        <p:spPr bwMode="auto">
          <a:xfrm>
            <a:off x="683568" y="5373216"/>
            <a:ext cx="7848872" cy="91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Burimi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: Banka e </a:t>
            </a:r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Shqipërisë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endParaRPr lang="en-US" sz="1200" i="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sq-AL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Vlen</a:t>
            </a:r>
            <a:r>
              <a:rPr 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sq-AL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të theksohet se kjo përqindje mund të jetë edhe më e ulët nëse marrim në konsideratë faktin se një individ/ biznes</a:t>
            </a:r>
            <a:r>
              <a:rPr 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lang="sq-AL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në nivel sistemi</a:t>
            </a:r>
            <a:r>
              <a:rPr lang="en-GB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lang="sq-AL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mund të zotëroj</a:t>
            </a:r>
            <a:r>
              <a:rPr lang="en-US" altLang="en-US" sz="1200" i="1" dirty="0">
                <a:solidFill>
                  <a:schemeClr val="tx1"/>
                </a:solidFill>
                <a:latin typeface="Arial" panose="020B0604020202020204" pitchFamily="34" charset="0"/>
              </a:rPr>
              <a:t>ë</a:t>
            </a:r>
            <a:r>
              <a:rPr lang="sq-AL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më shumë se një llogari.</a:t>
            </a:r>
            <a:r>
              <a:rPr lang="en-US" sz="1200" i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 </a:t>
            </a:r>
            <a:endParaRPr lang="sq-AL" sz="12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02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zh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2193"/>
            <a:ext cx="609653" cy="975445"/>
          </a:xfrm>
          <a:prstGeom prst="rect">
            <a:avLst/>
          </a:prstGeom>
        </p:spPr>
      </p:pic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1416377" y="360003"/>
            <a:ext cx="6172148" cy="908758"/>
          </a:xfrm>
        </p:spPr>
        <p:txBody>
          <a:bodyPr>
            <a:normAutofit/>
          </a:bodyPr>
          <a:lstStyle/>
          <a:p>
            <a:r>
              <a:rPr lang="sq-AL" sz="28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Rezultatet e pyetësorit me bankat</a:t>
            </a:r>
          </a:p>
        </p:txBody>
      </p:sp>
      <p:sp>
        <p:nvSpPr>
          <p:cNvPr id="4" name="Vendmbajtësi i numrit të pamjes rrëshqitës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62EB3-41EB-4D0A-83C6-AB59AFACE17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Vendmbajtësi i përmbajtjes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q-AL" sz="1700" b="1" dirty="0">
                <a:solidFill>
                  <a:schemeClr val="accent2">
                    <a:lumMod val="75000"/>
                  </a:schemeClr>
                </a:solidFill>
              </a:rPr>
              <a:t>Objektivat e pyetësorit:</a:t>
            </a:r>
          </a:p>
          <a:p>
            <a:pPr marL="0" indent="0">
              <a:buNone/>
            </a:pPr>
            <a:endParaRPr lang="sq-AL" sz="1500" dirty="0"/>
          </a:p>
          <a:p>
            <a:pPr>
              <a:buAutoNum type="arabicParenR"/>
            </a:pPr>
            <a:r>
              <a:rPr lang="sq-AL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Matja e kostove të pagesave në Euro nga përdorimi i bankave korrespondente;</a:t>
            </a:r>
          </a:p>
          <a:p>
            <a:pPr>
              <a:buAutoNum type="arabicParenR"/>
            </a:pPr>
            <a:r>
              <a:rPr lang="sq-AL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Matja e kostove nga përdorimi i parasë fizike për pagesat brenda vendit në </a:t>
            </a:r>
            <a:r>
              <a:rPr lang="sq-AL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Euro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sq-AL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q-AL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q-AL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q-AL" sz="1700" b="1" dirty="0">
                <a:solidFill>
                  <a:schemeClr val="accent2">
                    <a:lumMod val="75000"/>
                  </a:schemeClr>
                </a:solidFill>
              </a:rPr>
              <a:t>Metodologjia:</a:t>
            </a:r>
            <a:r>
              <a:rPr lang="sq-AL" sz="1700" b="1" u="sng" dirty="0"/>
              <a:t> </a:t>
            </a:r>
          </a:p>
          <a:p>
            <a:pPr marL="0" indent="0">
              <a:buNone/>
            </a:pPr>
            <a:endParaRPr lang="sq-AL" sz="1500" dirty="0"/>
          </a:p>
          <a:p>
            <a:pPr marL="0" indent="0">
              <a:buNone/>
            </a:pPr>
            <a:r>
              <a:rPr lang="sq-AL" sz="1500" dirty="0"/>
              <a:t>Mbledhja e të dhënave të nevojshme nëpërmjet një pyetësori i cili përbëhej në total nga 32 pyetje me qëllim identifikimin: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q-AL" sz="1500" dirty="0"/>
              <a:t> e kostove dhe problematikave në lidhje me bankat korrespondente (6 pyetje</a:t>
            </a:r>
            <a:r>
              <a:rPr lang="sq-AL" sz="1500" dirty="0" smtClean="0"/>
              <a:t>)</a:t>
            </a:r>
            <a:r>
              <a:rPr lang="en-US" sz="1500" dirty="0" smtClean="0"/>
              <a:t>;</a:t>
            </a:r>
            <a:endParaRPr lang="sq-AL" sz="1500" dirty="0"/>
          </a:p>
          <a:p>
            <a:pPr>
              <a:buFont typeface="Wingdings" panose="05000000000000000000" pitchFamily="2" charset="2"/>
              <a:buChar char="ü"/>
            </a:pPr>
            <a:r>
              <a:rPr lang="sq-AL" sz="1500" dirty="0"/>
              <a:t>e kostove nga përdorimi i parasë fizike për pagesat në Euro (26 pyetje).</a:t>
            </a:r>
          </a:p>
          <a:p>
            <a:pPr marL="0" indent="0">
              <a:buNone/>
            </a:pPr>
            <a:r>
              <a:rPr lang="sq-AL" sz="1500" dirty="0"/>
              <a:t>                       </a:t>
            </a:r>
          </a:p>
          <a:p>
            <a:pPr marL="0" indent="0">
              <a:buNone/>
            </a:pPr>
            <a:r>
              <a:rPr lang="sq-AL" sz="1600" b="1" dirty="0">
                <a:solidFill>
                  <a:schemeClr val="accent2">
                    <a:lumMod val="75000"/>
                  </a:schemeClr>
                </a:solidFill>
              </a:rPr>
              <a:t>Baza e të dhënave: </a:t>
            </a:r>
          </a:p>
          <a:p>
            <a:pPr marL="0" indent="0">
              <a:buNone/>
            </a:pPr>
            <a:endParaRPr lang="sq-AL" sz="1500" dirty="0"/>
          </a:p>
          <a:p>
            <a:pPr marL="0" indent="0">
              <a:buNone/>
            </a:pPr>
            <a:r>
              <a:rPr lang="sq-AL" sz="1500" dirty="0"/>
              <a:t>Përgjigjet e pyetjeve nga bankat që morën pjesë në vrojtim: 12 nga 16 banka që operojnë në Shqipëri.</a:t>
            </a:r>
          </a:p>
          <a:p>
            <a:pPr marL="0" indent="0">
              <a:buNone/>
            </a:pPr>
            <a:r>
              <a:rPr lang="sq-AL" sz="1500" dirty="0"/>
              <a:t>Bazuar në aktivitetin e këtyre bankave, cilësia e rezultatit rritet ndjeshëm, pasi ato mbulojnë rreth </a:t>
            </a:r>
            <a:r>
              <a:rPr lang="sq-AL" sz="1500" dirty="0" smtClean="0"/>
              <a:t>95</a:t>
            </a:r>
            <a:r>
              <a:rPr lang="en-US" sz="1500" dirty="0" smtClean="0"/>
              <a:t>%</a:t>
            </a:r>
            <a:r>
              <a:rPr lang="sq-AL" sz="1500" dirty="0" smtClean="0"/>
              <a:t> </a:t>
            </a:r>
            <a:r>
              <a:rPr lang="sq-AL" sz="1500" dirty="0"/>
              <a:t>të aktivitetit të tregut.</a:t>
            </a:r>
          </a:p>
        </p:txBody>
      </p:sp>
    </p:spTree>
    <p:extLst>
      <p:ext uri="{BB962C8B-B14F-4D97-AF65-F5344CB8AC3E}">
        <p14:creationId xmlns:p14="http://schemas.microsoft.com/office/powerpoint/2010/main" val="540701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603864"/>
            <a:ext cx="6336704" cy="652102"/>
          </a:xfrm>
        </p:spPr>
        <p:txBody>
          <a:bodyPr/>
          <a:lstStyle/>
          <a:p>
            <a:pPr algn="ctr"/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Struktura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kostove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lang="en-US" altLang="en-US" sz="2000" i="1" dirty="0" err="1">
                <a:solidFill>
                  <a:schemeClr val="tx1"/>
                </a:solidFill>
                <a:latin typeface="Arial" panose="020B0604020202020204" pitchFamily="34" charset="0"/>
              </a:rPr>
              <a:t>ë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pagesat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në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Euro</a:t>
            </a:r>
            <a:endParaRPr lang="sq-AL" sz="20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76864" cy="3277014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Struktura</a:t>
            </a:r>
            <a:r>
              <a:rPr lang="en-US" sz="1800" dirty="0"/>
              <a:t> e </a:t>
            </a:r>
            <a:r>
              <a:rPr lang="en-US" sz="1800" dirty="0" err="1"/>
              <a:t>kostove</a:t>
            </a:r>
            <a:r>
              <a:rPr lang="en-US" sz="1800" dirty="0"/>
              <a:t> </a:t>
            </a:r>
            <a:r>
              <a:rPr lang="en-US" sz="1800" dirty="0" err="1"/>
              <a:t>ku</a:t>
            </a:r>
            <a:r>
              <a:rPr lang="en-US" sz="1800" dirty="0"/>
              <a:t> </a:t>
            </a:r>
            <a:r>
              <a:rPr lang="en-US" sz="1800" dirty="0" err="1"/>
              <a:t>bazohet</a:t>
            </a:r>
            <a:r>
              <a:rPr lang="en-US" sz="1800" dirty="0"/>
              <a:t> </a:t>
            </a:r>
            <a:r>
              <a:rPr lang="en-US" sz="1800" dirty="0" err="1"/>
              <a:t>përllogaritja</a:t>
            </a:r>
            <a:r>
              <a:rPr lang="en-US" sz="1800" dirty="0"/>
              <a:t> e </a:t>
            </a:r>
            <a:r>
              <a:rPr lang="en-US" sz="1800" dirty="0" err="1"/>
              <a:t>komisioneve</a:t>
            </a:r>
            <a:r>
              <a:rPr lang="en-US" sz="1800" dirty="0"/>
              <a:t> (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renditura</a:t>
            </a:r>
            <a:r>
              <a:rPr lang="en-US" sz="1800" dirty="0"/>
              <a:t> </a:t>
            </a:r>
            <a:r>
              <a:rPr lang="en-US" sz="1800" dirty="0" err="1"/>
              <a:t>sipas</a:t>
            </a:r>
            <a:r>
              <a:rPr lang="en-US" sz="1800" dirty="0"/>
              <a:t> </a:t>
            </a:r>
            <a:r>
              <a:rPr lang="en-US" sz="1800" dirty="0" err="1"/>
              <a:t>rëndësisë</a:t>
            </a:r>
            <a:r>
              <a:rPr lang="en-US" sz="1800" dirty="0"/>
              <a:t>) </a:t>
            </a:r>
            <a:r>
              <a:rPr lang="en-US" sz="1800" dirty="0" err="1"/>
              <a:t>është</a:t>
            </a:r>
            <a:r>
              <a:rPr lang="en-US" sz="1800" dirty="0"/>
              <a:t>:</a:t>
            </a:r>
          </a:p>
          <a:p>
            <a:endParaRPr lang="en-US" sz="1800" dirty="0"/>
          </a:p>
          <a:p>
            <a:pPr marL="1347788" lvl="2" indent="-433388">
              <a:buClr>
                <a:schemeClr val="accent2">
                  <a:lumMod val="75000"/>
                </a:schemeClr>
              </a:buClr>
              <a:buFont typeface="+mj-lt"/>
              <a:buAutoNum type="alphaLcParenR"/>
            </a:pPr>
            <a:r>
              <a:rPr lang="en-US" sz="1800" dirty="0" err="1"/>
              <a:t>Komisionet</a:t>
            </a:r>
            <a:r>
              <a:rPr lang="en-US" sz="1800" dirty="0"/>
              <a:t> Swift;</a:t>
            </a:r>
          </a:p>
          <a:p>
            <a:pPr marL="1347788" lvl="2" indent="-433388">
              <a:buClr>
                <a:schemeClr val="accent2">
                  <a:lumMod val="75000"/>
                </a:schemeClr>
              </a:buClr>
              <a:buFont typeface="+mj-lt"/>
              <a:buAutoNum type="alphaLcParenR"/>
            </a:pPr>
            <a:endParaRPr lang="en-US" sz="1800" dirty="0"/>
          </a:p>
          <a:p>
            <a:pPr marL="1347788" lvl="2" indent="-433388">
              <a:buClr>
                <a:schemeClr val="accent2">
                  <a:lumMod val="75000"/>
                </a:schemeClr>
              </a:buClr>
              <a:buFont typeface="+mj-lt"/>
              <a:buAutoNum type="alphaLcParenR"/>
            </a:pPr>
            <a:r>
              <a:rPr lang="en-US" sz="1800" dirty="0" err="1"/>
              <a:t>Komisionet</a:t>
            </a:r>
            <a:r>
              <a:rPr lang="en-US" sz="1800" dirty="0"/>
              <a:t>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bankat</a:t>
            </a:r>
            <a:r>
              <a:rPr lang="en-US" sz="1800" dirty="0"/>
              <a:t> </a:t>
            </a:r>
            <a:r>
              <a:rPr lang="en-US" sz="1800" dirty="0" err="1"/>
              <a:t>korrespondente</a:t>
            </a:r>
            <a:r>
              <a:rPr lang="en-US" sz="1800" dirty="0"/>
              <a:t>; </a:t>
            </a:r>
          </a:p>
          <a:p>
            <a:pPr marL="1347788" lvl="2" indent="-433388">
              <a:buClr>
                <a:schemeClr val="accent2">
                  <a:lumMod val="75000"/>
                </a:schemeClr>
              </a:buClr>
              <a:buFont typeface="+mj-lt"/>
              <a:buAutoNum type="alphaLcParenR"/>
            </a:pPr>
            <a:endParaRPr lang="en-US" sz="1800" dirty="0"/>
          </a:p>
          <a:p>
            <a:pPr marL="1347788" lvl="2" indent="-433388">
              <a:buClr>
                <a:schemeClr val="accent2">
                  <a:lumMod val="75000"/>
                </a:schemeClr>
              </a:buClr>
              <a:buFont typeface="+mj-lt"/>
              <a:buAutoNum type="alphaLcParenR"/>
            </a:pPr>
            <a:r>
              <a:rPr lang="en-US" sz="1800" dirty="0" err="1"/>
              <a:t>Kosto</a:t>
            </a:r>
            <a:r>
              <a:rPr lang="en-US" sz="1800" dirty="0"/>
              <a:t> operative (</a:t>
            </a:r>
            <a:r>
              <a:rPr lang="en-US" sz="1800" dirty="0" err="1"/>
              <a:t>burime</a:t>
            </a:r>
            <a:r>
              <a:rPr lang="en-US" sz="1800" dirty="0"/>
              <a:t> </a:t>
            </a:r>
            <a:r>
              <a:rPr lang="en-US" sz="1800" dirty="0" err="1"/>
              <a:t>njerëzore</a:t>
            </a:r>
            <a:r>
              <a:rPr lang="en-US" sz="1800" dirty="0"/>
              <a:t>, IT, </a:t>
            </a:r>
            <a:r>
              <a:rPr lang="en-US" sz="1800" dirty="0" err="1" smtClean="0"/>
              <a:t>etj</a:t>
            </a:r>
            <a:r>
              <a:rPr lang="en-US" sz="1800" dirty="0" smtClean="0"/>
              <a:t>.)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62EB3-41EB-4D0A-83C6-AB59AFACE17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5" name="Imazh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2193"/>
            <a:ext cx="609653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1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zh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2193"/>
            <a:ext cx="609653" cy="975445"/>
          </a:xfrm>
          <a:prstGeom prst="rect">
            <a:avLst/>
          </a:prstGeom>
        </p:spPr>
      </p:pic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1165707" y="442193"/>
            <a:ext cx="6225693" cy="777007"/>
          </a:xfrm>
        </p:spPr>
        <p:txBody>
          <a:bodyPr/>
          <a:lstStyle/>
          <a:p>
            <a:pPr algn="ctr"/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Kostot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e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komunikimit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me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bankat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korrespondente</a:t>
            </a:r>
            <a:r>
              <a:rPr lang="en-US" sz="20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lang="sq-AL" sz="200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Vendmbajtësi i numrit të pamjes rrëshqitës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62EB3-41EB-4D0A-83C6-AB59AFACE17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Titulli 1"/>
          <p:cNvSpPr txBox="1">
            <a:spLocks/>
          </p:cNvSpPr>
          <p:nvPr/>
        </p:nvSpPr>
        <p:spPr bwMode="auto">
          <a:xfrm>
            <a:off x="838226" y="1888019"/>
            <a:ext cx="7323584" cy="406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01C1C"/>
                </a:solidFill>
                <a:latin typeface="Garamond" pitchFamily="18" charset="0"/>
              </a:defRPr>
            </a:lvl9pPr>
          </a:lstStyle>
          <a:p>
            <a:r>
              <a:rPr lang="sq-AL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Bankat në Shqipëri në </a:t>
            </a:r>
            <a:r>
              <a:rPr lang="sq-AL" sz="1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70% </a:t>
            </a:r>
            <a:r>
              <a:rPr lang="sq-AL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të rasteve përdorin si mënyrë komunikim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</a:t>
            </a:r>
            <a:r>
              <a:rPr lang="sq-AL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M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</a:t>
            </a:r>
            <a:r>
              <a:rPr lang="sq-AL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103 me bankën korrespondente.</a:t>
            </a:r>
            <a:endParaRPr lang="en-US" sz="1800" kern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en-US" sz="1800" kern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lvl="2" indent="-342900">
              <a:buFontTx/>
              <a:buAutoNum type="arabicPeriod"/>
            </a:pP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Vihet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re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një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diversitet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tepër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i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gjerë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midis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bankave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për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koston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e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komunikimit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me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bankat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korrespondente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:  </a:t>
            </a:r>
          </a:p>
          <a:p>
            <a:pPr marL="0" lvl="2"/>
            <a:endParaRPr lang="en-US" sz="1800" kern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1163638" indent="-360363">
              <a:buFont typeface="+mj-lt"/>
              <a:buAutoNum type="alphaLcParenR"/>
            </a:pP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MT 103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variojnë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nga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1.5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deri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100 Euro, i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cili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është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dhe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kufiri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maksimal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i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raportuar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;</a:t>
            </a:r>
          </a:p>
          <a:p>
            <a:pPr marL="1146175" indent="-342900">
              <a:buFont typeface="+mj-lt"/>
              <a:buAutoNum type="alphaLcParenR"/>
            </a:pPr>
            <a:endParaRPr lang="en-US" sz="1800" kern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1163638" indent="-360363">
              <a:buFont typeface="+mj-lt"/>
              <a:buAutoNum type="alphaLcParenR"/>
            </a:pP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MT 202 COV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variojnë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nga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1.5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deri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30 Euro, duke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identifikuar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këtë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lloj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përqasjeje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si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lirën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;</a:t>
            </a:r>
          </a:p>
          <a:p>
            <a:pPr marL="342900" lvl="2" indent="-342900">
              <a:buFontTx/>
              <a:buAutoNum type="arabicPeriod"/>
            </a:pPr>
            <a:endParaRPr lang="en-US" sz="1800" kern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lvl="2" indent="-342900">
              <a:buFont typeface="+mj-lt"/>
              <a:buAutoNum type="arabicPeriod" startAt="2"/>
            </a:pP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Kostot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e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komunikimit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me SWIFT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variojnë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nga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0.8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deri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në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8 Euro.</a:t>
            </a:r>
            <a:endParaRPr lang="en-US" sz="1800" kern="0" dirty="0"/>
          </a:p>
          <a:p>
            <a:r>
              <a:rPr lang="en-US" sz="1800" kern="0" dirty="0">
                <a:latin typeface="Garamond" pitchFamily="18" charset="0"/>
                <a:ea typeface="+mn-ea"/>
                <a:cs typeface="+mn-cs"/>
              </a:rPr>
              <a:t> </a:t>
            </a:r>
          </a:p>
          <a:p>
            <a:r>
              <a:rPr lang="en-US" sz="1800" kern="0" dirty="0"/>
              <a:t>  </a:t>
            </a:r>
          </a:p>
          <a:p>
            <a:endParaRPr lang="en-US" sz="1100" kern="0" dirty="0"/>
          </a:p>
          <a:p>
            <a:r>
              <a:rPr lang="en-US" sz="1100" kern="0" dirty="0"/>
              <a:t> </a:t>
            </a:r>
          </a:p>
          <a:p>
            <a:r>
              <a:rPr lang="en-US" sz="1100" kern="0" dirty="0"/>
              <a:t>   </a:t>
            </a:r>
            <a:endParaRPr lang="sq-AL" sz="1100" kern="0" dirty="0"/>
          </a:p>
        </p:txBody>
      </p:sp>
    </p:spTree>
    <p:extLst>
      <p:ext uri="{BB962C8B-B14F-4D97-AF65-F5344CB8AC3E}">
        <p14:creationId xmlns:p14="http://schemas.microsoft.com/office/powerpoint/2010/main" val="170555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1224</Words>
  <Application>Microsoft Office PowerPoint</Application>
  <PresentationFormat>On-screen Show (4:3)</PresentationFormat>
  <Paragraphs>237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“Projekti mbi klerimin dhe shlyerjen e pagesave në Euro brenda vendit”   Rezultatet e pyetësorit              </vt:lpstr>
      <vt:lpstr>        </vt:lpstr>
      <vt:lpstr>     Pagesat ndërbankare në Euro</vt:lpstr>
      <vt:lpstr>   Shpërndarja e pagesave në euro brenda bankës</vt:lpstr>
      <vt:lpstr>Lëvizjet në arkë për Euron </vt:lpstr>
      <vt:lpstr> Numri i llogarive të klientëve sipas monedhës </vt:lpstr>
      <vt:lpstr>Rezultatet e pyetësorit me bankat</vt:lpstr>
      <vt:lpstr>Struktura e kostove për pagesat në Euro</vt:lpstr>
      <vt:lpstr>Kostot e komunikimit me bankat korrespondente </vt:lpstr>
      <vt:lpstr>Problematikat e raportuara nga bankat në lidhje me përdorimin e bankave korrespondente. </vt:lpstr>
      <vt:lpstr>Komente të përgjithshme të bankave</vt:lpstr>
      <vt:lpstr>Rezultatet mbi kostot  Struktura e kostove sipas vlerësimeve të raportuara nga bankat.</vt:lpstr>
      <vt:lpstr>Matja e kostove të pagesave në Euro sipas tipologjisë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“Projekti mbi klerimin dhe shlyerjen e pagesave në Euro brenda vendit”   Rezultatet e pyetësorit</dc:title>
  <dc:creator>Anjeza Harizaj</dc:creator>
  <cp:lastModifiedBy>Arlinda Koleniço</cp:lastModifiedBy>
  <cp:revision>17</cp:revision>
  <dcterms:created xsi:type="dcterms:W3CDTF">2016-05-13T09:02:08Z</dcterms:created>
  <dcterms:modified xsi:type="dcterms:W3CDTF">2016-06-07T08:48:56Z</dcterms:modified>
</cp:coreProperties>
</file>