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61" r:id="rId3"/>
    <p:sldId id="323" r:id="rId4"/>
    <p:sldId id="328" r:id="rId5"/>
    <p:sldId id="329" r:id="rId6"/>
    <p:sldId id="344" r:id="rId7"/>
    <p:sldId id="335" r:id="rId8"/>
    <p:sldId id="330" r:id="rId9"/>
    <p:sldId id="334" r:id="rId10"/>
    <p:sldId id="333" r:id="rId11"/>
    <p:sldId id="337" r:id="rId12"/>
    <p:sldId id="345" r:id="rId13"/>
    <p:sldId id="346" r:id="rId14"/>
    <p:sldId id="341" r:id="rId15"/>
    <p:sldId id="342" r:id="rId16"/>
    <p:sldId id="294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ela Mehmeti (Meco)" initials="AM(" lastIdx="4" clrIdx="0">
    <p:extLst>
      <p:ext uri="{19B8F6BF-5375-455C-9EA6-DF929625EA0E}">
        <p15:presenceInfo xmlns:p15="http://schemas.microsoft.com/office/powerpoint/2012/main" userId="S-1-5-21-1835080030-92430221-452798024-4605" providerId="AD"/>
      </p:ext>
    </p:extLst>
  </p:cmAuthor>
  <p:cmAuthor id="2" name="Edlira Hoxha" initials="EH" lastIdx="1" clrIdx="1">
    <p:extLst>
      <p:ext uri="{19B8F6BF-5375-455C-9EA6-DF929625EA0E}">
        <p15:presenceInfo xmlns:p15="http://schemas.microsoft.com/office/powerpoint/2012/main" userId="S-1-5-21-1835080030-92430221-452798024-10633" providerId="AD"/>
      </p:ext>
    </p:extLst>
  </p:cmAuthor>
  <p:cmAuthor id="3" name="Doriana Krasniqi (Lama)" initials="DK(" lastIdx="2" clrIdx="2">
    <p:extLst>
      <p:ext uri="{19B8F6BF-5375-455C-9EA6-DF929625EA0E}">
        <p15:presenceInfo xmlns:p15="http://schemas.microsoft.com/office/powerpoint/2012/main" userId="S-1-5-21-1835080030-92430221-452798024-13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A1A4"/>
    <a:srgbClr val="FF7344"/>
    <a:srgbClr val="1C7CBB"/>
    <a:srgbClr val="EF3078"/>
    <a:srgbClr val="EE9524"/>
    <a:srgbClr val="E6E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81818" autoAdjust="0"/>
  </p:normalViewPr>
  <p:slideViewPr>
    <p:cSldViewPr snapToGrid="0">
      <p:cViewPr varScale="1">
        <p:scale>
          <a:sx n="95" d="100"/>
          <a:sy n="95" d="100"/>
        </p:scale>
        <p:origin x="1140" y="84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Relationship Id="rId27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019CCC-E991-4F4C-BC1E-853E25D95217}" type="doc">
      <dgm:prSet loTypeId="urn:microsoft.com/office/officeart/2005/8/layout/vList4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7A526E62-86D9-4CFF-9D4D-C9366F33EE2F}">
      <dgm:prSet phldrT="[Text]" custT="1"/>
      <dgm:spPr/>
      <dgm:t>
        <a:bodyPr/>
        <a:lstStyle/>
        <a:p>
          <a:r>
            <a:rPr lang="sq-AL" sz="1800" b="1" kern="1200" noProof="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rPr>
            <a:t>Konsumatorët </a:t>
          </a:r>
          <a:endParaRPr lang="sq-AL" sz="1800" b="1" kern="1200" noProof="0" dirty="0">
            <a:solidFill>
              <a:schemeClr val="bg2">
                <a:lumMod val="50000"/>
              </a:schemeClr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F6123DC4-9BAA-4970-AE25-4733CEE8FDA0}" type="parTrans" cxnId="{8276409B-3CCB-4E1E-9F66-AB9BE51BB5E1}">
      <dgm:prSet/>
      <dgm:spPr/>
      <dgm:t>
        <a:bodyPr/>
        <a:lstStyle/>
        <a:p>
          <a:endParaRPr lang="en-US"/>
        </a:p>
      </dgm:t>
    </dgm:pt>
    <dgm:pt modelId="{72458713-200B-4411-9D91-24A928F2C68D}" type="sibTrans" cxnId="{8276409B-3CCB-4E1E-9F66-AB9BE51BB5E1}">
      <dgm:prSet/>
      <dgm:spPr/>
      <dgm:t>
        <a:bodyPr/>
        <a:lstStyle/>
        <a:p>
          <a:endParaRPr lang="en-US"/>
        </a:p>
      </dgm:t>
    </dgm:pt>
    <dgm:pt modelId="{5BAE5C70-AE52-4813-8FD7-A537AE151FB7}">
      <dgm:prSet phldrT="[Text]" custT="1"/>
      <dgm:spPr/>
      <dgm:t>
        <a:bodyPr/>
        <a:lstStyle/>
        <a:p>
          <a:r>
            <a:rPr lang="sq-AL" sz="1600" b="1" kern="1200" noProof="0" dirty="0" smtClean="0">
              <a:solidFill>
                <a:schemeClr val="tx1">
                  <a:lumMod val="65000"/>
                  <a:lumOff val="35000"/>
                </a:schemeClr>
              </a:solidFill>
            </a:rPr>
            <a:t>Pagesa </a:t>
          </a:r>
          <a:r>
            <a:rPr lang="sq-AL" sz="1600" b="1" i="1" kern="1200" noProof="0" dirty="0" smtClean="0">
              <a:solidFill>
                <a:schemeClr val="tx1">
                  <a:lumMod val="65000"/>
                  <a:lumOff val="35000"/>
                </a:schemeClr>
              </a:solidFill>
            </a:rPr>
            <a:t>person me person</a:t>
          </a:r>
          <a:r>
            <a:rPr lang="en-US" sz="1600" b="1" i="1" kern="1200" noProof="0" dirty="0" smtClean="0">
              <a:solidFill>
                <a:schemeClr val="tx1">
                  <a:lumMod val="65000"/>
                  <a:lumOff val="35000"/>
                </a:schemeClr>
              </a:solidFill>
            </a:rPr>
            <a:t> (P2P)</a:t>
          </a:r>
          <a:r>
            <a:rPr lang="sq-AL" sz="1600" b="1" i="1" kern="1200" noProof="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sq-AL" sz="1600" b="1" kern="1200" noProof="0" dirty="0" smtClean="0">
              <a:solidFill>
                <a:schemeClr val="tx1">
                  <a:lumMod val="65000"/>
                  <a:lumOff val="35000"/>
                </a:schemeClr>
              </a:solidFill>
            </a:rPr>
            <a:t>në mënyrë shumë të lehtë</a:t>
          </a:r>
          <a:r>
            <a:rPr lang="en-US" sz="1600" b="1" kern="1200" noProof="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US" sz="1600" b="1" kern="1200" noProof="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nëpërmjet</a:t>
          </a:r>
          <a:r>
            <a:rPr lang="en-US" sz="1600" b="1" kern="1200" noProof="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US" sz="1600" b="1" kern="1200" noProof="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celularit</a:t>
          </a:r>
          <a:r>
            <a:rPr lang="en-US" sz="1600" b="1" kern="1200" noProof="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endParaRPr lang="sq-AL" sz="1600" b="1" kern="1200" noProof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16B0ED7-778F-4F83-BDFD-69E8BF3F7A07}" type="parTrans" cxnId="{A6F152AD-B23A-45B2-9C0A-FEAFE5B375D2}">
      <dgm:prSet/>
      <dgm:spPr/>
      <dgm:t>
        <a:bodyPr/>
        <a:lstStyle/>
        <a:p>
          <a:endParaRPr lang="en-US"/>
        </a:p>
      </dgm:t>
    </dgm:pt>
    <dgm:pt modelId="{5B781721-339D-485E-B8FD-9B55FAAFBA5E}" type="sibTrans" cxnId="{A6F152AD-B23A-45B2-9C0A-FEAFE5B375D2}">
      <dgm:prSet/>
      <dgm:spPr/>
      <dgm:t>
        <a:bodyPr/>
        <a:lstStyle/>
        <a:p>
          <a:endParaRPr lang="en-US"/>
        </a:p>
      </dgm:t>
    </dgm:pt>
    <dgm:pt modelId="{55FDE90D-388A-401E-97D5-FB6F0266969E}">
      <dgm:prSet phldrT="[Text]" custT="1"/>
      <dgm:spPr/>
      <dgm:t>
        <a:bodyPr/>
        <a:lstStyle/>
        <a:p>
          <a:r>
            <a:rPr lang="sq-AL" sz="1600" b="1" kern="1200" noProof="0" dirty="0" smtClean="0">
              <a:solidFill>
                <a:schemeClr val="tx1">
                  <a:lumMod val="65000"/>
                  <a:lumOff val="35000"/>
                </a:schemeClr>
              </a:solidFill>
            </a:rPr>
            <a:t>Përdorim për blerje në internet dhe në dyqan lehtë dhe për çdo shumë</a:t>
          </a:r>
          <a:r>
            <a:rPr lang="sq-AL" sz="2300" kern="1200" noProof="0" dirty="0" smtClean="0"/>
            <a:t>. </a:t>
          </a:r>
          <a:endParaRPr lang="sq-AL" sz="2300" kern="1200" noProof="0" dirty="0"/>
        </a:p>
      </dgm:t>
    </dgm:pt>
    <dgm:pt modelId="{D2676FDB-2471-4422-9250-F3CC47E9DE40}" type="parTrans" cxnId="{074DC78F-3EFE-4A12-B6A8-CB03F5041861}">
      <dgm:prSet/>
      <dgm:spPr/>
      <dgm:t>
        <a:bodyPr/>
        <a:lstStyle/>
        <a:p>
          <a:endParaRPr lang="en-US"/>
        </a:p>
      </dgm:t>
    </dgm:pt>
    <dgm:pt modelId="{F3865D1B-4B23-44E6-9F87-0A437F7310F4}" type="sibTrans" cxnId="{074DC78F-3EFE-4A12-B6A8-CB03F5041861}">
      <dgm:prSet/>
      <dgm:spPr/>
      <dgm:t>
        <a:bodyPr/>
        <a:lstStyle/>
        <a:p>
          <a:endParaRPr lang="en-US"/>
        </a:p>
      </dgm:t>
    </dgm:pt>
    <dgm:pt modelId="{7C42A191-7F11-4DF3-8190-3ECD35DF79F3}">
      <dgm:prSet phldrT="[Text]" custT="1"/>
      <dgm:spPr/>
      <dgm:t>
        <a:bodyPr/>
        <a:lstStyle/>
        <a:p>
          <a:r>
            <a:rPr lang="sq-AL" sz="1800" b="1" kern="1200" noProof="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rPr>
            <a:t>Bizneset</a:t>
          </a:r>
          <a:endParaRPr lang="sq-AL" sz="1800" b="1" kern="1200" noProof="0" dirty="0">
            <a:solidFill>
              <a:schemeClr val="bg2">
                <a:lumMod val="50000"/>
              </a:schemeClr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870EB1CF-AFEB-45E9-AF3E-215FB1EFBDB9}" type="parTrans" cxnId="{D4AAF46B-0D85-4B3D-95FE-F375715D89BD}">
      <dgm:prSet/>
      <dgm:spPr/>
      <dgm:t>
        <a:bodyPr/>
        <a:lstStyle/>
        <a:p>
          <a:endParaRPr lang="en-US"/>
        </a:p>
      </dgm:t>
    </dgm:pt>
    <dgm:pt modelId="{7300F890-09A9-4A0F-B55E-77DDD6B1CC3E}" type="sibTrans" cxnId="{D4AAF46B-0D85-4B3D-95FE-F375715D89BD}">
      <dgm:prSet/>
      <dgm:spPr/>
      <dgm:t>
        <a:bodyPr/>
        <a:lstStyle/>
        <a:p>
          <a:endParaRPr lang="en-US"/>
        </a:p>
      </dgm:t>
    </dgm:pt>
    <dgm:pt modelId="{0EEDB84B-994E-4238-8D27-8FDA703D4432}">
      <dgm:prSet phldrT="[Text]" custT="1"/>
      <dgm:spPr/>
      <dgm:t>
        <a:bodyPr/>
        <a:lstStyle/>
        <a:p>
          <a:r>
            <a:rPr lang="sq-AL" sz="1600" b="1" kern="1200" noProof="0" dirty="0" smtClean="0">
              <a:solidFill>
                <a:schemeClr val="tx1">
                  <a:lumMod val="65000"/>
                  <a:lumOff val="35000"/>
                </a:schemeClr>
              </a:solidFill>
            </a:rPr>
            <a:t>Opsion më i </a:t>
          </a:r>
          <a:r>
            <a:rPr lang="sq-AL" sz="1600" b="1" kern="1200" noProof="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lir</a:t>
          </a:r>
          <a:r>
            <a:rPr lang="en-US" sz="1600" b="1" kern="1200" noProof="0" dirty="0" smtClean="0">
              <a:solidFill>
                <a:schemeClr val="tx1">
                  <a:lumMod val="65000"/>
                  <a:lumOff val="35000"/>
                </a:schemeClr>
              </a:solidFill>
            </a:rPr>
            <a:t>ë</a:t>
          </a:r>
          <a:r>
            <a:rPr lang="sq-AL" sz="1600" b="1" kern="1200" noProof="0" dirty="0" smtClean="0">
              <a:solidFill>
                <a:schemeClr val="tx1">
                  <a:lumMod val="65000"/>
                  <a:lumOff val="35000"/>
                </a:schemeClr>
              </a:solidFill>
            </a:rPr>
            <a:t> se kartat.</a:t>
          </a:r>
          <a:endParaRPr lang="sq-AL" sz="1600" b="1" kern="1200" noProof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E487573-7DEF-42FC-9A05-F5EBC08A0B04}" type="parTrans" cxnId="{21436299-44C4-4578-B502-2DA2B5736C0F}">
      <dgm:prSet/>
      <dgm:spPr/>
      <dgm:t>
        <a:bodyPr/>
        <a:lstStyle/>
        <a:p>
          <a:endParaRPr lang="en-US"/>
        </a:p>
      </dgm:t>
    </dgm:pt>
    <dgm:pt modelId="{6E32EA00-1EE2-4670-9E69-8E4814B6B21E}" type="sibTrans" cxnId="{21436299-44C4-4578-B502-2DA2B5736C0F}">
      <dgm:prSet/>
      <dgm:spPr/>
      <dgm:t>
        <a:bodyPr/>
        <a:lstStyle/>
        <a:p>
          <a:endParaRPr lang="en-US"/>
        </a:p>
      </dgm:t>
    </dgm:pt>
    <dgm:pt modelId="{27A45241-8FCE-46E1-9B6F-6E345D8F8532}">
      <dgm:prSet phldrT="[Text]" custT="1"/>
      <dgm:spPr/>
      <dgm:t>
        <a:bodyPr/>
        <a:lstStyle/>
        <a:p>
          <a:r>
            <a:rPr lang="sq-AL" sz="1600" b="1" kern="1200" noProof="0" dirty="0" smtClean="0">
              <a:solidFill>
                <a:schemeClr val="tx1">
                  <a:lumMod val="65000"/>
                  <a:lumOff val="35000"/>
                </a:schemeClr>
              </a:solidFill>
            </a:rPr>
            <a:t>Administrim më</a:t>
          </a:r>
          <a:r>
            <a:rPr lang="en-US" sz="1600" b="1" kern="1200" noProof="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sq-AL" sz="1600" b="1" kern="1200" noProof="0" dirty="0" smtClean="0">
              <a:solidFill>
                <a:schemeClr val="tx1">
                  <a:lumMod val="65000"/>
                  <a:lumOff val="35000"/>
                </a:schemeClr>
              </a:solidFill>
            </a:rPr>
            <a:t>i mirë i likuiditetit  pas</a:t>
          </a:r>
          <a:r>
            <a:rPr lang="en-US" sz="1600" b="1" kern="1200" noProof="0" dirty="0" smtClean="0">
              <a:solidFill>
                <a:schemeClr val="tx1">
                  <a:lumMod val="65000"/>
                  <a:lumOff val="35000"/>
                </a:schemeClr>
              </a:solidFill>
            </a:rPr>
            <a:t>i</a:t>
          </a:r>
          <a:r>
            <a:rPr lang="sq-AL" sz="1600" b="1" kern="1200" noProof="0" dirty="0" smtClean="0">
              <a:solidFill>
                <a:schemeClr val="tx1">
                  <a:lumMod val="65000"/>
                  <a:lumOff val="35000"/>
                </a:schemeClr>
              </a:solidFill>
            </a:rPr>
            <a:t> paratë transferohen në kohë reale.</a:t>
          </a:r>
          <a:endParaRPr lang="sq-AL" sz="1600" b="1" kern="1200" noProof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A11C572-9547-4ABD-8B30-2C7C86676C51}" type="parTrans" cxnId="{10136CB1-3A06-48CA-B40C-BFFAEFEF1E48}">
      <dgm:prSet/>
      <dgm:spPr/>
      <dgm:t>
        <a:bodyPr/>
        <a:lstStyle/>
        <a:p>
          <a:endParaRPr lang="en-US"/>
        </a:p>
      </dgm:t>
    </dgm:pt>
    <dgm:pt modelId="{F0668364-D9CF-49C4-B5AD-C0170211DA7E}" type="sibTrans" cxnId="{10136CB1-3A06-48CA-B40C-BFFAEFEF1E48}">
      <dgm:prSet/>
      <dgm:spPr/>
      <dgm:t>
        <a:bodyPr/>
        <a:lstStyle/>
        <a:p>
          <a:endParaRPr lang="en-US"/>
        </a:p>
      </dgm:t>
    </dgm:pt>
    <dgm:pt modelId="{A6BA7993-88D4-4D3F-B23A-B2E2AC2A4493}">
      <dgm:prSet phldrT="[Text]" custT="1"/>
      <dgm:spPr/>
      <dgm:t>
        <a:bodyPr/>
        <a:lstStyle/>
        <a:p>
          <a:r>
            <a:rPr lang="en-US" sz="1800" b="1" kern="1200" noProof="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rPr>
            <a:t>  </a:t>
          </a:r>
          <a:r>
            <a:rPr lang="sq-AL" sz="1800" b="1" kern="1200" noProof="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rPr>
            <a:t>Qeveria </a:t>
          </a:r>
          <a:endParaRPr lang="sq-AL" sz="1800" b="1" kern="1200" noProof="0" dirty="0">
            <a:solidFill>
              <a:schemeClr val="bg2">
                <a:lumMod val="50000"/>
              </a:schemeClr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F1DDA6CE-57FC-440A-828A-B4038DE2B1DA}" type="parTrans" cxnId="{71212781-54FD-44B8-84AC-429E9DC7E624}">
      <dgm:prSet/>
      <dgm:spPr/>
      <dgm:t>
        <a:bodyPr/>
        <a:lstStyle/>
        <a:p>
          <a:endParaRPr lang="en-US"/>
        </a:p>
      </dgm:t>
    </dgm:pt>
    <dgm:pt modelId="{4CFA1EFD-CED5-4FF7-A4AF-DCD2CBD51583}" type="sibTrans" cxnId="{71212781-54FD-44B8-84AC-429E9DC7E624}">
      <dgm:prSet/>
      <dgm:spPr/>
      <dgm:t>
        <a:bodyPr/>
        <a:lstStyle/>
        <a:p>
          <a:endParaRPr lang="en-US"/>
        </a:p>
      </dgm:t>
    </dgm:pt>
    <dgm:pt modelId="{385E2B08-1B83-49D8-B05F-B47B531081A5}">
      <dgm:prSet phldrT="[Text]" custT="1"/>
      <dgm:spPr/>
      <dgm:t>
        <a:bodyPr/>
        <a:lstStyle/>
        <a:p>
          <a:r>
            <a:rPr lang="sq-AL" sz="1600" b="1" kern="1200" noProof="0" dirty="0" smtClean="0">
              <a:solidFill>
                <a:schemeClr val="tx1">
                  <a:lumMod val="65000"/>
                  <a:lumOff val="35000"/>
                </a:schemeClr>
              </a:solidFill>
            </a:rPr>
            <a:t>Nxit përfshirjen financiare të popullsisë </a:t>
          </a:r>
          <a:endParaRPr lang="sq-AL" sz="1600" b="1" kern="1200" noProof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3BFA634-BAEE-4620-9D11-19CA63E63B50}" type="parTrans" cxnId="{3AEA11CF-5E1A-409F-809A-D2FAD8C0C92C}">
      <dgm:prSet/>
      <dgm:spPr/>
      <dgm:t>
        <a:bodyPr/>
        <a:lstStyle/>
        <a:p>
          <a:endParaRPr lang="en-US"/>
        </a:p>
      </dgm:t>
    </dgm:pt>
    <dgm:pt modelId="{8EB855C8-9CDC-45F7-8EF0-84DFFD0DD86B}" type="sibTrans" cxnId="{3AEA11CF-5E1A-409F-809A-D2FAD8C0C92C}">
      <dgm:prSet/>
      <dgm:spPr/>
      <dgm:t>
        <a:bodyPr/>
        <a:lstStyle/>
        <a:p>
          <a:endParaRPr lang="en-US"/>
        </a:p>
      </dgm:t>
    </dgm:pt>
    <dgm:pt modelId="{B4072A96-A130-45E2-B497-25619EC50ADD}">
      <dgm:prSet phldrT="[Text]" custT="1"/>
      <dgm:spPr/>
      <dgm:t>
        <a:bodyPr/>
        <a:lstStyle/>
        <a:p>
          <a:r>
            <a:rPr lang="sq-AL" sz="1600" b="1" kern="1200" noProof="0" dirty="0" smtClean="0">
              <a:solidFill>
                <a:schemeClr val="tx1">
                  <a:lumMod val="65000"/>
                  <a:lumOff val="35000"/>
                </a:schemeClr>
              </a:solidFill>
            </a:rPr>
            <a:t>Mundësia e shitjes edhe për pagesa</a:t>
          </a:r>
          <a:r>
            <a:rPr lang="en-US" sz="1600" b="1" kern="1200" noProof="0" dirty="0" smtClean="0">
              <a:solidFill>
                <a:schemeClr val="tx1">
                  <a:lumMod val="65000"/>
                  <a:lumOff val="35000"/>
                </a:schemeClr>
              </a:solidFill>
            </a:rPr>
            <a:t>t </a:t>
          </a:r>
          <a:r>
            <a:rPr lang="sq-AL" sz="1600" b="1" kern="1200" noProof="0" dirty="0" smtClean="0">
              <a:solidFill>
                <a:schemeClr val="tx1">
                  <a:lumMod val="65000"/>
                  <a:lumOff val="35000"/>
                </a:schemeClr>
              </a:solidFill>
            </a:rPr>
            <a:t>me vlera të larta në kohë reale. </a:t>
          </a:r>
          <a:endParaRPr lang="sq-AL" sz="1600" b="1" kern="1200" noProof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B148E5A-3219-4411-879F-CB748532EC19}" type="parTrans" cxnId="{56AF97A0-25FA-4C50-943C-72486413C34C}">
      <dgm:prSet/>
      <dgm:spPr/>
      <dgm:t>
        <a:bodyPr/>
        <a:lstStyle/>
        <a:p>
          <a:endParaRPr lang="en-US"/>
        </a:p>
      </dgm:t>
    </dgm:pt>
    <dgm:pt modelId="{2C3EEE79-C308-4232-850A-07CCE365C485}" type="sibTrans" cxnId="{56AF97A0-25FA-4C50-943C-72486413C34C}">
      <dgm:prSet/>
      <dgm:spPr/>
      <dgm:t>
        <a:bodyPr/>
        <a:lstStyle/>
        <a:p>
          <a:endParaRPr lang="en-US"/>
        </a:p>
      </dgm:t>
    </dgm:pt>
    <dgm:pt modelId="{7537EB70-88CE-4E15-BD98-3AE3AF0DD64A}">
      <dgm:prSet phldrT="[Text]" custT="1"/>
      <dgm:spPr/>
      <dgm:t>
        <a:bodyPr/>
        <a:lstStyle/>
        <a:p>
          <a:r>
            <a:rPr lang="en-US" sz="1600" b="1" kern="1200" noProof="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Pagesa</a:t>
          </a:r>
          <a:r>
            <a:rPr lang="en-US" sz="1600" b="1" kern="1200" noProof="0" dirty="0" smtClean="0">
              <a:solidFill>
                <a:schemeClr val="tx1">
                  <a:lumMod val="65000"/>
                  <a:lumOff val="35000"/>
                </a:schemeClr>
              </a:solidFill>
            </a:rPr>
            <a:t> B2B 24/7/365</a:t>
          </a:r>
          <a:r>
            <a:rPr lang="sq-AL" sz="1600" b="1" kern="1200" noProof="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endParaRPr lang="sq-AL" sz="1600" b="1" kern="1200" noProof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C38EF0A-A0C8-48D7-A7D8-99293E2FCF9B}" type="parTrans" cxnId="{A59ECC9A-9ED7-4027-80CE-424DEEDC7001}">
      <dgm:prSet/>
      <dgm:spPr/>
      <dgm:t>
        <a:bodyPr/>
        <a:lstStyle/>
        <a:p>
          <a:endParaRPr lang="en-US"/>
        </a:p>
      </dgm:t>
    </dgm:pt>
    <dgm:pt modelId="{F291A5D2-545B-46D0-8480-50EC8250017C}" type="sibTrans" cxnId="{A59ECC9A-9ED7-4027-80CE-424DEEDC7001}">
      <dgm:prSet/>
      <dgm:spPr/>
      <dgm:t>
        <a:bodyPr/>
        <a:lstStyle/>
        <a:p>
          <a:endParaRPr lang="en-US"/>
        </a:p>
      </dgm:t>
    </dgm:pt>
    <dgm:pt modelId="{138BF12F-49BB-4806-B8B4-E71B138AF80A}" type="pres">
      <dgm:prSet presAssocID="{3A019CCC-E991-4F4C-BC1E-853E25D9521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20B909D-274B-4657-8D06-F2C92A90045B}" type="pres">
      <dgm:prSet presAssocID="{7A526E62-86D9-4CFF-9D4D-C9366F33EE2F}" presName="comp" presStyleCnt="0"/>
      <dgm:spPr/>
    </dgm:pt>
    <dgm:pt modelId="{02C9B3BE-B5BB-41D9-B4FE-1AD5564C2E15}" type="pres">
      <dgm:prSet presAssocID="{7A526E62-86D9-4CFF-9D4D-C9366F33EE2F}" presName="box" presStyleLbl="node1" presStyleIdx="0" presStyleCnt="3" custLinFactNeighborX="0" custLinFactNeighborY="1302"/>
      <dgm:spPr/>
      <dgm:t>
        <a:bodyPr/>
        <a:lstStyle/>
        <a:p>
          <a:endParaRPr lang="en-US"/>
        </a:p>
      </dgm:t>
    </dgm:pt>
    <dgm:pt modelId="{D727DEB7-293D-4D8F-BFE5-BF15AA36B73E}" type="pres">
      <dgm:prSet presAssocID="{7A526E62-86D9-4CFF-9D4D-C9366F33EE2F}" presName="img" presStyleLbl="fgImgPlace1" presStyleIdx="0" presStyleCnt="3" custScaleX="83644"/>
      <dgm:spPr>
        <a:blipFill rotWithShape="1">
          <a:blip xmlns:r="http://schemas.openxmlformats.org/officeDocument/2006/relationships" r:embed="rId1">
            <a:grayscl/>
          </a:blip>
          <a:stretch>
            <a:fillRect/>
          </a:stretch>
        </a:blipFill>
      </dgm:spPr>
    </dgm:pt>
    <dgm:pt modelId="{696B62AF-57F8-4B23-B7E4-6C52DB79F065}" type="pres">
      <dgm:prSet presAssocID="{7A526E62-86D9-4CFF-9D4D-C9366F33EE2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FCFE4-0BFB-4941-BB99-1A12D43C8C2C}" type="pres">
      <dgm:prSet presAssocID="{72458713-200B-4411-9D91-24A928F2C68D}" presName="spacer" presStyleCnt="0"/>
      <dgm:spPr/>
    </dgm:pt>
    <dgm:pt modelId="{B17C0250-1DDF-4CF1-BFF5-FF6C1B99BF59}" type="pres">
      <dgm:prSet presAssocID="{7C42A191-7F11-4DF3-8190-3ECD35DF79F3}" presName="comp" presStyleCnt="0"/>
      <dgm:spPr/>
    </dgm:pt>
    <dgm:pt modelId="{FE515460-346E-420D-823A-3B2CA7EE86A9}" type="pres">
      <dgm:prSet presAssocID="{7C42A191-7F11-4DF3-8190-3ECD35DF79F3}" presName="box" presStyleLbl="node1" presStyleIdx="1" presStyleCnt="3" custLinFactNeighborX="-738"/>
      <dgm:spPr/>
      <dgm:t>
        <a:bodyPr/>
        <a:lstStyle/>
        <a:p>
          <a:endParaRPr lang="en-US"/>
        </a:p>
      </dgm:t>
    </dgm:pt>
    <dgm:pt modelId="{D5018F71-AA30-46F4-908C-09EE43026CDC}" type="pres">
      <dgm:prSet presAssocID="{7C42A191-7F11-4DF3-8190-3ECD35DF79F3}" presName="img" presStyleLbl="fgImgPlace1" presStyleIdx="1" presStyleCnt="3" custScaleX="86397"/>
      <dgm:spPr>
        <a:blipFill rotWithShape="1">
          <a:blip xmlns:r="http://schemas.openxmlformats.org/officeDocument/2006/relationships" r:embed="rId2">
            <a:grayscl/>
          </a:blip>
          <a:stretch>
            <a:fillRect/>
          </a:stretch>
        </a:blipFill>
      </dgm:spPr>
    </dgm:pt>
    <dgm:pt modelId="{BE49DE06-4270-4250-9F35-72A72794F710}" type="pres">
      <dgm:prSet presAssocID="{7C42A191-7F11-4DF3-8190-3ECD35DF79F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C38B91-3051-4975-A843-DEE6DF6B5B72}" type="pres">
      <dgm:prSet presAssocID="{7300F890-09A9-4A0F-B55E-77DDD6B1CC3E}" presName="spacer" presStyleCnt="0"/>
      <dgm:spPr/>
    </dgm:pt>
    <dgm:pt modelId="{780F8E21-C59E-4799-B69D-89A0D5320BA3}" type="pres">
      <dgm:prSet presAssocID="{A6BA7993-88D4-4D3F-B23A-B2E2AC2A4493}" presName="comp" presStyleCnt="0"/>
      <dgm:spPr/>
    </dgm:pt>
    <dgm:pt modelId="{0E80DB08-473A-4535-996F-DD5673998D94}" type="pres">
      <dgm:prSet presAssocID="{A6BA7993-88D4-4D3F-B23A-B2E2AC2A4493}" presName="box" presStyleLbl="node1" presStyleIdx="2" presStyleCnt="3"/>
      <dgm:spPr/>
      <dgm:t>
        <a:bodyPr/>
        <a:lstStyle/>
        <a:p>
          <a:endParaRPr lang="en-US"/>
        </a:p>
      </dgm:t>
    </dgm:pt>
    <dgm:pt modelId="{08CD3031-F5A1-453C-8777-95558AAA9902}" type="pres">
      <dgm:prSet presAssocID="{A6BA7993-88D4-4D3F-B23A-B2E2AC2A4493}" presName="img" presStyleLbl="fgImgPlace1" presStyleIdx="2" presStyleCnt="3"/>
      <dgm:spPr>
        <a:blipFill rotWithShape="1">
          <a:blip xmlns:r="http://schemas.openxmlformats.org/officeDocument/2006/relationships"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2BE6619B-CD23-42AD-A00F-3E687DAA5E08}" type="pres">
      <dgm:prSet presAssocID="{A6BA7993-88D4-4D3F-B23A-B2E2AC2A449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0DE086-7F67-4749-AE56-7F1F3F9589C8}" type="presOf" srcId="{27A45241-8FCE-46E1-9B6F-6E345D8F8532}" destId="{BE49DE06-4270-4250-9F35-72A72794F710}" srcOrd="1" destOrd="2" presId="urn:microsoft.com/office/officeart/2005/8/layout/vList4"/>
    <dgm:cxn modelId="{D55BCDD0-64D0-44A5-9A5A-886A7DB5396A}" type="presOf" srcId="{7A526E62-86D9-4CFF-9D4D-C9366F33EE2F}" destId="{02C9B3BE-B5BB-41D9-B4FE-1AD5564C2E15}" srcOrd="0" destOrd="0" presId="urn:microsoft.com/office/officeart/2005/8/layout/vList4"/>
    <dgm:cxn modelId="{51E1D777-257F-44D0-99BD-D49CA53B2F9E}" type="presOf" srcId="{7A526E62-86D9-4CFF-9D4D-C9366F33EE2F}" destId="{696B62AF-57F8-4B23-B7E4-6C52DB79F065}" srcOrd="1" destOrd="0" presId="urn:microsoft.com/office/officeart/2005/8/layout/vList4"/>
    <dgm:cxn modelId="{EECDFBA8-8CC4-424B-BAD8-A9E8E3F31018}" type="presOf" srcId="{A6BA7993-88D4-4D3F-B23A-B2E2AC2A4493}" destId="{2BE6619B-CD23-42AD-A00F-3E687DAA5E08}" srcOrd="1" destOrd="0" presId="urn:microsoft.com/office/officeart/2005/8/layout/vList4"/>
    <dgm:cxn modelId="{4358B6F5-626C-4254-BCC7-A74D20DF29AC}" type="presOf" srcId="{5BAE5C70-AE52-4813-8FD7-A537AE151FB7}" destId="{02C9B3BE-B5BB-41D9-B4FE-1AD5564C2E15}" srcOrd="0" destOrd="1" presId="urn:microsoft.com/office/officeart/2005/8/layout/vList4"/>
    <dgm:cxn modelId="{D75E84E9-A39B-4870-81B1-187D480626AD}" type="presOf" srcId="{27A45241-8FCE-46E1-9B6F-6E345D8F8532}" destId="{FE515460-346E-420D-823A-3B2CA7EE86A9}" srcOrd="0" destOrd="2" presId="urn:microsoft.com/office/officeart/2005/8/layout/vList4"/>
    <dgm:cxn modelId="{CD9FC0D8-8520-4A8F-960A-54BFC9F1758B}" type="presOf" srcId="{7C42A191-7F11-4DF3-8190-3ECD35DF79F3}" destId="{FE515460-346E-420D-823A-3B2CA7EE86A9}" srcOrd="0" destOrd="0" presId="urn:microsoft.com/office/officeart/2005/8/layout/vList4"/>
    <dgm:cxn modelId="{10136CB1-3A06-48CA-B40C-BFFAEFEF1E48}" srcId="{7C42A191-7F11-4DF3-8190-3ECD35DF79F3}" destId="{27A45241-8FCE-46E1-9B6F-6E345D8F8532}" srcOrd="1" destOrd="0" parTransId="{1A11C572-9547-4ABD-8B30-2C7C86676C51}" sibTransId="{F0668364-D9CF-49C4-B5AD-C0170211DA7E}"/>
    <dgm:cxn modelId="{E87DFEF5-98E7-4F7D-942F-3423092167AF}" type="presOf" srcId="{7537EB70-88CE-4E15-BD98-3AE3AF0DD64A}" destId="{FE515460-346E-420D-823A-3B2CA7EE86A9}" srcOrd="0" destOrd="4" presId="urn:microsoft.com/office/officeart/2005/8/layout/vList4"/>
    <dgm:cxn modelId="{074DC78F-3EFE-4A12-B6A8-CB03F5041861}" srcId="{7A526E62-86D9-4CFF-9D4D-C9366F33EE2F}" destId="{55FDE90D-388A-401E-97D5-FB6F0266969E}" srcOrd="1" destOrd="0" parTransId="{D2676FDB-2471-4422-9250-F3CC47E9DE40}" sibTransId="{F3865D1B-4B23-44E6-9F87-0A437F7310F4}"/>
    <dgm:cxn modelId="{D4AAF46B-0D85-4B3D-95FE-F375715D89BD}" srcId="{3A019CCC-E991-4F4C-BC1E-853E25D95217}" destId="{7C42A191-7F11-4DF3-8190-3ECD35DF79F3}" srcOrd="1" destOrd="0" parTransId="{870EB1CF-AFEB-45E9-AF3E-215FB1EFBDB9}" sibTransId="{7300F890-09A9-4A0F-B55E-77DDD6B1CC3E}"/>
    <dgm:cxn modelId="{8276409B-3CCB-4E1E-9F66-AB9BE51BB5E1}" srcId="{3A019CCC-E991-4F4C-BC1E-853E25D95217}" destId="{7A526E62-86D9-4CFF-9D4D-C9366F33EE2F}" srcOrd="0" destOrd="0" parTransId="{F6123DC4-9BAA-4970-AE25-4733CEE8FDA0}" sibTransId="{72458713-200B-4411-9D91-24A928F2C68D}"/>
    <dgm:cxn modelId="{3C19E4F5-CD27-4AB5-AA5D-7C146E299ACB}" type="presOf" srcId="{7C42A191-7F11-4DF3-8190-3ECD35DF79F3}" destId="{BE49DE06-4270-4250-9F35-72A72794F710}" srcOrd="1" destOrd="0" presId="urn:microsoft.com/office/officeart/2005/8/layout/vList4"/>
    <dgm:cxn modelId="{93D31D23-2E98-407F-8FBF-39903BFB7B22}" type="presOf" srcId="{3A019CCC-E991-4F4C-BC1E-853E25D95217}" destId="{138BF12F-49BB-4806-B8B4-E71B138AF80A}" srcOrd="0" destOrd="0" presId="urn:microsoft.com/office/officeart/2005/8/layout/vList4"/>
    <dgm:cxn modelId="{402B5E3F-A928-4EF9-9BC9-A513190A1FFA}" type="presOf" srcId="{0EEDB84B-994E-4238-8D27-8FDA703D4432}" destId="{BE49DE06-4270-4250-9F35-72A72794F710}" srcOrd="1" destOrd="1" presId="urn:microsoft.com/office/officeart/2005/8/layout/vList4"/>
    <dgm:cxn modelId="{44AF1ED7-B661-4DC9-A778-E490C0B590F8}" type="presOf" srcId="{55FDE90D-388A-401E-97D5-FB6F0266969E}" destId="{696B62AF-57F8-4B23-B7E4-6C52DB79F065}" srcOrd="1" destOrd="2" presId="urn:microsoft.com/office/officeart/2005/8/layout/vList4"/>
    <dgm:cxn modelId="{48813D0F-7068-4B67-8E9F-E5190E2D4773}" type="presOf" srcId="{385E2B08-1B83-49D8-B05F-B47B531081A5}" destId="{0E80DB08-473A-4535-996F-DD5673998D94}" srcOrd="0" destOrd="1" presId="urn:microsoft.com/office/officeart/2005/8/layout/vList4"/>
    <dgm:cxn modelId="{C6AC1586-D3F8-4C7C-AC3C-F5E9F6D9BBA2}" type="presOf" srcId="{385E2B08-1B83-49D8-B05F-B47B531081A5}" destId="{2BE6619B-CD23-42AD-A00F-3E687DAA5E08}" srcOrd="1" destOrd="1" presId="urn:microsoft.com/office/officeart/2005/8/layout/vList4"/>
    <dgm:cxn modelId="{B79E8017-F8A6-4354-A2E3-A6267355B63D}" type="presOf" srcId="{7537EB70-88CE-4E15-BD98-3AE3AF0DD64A}" destId="{BE49DE06-4270-4250-9F35-72A72794F710}" srcOrd="1" destOrd="4" presId="urn:microsoft.com/office/officeart/2005/8/layout/vList4"/>
    <dgm:cxn modelId="{3AEA11CF-5E1A-409F-809A-D2FAD8C0C92C}" srcId="{A6BA7993-88D4-4D3F-B23A-B2E2AC2A4493}" destId="{385E2B08-1B83-49D8-B05F-B47B531081A5}" srcOrd="0" destOrd="0" parTransId="{83BFA634-BAEE-4620-9D11-19CA63E63B50}" sibTransId="{8EB855C8-9CDC-45F7-8EF0-84DFFD0DD86B}"/>
    <dgm:cxn modelId="{D764BD21-44F1-41FA-9893-60D74B07879A}" type="presOf" srcId="{55FDE90D-388A-401E-97D5-FB6F0266969E}" destId="{02C9B3BE-B5BB-41D9-B4FE-1AD5564C2E15}" srcOrd="0" destOrd="2" presId="urn:microsoft.com/office/officeart/2005/8/layout/vList4"/>
    <dgm:cxn modelId="{A59ECC9A-9ED7-4027-80CE-424DEEDC7001}" srcId="{7C42A191-7F11-4DF3-8190-3ECD35DF79F3}" destId="{7537EB70-88CE-4E15-BD98-3AE3AF0DD64A}" srcOrd="3" destOrd="0" parTransId="{FC38EF0A-A0C8-48D7-A7D8-99293E2FCF9B}" sibTransId="{F291A5D2-545B-46D0-8480-50EC8250017C}"/>
    <dgm:cxn modelId="{A6F152AD-B23A-45B2-9C0A-FEAFE5B375D2}" srcId="{7A526E62-86D9-4CFF-9D4D-C9366F33EE2F}" destId="{5BAE5C70-AE52-4813-8FD7-A537AE151FB7}" srcOrd="0" destOrd="0" parTransId="{016B0ED7-778F-4F83-BDFD-69E8BF3F7A07}" sibTransId="{5B781721-339D-485E-B8FD-9B55FAAFBA5E}"/>
    <dgm:cxn modelId="{340A8DBD-C9C1-4B4E-ACF3-C8CAE435BFD0}" type="presOf" srcId="{A6BA7993-88D4-4D3F-B23A-B2E2AC2A4493}" destId="{0E80DB08-473A-4535-996F-DD5673998D94}" srcOrd="0" destOrd="0" presId="urn:microsoft.com/office/officeart/2005/8/layout/vList4"/>
    <dgm:cxn modelId="{71212781-54FD-44B8-84AC-429E9DC7E624}" srcId="{3A019CCC-E991-4F4C-BC1E-853E25D95217}" destId="{A6BA7993-88D4-4D3F-B23A-B2E2AC2A4493}" srcOrd="2" destOrd="0" parTransId="{F1DDA6CE-57FC-440A-828A-B4038DE2B1DA}" sibTransId="{4CFA1EFD-CED5-4FF7-A4AF-DCD2CBD51583}"/>
    <dgm:cxn modelId="{56AF97A0-25FA-4C50-943C-72486413C34C}" srcId="{7C42A191-7F11-4DF3-8190-3ECD35DF79F3}" destId="{B4072A96-A130-45E2-B497-25619EC50ADD}" srcOrd="2" destOrd="0" parTransId="{5B148E5A-3219-4411-879F-CB748532EC19}" sibTransId="{2C3EEE79-C308-4232-850A-07CCE365C485}"/>
    <dgm:cxn modelId="{874C926A-4173-47FD-878F-3EA2EAF8A794}" type="presOf" srcId="{0EEDB84B-994E-4238-8D27-8FDA703D4432}" destId="{FE515460-346E-420D-823A-3B2CA7EE86A9}" srcOrd="0" destOrd="1" presId="urn:microsoft.com/office/officeart/2005/8/layout/vList4"/>
    <dgm:cxn modelId="{21436299-44C4-4578-B502-2DA2B5736C0F}" srcId="{7C42A191-7F11-4DF3-8190-3ECD35DF79F3}" destId="{0EEDB84B-994E-4238-8D27-8FDA703D4432}" srcOrd="0" destOrd="0" parTransId="{BE487573-7DEF-42FC-9A05-F5EBC08A0B04}" sibTransId="{6E32EA00-1EE2-4670-9E69-8E4814B6B21E}"/>
    <dgm:cxn modelId="{4BE1009B-211F-43E7-9685-FFF4243943D2}" type="presOf" srcId="{B4072A96-A130-45E2-B497-25619EC50ADD}" destId="{FE515460-346E-420D-823A-3B2CA7EE86A9}" srcOrd="0" destOrd="3" presId="urn:microsoft.com/office/officeart/2005/8/layout/vList4"/>
    <dgm:cxn modelId="{09223080-7F80-41A6-8908-39D014F070A8}" type="presOf" srcId="{B4072A96-A130-45E2-B497-25619EC50ADD}" destId="{BE49DE06-4270-4250-9F35-72A72794F710}" srcOrd="1" destOrd="3" presId="urn:microsoft.com/office/officeart/2005/8/layout/vList4"/>
    <dgm:cxn modelId="{534E1384-8382-44FE-9FBD-AEF5141B810F}" type="presOf" srcId="{5BAE5C70-AE52-4813-8FD7-A537AE151FB7}" destId="{696B62AF-57F8-4B23-B7E4-6C52DB79F065}" srcOrd="1" destOrd="1" presId="urn:microsoft.com/office/officeart/2005/8/layout/vList4"/>
    <dgm:cxn modelId="{F2CB4F14-5B3A-40CA-AE9F-BC4449D9F327}" type="presParOf" srcId="{138BF12F-49BB-4806-B8B4-E71B138AF80A}" destId="{020B909D-274B-4657-8D06-F2C92A90045B}" srcOrd="0" destOrd="0" presId="urn:microsoft.com/office/officeart/2005/8/layout/vList4"/>
    <dgm:cxn modelId="{A6A8D86D-9E67-4A86-AC1B-B0F6050D2BA6}" type="presParOf" srcId="{020B909D-274B-4657-8D06-F2C92A90045B}" destId="{02C9B3BE-B5BB-41D9-B4FE-1AD5564C2E15}" srcOrd="0" destOrd="0" presId="urn:microsoft.com/office/officeart/2005/8/layout/vList4"/>
    <dgm:cxn modelId="{897387B0-9685-4763-B7A7-FEFE93816F59}" type="presParOf" srcId="{020B909D-274B-4657-8D06-F2C92A90045B}" destId="{D727DEB7-293D-4D8F-BFE5-BF15AA36B73E}" srcOrd="1" destOrd="0" presId="urn:microsoft.com/office/officeart/2005/8/layout/vList4"/>
    <dgm:cxn modelId="{152FED1C-E177-4809-8467-664A210679CD}" type="presParOf" srcId="{020B909D-274B-4657-8D06-F2C92A90045B}" destId="{696B62AF-57F8-4B23-B7E4-6C52DB79F065}" srcOrd="2" destOrd="0" presId="urn:microsoft.com/office/officeart/2005/8/layout/vList4"/>
    <dgm:cxn modelId="{BDF350FF-FDED-4D06-9E8A-F7E0D5120E14}" type="presParOf" srcId="{138BF12F-49BB-4806-B8B4-E71B138AF80A}" destId="{7E9FCFE4-0BFB-4941-BB99-1A12D43C8C2C}" srcOrd="1" destOrd="0" presId="urn:microsoft.com/office/officeart/2005/8/layout/vList4"/>
    <dgm:cxn modelId="{A3FB88C2-AE0B-4ED1-8266-A8B592070593}" type="presParOf" srcId="{138BF12F-49BB-4806-B8B4-E71B138AF80A}" destId="{B17C0250-1DDF-4CF1-BFF5-FF6C1B99BF59}" srcOrd="2" destOrd="0" presId="urn:microsoft.com/office/officeart/2005/8/layout/vList4"/>
    <dgm:cxn modelId="{C833D829-FD8C-4435-B4F9-523B70BD46AA}" type="presParOf" srcId="{B17C0250-1DDF-4CF1-BFF5-FF6C1B99BF59}" destId="{FE515460-346E-420D-823A-3B2CA7EE86A9}" srcOrd="0" destOrd="0" presId="urn:microsoft.com/office/officeart/2005/8/layout/vList4"/>
    <dgm:cxn modelId="{74928D7A-9847-478F-855B-460E3907A32D}" type="presParOf" srcId="{B17C0250-1DDF-4CF1-BFF5-FF6C1B99BF59}" destId="{D5018F71-AA30-46F4-908C-09EE43026CDC}" srcOrd="1" destOrd="0" presId="urn:microsoft.com/office/officeart/2005/8/layout/vList4"/>
    <dgm:cxn modelId="{F5971607-89DD-4B9C-B418-275183C4513B}" type="presParOf" srcId="{B17C0250-1DDF-4CF1-BFF5-FF6C1B99BF59}" destId="{BE49DE06-4270-4250-9F35-72A72794F710}" srcOrd="2" destOrd="0" presId="urn:microsoft.com/office/officeart/2005/8/layout/vList4"/>
    <dgm:cxn modelId="{886EEF99-940E-4E46-B428-AD51453AB0EE}" type="presParOf" srcId="{138BF12F-49BB-4806-B8B4-E71B138AF80A}" destId="{B6C38B91-3051-4975-A843-DEE6DF6B5B72}" srcOrd="3" destOrd="0" presId="urn:microsoft.com/office/officeart/2005/8/layout/vList4"/>
    <dgm:cxn modelId="{92DC7339-7EA6-41EF-9F8F-6E2E04A8800B}" type="presParOf" srcId="{138BF12F-49BB-4806-B8B4-E71B138AF80A}" destId="{780F8E21-C59E-4799-B69D-89A0D5320BA3}" srcOrd="4" destOrd="0" presId="urn:microsoft.com/office/officeart/2005/8/layout/vList4"/>
    <dgm:cxn modelId="{1334B5E7-C370-4BC0-B96E-5E6AD47AEF99}" type="presParOf" srcId="{780F8E21-C59E-4799-B69D-89A0D5320BA3}" destId="{0E80DB08-473A-4535-996F-DD5673998D94}" srcOrd="0" destOrd="0" presId="urn:microsoft.com/office/officeart/2005/8/layout/vList4"/>
    <dgm:cxn modelId="{D5834601-7E51-4284-A991-8F7CBE8A2BE6}" type="presParOf" srcId="{780F8E21-C59E-4799-B69D-89A0D5320BA3}" destId="{08CD3031-F5A1-453C-8777-95558AAA9902}" srcOrd="1" destOrd="0" presId="urn:microsoft.com/office/officeart/2005/8/layout/vList4"/>
    <dgm:cxn modelId="{CDA71697-2D8D-47B9-B585-E6611DF00233}" type="presParOf" srcId="{780F8E21-C59E-4799-B69D-89A0D5320BA3}" destId="{2BE6619B-CD23-42AD-A00F-3E687DAA5E08}" srcOrd="2" destOrd="0" presId="urn:microsoft.com/office/officeart/2005/8/layout/vList4"/>
  </dgm:cxnLst>
  <dgm:bg>
    <a:solidFill>
      <a:schemeClr val="accent2">
        <a:lumMod val="20000"/>
        <a:lumOff val="80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39AFFE-4686-4BC5-8AC3-2F139D790BDE}" type="doc">
      <dgm:prSet loTypeId="urn:microsoft.com/office/officeart/2005/8/layout/vList5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GB"/>
        </a:p>
      </dgm:t>
    </dgm:pt>
    <dgm:pt modelId="{C0994072-06B7-403C-9963-3AAF28ACC16F}">
      <dgm:prSet phldrT="[Text]" custT="1"/>
      <dgm:spPr/>
      <dgm:t>
        <a:bodyPr/>
        <a:lstStyle/>
        <a:p>
          <a:pPr algn="just"/>
          <a:r>
            <a:rPr lang="sq-AL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Integrimi i funksionit të shlyerjes së pagesave të shpejta me funksionin e shlyerjes në AIPS.</a:t>
          </a:r>
          <a:endParaRPr lang="sq-AL" sz="1200" noProof="0" dirty="0">
            <a:solidFill>
              <a:schemeClr val="tx1">
                <a:lumMod val="75000"/>
                <a:lumOff val="25000"/>
              </a:schemeClr>
            </a:solidFill>
            <a:effectLst/>
          </a:endParaRPr>
        </a:p>
      </dgm:t>
    </dgm:pt>
    <dgm:pt modelId="{4818214F-1ACF-418E-A00C-642175AD104A}" type="parTrans" cxnId="{3A8F35F3-15EF-4155-B59C-352FF861A14A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3AE42B-EE73-4EEF-A399-5ADA3CEEB9A1}" type="sibTrans" cxnId="{3A8F35F3-15EF-4155-B59C-352FF861A14A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0C34C6-54CF-4C66-81FE-B0ADAE13159E}">
      <dgm:prSet phldrT="[Text]" custT="1"/>
      <dgm:spPr/>
      <dgm:t>
        <a:bodyPr/>
        <a:lstStyle/>
        <a:p>
          <a:r>
            <a:rPr lang="en-US" sz="1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Opsioni</a:t>
          </a:r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</a:t>
          </a:r>
        </a:p>
        <a:p>
          <a:r>
            <a:rPr lang="sq-AL" sz="1200" b="1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Upgrade</a:t>
          </a:r>
          <a:r>
            <a:rPr lang="en-US" sz="1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sq-AL" sz="1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Sistemit aktual –AECH</a:t>
          </a:r>
        </a:p>
      </dgm:t>
    </dgm:pt>
    <dgm:pt modelId="{46306913-856C-4B24-A01F-BDAF980EFC80}" type="parTrans" cxnId="{10B1E6E4-4BE4-436B-9388-1D4522707D83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E5E59D-E9C4-4DCE-A8EF-109B76247AE0}" type="sibTrans" cxnId="{10B1E6E4-4BE4-436B-9388-1D4522707D83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F4094A-D271-4E1D-A0EB-E6E8C027EBDC}">
      <dgm:prSet phldrT="[Text]" custT="1"/>
      <dgm:spPr/>
      <dgm:t>
        <a:bodyPr/>
        <a:lstStyle/>
        <a:p>
          <a:pPr algn="l"/>
          <a:endParaRPr lang="en-GB" sz="1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1396EC-8433-441F-A4C2-3F046ECC299B}" type="parTrans" cxnId="{AD5D0D5B-55A2-4F3F-96BA-65F7117E5BA1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8E1779-82F7-4E5A-ACEE-C0B890B85FB5}" type="sibTrans" cxnId="{AD5D0D5B-55A2-4F3F-96BA-65F7117E5BA1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2896DE-7255-487D-9E60-7E28DAD447AF}">
      <dgm:prSet phldrT="[Text]" custT="1"/>
      <dgm:spPr/>
      <dgm:t>
        <a:bodyPr/>
        <a:lstStyle/>
        <a:p>
          <a:r>
            <a:rPr lang="en-US" sz="1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Opsioni 3 </a:t>
          </a:r>
        </a:p>
        <a:p>
          <a:r>
            <a:rPr lang="en-US" sz="1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Ndërtimi i një sistemi të ri të pavarur të pagesave të shpejta</a:t>
          </a:r>
          <a:endParaRPr lang="en-US" sz="1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E932B2-FD18-4DC2-8116-3D0A86F92C39}" type="parTrans" cxnId="{4077B35B-3674-42BC-8A8E-DA51C3452AAF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92CAC1-1D43-46F0-8291-B0686AAAE733}" type="sibTrans" cxnId="{4077B35B-3674-42BC-8A8E-DA51C3452AAF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D1791F-4DE6-40DF-9851-602233629E93}">
      <dgm:prSet phldrT="[Text]" custT="1"/>
      <dgm:spPr/>
      <dgm:t>
        <a:bodyPr/>
        <a:lstStyle/>
        <a:p>
          <a:pPr algn="l"/>
          <a:endParaRPr lang="en-GB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022D09-F2A3-4000-A60E-5276916B658E}" type="parTrans" cxnId="{2306E7A2-4898-4E93-BDA3-C1A8BE2D1F52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D26642-798B-4D9F-B7C0-B635EECD1403}" type="sibTrans" cxnId="{2306E7A2-4898-4E93-BDA3-C1A8BE2D1F52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1F09AD-A2F9-4D3B-93D7-7E57ED7B937F}">
      <dgm:prSet phldrT="[Text]" custT="1"/>
      <dgm:spPr/>
      <dgm:t>
        <a:bodyPr/>
        <a:lstStyle/>
        <a:p>
          <a:pPr algn="ctr"/>
          <a:r>
            <a:rPr lang="en-US" sz="1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Opsioni</a:t>
          </a:r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</a:t>
          </a:r>
        </a:p>
        <a:p>
          <a:pPr algn="ctr"/>
          <a:r>
            <a:rPr lang="sq-AL" sz="1200" b="1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Upgrade</a:t>
          </a:r>
          <a:r>
            <a:rPr lang="en-US" sz="1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sq-AL" sz="1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Sistemit aktual RTGS–AIPS  </a:t>
          </a:r>
        </a:p>
      </dgm:t>
    </dgm:pt>
    <dgm:pt modelId="{ADCA35B0-B84E-4617-9A40-A74766E41982}" type="sibTrans" cxnId="{090E08E8-35DE-4307-A597-E50C7AC48B35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933850-3DB0-4744-B50D-BC1CF8B57335}" type="parTrans" cxnId="{090E08E8-35DE-4307-A597-E50C7AC48B35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06FF38-2131-4EF5-9A79-7901CF1AB8C5}">
      <dgm:prSet custT="1"/>
      <dgm:spPr/>
      <dgm:t>
        <a:bodyPr/>
        <a:lstStyle/>
        <a:p>
          <a:r>
            <a:rPr lang="sq-AL" sz="1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Opsioni 4 </a:t>
          </a:r>
        </a:p>
        <a:p>
          <a:r>
            <a:rPr lang="en-US" sz="1200" b="1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Krijimi</a:t>
          </a:r>
          <a:r>
            <a:rPr lang="en-US" sz="1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 </a:t>
          </a:r>
          <a:r>
            <a:rPr lang="en-US" sz="1200" b="1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zgjidhjes</a:t>
          </a:r>
          <a:r>
            <a:rPr lang="en-US" sz="1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200" b="1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US" sz="1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200" b="1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një</a:t>
          </a:r>
          <a:r>
            <a:rPr lang="en-US" sz="1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sq-AL" sz="1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kompani Fin-</a:t>
          </a:r>
          <a:r>
            <a:rPr lang="sq-AL" sz="1200" b="1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tech</a:t>
          </a:r>
          <a:r>
            <a:rPr lang="sq-AL" sz="1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lokale/rajonale</a:t>
          </a:r>
        </a:p>
      </dgm:t>
    </dgm:pt>
    <dgm:pt modelId="{B1ED14FD-404E-4170-AC93-A68B6ADB1AC3}" type="parTrans" cxnId="{5A563254-0C3B-4051-B020-ADCB4EA6EC15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9506BE-7530-41E2-975C-215ECEFB2D78}" type="sibTrans" cxnId="{5A563254-0C3B-4051-B020-ADCB4EA6EC15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133E91-0258-4069-9D3F-804CB704582E}">
      <dgm:prSet custT="1"/>
      <dgm:spPr/>
      <dgm:t>
        <a:bodyPr/>
        <a:lstStyle/>
        <a:p>
          <a:pPr algn="just"/>
          <a:r>
            <a:rPr lang="sq-AL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Kompania </a:t>
          </a:r>
          <a:r>
            <a:rPr lang="sq-AL" sz="1200" i="1" noProof="0" dirty="0" err="1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fintech</a:t>
          </a:r>
          <a:r>
            <a:rPr lang="sq-AL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/OSHP shlyen pozicionet multilaterale neto të pjesëmarrësve nëpërmjet AIPS</a:t>
          </a:r>
          <a:r>
            <a:rPr lang="en-US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 </a:t>
          </a:r>
          <a:r>
            <a:rPr lang="en-US" sz="1200" noProof="0" dirty="0" err="1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ndërkohë</a:t>
          </a:r>
          <a:r>
            <a:rPr lang="en-US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 </a:t>
          </a:r>
          <a:r>
            <a:rPr lang="en-US" sz="1200" noProof="0" dirty="0" err="1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që</a:t>
          </a:r>
          <a:r>
            <a:rPr lang="en-US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 </a:t>
          </a:r>
          <a:r>
            <a:rPr lang="en-US" sz="1200" noProof="0" dirty="0" err="1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krijon</a:t>
          </a:r>
          <a:r>
            <a:rPr lang="en-US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 </a:t>
          </a:r>
          <a:r>
            <a:rPr lang="en-US" sz="1200" noProof="0" dirty="0" err="1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dhe</a:t>
          </a:r>
          <a:r>
            <a:rPr lang="en-US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 </a:t>
          </a:r>
          <a:r>
            <a:rPr lang="en-US" sz="1200" noProof="0" dirty="0" err="1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mekanizma</a:t>
          </a:r>
          <a:r>
            <a:rPr lang="en-US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 për </a:t>
          </a:r>
          <a:r>
            <a:rPr lang="en-US" sz="1200" noProof="0" dirty="0" err="1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adminsirimin</a:t>
          </a:r>
          <a:r>
            <a:rPr lang="en-US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 e </a:t>
          </a:r>
          <a:r>
            <a:rPr lang="en-US" sz="1200" noProof="0" dirty="0" err="1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rrezikut</a:t>
          </a:r>
          <a:r>
            <a:rPr lang="en-US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 </a:t>
          </a:r>
          <a:r>
            <a:rPr lang="en-US" sz="1200" noProof="0" dirty="0" err="1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të</a:t>
          </a:r>
          <a:r>
            <a:rPr lang="en-US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 </a:t>
          </a:r>
          <a:r>
            <a:rPr lang="en-US" sz="1200" noProof="0" dirty="0" err="1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likuiditetit</a:t>
          </a:r>
          <a:r>
            <a:rPr lang="en-US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 </a:t>
          </a:r>
          <a:r>
            <a:rPr lang="en-US" sz="1200" noProof="0" dirty="0" err="1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dhe</a:t>
          </a:r>
          <a:r>
            <a:rPr lang="en-US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 </a:t>
          </a:r>
          <a:r>
            <a:rPr lang="en-US" sz="1200" noProof="0" dirty="0" err="1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kreditit</a:t>
          </a:r>
          <a:r>
            <a:rPr lang="en-US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. </a:t>
          </a:r>
          <a:r>
            <a: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  </a:t>
          </a:r>
          <a:endParaRPr lang="sq-AL" sz="1200" noProof="0" dirty="0">
            <a:solidFill>
              <a:schemeClr val="tx1">
                <a:lumMod val="75000"/>
                <a:lumOff val="25000"/>
              </a:schemeClr>
            </a:solidFill>
            <a:effectLst/>
          </a:endParaRPr>
        </a:p>
      </dgm:t>
    </dgm:pt>
    <dgm:pt modelId="{E3765CE0-E642-49D7-8776-74C4AB416F08}" type="parTrans" cxnId="{5F8881E5-95EF-489E-8F41-C0252F76D30C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359D33-0F50-4021-9EE4-C1776C555FA5}" type="sibTrans" cxnId="{5F8881E5-95EF-489E-8F41-C0252F76D30C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9E8B06-0B5A-40CC-91A1-4CEEAD9AF28B}">
      <dgm:prSet phldrT="[Text]" custT="1"/>
      <dgm:spPr/>
      <dgm:t>
        <a:bodyPr/>
        <a:lstStyle/>
        <a:p>
          <a:pPr algn="just"/>
          <a:r>
            <a:rPr lang="sq-AL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BSH është pronar dhe operator i sistemit. </a:t>
          </a:r>
          <a:endParaRPr lang="sq-AL" sz="1200" noProof="0" dirty="0">
            <a:solidFill>
              <a:schemeClr val="tx1">
                <a:lumMod val="75000"/>
                <a:lumOff val="25000"/>
              </a:schemeClr>
            </a:solidFill>
            <a:effectLst/>
          </a:endParaRPr>
        </a:p>
      </dgm:t>
    </dgm:pt>
    <dgm:pt modelId="{DD10022D-0000-4CAF-BA7B-87E50A646437}" type="parTrans" cxnId="{D454AE01-FAFD-4C8C-A17C-A2BE18C8A8C6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5B226E-D659-46AB-B036-0994982DB9A3}" type="sibTrans" cxnId="{D454AE01-FAFD-4C8C-A17C-A2BE18C8A8C6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04645C-F6DC-4954-B52E-C8644C44178C}">
      <dgm:prSet phldrT="[Text]" custT="1"/>
      <dgm:spPr/>
      <dgm:t>
        <a:bodyPr/>
        <a:lstStyle/>
        <a:p>
          <a:pPr algn="just"/>
          <a:r>
            <a:rPr lang="sq-AL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BSH do i kërkojë pjesëmarrësve të sistemit të mbajnë “</a:t>
          </a:r>
          <a:r>
            <a:rPr lang="sq-AL" sz="1200" i="1" noProof="0" dirty="0" err="1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liquidity</a:t>
          </a:r>
          <a:r>
            <a:rPr lang="sq-AL" sz="1200" i="1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 </a:t>
          </a:r>
          <a:r>
            <a:rPr lang="sq-AL" sz="1200" i="1" noProof="0" dirty="0" err="1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pools</a:t>
          </a:r>
          <a:r>
            <a:rPr lang="sq-AL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”.</a:t>
          </a:r>
          <a:endParaRPr lang="sq-AL" sz="1200" noProof="0" dirty="0">
            <a:solidFill>
              <a:schemeClr val="tx1">
                <a:lumMod val="75000"/>
                <a:lumOff val="25000"/>
              </a:schemeClr>
            </a:solidFill>
            <a:effectLst/>
          </a:endParaRPr>
        </a:p>
      </dgm:t>
    </dgm:pt>
    <dgm:pt modelId="{42D3FD09-A4F0-4E13-9677-DBEEA1405853}" type="parTrans" cxnId="{1D85E972-AB85-4C82-A971-6705F7376D6C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A03464-93A1-40CC-BED2-FE632E7F3B66}" type="sibTrans" cxnId="{1D85E972-AB85-4C82-A971-6705F7376D6C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4C29BB-FCB3-4586-B7F6-BB0D30935965}">
      <dgm:prSet phldrT="[Text]" custT="1"/>
      <dgm:spPr/>
      <dgm:t>
        <a:bodyPr/>
        <a:lstStyle/>
        <a:p>
          <a:pPr algn="just"/>
          <a:r>
            <a:rPr lang="sq-AL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BSH duhet të realizojë një prokurim për një sistem të ri/ të realizojë konsultime me të gjitha palët/aktorët e tregut.</a:t>
          </a:r>
          <a:endParaRPr lang="sq-AL" sz="1200" noProof="0" dirty="0">
            <a:solidFill>
              <a:schemeClr val="tx1">
                <a:lumMod val="75000"/>
                <a:lumOff val="25000"/>
              </a:schemeClr>
            </a:solidFill>
            <a:effectLst/>
          </a:endParaRPr>
        </a:p>
      </dgm:t>
    </dgm:pt>
    <dgm:pt modelId="{6BAB9DDE-05E8-4C78-BFFC-AD27FAEFEBC1}" type="parTrans" cxnId="{5D6B87AB-9B08-423E-8089-2AE2959CA051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653D48-91A2-4244-A74D-DD3A5FC88921}" type="sibTrans" cxnId="{5D6B87AB-9B08-423E-8089-2AE2959CA051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18BD58-8EDE-493A-B70C-8EDAD3FEFEED}">
      <dgm:prSet phldrT="[Text]"/>
      <dgm:spPr/>
      <dgm:t>
        <a:bodyPr/>
        <a:lstStyle/>
        <a:p>
          <a:pPr algn="l"/>
          <a:endParaRPr lang="en-GB" sz="900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51CD02-DBEE-49FA-BCDD-AF6FD0C3CFA5}" type="parTrans" cxnId="{41214B03-0F85-479A-89F3-C955F7F4296A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C4B96B-E410-4450-A065-5F16C2EB216E}" type="sibTrans" cxnId="{41214B03-0F85-479A-89F3-C955F7F4296A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0B4D9D-8D65-4E74-8BF4-745F37EC5450}">
      <dgm:prSet phldrT="[Text]" custT="1"/>
      <dgm:spPr/>
      <dgm:t>
        <a:bodyPr/>
        <a:lstStyle/>
        <a:p>
          <a:pPr algn="just"/>
          <a:r>
            <a:rPr lang="sq-AL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BSH mund të jetë pronar/operator i sistemit të ri për vitet e para, më pas pronësia mund t’i kalohet bankave (kur sistemi të sigurojë </a:t>
          </a:r>
          <a:r>
            <a:rPr lang="sq-AL" sz="1200" noProof="0" dirty="0" err="1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përfitueshmëri</a:t>
          </a:r>
          <a:r>
            <a:rPr lang="sq-AL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).</a:t>
          </a:r>
          <a:endParaRPr lang="sq-AL" sz="1200" noProof="0" dirty="0">
            <a:solidFill>
              <a:schemeClr val="tx1">
                <a:lumMod val="75000"/>
                <a:lumOff val="25000"/>
              </a:schemeClr>
            </a:solidFill>
            <a:effectLst/>
          </a:endParaRPr>
        </a:p>
      </dgm:t>
    </dgm:pt>
    <dgm:pt modelId="{CE7DDD03-7371-46B3-B3B9-660E2247B7AD}" type="parTrans" cxnId="{C3AB8D15-46FF-4EDD-8F1D-5366345849B9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9F0FE7-328A-4AEF-83EE-3AF8464AA7CD}" type="sibTrans" cxnId="{C3AB8D15-46FF-4EDD-8F1D-5366345849B9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18BA51-6D66-4F40-AD06-BD82E9F0069A}">
      <dgm:prSet custT="1"/>
      <dgm:spPr/>
      <dgm:t>
        <a:bodyPr/>
        <a:lstStyle/>
        <a:p>
          <a:pPr algn="just"/>
          <a:r>
            <a:rPr lang="en-US" sz="1200" noProof="0" dirty="0" err="1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Lidhje</a:t>
          </a:r>
          <a:r>
            <a:rPr lang="en-US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 e core banking te </a:t>
          </a:r>
          <a:r>
            <a:rPr lang="en-US" sz="1200" noProof="0" dirty="0" err="1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bankave</a:t>
          </a:r>
          <a:r>
            <a:rPr lang="en-US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 me AECH (</a:t>
          </a:r>
          <a:r>
            <a:rPr lang="en-US" sz="1200" noProof="0" dirty="0" err="1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për</a:t>
          </a:r>
          <a:r>
            <a:rPr lang="en-US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 </a:t>
          </a:r>
          <a:r>
            <a:rPr lang="en-US" sz="1200" noProof="0" dirty="0" err="1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bankat</a:t>
          </a:r>
          <a:r>
            <a:rPr lang="en-US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 </a:t>
          </a:r>
          <a:r>
            <a:rPr lang="en-US" sz="1200" noProof="0" dirty="0" err="1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pjesëmarrëse</a:t>
          </a:r>
          <a:r>
            <a:rPr lang="en-US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) </a:t>
          </a:r>
          <a:r>
            <a:rPr lang="en-US" sz="1200" noProof="0" dirty="0" err="1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dhe</a:t>
          </a:r>
          <a:r>
            <a:rPr lang="en-US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 </a:t>
          </a:r>
          <a:r>
            <a:rPr lang="en-US" sz="1200" noProof="0" dirty="0" err="1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Integrimi</a:t>
          </a:r>
          <a:r>
            <a:rPr lang="en-US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 i </a:t>
          </a:r>
          <a:r>
            <a:rPr lang="en-US" sz="1200" noProof="0" dirty="0" err="1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funksionit</a:t>
          </a:r>
          <a:r>
            <a:rPr lang="en-US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 </a:t>
          </a:r>
          <a:r>
            <a:rPr lang="en-US" sz="1200" noProof="0" dirty="0" err="1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të</a:t>
          </a:r>
          <a:r>
            <a:rPr lang="en-US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 </a:t>
          </a:r>
          <a:r>
            <a:rPr lang="en-US" sz="1200" noProof="0" dirty="0" err="1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shlyerjes</a:t>
          </a:r>
          <a:r>
            <a:rPr lang="en-US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 </a:t>
          </a:r>
          <a:r>
            <a:rPr lang="en-US" sz="1200" noProof="0" dirty="0" err="1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së</a:t>
          </a:r>
          <a:r>
            <a:rPr lang="en-US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 </a:t>
          </a:r>
          <a:r>
            <a:rPr lang="en-US" sz="1200" noProof="0" dirty="0" err="1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pagesave</a:t>
          </a:r>
          <a:r>
            <a:rPr lang="en-US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 </a:t>
          </a:r>
          <a:r>
            <a:rPr lang="en-US" sz="1200" noProof="0" dirty="0" err="1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të</a:t>
          </a:r>
          <a:r>
            <a:rPr lang="en-US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 </a:t>
          </a:r>
          <a:r>
            <a:rPr lang="en-US" sz="1200" noProof="0" dirty="0" err="1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shpejta</a:t>
          </a:r>
          <a:r>
            <a:rPr lang="en-US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 me </a:t>
          </a:r>
          <a:r>
            <a:rPr lang="en-US" sz="1200" noProof="0" dirty="0" err="1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funksionin</a:t>
          </a:r>
          <a:r>
            <a:rPr lang="en-US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 e </a:t>
          </a:r>
          <a:r>
            <a:rPr lang="en-US" sz="1200" noProof="0" dirty="0" err="1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shlyerjes</a:t>
          </a:r>
          <a:r>
            <a:rPr lang="en-US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 </a:t>
          </a:r>
          <a:r>
            <a:rPr lang="en-US" sz="1200" noProof="0" dirty="0" err="1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në</a:t>
          </a:r>
          <a:r>
            <a:rPr lang="en-US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 AIPS.</a:t>
          </a:r>
          <a:endParaRPr lang="sq-AL" sz="1200" noProof="0" dirty="0">
            <a:solidFill>
              <a:schemeClr val="tx1">
                <a:lumMod val="75000"/>
                <a:lumOff val="25000"/>
              </a:schemeClr>
            </a:solidFill>
            <a:effectLst/>
          </a:endParaRPr>
        </a:p>
      </dgm:t>
    </dgm:pt>
    <dgm:pt modelId="{AC481878-F15D-4D4C-842D-A17BBBDC130F}" type="sibTrans" cxnId="{69832E60-5714-4DD5-BADE-166C67CBBAA6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D9D225-F39B-4823-816E-A572BEF61EA5}" type="parTrans" cxnId="{69832E60-5714-4DD5-BADE-166C67CBBAA6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30AAC0-E317-4D0C-AC69-F545CA11DF6B}">
      <dgm:prSet custT="1"/>
      <dgm:spPr/>
      <dgm:t>
        <a:bodyPr/>
        <a:lstStyle/>
        <a:p>
          <a:r>
            <a:rPr lang="en-US" sz="1200" noProof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BSH është pronar dhe operator i sistemit. </a:t>
          </a:r>
        </a:p>
      </dgm:t>
    </dgm:pt>
    <dgm:pt modelId="{0FBE5866-2DD2-462A-93C3-A9F4E0EB1C4C}" type="parTrans" cxnId="{79926FAB-9FC0-4F27-BAED-B6D74ABF1111}">
      <dgm:prSet/>
      <dgm:spPr/>
      <dgm:t>
        <a:bodyPr/>
        <a:lstStyle/>
        <a:p>
          <a:endParaRPr lang="en-US"/>
        </a:p>
      </dgm:t>
    </dgm:pt>
    <dgm:pt modelId="{146FD4DB-5B91-43D6-B8BE-28282A290394}" type="sibTrans" cxnId="{79926FAB-9FC0-4F27-BAED-B6D74ABF1111}">
      <dgm:prSet/>
      <dgm:spPr/>
      <dgm:t>
        <a:bodyPr/>
        <a:lstStyle/>
        <a:p>
          <a:endParaRPr lang="en-US"/>
        </a:p>
      </dgm:t>
    </dgm:pt>
    <dgm:pt modelId="{4B51AF18-B9E3-4E7F-A568-59F92326F0F2}">
      <dgm:prSet custT="1"/>
      <dgm:spPr/>
      <dgm:t>
        <a:bodyPr/>
        <a:lstStyle/>
        <a:p>
          <a:r>
            <a:rPr lang="en-US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BSH </a:t>
          </a:r>
          <a:r>
            <a:rPr lang="en-US" sz="1200" noProof="0" dirty="0" err="1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mund</a:t>
          </a:r>
          <a:r>
            <a:rPr lang="en-US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 </a:t>
          </a:r>
          <a:r>
            <a:rPr lang="en-US" sz="1200" noProof="0" dirty="0" err="1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të</a:t>
          </a:r>
          <a:r>
            <a:rPr lang="en-US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 </a:t>
          </a:r>
          <a:r>
            <a:rPr lang="en-US" sz="1200" noProof="0" dirty="0" err="1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konsiderojë</a:t>
          </a:r>
          <a:r>
            <a:rPr lang="en-US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 </a:t>
          </a:r>
          <a:r>
            <a:rPr lang="en-US" sz="1200" noProof="0" dirty="0" err="1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realizimin</a:t>
          </a:r>
          <a:r>
            <a:rPr lang="en-US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 e </a:t>
          </a:r>
          <a:r>
            <a:rPr lang="en-US" sz="1200" noProof="0" dirty="0" err="1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shlyerjes</a:t>
          </a:r>
          <a:r>
            <a:rPr lang="en-US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 </a:t>
          </a:r>
          <a:r>
            <a:rPr lang="en-US" sz="1200" noProof="0" dirty="0" err="1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në</a:t>
          </a:r>
          <a:r>
            <a:rPr lang="en-US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 </a:t>
          </a:r>
          <a:r>
            <a:rPr lang="en-US" sz="1200" noProof="0" dirty="0" err="1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kohë</a:t>
          </a:r>
          <a:r>
            <a:rPr lang="en-US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 </a:t>
          </a:r>
          <a:r>
            <a:rPr lang="en-US" sz="1200" noProof="0" dirty="0" err="1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reale</a:t>
          </a:r>
          <a:r>
            <a:rPr lang="en-US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 </a:t>
          </a:r>
          <a:r>
            <a:rPr lang="en-US" sz="1200" noProof="0" dirty="0" err="1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por</a:t>
          </a:r>
          <a:r>
            <a:rPr lang="en-US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 do i </a:t>
          </a:r>
          <a:r>
            <a:rPr lang="en-US" sz="1200" noProof="0" dirty="0" err="1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kërkojë</a:t>
          </a:r>
          <a:r>
            <a:rPr lang="en-US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 </a:t>
          </a:r>
          <a:r>
            <a:rPr lang="en-US" sz="1200" noProof="0" dirty="0" err="1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pjesëmarrësve</a:t>
          </a:r>
          <a:r>
            <a:rPr lang="en-US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 </a:t>
          </a:r>
          <a:r>
            <a:rPr lang="en-US" sz="1200" noProof="0" dirty="0" err="1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të</a:t>
          </a:r>
          <a:r>
            <a:rPr lang="en-US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 </a:t>
          </a:r>
          <a:r>
            <a:rPr lang="en-US" sz="1200" noProof="0" dirty="0" err="1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sistemit</a:t>
          </a:r>
          <a:r>
            <a:rPr lang="en-US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 </a:t>
          </a:r>
          <a:r>
            <a:rPr lang="en-US" sz="1200" noProof="0" dirty="0" err="1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të</a:t>
          </a:r>
          <a:r>
            <a:rPr lang="en-US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 </a:t>
          </a:r>
          <a:r>
            <a:rPr lang="en-US" sz="1200" noProof="0" dirty="0" err="1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mbajnë</a:t>
          </a:r>
          <a:r>
            <a:rPr lang="en-US" sz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 “liquidity pools”.</a:t>
          </a:r>
        </a:p>
      </dgm:t>
    </dgm:pt>
    <dgm:pt modelId="{61F3F044-6E58-4ED0-B345-DF5BA95E1D8B}" type="parTrans" cxnId="{CFF66BE6-6A9D-42FC-A179-FC25343A7023}">
      <dgm:prSet/>
      <dgm:spPr/>
      <dgm:t>
        <a:bodyPr/>
        <a:lstStyle/>
        <a:p>
          <a:endParaRPr lang="en-US"/>
        </a:p>
      </dgm:t>
    </dgm:pt>
    <dgm:pt modelId="{D207BBD7-8867-4D14-A4F2-E3D7ED072BE3}" type="sibTrans" cxnId="{CFF66BE6-6A9D-42FC-A179-FC25343A7023}">
      <dgm:prSet/>
      <dgm:spPr/>
      <dgm:t>
        <a:bodyPr/>
        <a:lstStyle/>
        <a:p>
          <a:endParaRPr lang="en-US"/>
        </a:p>
      </dgm:t>
    </dgm:pt>
    <dgm:pt modelId="{EF6542BE-33A0-48D4-B081-0CEE8E9895FB}" type="pres">
      <dgm:prSet presAssocID="{5A39AFFE-4686-4BC5-8AC3-2F139D790B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D10CD58-9A55-4D45-919B-718B4F48D3EB}" type="pres">
      <dgm:prSet presAssocID="{2D1F09AD-A2F9-4D3B-93D7-7E57ED7B937F}" presName="linNode" presStyleCnt="0"/>
      <dgm:spPr/>
      <dgm:t>
        <a:bodyPr/>
        <a:lstStyle/>
        <a:p>
          <a:endParaRPr lang="en-US"/>
        </a:p>
      </dgm:t>
    </dgm:pt>
    <dgm:pt modelId="{258D4D51-33E1-4BAA-BEC7-5865F9EA858E}" type="pres">
      <dgm:prSet presAssocID="{2D1F09AD-A2F9-4D3B-93D7-7E57ED7B937F}" presName="parentText" presStyleLbl="node1" presStyleIdx="0" presStyleCnt="4" custScaleX="75527" custLinFactNeighborX="-633" custLinFactNeighborY="158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2732C7-21EB-44B8-8EA5-AAD1F290F169}" type="pres">
      <dgm:prSet presAssocID="{2D1F09AD-A2F9-4D3B-93D7-7E57ED7B937F}" presName="descendantText" presStyleLbl="alignAccFollowNode1" presStyleIdx="0" presStyleCnt="4" custScaleX="100493" custScaleY="988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461009-8F24-4512-ABD7-2B298E4E3A06}" type="pres">
      <dgm:prSet presAssocID="{ADCA35B0-B84E-4617-9A40-A74766E41982}" presName="sp" presStyleCnt="0"/>
      <dgm:spPr/>
      <dgm:t>
        <a:bodyPr/>
        <a:lstStyle/>
        <a:p>
          <a:endParaRPr lang="en-US"/>
        </a:p>
      </dgm:t>
    </dgm:pt>
    <dgm:pt modelId="{1B61734F-8177-457B-9B96-682E34560572}" type="pres">
      <dgm:prSet presAssocID="{990C34C6-54CF-4C66-81FE-B0ADAE13159E}" presName="linNode" presStyleCnt="0"/>
      <dgm:spPr/>
      <dgm:t>
        <a:bodyPr/>
        <a:lstStyle/>
        <a:p>
          <a:endParaRPr lang="en-US"/>
        </a:p>
      </dgm:t>
    </dgm:pt>
    <dgm:pt modelId="{4608EB45-9FC0-4492-BECA-1F2925A3805C}" type="pres">
      <dgm:prSet presAssocID="{990C34C6-54CF-4C66-81FE-B0ADAE13159E}" presName="parentText" presStyleLbl="node1" presStyleIdx="1" presStyleCnt="4" custScaleX="7430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7735E6-34DC-4123-A298-46DD829EFD27}" type="pres">
      <dgm:prSet presAssocID="{990C34C6-54CF-4C66-81FE-B0ADAE13159E}" presName="descendantText" presStyleLbl="alignAccFollowNode1" presStyleIdx="1" presStyleCnt="4" custScaleX="9944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075191-6FBB-4367-9851-564F7D64FB63}" type="pres">
      <dgm:prSet presAssocID="{D6E5E59D-E9C4-4DCE-A8EF-109B76247AE0}" presName="sp" presStyleCnt="0"/>
      <dgm:spPr/>
      <dgm:t>
        <a:bodyPr/>
        <a:lstStyle/>
        <a:p>
          <a:endParaRPr lang="en-US"/>
        </a:p>
      </dgm:t>
    </dgm:pt>
    <dgm:pt modelId="{3C0DDE0F-3651-4721-B183-9CB274CA84F8}" type="pres">
      <dgm:prSet presAssocID="{AD2896DE-7255-487D-9E60-7E28DAD447AF}" presName="linNode" presStyleCnt="0"/>
      <dgm:spPr/>
      <dgm:t>
        <a:bodyPr/>
        <a:lstStyle/>
        <a:p>
          <a:endParaRPr lang="en-US"/>
        </a:p>
      </dgm:t>
    </dgm:pt>
    <dgm:pt modelId="{3AAD6BFC-EE78-443A-9913-55B9F69118CC}" type="pres">
      <dgm:prSet presAssocID="{AD2896DE-7255-487D-9E60-7E28DAD447AF}" presName="parentText" presStyleLbl="node1" presStyleIdx="2" presStyleCnt="4" custScaleX="74152" custLinFactNeighborX="249" custLinFactNeighborY="57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8E153E-E9B2-4601-BF97-00888AC3AE7E}" type="pres">
      <dgm:prSet presAssocID="{AD2896DE-7255-487D-9E60-7E28DAD447AF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81946A-C179-4652-8252-3CDD8C03630C}" type="pres">
      <dgm:prSet presAssocID="{3B92CAC1-1D43-46F0-8291-B0686AAAE733}" presName="sp" presStyleCnt="0"/>
      <dgm:spPr/>
      <dgm:t>
        <a:bodyPr/>
        <a:lstStyle/>
        <a:p>
          <a:endParaRPr lang="en-US"/>
        </a:p>
      </dgm:t>
    </dgm:pt>
    <dgm:pt modelId="{550A276D-8D8C-49F1-9CB6-DC5758FFD00F}" type="pres">
      <dgm:prSet presAssocID="{EC06FF38-2131-4EF5-9A79-7901CF1AB8C5}" presName="linNode" presStyleCnt="0"/>
      <dgm:spPr/>
      <dgm:t>
        <a:bodyPr/>
        <a:lstStyle/>
        <a:p>
          <a:endParaRPr lang="en-US"/>
        </a:p>
      </dgm:t>
    </dgm:pt>
    <dgm:pt modelId="{363753DA-8453-40BA-BB3E-0FBC790DA378}" type="pres">
      <dgm:prSet presAssocID="{EC06FF38-2131-4EF5-9A79-7901CF1AB8C5}" presName="parentText" presStyleLbl="node1" presStyleIdx="3" presStyleCnt="4" custScaleX="7465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B31429-63E5-4790-ABA0-4EC798F2BE84}" type="pres">
      <dgm:prSet presAssocID="{EC06FF38-2131-4EF5-9A79-7901CF1AB8C5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70CF190-8B1C-4A14-9AC8-28402F9DB22A}" type="presOf" srcId="{790B4D9D-8D65-4E74-8BF4-745F37EC5450}" destId="{788E153E-E9B2-4601-BF97-00888AC3AE7E}" srcOrd="0" destOrd="2" presId="urn:microsoft.com/office/officeart/2005/8/layout/vList5"/>
    <dgm:cxn modelId="{BEAA599F-0315-4ABF-8D5E-0EAE58C18897}" type="presOf" srcId="{DD30AAC0-E317-4D0C-AC69-F545CA11DF6B}" destId="{F57735E6-34DC-4123-A298-46DD829EFD27}" srcOrd="0" destOrd="2" presId="urn:microsoft.com/office/officeart/2005/8/layout/vList5"/>
    <dgm:cxn modelId="{041D10D0-FBE1-49A4-86EF-567733571CB2}" type="presOf" srcId="{8418BD58-8EDE-493A-B70C-8EDAD3FEFEED}" destId="{788E153E-E9B2-4601-BF97-00888AC3AE7E}" srcOrd="0" destOrd="3" presId="urn:microsoft.com/office/officeart/2005/8/layout/vList5"/>
    <dgm:cxn modelId="{2306E7A2-4898-4E93-BDA3-C1A8BE2D1F52}" srcId="{AD2896DE-7255-487D-9E60-7E28DAD447AF}" destId="{0FD1791F-4DE6-40DF-9851-602233629E93}" srcOrd="0" destOrd="0" parTransId="{FC022D09-F2A3-4000-A60E-5276916B658E}" sibTransId="{DBD26642-798B-4D9F-B7C0-B635EECD1403}"/>
    <dgm:cxn modelId="{10B1E6E4-4BE4-436B-9388-1D4522707D83}" srcId="{5A39AFFE-4686-4BC5-8AC3-2F139D790BDE}" destId="{990C34C6-54CF-4C66-81FE-B0ADAE13159E}" srcOrd="1" destOrd="0" parTransId="{46306913-856C-4B24-A01F-BDAF980EFC80}" sibTransId="{D6E5E59D-E9C4-4DCE-A8EF-109B76247AE0}"/>
    <dgm:cxn modelId="{0BFA57FF-5E9E-4E6F-A28C-F1103CA0A51D}" type="presOf" srcId="{AD2896DE-7255-487D-9E60-7E28DAD447AF}" destId="{3AAD6BFC-EE78-443A-9913-55B9F69118CC}" srcOrd="0" destOrd="0" presId="urn:microsoft.com/office/officeart/2005/8/layout/vList5"/>
    <dgm:cxn modelId="{5F35C834-8975-4CD1-AFB1-CF14255A58CF}" type="presOf" srcId="{990C34C6-54CF-4C66-81FE-B0ADAE13159E}" destId="{4608EB45-9FC0-4492-BECA-1F2925A3805C}" srcOrd="0" destOrd="0" presId="urn:microsoft.com/office/officeart/2005/8/layout/vList5"/>
    <dgm:cxn modelId="{76423366-9345-4654-BAD5-8B8959222AD6}" type="presOf" srcId="{EC06FF38-2131-4EF5-9A79-7901CF1AB8C5}" destId="{363753DA-8453-40BA-BB3E-0FBC790DA378}" srcOrd="0" destOrd="0" presId="urn:microsoft.com/office/officeart/2005/8/layout/vList5"/>
    <dgm:cxn modelId="{08C2503F-D3F1-45B5-AC83-8B9C4C0F0093}" type="presOf" srcId="{FE18BA51-6D66-4F40-AD06-BD82E9F0069A}" destId="{F57735E6-34DC-4123-A298-46DD829EFD27}" srcOrd="0" destOrd="1" presId="urn:microsoft.com/office/officeart/2005/8/layout/vList5"/>
    <dgm:cxn modelId="{D454AE01-FAFD-4C8C-A17C-A2BE18C8A8C6}" srcId="{2D1F09AD-A2F9-4D3B-93D7-7E57ED7B937F}" destId="{249E8B06-0B5A-40CC-91A1-4CEEAD9AF28B}" srcOrd="1" destOrd="0" parTransId="{DD10022D-0000-4CAF-BA7B-87E50A646437}" sibTransId="{D85B226E-D659-46AB-B036-0994982DB9A3}"/>
    <dgm:cxn modelId="{5F8881E5-95EF-489E-8F41-C0252F76D30C}" srcId="{EC06FF38-2131-4EF5-9A79-7901CF1AB8C5}" destId="{E5133E91-0258-4069-9D3F-804CB704582E}" srcOrd="0" destOrd="0" parTransId="{E3765CE0-E642-49D7-8776-74C4AB416F08}" sibTransId="{63359D33-0F50-4021-9EE4-C1776C555FA5}"/>
    <dgm:cxn modelId="{5D6B87AB-9B08-423E-8089-2AE2959CA051}" srcId="{AD2896DE-7255-487D-9E60-7E28DAD447AF}" destId="{EA4C29BB-FCB3-4586-B7F6-BB0D30935965}" srcOrd="1" destOrd="0" parTransId="{6BAB9DDE-05E8-4C78-BFFC-AD27FAEFEBC1}" sibTransId="{5E653D48-91A2-4244-A74D-DD3A5FC88921}"/>
    <dgm:cxn modelId="{3BDA7B51-E5CC-4E30-93A4-845F3096142B}" type="presOf" srcId="{0FD1791F-4DE6-40DF-9851-602233629E93}" destId="{788E153E-E9B2-4601-BF97-00888AC3AE7E}" srcOrd="0" destOrd="0" presId="urn:microsoft.com/office/officeart/2005/8/layout/vList5"/>
    <dgm:cxn modelId="{BC786C90-1695-4139-BF70-930D4683231E}" type="presOf" srcId="{E5133E91-0258-4069-9D3F-804CB704582E}" destId="{45B31429-63E5-4790-ABA0-4EC798F2BE84}" srcOrd="0" destOrd="0" presId="urn:microsoft.com/office/officeart/2005/8/layout/vList5"/>
    <dgm:cxn modelId="{C3AB8D15-46FF-4EDD-8F1D-5366345849B9}" srcId="{AD2896DE-7255-487D-9E60-7E28DAD447AF}" destId="{790B4D9D-8D65-4E74-8BF4-745F37EC5450}" srcOrd="2" destOrd="0" parTransId="{CE7DDD03-7371-46B3-B3B9-660E2247B7AD}" sibTransId="{0B9F0FE7-328A-4AEF-83EE-3AF8464AA7CD}"/>
    <dgm:cxn modelId="{41214B03-0F85-479A-89F3-C955F7F4296A}" srcId="{AD2896DE-7255-487D-9E60-7E28DAD447AF}" destId="{8418BD58-8EDE-493A-B70C-8EDAD3FEFEED}" srcOrd="3" destOrd="0" parTransId="{E951CD02-DBEE-49FA-BCDD-AF6FD0C3CFA5}" sibTransId="{47C4B96B-E410-4450-A065-5F16C2EB216E}"/>
    <dgm:cxn modelId="{D09C96A3-9A26-45E3-BEF3-F9639E7A2A79}" type="presOf" srcId="{2D1F09AD-A2F9-4D3B-93D7-7E57ED7B937F}" destId="{258D4D51-33E1-4BAA-BEC7-5865F9EA858E}" srcOrd="0" destOrd="0" presId="urn:microsoft.com/office/officeart/2005/8/layout/vList5"/>
    <dgm:cxn modelId="{090E08E8-35DE-4307-A597-E50C7AC48B35}" srcId="{5A39AFFE-4686-4BC5-8AC3-2F139D790BDE}" destId="{2D1F09AD-A2F9-4D3B-93D7-7E57ED7B937F}" srcOrd="0" destOrd="0" parTransId="{DA933850-3DB0-4744-B50D-BC1CF8B57335}" sibTransId="{ADCA35B0-B84E-4617-9A40-A74766E41982}"/>
    <dgm:cxn modelId="{B9970434-D3B2-4555-9152-15F6D31564A6}" type="presOf" srcId="{249E8B06-0B5A-40CC-91A1-4CEEAD9AF28B}" destId="{592732C7-21EB-44B8-8EA5-AAD1F290F169}" srcOrd="0" destOrd="1" presId="urn:microsoft.com/office/officeart/2005/8/layout/vList5"/>
    <dgm:cxn modelId="{3A8F35F3-15EF-4155-B59C-352FF861A14A}" srcId="{2D1F09AD-A2F9-4D3B-93D7-7E57ED7B937F}" destId="{C0994072-06B7-403C-9963-3AAF28ACC16F}" srcOrd="0" destOrd="0" parTransId="{4818214F-1ACF-418E-A00C-642175AD104A}" sibTransId="{3D3AE42B-EE73-4EEF-A399-5ADA3CEEB9A1}"/>
    <dgm:cxn modelId="{69832E60-5714-4DD5-BADE-166C67CBBAA6}" srcId="{990C34C6-54CF-4C66-81FE-B0ADAE13159E}" destId="{FE18BA51-6D66-4F40-AD06-BD82E9F0069A}" srcOrd="1" destOrd="0" parTransId="{38D9D225-F39B-4823-816E-A572BEF61EA5}" sibTransId="{AC481878-F15D-4D4C-842D-A17BBBDC130F}"/>
    <dgm:cxn modelId="{CFF66BE6-6A9D-42FC-A179-FC25343A7023}" srcId="{990C34C6-54CF-4C66-81FE-B0ADAE13159E}" destId="{4B51AF18-B9E3-4E7F-A568-59F92326F0F2}" srcOrd="3" destOrd="0" parTransId="{61F3F044-6E58-4ED0-B345-DF5BA95E1D8B}" sibTransId="{D207BBD7-8867-4D14-A4F2-E3D7ED072BE3}"/>
    <dgm:cxn modelId="{1D85E972-AB85-4C82-A971-6705F7376D6C}" srcId="{2D1F09AD-A2F9-4D3B-93D7-7E57ED7B937F}" destId="{D304645C-F6DC-4954-B52E-C8644C44178C}" srcOrd="2" destOrd="0" parTransId="{42D3FD09-A4F0-4E13-9677-DBEEA1405853}" sibTransId="{2CA03464-93A1-40CC-BED2-FE632E7F3B66}"/>
    <dgm:cxn modelId="{EDDA8956-FDB4-4423-AAC8-84F84CA6E19A}" type="presOf" srcId="{4B51AF18-B9E3-4E7F-A568-59F92326F0F2}" destId="{F57735E6-34DC-4123-A298-46DD829EFD27}" srcOrd="0" destOrd="3" presId="urn:microsoft.com/office/officeart/2005/8/layout/vList5"/>
    <dgm:cxn modelId="{30971E5B-9D94-440F-9AD1-103C7AD4A680}" type="presOf" srcId="{C0994072-06B7-403C-9963-3AAF28ACC16F}" destId="{592732C7-21EB-44B8-8EA5-AAD1F290F169}" srcOrd="0" destOrd="0" presId="urn:microsoft.com/office/officeart/2005/8/layout/vList5"/>
    <dgm:cxn modelId="{FD41534B-E2A6-4EAB-8F3B-12698607BDFF}" type="presOf" srcId="{D304645C-F6DC-4954-B52E-C8644C44178C}" destId="{592732C7-21EB-44B8-8EA5-AAD1F290F169}" srcOrd="0" destOrd="2" presId="urn:microsoft.com/office/officeart/2005/8/layout/vList5"/>
    <dgm:cxn modelId="{0F219C50-33D9-4767-93B9-FA1BD24EC06D}" type="presOf" srcId="{EA4C29BB-FCB3-4586-B7F6-BB0D30935965}" destId="{788E153E-E9B2-4601-BF97-00888AC3AE7E}" srcOrd="0" destOrd="1" presId="urn:microsoft.com/office/officeart/2005/8/layout/vList5"/>
    <dgm:cxn modelId="{79926FAB-9FC0-4F27-BAED-B6D74ABF1111}" srcId="{990C34C6-54CF-4C66-81FE-B0ADAE13159E}" destId="{DD30AAC0-E317-4D0C-AC69-F545CA11DF6B}" srcOrd="2" destOrd="0" parTransId="{0FBE5866-2DD2-462A-93C3-A9F4E0EB1C4C}" sibTransId="{146FD4DB-5B91-43D6-B8BE-28282A290394}"/>
    <dgm:cxn modelId="{5A563254-0C3B-4051-B020-ADCB4EA6EC15}" srcId="{5A39AFFE-4686-4BC5-8AC3-2F139D790BDE}" destId="{EC06FF38-2131-4EF5-9A79-7901CF1AB8C5}" srcOrd="3" destOrd="0" parTransId="{B1ED14FD-404E-4170-AC93-A68B6ADB1AC3}" sibTransId="{F39506BE-7530-41E2-975C-215ECEFB2D78}"/>
    <dgm:cxn modelId="{E82CA16B-AFF1-4FB3-9A60-007AFDD95298}" type="presOf" srcId="{BFF4094A-D271-4E1D-A0EB-E6E8C027EBDC}" destId="{F57735E6-34DC-4123-A298-46DD829EFD27}" srcOrd="0" destOrd="0" presId="urn:microsoft.com/office/officeart/2005/8/layout/vList5"/>
    <dgm:cxn modelId="{4077B35B-3674-42BC-8A8E-DA51C3452AAF}" srcId="{5A39AFFE-4686-4BC5-8AC3-2F139D790BDE}" destId="{AD2896DE-7255-487D-9E60-7E28DAD447AF}" srcOrd="2" destOrd="0" parTransId="{DBE932B2-FD18-4DC2-8116-3D0A86F92C39}" sibTransId="{3B92CAC1-1D43-46F0-8291-B0686AAAE733}"/>
    <dgm:cxn modelId="{AD5D0D5B-55A2-4F3F-96BA-65F7117E5BA1}" srcId="{990C34C6-54CF-4C66-81FE-B0ADAE13159E}" destId="{BFF4094A-D271-4E1D-A0EB-E6E8C027EBDC}" srcOrd="0" destOrd="0" parTransId="{B11396EC-8433-441F-A4C2-3F046ECC299B}" sibTransId="{BF8E1779-82F7-4E5A-ACEE-C0B890B85FB5}"/>
    <dgm:cxn modelId="{4B165EB7-E4B0-47B9-AD93-1E57EE971E43}" type="presOf" srcId="{5A39AFFE-4686-4BC5-8AC3-2F139D790BDE}" destId="{EF6542BE-33A0-48D4-B081-0CEE8E9895FB}" srcOrd="0" destOrd="0" presId="urn:microsoft.com/office/officeart/2005/8/layout/vList5"/>
    <dgm:cxn modelId="{2F6269B3-2812-445C-9B98-005A97BAD174}" type="presParOf" srcId="{EF6542BE-33A0-48D4-B081-0CEE8E9895FB}" destId="{DD10CD58-9A55-4D45-919B-718B4F48D3EB}" srcOrd="0" destOrd="0" presId="urn:microsoft.com/office/officeart/2005/8/layout/vList5"/>
    <dgm:cxn modelId="{545E69E7-032B-463F-9FA5-872489E55832}" type="presParOf" srcId="{DD10CD58-9A55-4D45-919B-718B4F48D3EB}" destId="{258D4D51-33E1-4BAA-BEC7-5865F9EA858E}" srcOrd="0" destOrd="0" presId="urn:microsoft.com/office/officeart/2005/8/layout/vList5"/>
    <dgm:cxn modelId="{EF958A23-DAED-4DB0-9ECE-147207B82CE9}" type="presParOf" srcId="{DD10CD58-9A55-4D45-919B-718B4F48D3EB}" destId="{592732C7-21EB-44B8-8EA5-AAD1F290F169}" srcOrd="1" destOrd="0" presId="urn:microsoft.com/office/officeart/2005/8/layout/vList5"/>
    <dgm:cxn modelId="{64AA1A91-710F-447E-9BCC-C4EB353A7182}" type="presParOf" srcId="{EF6542BE-33A0-48D4-B081-0CEE8E9895FB}" destId="{78461009-8F24-4512-ABD7-2B298E4E3A06}" srcOrd="1" destOrd="0" presId="urn:microsoft.com/office/officeart/2005/8/layout/vList5"/>
    <dgm:cxn modelId="{C525E99C-695F-4356-BCBF-9F3F1FACF3E4}" type="presParOf" srcId="{EF6542BE-33A0-48D4-B081-0CEE8E9895FB}" destId="{1B61734F-8177-457B-9B96-682E34560572}" srcOrd="2" destOrd="0" presId="urn:microsoft.com/office/officeart/2005/8/layout/vList5"/>
    <dgm:cxn modelId="{EAC23DF8-A563-410F-8A05-DF688218E803}" type="presParOf" srcId="{1B61734F-8177-457B-9B96-682E34560572}" destId="{4608EB45-9FC0-4492-BECA-1F2925A3805C}" srcOrd="0" destOrd="0" presId="urn:microsoft.com/office/officeart/2005/8/layout/vList5"/>
    <dgm:cxn modelId="{2D547ECD-F1F3-4184-8897-B89A806FC3DE}" type="presParOf" srcId="{1B61734F-8177-457B-9B96-682E34560572}" destId="{F57735E6-34DC-4123-A298-46DD829EFD27}" srcOrd="1" destOrd="0" presId="urn:microsoft.com/office/officeart/2005/8/layout/vList5"/>
    <dgm:cxn modelId="{13526508-2819-4B02-9BFB-668AAAE9DC21}" type="presParOf" srcId="{EF6542BE-33A0-48D4-B081-0CEE8E9895FB}" destId="{E9075191-6FBB-4367-9851-564F7D64FB63}" srcOrd="3" destOrd="0" presId="urn:microsoft.com/office/officeart/2005/8/layout/vList5"/>
    <dgm:cxn modelId="{C2126A59-B6B6-43E8-B7AA-ECC1AE088199}" type="presParOf" srcId="{EF6542BE-33A0-48D4-B081-0CEE8E9895FB}" destId="{3C0DDE0F-3651-4721-B183-9CB274CA84F8}" srcOrd="4" destOrd="0" presId="urn:microsoft.com/office/officeart/2005/8/layout/vList5"/>
    <dgm:cxn modelId="{419B81C5-3854-4EF5-94AD-CF080CD5E3D2}" type="presParOf" srcId="{3C0DDE0F-3651-4721-B183-9CB274CA84F8}" destId="{3AAD6BFC-EE78-443A-9913-55B9F69118CC}" srcOrd="0" destOrd="0" presId="urn:microsoft.com/office/officeart/2005/8/layout/vList5"/>
    <dgm:cxn modelId="{ACBAD5B1-EBDB-4936-AEBD-F55FFA2D26E4}" type="presParOf" srcId="{3C0DDE0F-3651-4721-B183-9CB274CA84F8}" destId="{788E153E-E9B2-4601-BF97-00888AC3AE7E}" srcOrd="1" destOrd="0" presId="urn:microsoft.com/office/officeart/2005/8/layout/vList5"/>
    <dgm:cxn modelId="{AFA3CB88-E7E6-42CD-84EB-42E8147F524F}" type="presParOf" srcId="{EF6542BE-33A0-48D4-B081-0CEE8E9895FB}" destId="{B581946A-C179-4652-8252-3CDD8C03630C}" srcOrd="5" destOrd="0" presId="urn:microsoft.com/office/officeart/2005/8/layout/vList5"/>
    <dgm:cxn modelId="{7B92AA94-5D4E-4942-9BEA-E0E19B56B7A7}" type="presParOf" srcId="{EF6542BE-33A0-48D4-B081-0CEE8E9895FB}" destId="{550A276D-8D8C-49F1-9CB6-DC5758FFD00F}" srcOrd="6" destOrd="0" presId="urn:microsoft.com/office/officeart/2005/8/layout/vList5"/>
    <dgm:cxn modelId="{6ECB8BFA-21F1-458B-AB53-91393005F33D}" type="presParOf" srcId="{550A276D-8D8C-49F1-9CB6-DC5758FFD00F}" destId="{363753DA-8453-40BA-BB3E-0FBC790DA378}" srcOrd="0" destOrd="0" presId="urn:microsoft.com/office/officeart/2005/8/layout/vList5"/>
    <dgm:cxn modelId="{3BC2FE9E-E853-4B06-81C6-A97F0ABD8CB9}" type="presParOf" srcId="{550A276D-8D8C-49F1-9CB6-DC5758FFD00F}" destId="{45B31429-63E5-4790-ABA0-4EC798F2BE8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1A5BEBB-252D-4F4C-AD64-DF30CA839ADB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8E1A14-C9B3-45A6-A7DE-1470810AB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74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703263"/>
            <a:ext cx="6261100" cy="3522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E55E8-D6D3-4826-A0E7-3E756BD3E66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20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E1A14-C9B3-45A6-A7DE-1470810AB5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0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E1A14-C9B3-45A6-A7DE-1470810AB5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07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E1A14-C9B3-45A6-A7DE-1470810AB5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93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E1A14-C9B3-45A6-A7DE-1470810AB5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37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E1A14-C9B3-45A6-A7DE-1470810AB5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63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E1A14-C9B3-45A6-A7DE-1470810AB5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22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98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73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745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768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23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132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040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12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971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0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8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948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39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985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523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905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8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55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43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16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27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74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B1B1F-E542-4704-A983-4507D90A2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4223F-6905-49EB-87CD-D84115832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54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B1B1F-E542-4704-A983-4507D90A2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4223F-6905-49EB-87CD-D84115832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0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30697" y="5536856"/>
            <a:ext cx="8534400" cy="555264"/>
          </a:xfrm>
        </p:spPr>
        <p:txBody>
          <a:bodyPr>
            <a:noAutofit/>
          </a:bodyPr>
          <a:lstStyle/>
          <a:p>
            <a:r>
              <a:rPr lang="en-US" sz="1600" b="1" cap="all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rPr>
              <a:t>Nëntor</a:t>
            </a:r>
            <a:r>
              <a:rPr lang="en-US" sz="16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rPr>
              <a:t> 09,2022</a:t>
            </a:r>
            <a:endParaRPr lang="sq-AL" sz="1600" b="1" cap="all" dirty="0">
              <a:solidFill>
                <a:schemeClr val="tx1">
                  <a:lumMod val="50000"/>
                  <a:lumOff val="50000"/>
                </a:schemeClr>
              </a:solidFill>
              <a:latin typeface="Tw Cen MT" panose="020B0602020104020603" pitchFamily="34" charset="0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4CA5-6F92-44E0-87AF-E5B2B5E40BE4}" type="slidenum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897" y="712112"/>
            <a:ext cx="1524000" cy="102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63976" y="1439319"/>
            <a:ext cx="7829106" cy="16522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b="1" dirty="0" smtClean="0"/>
              <a:t>        </a:t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PAGESA TË SHPEJTA (INSTANT) NË SHQIPËRI </a:t>
            </a:r>
            <a:endParaRPr lang="sq-AL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2100106" y="3856997"/>
            <a:ext cx="85344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rPr>
              <a:t>Valentina Semi </a:t>
            </a:r>
          </a:p>
          <a:p>
            <a:pPr algn="ctr"/>
            <a:r>
              <a:rPr lang="en-US" sz="1600" b="1" cap="al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rPr>
              <a:t>ZëvendësDrejtor</a:t>
            </a:r>
            <a:r>
              <a:rPr lang="en-US" sz="16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rPr>
              <a:t> I </a:t>
            </a:r>
            <a:r>
              <a:rPr lang="en-US" sz="1600" b="1" cap="al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rPr>
              <a:t>Departamentit</a:t>
            </a:r>
            <a:r>
              <a:rPr lang="en-US" sz="16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rPr>
              <a:t> </a:t>
            </a:r>
            <a:r>
              <a:rPr lang="en-US" sz="1600" b="1" cap="al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rPr>
              <a:t>të</a:t>
            </a:r>
            <a:r>
              <a:rPr lang="en-US" sz="16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rPr>
              <a:t> Sistemeve </a:t>
            </a:r>
            <a:r>
              <a:rPr lang="en-US" sz="1600" b="1" cap="al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rPr>
              <a:t>të</a:t>
            </a:r>
            <a:r>
              <a:rPr lang="en-US" sz="16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rPr>
              <a:t> Pagesave </a:t>
            </a:r>
            <a:r>
              <a:rPr lang="en-US" sz="1600" b="1" cap="al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rPr>
              <a:t>Kontabilitetit</a:t>
            </a:r>
            <a:r>
              <a:rPr lang="en-US" sz="16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rPr>
              <a:t> </a:t>
            </a:r>
            <a:r>
              <a:rPr lang="en-US" sz="1600" b="1" cap="al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rPr>
              <a:t>dhe</a:t>
            </a:r>
            <a:r>
              <a:rPr lang="en-US" sz="16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rPr>
              <a:t> </a:t>
            </a:r>
            <a:r>
              <a:rPr lang="en-US" sz="1600" b="1" cap="al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rPr>
              <a:t>Financës</a:t>
            </a:r>
            <a:r>
              <a:rPr lang="en-US" sz="16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rPr>
              <a:t> </a:t>
            </a:r>
            <a:endParaRPr lang="sq-AL" sz="1600" b="1" cap="all" dirty="0">
              <a:solidFill>
                <a:schemeClr val="tx1">
                  <a:lumMod val="50000"/>
                  <a:lumOff val="50000"/>
                </a:schemeClr>
              </a:solidFill>
              <a:latin typeface="Tw Cen MT" panose="020B06020201040206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1524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304" y="341644"/>
            <a:ext cx="9636370" cy="7481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900" i="1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rPr>
              <a:t>SKENARË </a:t>
            </a:r>
            <a:r>
              <a:rPr lang="en-US" sz="2900" i="1" dirty="0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rPr>
              <a:t>TË NDRYSHËM TË ZHVILLIMIT DHE PRANIMIT NGA TREGU TË </a:t>
            </a:r>
            <a:r>
              <a:rPr lang="en-US" sz="2900" i="1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rPr>
              <a:t>PAGESAVE </a:t>
            </a:r>
            <a:r>
              <a:rPr lang="en-US" sz="2900" i="1" dirty="0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rPr>
              <a:t>TË SHPEJTA</a:t>
            </a:r>
            <a:endParaRPr lang="en-GB" sz="2900" i="1" dirty="0">
              <a:solidFill>
                <a:schemeClr val="accent2">
                  <a:lumMod val="75000"/>
                </a:schemeClr>
              </a:solidFill>
              <a:latin typeface="Tw Cen MT" panose="020B0602020104020603" pitchFamily="34" charset="0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424502"/>
              </p:ext>
            </p:extLst>
          </p:nvPr>
        </p:nvGraphicFramePr>
        <p:xfrm>
          <a:off x="622999" y="1224306"/>
          <a:ext cx="10711542" cy="476403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481942"/>
                <a:gridCol w="4260501"/>
                <a:gridCol w="3969099"/>
              </a:tblGrid>
              <a:tr h="684881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                          </a:t>
                      </a:r>
                      <a:r>
                        <a:rPr lang="en-US" sz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SHËRBIME</a:t>
                      </a:r>
                      <a:r>
                        <a:rPr lang="en-US" sz="1200" baseline="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sq-AL" sz="1200" baseline="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BAZIKE</a:t>
                      </a:r>
                      <a:endParaRPr lang="sq-AL" sz="1100" noProof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sq-AL" sz="1100" noProof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 </a:t>
                      </a:r>
                      <a:endParaRPr lang="en-US" sz="1200" noProof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q-AL" sz="1100" noProof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ZGJIDHJE</a:t>
                      </a:r>
                      <a:r>
                        <a:rPr lang="sq-AL" sz="1200" baseline="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E R</a:t>
                      </a:r>
                      <a:r>
                        <a:rPr lang="en-US" sz="1200" baseline="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EJA TË OFRUARA</a:t>
                      </a:r>
                      <a:r>
                        <a:rPr lang="sq-AL" sz="1200" baseline="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endParaRPr lang="sq-AL" sz="1100" b="1" noProof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Përdorimi</a:t>
                      </a:r>
                      <a:r>
                        <a:rPr lang="sq-AL" sz="1200" baseline="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i ulët</a:t>
                      </a:r>
                      <a:endParaRPr lang="sq-AL" sz="1100" noProof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Përdorim</a:t>
                      </a:r>
                      <a:r>
                        <a:rPr lang="sq-AL" sz="1200" baseline="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i lartë </a:t>
                      </a:r>
                      <a:endParaRPr lang="sq-AL" sz="1100" noProof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6575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sq-AL" sz="1100" noProof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sq-AL" sz="1100" noProof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Përdorimi</a:t>
                      </a:r>
                      <a:r>
                        <a:rPr lang="sq-AL" sz="1200" baseline="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i ulët </a:t>
                      </a:r>
                      <a:endParaRPr lang="sq-AL" sz="1100" noProof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noProof="0" dirty="0" smtClean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b="1" kern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Skenari  1</a:t>
                      </a:r>
                      <a:r>
                        <a:rPr lang="en-US" sz="1200" b="1" kern="1200" baseline="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200" b="1" kern="1200" noProof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ndodh</a:t>
                      </a:r>
                      <a:r>
                        <a:rPr lang="en-US" sz="1200" b="1" kern="120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noProof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kur</a:t>
                      </a:r>
                      <a:r>
                        <a:rPr lang="en-US" sz="1200" b="1" kern="120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1200" noProof="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171450" marR="0" indent="-17145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200" b="1" kern="120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q-AL" sz="12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mungon angazhimi </a:t>
                      </a:r>
                      <a:r>
                        <a:rPr lang="en-US" sz="12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</a:t>
                      </a:r>
                      <a:r>
                        <a:rPr lang="sq-AL" sz="12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industri</a:t>
                      </a:r>
                      <a:r>
                        <a:rPr lang="en-US" sz="1200" b="1" kern="12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së</a:t>
                      </a:r>
                      <a:r>
                        <a:rPr lang="en-US" sz="12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171450" marR="0" indent="-17145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en-US" sz="1200" b="1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171450" marR="0" indent="-17145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sq-AL" sz="12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ofruesit zgjedhin të ofrojnë pagesa të menjëhershme si një shërbim </a:t>
                      </a:r>
                      <a:r>
                        <a:rPr lang="sq-AL" sz="1200" b="1" kern="12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premium</a:t>
                      </a:r>
                      <a:r>
                        <a:rPr lang="en-US" sz="12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71450" marR="0" indent="-17145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sq-AL" sz="1200" b="1" kern="1200" noProof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noProof="0" dirty="0" smtClean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b="1" kern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Skenari 2</a:t>
                      </a:r>
                      <a:r>
                        <a:rPr lang="en-US" sz="1400" b="1" kern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200" b="1" kern="1200" noProof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ndodh</a:t>
                      </a:r>
                      <a:r>
                        <a:rPr lang="en-US" sz="1200" b="1" kern="120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noProof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kur</a:t>
                      </a:r>
                      <a:r>
                        <a:rPr lang="en-US" sz="1200" b="1" kern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1200" noProof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285750" marR="0" indent="-28575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200" b="1" kern="1200" noProof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Industria</a:t>
                      </a:r>
                      <a:r>
                        <a:rPr lang="en-US" sz="1200" b="1" kern="120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noProof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angazhohet</a:t>
                      </a:r>
                      <a:r>
                        <a:rPr lang="en-US" sz="1200" b="1" kern="120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marR="0" indent="-28575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en-US" sz="1200" b="1" kern="1200" noProof="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285750" marR="0" indent="-28575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sq-AL" sz="1200" b="1" kern="120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por faktorët mbështetës për përdorimin e zgjidhjeve të reja mungojnë</a:t>
                      </a:r>
                      <a:r>
                        <a:rPr lang="en-US" sz="1200" b="1" kern="120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  <a:p>
                      <a:pPr marL="285750" marR="0" indent="-28575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en-US" sz="1400" b="1" kern="1200" noProof="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916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Përdorim i</a:t>
                      </a:r>
                      <a:r>
                        <a:rPr lang="sq-AL" sz="1200" baseline="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lartë</a:t>
                      </a:r>
                      <a:endParaRPr lang="sq-AL" sz="1100" noProof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200" noProof="0" dirty="0" smtClean="0">
                          <a:effectLst/>
                        </a:rPr>
                        <a:t> </a:t>
                      </a:r>
                      <a:endParaRPr lang="sq-AL" sz="1100" noProof="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500" b="1" kern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Skenari  3</a:t>
                      </a:r>
                      <a:r>
                        <a:rPr lang="en-US" sz="1500" b="1" kern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 </a:t>
                      </a:r>
                      <a:r>
                        <a:rPr lang="en-US" sz="1200" b="1" kern="1200" noProof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ndodh</a:t>
                      </a:r>
                      <a:r>
                        <a:rPr lang="en-US" sz="1200" b="1" kern="120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noProof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kur</a:t>
                      </a:r>
                      <a:r>
                        <a:rPr lang="en-US" sz="1200" b="1" kern="120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kern="1200" noProof="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285750" marR="0" indent="-28575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sq-AL" sz="1200" b="1" kern="120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industria angazhohet</a:t>
                      </a:r>
                      <a:r>
                        <a:rPr lang="en-US" sz="1200" b="1" kern="1200" baseline="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;</a:t>
                      </a:r>
                      <a:endParaRPr lang="sq-AL" sz="1200" b="1" kern="1200" noProof="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285750" marR="0" indent="-28575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sq-AL" sz="1200" b="1" kern="120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Përdoren</a:t>
                      </a:r>
                      <a:r>
                        <a:rPr lang="sq-AL" sz="1200" b="1" kern="1200" baseline="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nëpërmjet </a:t>
                      </a:r>
                      <a:r>
                        <a:rPr lang="sq-AL" sz="1200" b="1" kern="120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një aplikacioni </a:t>
                      </a:r>
                      <a:r>
                        <a:rPr lang="en-US" sz="1200" b="1" kern="1200" noProof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të</a:t>
                      </a:r>
                      <a:r>
                        <a:rPr lang="en-US" sz="1200" b="1" kern="1200" baseline="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baseline="0" noProof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unifikuar</a:t>
                      </a:r>
                      <a:r>
                        <a:rPr lang="en-US" sz="1200" b="1" kern="1200" baseline="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;</a:t>
                      </a:r>
                      <a:r>
                        <a:rPr lang="sq-AL" sz="1200" b="1" kern="120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marR="0" indent="-28575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sq-AL" sz="1200" b="1" kern="120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tarifa tërheqëse</a:t>
                      </a:r>
                      <a:r>
                        <a:rPr lang="en-US" sz="1200" b="1" kern="120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;</a:t>
                      </a:r>
                      <a:r>
                        <a:rPr lang="sq-AL" sz="1200" b="1" kern="120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marR="0" indent="-28575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sq-AL" sz="1200" b="1" kern="120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infrastruktura e TIK është zhvilluar mjaftueshëm</a:t>
                      </a:r>
                      <a:r>
                        <a:rPr lang="en-US" sz="1200" b="1" kern="120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;</a:t>
                      </a:r>
                      <a:r>
                        <a:rPr lang="sq-AL" sz="1200" b="1" kern="120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marR="0" indent="-28575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sq-AL" sz="1200" b="1" kern="120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popullsia është e </a:t>
                      </a:r>
                      <a:r>
                        <a:rPr lang="sq-AL" sz="1200" b="1" kern="1200" noProof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prirur</a:t>
                      </a:r>
                      <a:r>
                        <a:rPr lang="sq-AL" sz="1200" b="1" kern="120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drejt teknologjive të reja</a:t>
                      </a:r>
                      <a:r>
                        <a:rPr lang="en-US" sz="1200" b="1" kern="120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;</a:t>
                      </a:r>
                      <a:endParaRPr lang="sq-AL" sz="1500" b="1" kern="1200" noProof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200" noProof="0" dirty="0" smtClean="0">
                          <a:effectLst/>
                        </a:rPr>
                        <a:t> </a:t>
                      </a:r>
                      <a:endParaRPr lang="sq-AL" sz="1100" noProof="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b="1" kern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Skenari  4</a:t>
                      </a:r>
                      <a:r>
                        <a:rPr lang="en-US" sz="1400" b="1" kern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200" b="1" kern="1200" noProof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ndodh</a:t>
                      </a:r>
                      <a:r>
                        <a:rPr lang="en-US" sz="1200" b="1" kern="120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noProof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kur</a:t>
                      </a:r>
                      <a:r>
                        <a:rPr lang="en-US" sz="1200" b="1" kern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285750" marR="0" indent="-285750" algn="l" defTabSz="914400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en-US" sz="1200" b="1" kern="1200" noProof="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sq-AL" sz="1200" b="1" kern="120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industria angazhohet</a:t>
                      </a:r>
                      <a:r>
                        <a:rPr lang="en-US" sz="1200" b="1" kern="120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;</a:t>
                      </a:r>
                      <a:endParaRPr lang="sq-AL" sz="1200" b="1" kern="1200" noProof="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sq-AL" sz="1200" b="1" i="1" kern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Përdoren nëpërmjet një aplikacioni </a:t>
                      </a:r>
                      <a:r>
                        <a:rPr lang="en-US" sz="1200" b="1" i="1" kern="1200" noProof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të</a:t>
                      </a:r>
                      <a:r>
                        <a:rPr lang="en-US" sz="1200" b="1" i="1" kern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1" kern="1200" noProof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unifikuar</a:t>
                      </a:r>
                      <a:r>
                        <a:rPr lang="sq-AL" sz="1200" b="1" i="1" kern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marR="0" indent="-285750" algn="l" defTabSz="914400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sq-AL" sz="1200" b="1" i="1" kern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tarifa </a:t>
                      </a:r>
                      <a:r>
                        <a:rPr lang="en-US" sz="1200" b="1" i="1" kern="1200" noProof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të</a:t>
                      </a:r>
                      <a:r>
                        <a:rPr lang="en-US" sz="1200" b="1" i="1" kern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1" kern="1200" noProof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ulta</a:t>
                      </a:r>
                      <a:r>
                        <a:rPr lang="en-US" sz="1200" b="1" kern="1200" noProof="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85750" marR="0" indent="-285750" algn="l" defTabSz="914400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200" b="1" kern="1200" noProof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Përfshirje</a:t>
                      </a:r>
                      <a:r>
                        <a:rPr lang="en-US" sz="1200" b="1" kern="120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financiered e </a:t>
                      </a:r>
                      <a:r>
                        <a:rPr lang="en-US" sz="1200" b="1" kern="1200" noProof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lartë</a:t>
                      </a:r>
                      <a:endParaRPr lang="sq-AL" sz="1200" b="1" kern="1200" noProof="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sq-AL" sz="1200" b="1" kern="120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infrastruktura e TIK është zhvilluar mjaftueshëm </a:t>
                      </a:r>
                    </a:p>
                    <a:p>
                      <a:pPr marL="285750" marR="0" indent="-285750" algn="l" defTabSz="914400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sq-AL" sz="1200" b="1" kern="120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popullsia është e </a:t>
                      </a:r>
                      <a:r>
                        <a:rPr lang="sq-AL" sz="1200" b="1" kern="1200" noProof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prirur</a:t>
                      </a:r>
                      <a:r>
                        <a:rPr lang="sq-AL" sz="1200" b="1" kern="120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drejt teknologjive të reja</a:t>
                      </a: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q-AL" sz="1100" noProof="0" dirty="0">
                        <a:solidFill>
                          <a:srgbClr val="595959"/>
                        </a:solidFill>
                        <a:effectLst/>
                        <a:latin typeface="Constantia" panose="020306020503060303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622998" y="1225899"/>
            <a:ext cx="2622620" cy="95459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372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63526"/>
            <a:ext cx="11190862" cy="369320"/>
          </a:xfrm>
        </p:spPr>
        <p:txBody>
          <a:bodyPr>
            <a:noAutofit/>
          </a:bodyPr>
          <a:lstStyle/>
          <a:p>
            <a:pPr algn="ctr"/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TREGU SHQIPTAR I PAGESAVE 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ELEKTRONIKE (1) </a:t>
            </a:r>
            <a:endParaRPr lang="sq-AL" sz="3200" i="1" dirty="0">
              <a:solidFill>
                <a:schemeClr val="accent2">
                  <a:lumMod val="75000"/>
                </a:schemeClr>
              </a:solidFill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788C3841-127A-479B-94BD-220B2EDCAB6E}"/>
              </a:ext>
            </a:extLst>
          </p:cNvPr>
          <p:cNvSpPr/>
          <p:nvPr/>
        </p:nvSpPr>
        <p:spPr>
          <a:xfrm>
            <a:off x="608745" y="2818996"/>
            <a:ext cx="1425090" cy="1085226"/>
          </a:xfrm>
          <a:prstGeom prst="ellipse">
            <a:avLst/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BC59DA09-2750-4F0C-898C-08F0F54C4ACB}"/>
              </a:ext>
            </a:extLst>
          </p:cNvPr>
          <p:cNvSpPr/>
          <p:nvPr/>
        </p:nvSpPr>
        <p:spPr>
          <a:xfrm>
            <a:off x="2161264" y="1950999"/>
            <a:ext cx="1459160" cy="14207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69F6674A-9F6A-4ECF-8B1A-B5CD331C63F8}"/>
              </a:ext>
            </a:extLst>
          </p:cNvPr>
          <p:cNvSpPr/>
          <p:nvPr/>
        </p:nvSpPr>
        <p:spPr>
          <a:xfrm>
            <a:off x="1836145" y="4497180"/>
            <a:ext cx="935542" cy="93554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CA538412-DAB1-4392-B45E-1D392BBFB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692" y="2162741"/>
            <a:ext cx="1015377" cy="1011875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EA838DD8-E14C-4129-B132-FFB886F5B3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92" y="3051022"/>
            <a:ext cx="601551" cy="63865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B3BFFE84-C695-4D53-9EB1-6E3F023237F6}"/>
              </a:ext>
            </a:extLst>
          </p:cNvPr>
          <p:cNvGrpSpPr/>
          <p:nvPr/>
        </p:nvGrpSpPr>
        <p:grpSpPr>
          <a:xfrm>
            <a:off x="1912636" y="1223422"/>
            <a:ext cx="979247" cy="712482"/>
            <a:chOff x="4442225" y="2049196"/>
            <a:chExt cx="979247" cy="71248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CDB6677B-8513-496A-A326-EDBAA2BA94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99050" y="2049196"/>
              <a:ext cx="322422" cy="712482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3003D7FC-94DB-4EDC-95C4-65A5F513BF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42225" y="2051577"/>
              <a:ext cx="666349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7137FDAE-CE25-40E9-AFD7-49BA1463E3D5}"/>
              </a:ext>
            </a:extLst>
          </p:cNvPr>
          <p:cNvGrpSpPr/>
          <p:nvPr/>
        </p:nvGrpSpPr>
        <p:grpSpPr>
          <a:xfrm flipV="1">
            <a:off x="475942" y="3969099"/>
            <a:ext cx="782545" cy="821366"/>
            <a:chOff x="1872307" y="2945596"/>
            <a:chExt cx="782545" cy="821366"/>
          </a:xfrm>
        </p:grpSpPr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C83C8BAA-87B2-4130-A6CA-1525D506B1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49965" y="2945884"/>
              <a:ext cx="204887" cy="821078"/>
            </a:xfrm>
            <a:prstGeom prst="line">
              <a:avLst/>
            </a:prstGeom>
            <a:ln w="28575">
              <a:solidFill>
                <a:srgbClr val="EE95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018D836A-5994-457C-AD4E-4304A9FBB1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72307" y="2945596"/>
              <a:ext cx="589564" cy="0"/>
            </a:xfrm>
            <a:prstGeom prst="line">
              <a:avLst/>
            </a:prstGeom>
            <a:ln w="28575">
              <a:solidFill>
                <a:srgbClr val="EE95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B1ACE9A5-0AAC-4005-87FD-533CB273E3AF}"/>
              </a:ext>
            </a:extLst>
          </p:cNvPr>
          <p:cNvGrpSpPr/>
          <p:nvPr/>
        </p:nvGrpSpPr>
        <p:grpSpPr>
          <a:xfrm flipH="1">
            <a:off x="2136081" y="3467239"/>
            <a:ext cx="846110" cy="1297213"/>
            <a:chOff x="1983167" y="2950736"/>
            <a:chExt cx="452864" cy="694309"/>
          </a:xfrm>
        </p:grpSpPr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BEBF1710-C0A2-443D-9E66-877BD8FA72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44671" y="2950736"/>
              <a:ext cx="191360" cy="694309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D25F5471-E0F2-4736-A975-B0CD1D80AA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83167" y="2952010"/>
              <a:ext cx="267874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12804901-3BC3-4B63-B57A-680C61064136}"/>
              </a:ext>
            </a:extLst>
          </p:cNvPr>
          <p:cNvGrpSpPr/>
          <p:nvPr/>
        </p:nvGrpSpPr>
        <p:grpSpPr>
          <a:xfrm>
            <a:off x="130629" y="4790177"/>
            <a:ext cx="1127858" cy="965348"/>
            <a:chOff x="846877" y="5072730"/>
            <a:chExt cx="2060427" cy="965348"/>
          </a:xfrm>
        </p:grpSpPr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3D4F678F-40B7-4440-9805-D7FF30FB7FC8}"/>
                </a:ext>
              </a:extLst>
            </p:cNvPr>
            <p:cNvSpPr txBox="1"/>
            <p:nvPr/>
          </p:nvSpPr>
          <p:spPr>
            <a:xfrm>
              <a:off x="2103585" y="5072730"/>
              <a:ext cx="7248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solidFill>
                    <a:srgbClr val="EE9524"/>
                  </a:solidFill>
                  <a:latin typeface="Tw Cen MT" panose="020B0602020104020603" pitchFamily="34" charset="0"/>
                </a:rPr>
                <a:t>9</a:t>
              </a:r>
              <a:r>
                <a:rPr lang="en-US" sz="2400" b="1" dirty="0" smtClean="0">
                  <a:solidFill>
                    <a:srgbClr val="EE9524"/>
                  </a:solidFill>
                  <a:latin typeface="Tw Cen MT" panose="020B0602020104020603" pitchFamily="34" charset="0"/>
                </a:rPr>
                <a:t> </a:t>
              </a:r>
              <a:endParaRPr lang="en-US" sz="2400" b="1" dirty="0">
                <a:solidFill>
                  <a:srgbClr val="EE952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E3B5B3C4-08D7-4F80-905A-16D436C0F2EA}"/>
                </a:ext>
              </a:extLst>
            </p:cNvPr>
            <p:cNvSpPr txBox="1"/>
            <p:nvPr/>
          </p:nvSpPr>
          <p:spPr>
            <a:xfrm>
              <a:off x="846877" y="5391747"/>
              <a:ext cx="20604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 err="1" smtClean="0">
                  <a:solidFill>
                    <a:srgbClr val="EE9524"/>
                  </a:solidFill>
                  <a:latin typeface="Tw Cen MT" panose="020B0602020104020603" pitchFamily="34" charset="0"/>
                </a:rPr>
                <a:t>Institucione</a:t>
              </a:r>
              <a:r>
                <a:rPr lang="en-US" sz="1200" b="1" dirty="0" smtClean="0">
                  <a:solidFill>
                    <a:srgbClr val="EE9524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1200" b="1" dirty="0" err="1" smtClean="0">
                  <a:solidFill>
                    <a:srgbClr val="EE9524"/>
                  </a:solidFill>
                  <a:latin typeface="Tw Cen MT" panose="020B0602020104020603" pitchFamily="34" charset="0"/>
                </a:rPr>
                <a:t>të</a:t>
              </a:r>
              <a:r>
                <a:rPr lang="en-US" sz="1200" b="1" dirty="0" smtClean="0">
                  <a:solidFill>
                    <a:srgbClr val="EE9524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1200" b="1" dirty="0" err="1" smtClean="0">
                  <a:solidFill>
                    <a:srgbClr val="EE9524"/>
                  </a:solidFill>
                  <a:latin typeface="Tw Cen MT" panose="020B0602020104020603" pitchFamily="34" charset="0"/>
                </a:rPr>
                <a:t>parasë</a:t>
              </a:r>
              <a:r>
                <a:rPr lang="en-US" sz="1200" b="1" dirty="0" smtClean="0">
                  <a:solidFill>
                    <a:srgbClr val="EE9524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1200" b="1" dirty="0" err="1" smtClean="0">
                  <a:solidFill>
                    <a:srgbClr val="EE9524"/>
                  </a:solidFill>
                  <a:latin typeface="Tw Cen MT" panose="020B0602020104020603" pitchFamily="34" charset="0"/>
                </a:rPr>
                <a:t>elektronike</a:t>
              </a:r>
              <a:r>
                <a:rPr lang="en-US" sz="1200" b="1" dirty="0" smtClean="0">
                  <a:solidFill>
                    <a:srgbClr val="EE9524"/>
                  </a:solidFill>
                  <a:latin typeface="Tw Cen MT" panose="020B0602020104020603" pitchFamily="34" charset="0"/>
                </a:rPr>
                <a:t> </a:t>
              </a:r>
              <a:endParaRPr lang="en-US" i="1" dirty="0">
                <a:solidFill>
                  <a:srgbClr val="EE9524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83347D2D-8F9E-424F-8379-EE81B97BB648}"/>
              </a:ext>
            </a:extLst>
          </p:cNvPr>
          <p:cNvSpPr txBox="1"/>
          <p:nvPr/>
        </p:nvSpPr>
        <p:spPr>
          <a:xfrm>
            <a:off x="10631" y="1120483"/>
            <a:ext cx="197732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b="1" dirty="0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12 </a:t>
            </a:r>
            <a:r>
              <a:rPr lang="en-GB" sz="1100" b="1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BANKA</a:t>
            </a:r>
          </a:p>
          <a:p>
            <a:pPr algn="r"/>
            <a:r>
              <a:rPr lang="en-US" sz="1100" b="1" i="1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11 </a:t>
            </a:r>
            <a:r>
              <a:rPr lang="en-US" sz="1100" b="1" i="1" dirty="0" err="1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banka</a:t>
            </a:r>
            <a:r>
              <a:rPr lang="en-US" sz="1100" b="1" i="1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1100" b="1" i="1" dirty="0" err="1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ofrojnë</a:t>
            </a:r>
            <a:r>
              <a:rPr lang="en-US" sz="1100" b="1" i="1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 home banking </a:t>
            </a:r>
            <a:r>
              <a:rPr lang="en-US" sz="1100" b="1" i="1" dirty="0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12 </a:t>
            </a:r>
            <a:r>
              <a:rPr lang="en-US" sz="1100" b="1" i="1" dirty="0" err="1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banka</a:t>
            </a:r>
            <a:r>
              <a:rPr lang="en-US" sz="1100" b="1" i="1" dirty="0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1100" b="1" i="1" dirty="0" err="1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emetuese</a:t>
            </a:r>
            <a:r>
              <a:rPr lang="en-US" sz="1100" b="1" i="1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1100" b="1" i="1" dirty="0" err="1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kartash</a:t>
            </a:r>
            <a:endParaRPr lang="en-US" sz="1100" b="1" i="1" dirty="0">
              <a:solidFill>
                <a:schemeClr val="accent2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algn="r"/>
            <a:r>
              <a:rPr lang="en-US" sz="1100" b="1" i="1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 9  </a:t>
            </a:r>
            <a:r>
              <a:rPr lang="en-US" sz="1100" b="1" i="1" dirty="0" err="1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banka</a:t>
            </a:r>
            <a:r>
              <a:rPr lang="en-US" sz="1100" b="1" i="1" dirty="0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  </a:t>
            </a:r>
            <a:r>
              <a:rPr lang="en-US" sz="1100" b="1" i="1" dirty="0" err="1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pranuese</a:t>
            </a:r>
            <a:r>
              <a:rPr lang="en-US" sz="1100" b="1" i="1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1100" b="1" i="1" u="sng" dirty="0" err="1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kartash</a:t>
            </a:r>
            <a:endParaRPr lang="en-US" sz="1100" b="1" i="1" u="sng" dirty="0" smtClean="0">
              <a:solidFill>
                <a:schemeClr val="accent2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algn="r"/>
            <a:r>
              <a:rPr lang="en-US" sz="1100" b="1" i="1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4</a:t>
            </a:r>
            <a:r>
              <a:rPr lang="en-US" sz="1100" b="1" i="1" dirty="0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1100" b="1" i="1" dirty="0" err="1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banka</a:t>
            </a:r>
            <a:r>
              <a:rPr lang="en-US" sz="1100" b="1" i="1" dirty="0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 e-commerce</a:t>
            </a:r>
            <a:r>
              <a:rPr lang="en-US" sz="1100" b="1" i="1" u="sng" dirty="0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:</a:t>
            </a:r>
            <a:endParaRPr lang="en-US" sz="1100" b="1" i="1" u="sng" dirty="0">
              <a:solidFill>
                <a:schemeClr val="accent2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algn="r"/>
            <a:r>
              <a:rPr lang="en-US" sz="1100" b="1" i="1" dirty="0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23% e </a:t>
            </a:r>
            <a:r>
              <a:rPr lang="en-US" sz="1100" b="1" i="1" dirty="0" err="1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totalit</a:t>
            </a:r>
            <a:r>
              <a:rPr lang="en-US" sz="1100" b="1" i="1" dirty="0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1100" b="1" i="1" dirty="0" err="1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të</a:t>
            </a:r>
            <a:r>
              <a:rPr lang="en-US" sz="1100" b="1" i="1" dirty="0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1100" b="1" i="1" dirty="0" err="1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llogarive</a:t>
            </a:r>
            <a:r>
              <a:rPr lang="en-US" sz="1100" b="1" i="1" dirty="0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1100" b="1" i="1" dirty="0" err="1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aksesohen</a:t>
            </a:r>
            <a:r>
              <a:rPr lang="en-US" sz="1100" b="1" i="1" dirty="0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 nga </a:t>
            </a:r>
            <a:r>
              <a:rPr lang="en-US" sz="1100" b="1" i="1" dirty="0" err="1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interneti</a:t>
            </a:r>
            <a:endParaRPr lang="en-US" sz="1100" b="1" i="1" dirty="0">
              <a:solidFill>
                <a:schemeClr val="accent2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algn="r"/>
            <a:r>
              <a:rPr lang="en-US" sz="1100" b="1" i="1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POS / ATM  / </a:t>
            </a:r>
            <a:r>
              <a:rPr lang="en-US" sz="1100" b="1" i="1" dirty="0" err="1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Emone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y</a:t>
            </a:r>
            <a:endParaRPr lang="en-US" sz="1100" i="1" dirty="0">
              <a:solidFill>
                <a:schemeClr val="accent2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algn="r"/>
            <a:endParaRPr lang="en-GB" sz="1100" i="1" dirty="0" smtClean="0">
              <a:solidFill>
                <a:srgbClr val="03A1A4"/>
              </a:solidFill>
              <a:latin typeface="Tw Cen MT" panose="020B0602020104020603" pitchFamily="34" charset="0"/>
            </a:endParaRPr>
          </a:p>
          <a:p>
            <a:pPr algn="r"/>
            <a:endParaRPr lang="en-US" sz="1100" b="1" dirty="0">
              <a:solidFill>
                <a:srgbClr val="03A1A4"/>
              </a:solidFill>
              <a:latin typeface="Tw Cen MT" panose="020B0602020104020603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4B33EF84-99D9-4E3D-98A7-243B4B204E8F}"/>
              </a:ext>
            </a:extLst>
          </p:cNvPr>
          <p:cNvGrpSpPr/>
          <p:nvPr/>
        </p:nvGrpSpPr>
        <p:grpSpPr>
          <a:xfrm>
            <a:off x="2484974" y="3677014"/>
            <a:ext cx="1510571" cy="1022742"/>
            <a:chOff x="7840984" y="2085925"/>
            <a:chExt cx="3357849" cy="1022742"/>
          </a:xfrm>
        </p:grpSpPr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3E41AE78-9E30-4CD4-9440-DE30C5519E6F}"/>
                </a:ext>
              </a:extLst>
            </p:cNvPr>
            <p:cNvSpPr txBox="1"/>
            <p:nvPr/>
          </p:nvSpPr>
          <p:spPr>
            <a:xfrm>
              <a:off x="7840984" y="2085925"/>
              <a:ext cx="724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385723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DBF60901-7459-4FFF-BFAB-332F5872E18A}"/>
                </a:ext>
              </a:extLst>
            </p:cNvPr>
            <p:cNvSpPr txBox="1"/>
            <p:nvPr/>
          </p:nvSpPr>
          <p:spPr>
            <a:xfrm>
              <a:off x="8115443" y="2093004"/>
              <a:ext cx="30833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solidFill>
                    <a:srgbClr val="385723"/>
                  </a:solidFill>
                  <a:latin typeface="Tw Cen MT" panose="020B0602020104020603" pitchFamily="34" charset="0"/>
                </a:rPr>
                <a:t>8 MTO</a:t>
              </a:r>
            </a:p>
            <a:p>
              <a:r>
                <a:rPr lang="en-US" sz="1200" i="1" dirty="0" err="1" smtClean="0">
                  <a:solidFill>
                    <a:srgbClr val="385723"/>
                  </a:solidFill>
                  <a:latin typeface="Tw Cen MT" panose="020B0602020104020603" pitchFamily="34" charset="0"/>
                </a:rPr>
                <a:t>Shërbimet</a:t>
              </a:r>
              <a:r>
                <a:rPr lang="en-US" sz="1200" i="1" dirty="0" smtClean="0">
                  <a:solidFill>
                    <a:srgbClr val="385723"/>
                  </a:solidFill>
                  <a:latin typeface="Tw Cen MT" panose="020B0602020104020603" pitchFamily="34" charset="0"/>
                </a:rPr>
                <a:t> e </a:t>
              </a:r>
              <a:r>
                <a:rPr lang="en-US" sz="1200" i="1" dirty="0" err="1" smtClean="0">
                  <a:solidFill>
                    <a:srgbClr val="385723"/>
                  </a:solidFill>
                  <a:latin typeface="Tw Cen MT" panose="020B0602020104020603" pitchFamily="34" charset="0"/>
                </a:rPr>
                <a:t>pagesave</a:t>
              </a:r>
              <a:r>
                <a:rPr lang="en-US" sz="1200" i="1" dirty="0" smtClean="0">
                  <a:solidFill>
                    <a:srgbClr val="385723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1200" i="1" dirty="0" err="1" smtClean="0">
                  <a:solidFill>
                    <a:srgbClr val="385723"/>
                  </a:solidFill>
                  <a:latin typeface="Tw Cen MT" panose="020B0602020104020603" pitchFamily="34" charset="0"/>
                </a:rPr>
                <a:t>dhe</a:t>
              </a:r>
              <a:r>
                <a:rPr lang="en-US" sz="1200" i="1" dirty="0" smtClean="0">
                  <a:solidFill>
                    <a:srgbClr val="385723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1200" i="1" dirty="0" err="1" smtClean="0">
                  <a:solidFill>
                    <a:srgbClr val="385723"/>
                  </a:solidFill>
                  <a:latin typeface="Tw Cen MT" panose="020B0602020104020603" pitchFamily="34" charset="0"/>
                </a:rPr>
                <a:t>transferimit</a:t>
              </a:r>
              <a:r>
                <a:rPr lang="en-US" sz="1200" i="1" dirty="0" smtClean="0">
                  <a:solidFill>
                    <a:srgbClr val="385723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1200" i="1" dirty="0" err="1" smtClean="0">
                  <a:solidFill>
                    <a:srgbClr val="385723"/>
                  </a:solidFill>
                  <a:latin typeface="Tw Cen MT" panose="020B0602020104020603" pitchFamily="34" charset="0"/>
                </a:rPr>
                <a:t>të</a:t>
              </a:r>
              <a:r>
                <a:rPr lang="en-US" sz="1200" i="1" dirty="0" smtClean="0">
                  <a:solidFill>
                    <a:srgbClr val="385723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1200" i="1" dirty="0" err="1" smtClean="0">
                  <a:solidFill>
                    <a:srgbClr val="385723"/>
                  </a:solidFill>
                  <a:latin typeface="Tw Cen MT" panose="020B0602020104020603" pitchFamily="34" charset="0"/>
                </a:rPr>
                <a:t>parave</a:t>
              </a:r>
              <a:r>
                <a:rPr lang="en-US" sz="1200" i="1" dirty="0" smtClean="0">
                  <a:solidFill>
                    <a:srgbClr val="385723"/>
                  </a:solidFill>
                  <a:latin typeface="Tw Cen MT" panose="020B0602020104020603" pitchFamily="34" charset="0"/>
                </a:rPr>
                <a:t> </a:t>
              </a:r>
              <a:endParaRPr lang="en-US" sz="1200" i="1" dirty="0">
                <a:solidFill>
                  <a:srgbClr val="385723"/>
                </a:solidFill>
                <a:latin typeface="Tw Cen MT" panose="020B0602020104020603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2060443" y="4634291"/>
            <a:ext cx="509018" cy="617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5537" y="731060"/>
            <a:ext cx="3814418" cy="2847518"/>
          </a:xfrm>
          <a:prstGeom prst="rect">
            <a:avLst/>
          </a:prstGeom>
        </p:spPr>
      </p:pic>
      <p:sp>
        <p:nvSpPr>
          <p:cNvPr id="47" name="Content Placeholder 2"/>
          <p:cNvSpPr>
            <a:spLocks noGrp="1"/>
          </p:cNvSpPr>
          <p:nvPr>
            <p:ph idx="1"/>
          </p:nvPr>
        </p:nvSpPr>
        <p:spPr>
          <a:xfrm>
            <a:off x="8032435" y="3656843"/>
            <a:ext cx="4222046" cy="2934360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/>
          <a:p>
            <a:r>
              <a:rPr lang="sq-AL" sz="12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Rritje e </a:t>
            </a:r>
            <a:r>
              <a:rPr lang="sq-AL" sz="12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konsiderueshme e pagesave me kartë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200" b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dhe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200" b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homebanking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.  </a:t>
            </a:r>
          </a:p>
          <a:p>
            <a:pPr>
              <a:lnSpc>
                <a:spcPct val="150000"/>
              </a:lnSpc>
            </a:pPr>
            <a:r>
              <a:rPr lang="sq-AL" sz="12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Infrastruktura</a:t>
            </a:r>
            <a:r>
              <a:rPr lang="sq-AL" sz="12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mbetet ende </a:t>
            </a:r>
            <a:r>
              <a:rPr lang="sq-AL" sz="12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e limituar</a:t>
            </a:r>
            <a:r>
              <a:rPr lang="sq-AL" sz="12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sq-AL" sz="12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Kërkesë për </a:t>
            </a:r>
            <a:r>
              <a:rPr lang="sq-AL" sz="12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licencim nga </a:t>
            </a:r>
            <a:r>
              <a:rPr lang="sq-AL" sz="1200" b="1" i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fintech</a:t>
            </a:r>
            <a:r>
              <a:rPr lang="en-US" sz="1200" b="1" i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sq-AL" sz="1200" b="1" i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Nevojë </a:t>
            </a:r>
            <a:r>
              <a:rPr lang="en-US" sz="1200" b="1" i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për </a:t>
            </a:r>
            <a:r>
              <a:rPr lang="sq-AL" sz="12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nxitje të përfshirjes financiare</a:t>
            </a:r>
            <a:r>
              <a:rPr lang="en-US" sz="12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-PAD</a:t>
            </a:r>
            <a:r>
              <a:rPr lang="sq-AL" sz="12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endParaRPr lang="sq-AL" sz="12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023773" y="5335675"/>
            <a:ext cx="4077916" cy="10852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</a:rPr>
              <a:t>2021 </a:t>
            </a:r>
            <a:r>
              <a:rPr lang="en-US" sz="1500" b="1" i="1" dirty="0" err="1">
                <a:solidFill>
                  <a:schemeClr val="bg2">
                    <a:lumMod val="50000"/>
                  </a:schemeClr>
                </a:solidFill>
              </a:rPr>
              <a:t>numri</a:t>
            </a:r>
            <a:r>
              <a:rPr lang="en-US" sz="1500" b="1" i="1" dirty="0">
                <a:solidFill>
                  <a:schemeClr val="bg2">
                    <a:lumMod val="50000"/>
                  </a:schemeClr>
                </a:solidFill>
              </a:rPr>
              <a:t> i </a:t>
            </a:r>
            <a:r>
              <a:rPr lang="en-US" sz="1500" b="1" i="1" dirty="0" err="1">
                <a:solidFill>
                  <a:schemeClr val="bg2">
                    <a:lumMod val="50000"/>
                  </a:schemeClr>
                </a:solidFill>
              </a:rPr>
              <a:t>transaksioneve</a:t>
            </a:r>
            <a:r>
              <a:rPr lang="en-US" sz="15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500" b="1" i="1" dirty="0" err="1">
                <a:solidFill>
                  <a:schemeClr val="bg2">
                    <a:lumMod val="50000"/>
                  </a:schemeClr>
                </a:solidFill>
              </a:rPr>
              <a:t>elektronike</a:t>
            </a:r>
            <a:r>
              <a:rPr lang="en-US" sz="1500" b="1" i="1" dirty="0">
                <a:solidFill>
                  <a:schemeClr val="bg2">
                    <a:lumMod val="50000"/>
                  </a:schemeClr>
                </a:solidFill>
              </a:rPr>
              <a:t> për </a:t>
            </a:r>
            <a:r>
              <a:rPr lang="en-US" sz="1500" b="1" i="1" dirty="0" err="1">
                <a:solidFill>
                  <a:schemeClr val="bg2">
                    <a:lumMod val="50000"/>
                  </a:schemeClr>
                </a:solidFill>
              </a:rPr>
              <a:t>frymë</a:t>
            </a:r>
            <a:r>
              <a:rPr lang="en-US" sz="1500" b="1" i="1" dirty="0">
                <a:solidFill>
                  <a:schemeClr val="bg2">
                    <a:lumMod val="50000"/>
                  </a:schemeClr>
                </a:solidFill>
              </a:rPr>
              <a:t> (+15 </a:t>
            </a:r>
            <a:r>
              <a:rPr lang="en-US" sz="1500" b="1" i="1" dirty="0" err="1">
                <a:solidFill>
                  <a:schemeClr val="bg2">
                    <a:lumMod val="50000"/>
                  </a:schemeClr>
                </a:solidFill>
              </a:rPr>
              <a:t>vjeç</a:t>
            </a:r>
            <a:r>
              <a:rPr lang="en-US" sz="1500" b="1" i="1" dirty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en-US" sz="1500" b="1" i="1" dirty="0" err="1" smtClean="0">
                <a:solidFill>
                  <a:schemeClr val="accent2">
                    <a:lumMod val="75000"/>
                  </a:schemeClr>
                </a:solidFill>
              </a:rPr>
              <a:t>ka</a:t>
            </a:r>
            <a:r>
              <a:rPr lang="en-US" sz="15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500" b="1" i="1" dirty="0" err="1" smtClean="0">
                <a:solidFill>
                  <a:schemeClr val="accent2">
                    <a:lumMod val="75000"/>
                  </a:schemeClr>
                </a:solidFill>
              </a:rPr>
              <a:t>arritur</a:t>
            </a:r>
            <a:r>
              <a:rPr lang="en-US" sz="15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500" b="1" i="1" dirty="0" err="1" smtClean="0">
                <a:solidFill>
                  <a:schemeClr val="accent2">
                    <a:lumMod val="75000"/>
                  </a:schemeClr>
                </a:solidFill>
              </a:rPr>
              <a:t>në</a:t>
            </a:r>
            <a:r>
              <a:rPr lang="en-US" sz="1500" b="1" i="1" dirty="0" smtClean="0">
                <a:solidFill>
                  <a:schemeClr val="accent2">
                    <a:lumMod val="75000"/>
                  </a:schemeClr>
                </a:solidFill>
              </a:rPr>
              <a:t> 12.5 </a:t>
            </a:r>
            <a:r>
              <a:rPr lang="en-US" sz="1500" b="1" i="1" dirty="0" err="1" smtClean="0">
                <a:solidFill>
                  <a:schemeClr val="accent2">
                    <a:lumMod val="75000"/>
                  </a:schemeClr>
                </a:solidFill>
              </a:rPr>
              <a:t>transaksione</a:t>
            </a:r>
            <a:endParaRPr lang="en-US" sz="15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1500" b="1" i="1" dirty="0" smtClean="0">
                <a:solidFill>
                  <a:schemeClr val="accent2">
                    <a:lumMod val="75000"/>
                  </a:schemeClr>
                </a:solidFill>
              </a:rPr>
              <a:t>duke </a:t>
            </a:r>
            <a:r>
              <a:rPr lang="en-US" sz="1500" b="1" i="1" dirty="0" err="1" smtClean="0">
                <a:solidFill>
                  <a:schemeClr val="accent2">
                    <a:lumMod val="75000"/>
                  </a:schemeClr>
                </a:solidFill>
              </a:rPr>
              <a:t>përmbushur</a:t>
            </a:r>
            <a:r>
              <a:rPr lang="en-US" sz="15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500" b="1" i="1" dirty="0" err="1" smtClean="0">
                <a:solidFill>
                  <a:schemeClr val="accent2">
                    <a:lumMod val="75000"/>
                  </a:schemeClr>
                </a:solidFill>
              </a:rPr>
              <a:t>objektivin</a:t>
            </a:r>
            <a:r>
              <a:rPr lang="en-US" sz="15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500" b="1" i="1" dirty="0" err="1">
                <a:solidFill>
                  <a:schemeClr val="accent2">
                    <a:lumMod val="75000"/>
                  </a:schemeClr>
                </a:solidFill>
              </a:rPr>
              <a:t>sasior</a:t>
            </a:r>
            <a:r>
              <a:rPr lang="en-US" sz="15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500" b="1" i="1" dirty="0" err="1">
                <a:solidFill>
                  <a:schemeClr val="accent2">
                    <a:lumMod val="75000"/>
                  </a:schemeClr>
                </a:solidFill>
              </a:rPr>
              <a:t>të</a:t>
            </a:r>
            <a:r>
              <a:rPr lang="en-US" sz="15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500" b="1" i="1" dirty="0" smtClean="0">
                <a:solidFill>
                  <a:schemeClr val="accent2">
                    <a:lumMod val="75000"/>
                  </a:schemeClr>
                </a:solidFill>
              </a:rPr>
              <a:t>SKPVV.</a:t>
            </a:r>
          </a:p>
        </p:txBody>
      </p:sp>
      <p:pic>
        <p:nvPicPr>
          <p:cNvPr id="44" name="Picture 4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435" y="731060"/>
            <a:ext cx="3985393" cy="2847518"/>
          </a:xfrm>
          <a:prstGeom prst="rect">
            <a:avLst/>
          </a:prstGeom>
          <a:noFill/>
        </p:spPr>
      </p:pic>
      <p:pic>
        <p:nvPicPr>
          <p:cNvPr id="45" name="Picture 4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380" y="3684093"/>
            <a:ext cx="3882702" cy="27368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541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1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7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3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803" y="1477108"/>
            <a:ext cx="6417604" cy="4743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q-AL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Institucionet e parasë elektronik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e </a:t>
            </a:r>
            <a:r>
              <a:rPr lang="en-US" sz="1400" b="1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kanë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shënuar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400" b="1" i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rritje</a:t>
            </a: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400" b="1" i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si</a:t>
            </a: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400" b="1" i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në</a:t>
            </a: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400" b="1" i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numrin</a:t>
            </a: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e </a:t>
            </a:r>
            <a:r>
              <a:rPr lang="en-US" sz="1400" b="1" i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tyre</a:t>
            </a: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400" b="1" i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ashtu</a:t>
            </a: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400" b="1" i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edhe</a:t>
            </a: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400" b="1" i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në</a:t>
            </a: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400" b="1" i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pagesat</a:t>
            </a: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e procesuara. </a:t>
            </a:r>
          </a:p>
          <a:p>
            <a:pPr marL="0" indent="0">
              <a:buNone/>
            </a:pPr>
            <a:endParaRPr lang="en-US" sz="1400" b="1" i="1" dirty="0" smtClean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1400" b="1" i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4 </a:t>
            </a:r>
            <a:r>
              <a:rPr lang="sq-AL" sz="14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institucione të reja</a:t>
            </a: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ne 2021</a:t>
            </a:r>
            <a:r>
              <a:rPr lang="sq-AL" sz="14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dhe </a:t>
            </a:r>
            <a:r>
              <a:rPr lang="en-US" sz="1400" b="1" i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2 </a:t>
            </a:r>
            <a:r>
              <a:rPr lang="en-US" sz="1400" b="1" i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të</a:t>
            </a:r>
            <a:r>
              <a:rPr lang="en-US" sz="1400" b="1" i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400" b="1" i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tjera</a:t>
            </a: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400" b="1" i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gjatë</a:t>
            </a: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2022, </a:t>
            </a:r>
            <a:r>
              <a:rPr lang="en-US" sz="1400" b="1" i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duke </a:t>
            </a:r>
            <a:r>
              <a:rPr lang="en-US" sz="1400" b="1" i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sjellë</a:t>
            </a:r>
            <a:r>
              <a:rPr lang="en-US" sz="1400" b="1" i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400" b="1" i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një</a:t>
            </a:r>
            <a:r>
              <a:rPr lang="en-US" sz="1400" b="1" i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total </a:t>
            </a:r>
            <a:r>
              <a:rPr lang="en-US" sz="1400" b="1" i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prej</a:t>
            </a: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9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institucionesh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e-money</a:t>
            </a: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endParaRPr lang="en-US" sz="1400" b="1" i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q-AL" sz="1400" b="1" i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Nu</a:t>
            </a:r>
            <a:r>
              <a:rPr lang="en-US" sz="1400" b="1" i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mri</a:t>
            </a:r>
            <a:r>
              <a:rPr lang="sq-AL" sz="14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i llogarive të hapura deri në fund të vitit 202</a:t>
            </a: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1</a:t>
            </a:r>
            <a:r>
              <a:rPr lang="sq-AL" sz="14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–</a:t>
            </a:r>
            <a:r>
              <a:rPr lang="sq-AL" sz="1400" b="1" dirty="0" smtClean="0"/>
              <a:t> </a:t>
            </a:r>
            <a:r>
              <a:rPr lang="sq-AL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1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9,578</a:t>
            </a:r>
            <a:r>
              <a:rPr lang="sq-AL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llogari. </a:t>
            </a:r>
            <a:endParaRPr lang="en-US" sz="1400" b="1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1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sq-AL" sz="14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q-AL" sz="14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Numri i transaksioneve të </a:t>
            </a:r>
            <a:r>
              <a:rPr lang="sq-AL" sz="1400" b="1" i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proçesuar</a:t>
            </a: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a</a:t>
            </a:r>
            <a:r>
              <a:rPr lang="sq-AL" sz="14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deri në </a:t>
            </a: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shtator 2022 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-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7,022,203</a:t>
            </a:r>
            <a:endParaRPr lang="en-US" sz="1400" b="1" i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1493 </a:t>
            </a:r>
            <a:r>
              <a:rPr lang="en-US" sz="1400" b="1" i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terminale</a:t>
            </a: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q-AL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për kryerje pagesash</a:t>
            </a: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4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deri</a:t>
            </a:r>
            <a:r>
              <a:rPr lang="en-U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4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në</a:t>
            </a:r>
            <a:r>
              <a:rPr lang="en-U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shtator 2022.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1400" b="1" i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sq-AL" sz="1300" b="1" i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TREGU SHQIPTAR I PAGESAVE 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ELEKTRONIKE (2) </a:t>
            </a:r>
            <a:endParaRPr lang="sq-AL" sz="3200" i="1" dirty="0">
              <a:solidFill>
                <a:schemeClr val="accent2">
                  <a:lumMod val="75000"/>
                </a:schemeClr>
              </a:solidFill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861" y="3215472"/>
            <a:ext cx="4595448" cy="34063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83705" y="1369933"/>
            <a:ext cx="2517759" cy="123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01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143893645"/>
              </p:ext>
            </p:extLst>
          </p:nvPr>
        </p:nvGraphicFramePr>
        <p:xfrm>
          <a:off x="333786" y="1037400"/>
          <a:ext cx="11519547" cy="5634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441622" y="329514"/>
            <a:ext cx="8929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OPSIONET PËR ZBATIMIN E SHËRBIMIT TË PAGESAVE TË SHPEJTA NË SHQIPËRI</a:t>
            </a:r>
            <a:endParaRPr lang="en-GB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7891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590" y="407485"/>
            <a:ext cx="9852454" cy="578615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ANALIZA E IMPLIKIMEVE TË MUNDSHME PËR AKTORËT E PËRFSHIRË</a:t>
            </a: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GB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590" y="1126156"/>
            <a:ext cx="10378454" cy="5556866"/>
          </a:xfrm>
        </p:spPr>
        <p:txBody>
          <a:bodyPr>
            <a:normAutofit/>
          </a:bodyPr>
          <a:lstStyle/>
          <a:p>
            <a:pPr algn="just"/>
            <a:r>
              <a:rPr lang="sq-AL" sz="1600" b="1" dirty="0" smtClean="0">
                <a:solidFill>
                  <a:schemeClr val="bg2">
                    <a:lumMod val="50000"/>
                  </a:schemeClr>
                </a:solidFill>
              </a:rPr>
              <a:t>Për Bankën e Shqipërisë </a:t>
            </a:r>
          </a:p>
          <a:p>
            <a:pPr algn="just"/>
            <a:endParaRPr lang="sq-AL" sz="16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sq-AL" sz="1600" b="1" dirty="0" smtClean="0">
                <a:solidFill>
                  <a:schemeClr val="bg2">
                    <a:lumMod val="50000"/>
                  </a:schemeClr>
                </a:solidFill>
              </a:rPr>
              <a:t>Kapaciteti ligjor, </a:t>
            </a:r>
            <a:r>
              <a:rPr lang="sq-AL" sz="1600" b="1" dirty="0" err="1" smtClean="0">
                <a:solidFill>
                  <a:schemeClr val="bg2">
                    <a:lumMod val="50000"/>
                  </a:schemeClr>
                </a:solidFill>
              </a:rPr>
              <a:t>rregullativ</a:t>
            </a:r>
            <a:r>
              <a:rPr lang="sq-AL" sz="1600" b="1" dirty="0" smtClean="0">
                <a:solidFill>
                  <a:schemeClr val="bg2">
                    <a:lumMod val="50000"/>
                  </a:schemeClr>
                </a:solidFill>
              </a:rPr>
              <a:t> dhe mbikëqyrës 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sq-AL" sz="1600" b="1" dirty="0" smtClean="0">
                <a:solidFill>
                  <a:schemeClr val="bg2">
                    <a:lumMod val="50000"/>
                  </a:schemeClr>
                </a:solidFill>
              </a:rPr>
              <a:t>Kapaciteti organizativ/strukturor dhe </a:t>
            </a:r>
            <a:r>
              <a:rPr lang="sq-AL" sz="1600" b="1" dirty="0" err="1" smtClean="0">
                <a:solidFill>
                  <a:schemeClr val="bg2">
                    <a:lumMod val="50000"/>
                  </a:schemeClr>
                </a:solidFill>
              </a:rPr>
              <a:t>operacional</a:t>
            </a:r>
            <a:endParaRPr lang="sq-AL" sz="16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sq-AL" sz="1600" b="1" dirty="0" smtClean="0">
                <a:solidFill>
                  <a:schemeClr val="bg2">
                    <a:lumMod val="50000"/>
                  </a:schemeClr>
                </a:solidFill>
              </a:rPr>
              <a:t>Investimi fillestar dhe </a:t>
            </a:r>
            <a:r>
              <a:rPr lang="sq-AL" sz="1600" b="1" i="1" dirty="0" err="1" smtClean="0">
                <a:solidFill>
                  <a:schemeClr val="bg2">
                    <a:lumMod val="50000"/>
                  </a:schemeClr>
                </a:solidFill>
              </a:rPr>
              <a:t>cost-recovery</a:t>
            </a:r>
            <a:r>
              <a:rPr lang="sq-AL" sz="1600" b="1" dirty="0" smtClean="0">
                <a:solidFill>
                  <a:schemeClr val="bg2">
                    <a:lumMod val="50000"/>
                  </a:schemeClr>
                </a:solidFill>
              </a:rPr>
              <a:t> (mbulimi i kostos)</a:t>
            </a:r>
          </a:p>
          <a:p>
            <a:pPr lvl="2" algn="just">
              <a:buFont typeface="Wingdings" panose="05000000000000000000" pitchFamily="2" charset="2"/>
              <a:buChar char="Ø"/>
            </a:pPr>
            <a:endParaRPr lang="sq-AL" sz="16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sq-AL" sz="1600" b="1" dirty="0" smtClean="0">
                <a:solidFill>
                  <a:schemeClr val="bg2">
                    <a:lumMod val="50000"/>
                  </a:schemeClr>
                </a:solidFill>
              </a:rPr>
              <a:t>Për Ofruesit e Shërbimeve të Pagesave (OSHP)</a:t>
            </a:r>
          </a:p>
          <a:p>
            <a:pPr algn="just"/>
            <a:endParaRPr lang="sq-AL" sz="16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sq-AL" sz="1600" b="1" dirty="0" smtClean="0">
                <a:solidFill>
                  <a:schemeClr val="bg2">
                    <a:lumMod val="50000"/>
                  </a:schemeClr>
                </a:solidFill>
              </a:rPr>
              <a:t>Kapaciteti organizativ/strukturor 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sq-AL" sz="1600" b="1" dirty="0" smtClean="0">
                <a:solidFill>
                  <a:schemeClr val="bg2">
                    <a:lumMod val="50000"/>
                  </a:schemeClr>
                </a:solidFill>
              </a:rPr>
              <a:t>Kapaciteti </a:t>
            </a:r>
            <a:r>
              <a:rPr lang="sq-AL" sz="1600" b="1" dirty="0" err="1" smtClean="0">
                <a:solidFill>
                  <a:schemeClr val="bg2">
                    <a:lumMod val="50000"/>
                  </a:schemeClr>
                </a:solidFill>
              </a:rPr>
              <a:t>operacional</a:t>
            </a:r>
            <a:r>
              <a:rPr lang="sq-AL" sz="1600" b="1" dirty="0" smtClean="0">
                <a:solidFill>
                  <a:schemeClr val="bg2">
                    <a:lumMod val="50000"/>
                  </a:schemeClr>
                </a:solidFill>
              </a:rPr>
              <a:t> (përfshirë </a:t>
            </a:r>
            <a:r>
              <a:rPr lang="sq-AL" sz="1600" b="1" i="1" dirty="0" err="1" smtClean="0">
                <a:solidFill>
                  <a:schemeClr val="bg2">
                    <a:lumMod val="50000"/>
                  </a:schemeClr>
                </a:solidFill>
              </a:rPr>
              <a:t>core-banking</a:t>
            </a:r>
            <a:r>
              <a:rPr lang="sq-AL" sz="1600" b="1" dirty="0" smtClean="0">
                <a:solidFill>
                  <a:schemeClr val="bg2">
                    <a:lumMod val="50000"/>
                  </a:schemeClr>
                </a:solidFill>
              </a:rPr>
              <a:t> dhe ndërfaqet front-end)</a:t>
            </a:r>
            <a:endParaRPr lang="en-US" sz="16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sq-AL" sz="1600" b="1" dirty="0">
                <a:solidFill>
                  <a:schemeClr val="bg2">
                    <a:lumMod val="50000"/>
                  </a:schemeClr>
                </a:solidFill>
              </a:rPr>
              <a:t>Investimi fillestar dhe </a:t>
            </a:r>
            <a:r>
              <a:rPr lang="sq-AL" sz="1600" b="1" i="1" dirty="0" err="1">
                <a:solidFill>
                  <a:schemeClr val="bg2">
                    <a:lumMod val="50000"/>
                  </a:schemeClr>
                </a:solidFill>
              </a:rPr>
              <a:t>cost-recovery</a:t>
            </a:r>
            <a:r>
              <a:rPr lang="sq-AL" sz="1600" b="1" dirty="0">
                <a:solidFill>
                  <a:schemeClr val="bg2">
                    <a:lumMod val="50000"/>
                  </a:schemeClr>
                </a:solidFill>
              </a:rPr>
              <a:t> (mbulimi i kostos</a:t>
            </a:r>
            <a:r>
              <a:rPr lang="sq-AL" sz="1600" b="1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sq-AL" sz="1600" b="1" dirty="0" smtClean="0">
                <a:solidFill>
                  <a:schemeClr val="bg2">
                    <a:lumMod val="50000"/>
                  </a:schemeClr>
                </a:solidFill>
              </a:rPr>
              <a:t>Lehtësia e zbatimit dhe tërheqja e klientëve të rinj/familjarizimi i klientëve. </a:t>
            </a:r>
          </a:p>
          <a:p>
            <a:pPr marL="914400" lvl="2" indent="0" algn="just">
              <a:buNone/>
            </a:pPr>
            <a:endParaRPr lang="sq-AL" sz="16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sq-AL" sz="1600" b="1" dirty="0" smtClean="0">
                <a:solidFill>
                  <a:schemeClr val="bg2">
                    <a:lumMod val="50000"/>
                  </a:schemeClr>
                </a:solidFill>
              </a:rPr>
              <a:t>Për secilin opsion është analizuar ndikimi që do të kenë elementët e mësipërm për BSH dhe OSHP, duke vlerësuar nëse ndikimi do të jetë i lartë, i mesëm apo i ulët.</a:t>
            </a:r>
          </a:p>
          <a:p>
            <a:pPr algn="just"/>
            <a:endParaRPr lang="sq-AL" sz="16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sq-AL" sz="1600" b="1" dirty="0" smtClean="0">
                <a:solidFill>
                  <a:schemeClr val="bg2">
                    <a:lumMod val="50000"/>
                  </a:schemeClr>
                </a:solidFill>
              </a:rPr>
              <a:t>Rezultati </a:t>
            </a:r>
            <a:r>
              <a:rPr lang="sq-AL" sz="1600" b="1" i="1" dirty="0" smtClean="0">
                <a:solidFill>
                  <a:schemeClr val="accent2">
                    <a:lumMod val="75000"/>
                  </a:schemeClr>
                </a:solidFill>
              </a:rPr>
              <a:t>përfundimtar i vlerësimit të 4 opsioneve përcakton opsionin 4 </a:t>
            </a:r>
            <a:r>
              <a:rPr lang="sq-AL" sz="1600" b="1" dirty="0" smtClean="0">
                <a:solidFill>
                  <a:schemeClr val="bg2">
                    <a:lumMod val="50000"/>
                  </a:schemeClr>
                </a:solidFill>
              </a:rPr>
              <a:t>si opsionin më të përshtatshëm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 në </a:t>
            </a:r>
            <a:r>
              <a:rPr lang="en-US" sz="1600" b="1" dirty="0" err="1" smtClean="0">
                <a:solidFill>
                  <a:schemeClr val="bg2">
                    <a:lumMod val="50000"/>
                  </a:schemeClr>
                </a:solidFill>
              </a:rPr>
              <a:t>fazën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q-AL" sz="1600" b="1" dirty="0" smtClean="0">
                <a:solidFill>
                  <a:schemeClr val="bg2">
                    <a:lumMod val="50000"/>
                  </a:schemeClr>
                </a:solidFill>
              </a:rPr>
              <a:t>aktuale të zhvillimit të tregut. </a:t>
            </a:r>
          </a:p>
          <a:p>
            <a:pPr algn="just"/>
            <a:endParaRPr lang="en-US" sz="16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sq-AL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59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930489" y="2244203"/>
            <a:ext cx="790222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930489" y="2134953"/>
            <a:ext cx="790222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930489" y="4034688"/>
            <a:ext cx="790222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30489" y="3925439"/>
            <a:ext cx="790222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"/>
          <p:cNvSpPr txBox="1">
            <a:spLocks/>
          </p:cNvSpPr>
          <p:nvPr/>
        </p:nvSpPr>
        <p:spPr>
          <a:xfrm>
            <a:off x="514773" y="2334730"/>
            <a:ext cx="10945707" cy="1481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q-AL" sz="6000" dirty="0" smtClean="0">
                <a:latin typeface="Arial"/>
                <a:cs typeface="Arial"/>
              </a:rPr>
              <a:t>Faleminderit për vëmendjen </a:t>
            </a:r>
            <a:r>
              <a:rPr lang="en-US" sz="6000" dirty="0" smtClean="0">
                <a:latin typeface="Arial"/>
                <a:cs typeface="Arial"/>
              </a:rPr>
              <a:t>!!!</a:t>
            </a:r>
            <a:endParaRPr lang="en-US" sz="6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430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rPr>
              <a:t>PROJEKTI INSTANT PAYMENT NË SHQIPËRI-</a:t>
            </a:r>
            <a:b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rPr>
            </a:br>
            <a:r>
              <a:rPr lang="en-US" sz="2800" b="1" i="1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shtysat</a:t>
            </a:r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kryesore</a:t>
            </a:r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 për </a:t>
            </a:r>
            <a:r>
              <a:rPr lang="en-US" sz="2800" b="1" i="1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zhvillim</a:t>
            </a:r>
            <a:endParaRPr lang="en-US" i="1" dirty="0">
              <a:solidFill>
                <a:schemeClr val="accent2">
                  <a:lumMod val="75000"/>
                </a:schemeClr>
              </a:solidFill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58" y="1909187"/>
            <a:ext cx="8340131" cy="42677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q-AL" sz="1600" b="1" i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Vlerësimi i mundësisë së zbatimit </a:t>
            </a:r>
            <a:r>
              <a:rPr lang="sq-AL" sz="16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të projektit </a:t>
            </a:r>
            <a:r>
              <a:rPr lang="sq-AL" sz="16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pjesë e S</a:t>
            </a:r>
            <a:r>
              <a:rPr lang="en-US" sz="1600" b="1" i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trategjisë</a:t>
            </a:r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q-AL" sz="16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K</a:t>
            </a:r>
            <a:r>
              <a:rPr lang="en-US" sz="1600" b="1" i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ombëtare</a:t>
            </a:r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i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të</a:t>
            </a:r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q-AL" sz="16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</a:t>
            </a:r>
            <a:r>
              <a:rPr lang="en-US" sz="1600" b="1" i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agesave</a:t>
            </a:r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me </a:t>
            </a:r>
            <a:r>
              <a:rPr lang="sq-AL" sz="16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V</a:t>
            </a:r>
            <a:r>
              <a:rPr lang="en-US" sz="1600" b="1" i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lerë</a:t>
            </a:r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i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të</a:t>
            </a:r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q-AL" sz="16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V</a:t>
            </a: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ogël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(SKPVV)</a:t>
            </a:r>
            <a:r>
              <a:rPr lang="sq-AL" sz="16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US" sz="1600" b="1" dirty="0" smtClean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b="1" dirty="0" smtClean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q-AL" sz="1600" b="1" i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Mbështet nismën e qeverisë shqiptare </a:t>
            </a:r>
            <a:r>
              <a:rPr lang="sq-AL" sz="16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për zhvillimin e tregtisë elektronike</a:t>
            </a:r>
            <a:r>
              <a:rPr lang="sq-AL" sz="16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sq-AL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sq-AL" sz="16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ende projekt i pa ndërmarr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ë</a:t>
            </a:r>
            <a:r>
              <a:rPr lang="sq-AL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)</a:t>
            </a:r>
            <a:r>
              <a:rPr lang="sq-AL" sz="16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së bashku me zbatimin e ligjit “Për shërbimet e pagesave”</a:t>
            </a:r>
          </a:p>
          <a:p>
            <a:pPr>
              <a:lnSpc>
                <a:spcPct val="150000"/>
              </a:lnSpc>
            </a:pPr>
            <a:endParaRPr lang="sq-AL" sz="1600" b="1" dirty="0" smtClean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q-AL" sz="16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q-AL" sz="1600" b="1" i="1" dirty="0" err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Nism</a:t>
            </a:r>
            <a:r>
              <a:rPr lang="en-US" sz="1600" b="1" i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</a:t>
            </a:r>
            <a:r>
              <a:rPr lang="sq-AL" sz="1600" b="1" i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rajonale për nxitjen e </a:t>
            </a:r>
            <a:r>
              <a:rPr lang="sq-AL" sz="16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bashkëpunimit rajonal </a:t>
            </a:r>
            <a:r>
              <a:rPr lang="sq-AL" sz="1600" b="1" i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dhe </a:t>
            </a:r>
            <a:r>
              <a:rPr lang="sq-AL" sz="16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integrimit</a:t>
            </a:r>
            <a:r>
              <a:rPr lang="sq-AL" sz="1600" b="1" i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të Ballkanit Perëndimor</a:t>
            </a:r>
            <a:r>
              <a:rPr lang="en-US" sz="1600" b="1" i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i="1" dirty="0" err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në</a:t>
            </a:r>
            <a:r>
              <a:rPr lang="en-US" sz="1600" b="1" i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BE. </a:t>
            </a:r>
            <a:endParaRPr lang="sq-AL" sz="1600" b="1" i="1" dirty="0" smtClean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sq-AL" sz="1600" b="1" dirty="0" smtClean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sq-AL" sz="1600" b="1" dirty="0" smtClean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600" b="1" i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100" b="1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11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65608" y="6046398"/>
            <a:ext cx="10441075" cy="636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i="1" dirty="0" smtClean="0">
              <a:solidFill>
                <a:schemeClr val="accent2">
                  <a:lumMod val="75000"/>
                </a:schemeClr>
              </a:solidFill>
              <a:latin typeface="Tw Cen MT" panose="020B0602020104020603" pitchFamily="34" charset="0"/>
              <a:ea typeface="+mn-ea"/>
              <a:cs typeface="+mn-cs"/>
            </a:endParaRPr>
          </a:p>
          <a:p>
            <a:endParaRPr lang="en-US" i="1" dirty="0">
              <a:solidFill>
                <a:schemeClr val="accent2">
                  <a:lumMod val="75000"/>
                </a:schemeClr>
              </a:solidFill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66703"/>
            <a:ext cx="943917" cy="9475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3564" y="3285314"/>
            <a:ext cx="998974" cy="10185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1130" y="4746540"/>
            <a:ext cx="1070987" cy="115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57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850" y="446088"/>
            <a:ext cx="9135762" cy="888442"/>
          </a:xfrm>
        </p:spPr>
        <p:txBody>
          <a:bodyPr>
            <a:noAutofit/>
          </a:bodyPr>
          <a:lstStyle/>
          <a:p>
            <a:pPr algn="ctr"/>
            <a:r>
              <a:rPr lang="sq-AL" sz="3600" i="1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rPr>
              <a:t>Ç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rPr>
              <a:t>FARË JANË PAGESAT E SHPEJTA</a:t>
            </a:r>
            <a:r>
              <a:rPr lang="sq-AL" sz="3600" i="1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rPr>
              <a:t>(</a:t>
            </a:r>
            <a:r>
              <a:rPr lang="sq-AL" sz="3600" i="1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rPr>
              <a:t>INSTANT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rPr>
              <a:t>)</a:t>
            </a:r>
            <a:r>
              <a:rPr lang="sq-AL" sz="3600" i="1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8255" y="446086"/>
            <a:ext cx="5181600" cy="5414963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en-US" b="1" dirty="0" smtClean="0"/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en-US" b="1" dirty="0"/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en-US" b="1" dirty="0" smtClean="0"/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en-US" b="1" dirty="0"/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02962" y="1447799"/>
            <a:ext cx="5343981" cy="22043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52151" y="3652143"/>
            <a:ext cx="5198074" cy="2379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15000"/>
              </a:lnSpc>
              <a:spcAft>
                <a:spcPts val="600"/>
              </a:spcAft>
            </a:pPr>
            <a:endParaRPr lang="en-US" sz="16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600"/>
              </a:spcAft>
            </a:pPr>
            <a:r>
              <a:rPr lang="sq-AL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Pagesë e shpejtë (</a:t>
            </a:r>
            <a:r>
              <a:rPr lang="sq-AL" sz="1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instant</a:t>
            </a:r>
            <a:r>
              <a:rPr lang="sq-AL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)- pagesë në të cilën transmetimi i mesazhit të pagesës dhe </a:t>
            </a:r>
            <a:r>
              <a:rPr lang="sq-AL" sz="1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disponueshmëria</a:t>
            </a:r>
            <a:r>
              <a:rPr lang="sq-AL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e fondeve bëhen “finale” për përfituesin e pagesës në kohë reale ose pothuajse në kohë reale (24/7/365).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17" y="1447799"/>
            <a:ext cx="4592912" cy="482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77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4109" y="148643"/>
            <a:ext cx="10450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RRJEDHA E PAGESËS NË SISTEMIN E PAGESAVE TË SHPEJTA</a:t>
            </a:r>
            <a:endParaRPr lang="en-GB" sz="3600" i="1" dirty="0">
              <a:solidFill>
                <a:schemeClr val="accent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4109" y="1496210"/>
            <a:ext cx="10450287" cy="524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42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95850" y="446087"/>
            <a:ext cx="9135762" cy="10611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q-AL" sz="3600" i="1" dirty="0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rPr>
              <a:t>CILI ËSHTË  NDRYSHIMI KRYESOR NGA PAGESAT ME HOMEBANKING DHE KARTA</a:t>
            </a:r>
            <a:endParaRPr lang="sq-AL" sz="3600" i="1" dirty="0">
              <a:solidFill>
                <a:schemeClr val="accent2">
                  <a:lumMod val="75000"/>
                </a:schemeClr>
              </a:solidFill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5657" y="1602279"/>
            <a:ext cx="4893500" cy="5156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15000"/>
              </a:lnSpc>
              <a:spcAft>
                <a:spcPts val="600"/>
              </a:spcAft>
            </a:pPr>
            <a:r>
              <a:rPr lang="en-US" sz="1600" b="1" i="1" dirty="0" err="1" smtClean="0">
                <a:solidFill>
                  <a:schemeClr val="accent2">
                    <a:lumMod val="75000"/>
                  </a:schemeClr>
                </a:solidFill>
              </a:rPr>
              <a:t>Homebanking</a:t>
            </a:r>
            <a:endParaRPr lang="en-US" sz="16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 algn="just" defTabSz="4572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q-AL" sz="15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Nuk mund të përdore</a:t>
            </a:r>
            <a:r>
              <a:rPr lang="en-US" sz="15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</a:t>
            </a:r>
            <a:r>
              <a:rPr lang="sq-AL" sz="15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në </a:t>
            </a:r>
            <a:r>
              <a:rPr lang="sq-AL" sz="15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tregtinë elektronike ose për blerje në dyqan</a:t>
            </a:r>
            <a:r>
              <a:rPr lang="sq-AL" sz="16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en-US" sz="1600" b="1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 defTabSz="4572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1600" b="1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 defTabSz="4572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q-AL" sz="15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Nuk mund të kryhen pagesa </a:t>
            </a:r>
            <a:r>
              <a:rPr lang="sq-AL" sz="1500" b="1" i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ndërbankare</a:t>
            </a:r>
            <a:r>
              <a:rPr lang="sq-AL" sz="15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q-AL" sz="15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përtej orareve të punës së sistemeve të pagesave</a:t>
            </a:r>
            <a:r>
              <a:rPr lang="en-US" sz="15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algn="just" defTabSz="457200">
              <a:lnSpc>
                <a:spcPct val="115000"/>
              </a:lnSpc>
              <a:spcAft>
                <a:spcPts val="600"/>
              </a:spcAft>
            </a:pPr>
            <a:r>
              <a:rPr lang="en-US" sz="1600" b="1" i="1" dirty="0" err="1" smtClean="0">
                <a:solidFill>
                  <a:schemeClr val="accent2">
                    <a:lumMod val="75000"/>
                  </a:schemeClr>
                </a:solidFill>
              </a:rPr>
              <a:t>Kartat</a:t>
            </a:r>
            <a:endParaRPr lang="en-US" sz="16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 defTabSz="457200">
              <a:lnSpc>
                <a:spcPct val="115000"/>
              </a:lnSpc>
              <a:spcAft>
                <a:spcPts val="600"/>
              </a:spcAft>
            </a:pPr>
            <a:endParaRPr lang="en-US" sz="16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 algn="just" defTabSz="4572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b="1" i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Shumë</a:t>
            </a:r>
            <a:r>
              <a:rPr lang="en-US" sz="15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500" b="1" i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aktorë</a:t>
            </a:r>
            <a:r>
              <a:rPr lang="en-US" sz="15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5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të</a:t>
            </a:r>
            <a:r>
              <a:rPr lang="en-US" sz="15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5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përfshirë</a:t>
            </a:r>
            <a:r>
              <a:rPr lang="en-US" sz="15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5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në</a:t>
            </a:r>
            <a:r>
              <a:rPr lang="en-US" sz="15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5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procesim</a:t>
            </a:r>
            <a:r>
              <a:rPr lang="en-US" sz="15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5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çka</a:t>
            </a:r>
            <a:r>
              <a:rPr lang="en-US" sz="15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500" b="1" i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imponon</a:t>
            </a:r>
            <a:r>
              <a:rPr lang="en-US" sz="1500" b="1" i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500" b="1" i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kosto</a:t>
            </a:r>
            <a:r>
              <a:rPr lang="en-US" sz="1500" b="1" i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500" b="1" i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dhe</a:t>
            </a:r>
            <a:r>
              <a:rPr lang="en-US" sz="1500" b="1" i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500" b="1" i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kohë</a:t>
            </a:r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marL="285750" indent="-285750" algn="just" defTabSz="4572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16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 algn="just" defTabSz="4572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b="1" i="1" dirty="0" err="1" smtClean="0">
                <a:solidFill>
                  <a:schemeClr val="accent2">
                    <a:lumMod val="75000"/>
                  </a:schemeClr>
                </a:solidFill>
              </a:rPr>
              <a:t>Nuk</a:t>
            </a:r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accent2">
                    <a:lumMod val="75000"/>
                  </a:schemeClr>
                </a:solidFill>
              </a:rPr>
              <a:t>mund</a:t>
            </a:r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accent2">
                    <a:lumMod val="75000"/>
                  </a:schemeClr>
                </a:solidFill>
              </a:rPr>
              <a:t>të</a:t>
            </a:r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accent2">
                    <a:lumMod val="75000"/>
                  </a:schemeClr>
                </a:solidFill>
              </a:rPr>
              <a:t>paguhen</a:t>
            </a:r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accent2">
                    <a:lumMod val="75000"/>
                  </a:schemeClr>
                </a:solidFill>
              </a:rPr>
              <a:t>shuma</a:t>
            </a:r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accent2">
                    <a:lumMod val="75000"/>
                  </a:schemeClr>
                </a:solidFill>
              </a:rPr>
              <a:t>të</a:t>
            </a:r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accent2">
                    <a:lumMod val="75000"/>
                  </a:schemeClr>
                </a:solidFill>
              </a:rPr>
              <a:t>mëdha</a:t>
            </a:r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marL="285750" indent="-285750" algn="just" defTabSz="4572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sq-AL" sz="1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6943411" y="1778558"/>
            <a:ext cx="1678075" cy="4632290"/>
          </a:xfrm>
          <a:prstGeom prst="rightBrac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23904" y="2150346"/>
            <a:ext cx="2080008" cy="3788229"/>
          </a:xfrm>
          <a:prstGeom prst="rect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solidFill>
              <a:schemeClr val="accent1">
                <a:shade val="50000"/>
                <a:alpha val="1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q-AL" i="1" dirty="0" smtClean="0">
                <a:solidFill>
                  <a:schemeClr val="bg2">
                    <a:lumMod val="25000"/>
                  </a:schemeClr>
                </a:solidFill>
              </a:rPr>
              <a:t>Tejkalohen me pagesat e shpejta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/instant</a:t>
            </a:r>
            <a:r>
              <a:rPr lang="sq-AL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sq-AL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88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524" y="596813"/>
            <a:ext cx="8737815" cy="493026"/>
          </a:xfrm>
        </p:spPr>
        <p:txBody>
          <a:bodyPr>
            <a:normAutofit fontScale="90000"/>
          </a:bodyPr>
          <a:lstStyle/>
          <a:p>
            <a:r>
              <a:rPr lang="en-US" sz="2900" i="1" dirty="0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rPr>
              <a:t>ZHVILLIMI I PAGESAVE TË SHPEJTA NË NIVEL NDËRKOMBËTAR</a:t>
            </a:r>
            <a:endParaRPr lang="en-GB" sz="2900" i="1" dirty="0">
              <a:solidFill>
                <a:schemeClr val="accent2">
                  <a:lumMod val="75000"/>
                </a:schemeClr>
              </a:solidFill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7569" y="1326381"/>
            <a:ext cx="6049001" cy="543615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880992" y="1518226"/>
            <a:ext cx="4324054" cy="426243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VENDET E RAJONIT QË OPEROJNE PAGESA TË SHPEJTA (INSTANT)</a:t>
            </a:r>
          </a:p>
          <a:p>
            <a:endParaRPr lang="en-US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SERBIA- </a:t>
            </a:r>
            <a:r>
              <a:rPr lang="en-US" sz="1800" b="1" i="1" dirty="0" err="1" smtClean="0">
                <a:solidFill>
                  <a:schemeClr val="accent2">
                    <a:lumMod val="75000"/>
                  </a:schemeClr>
                </a:solidFill>
              </a:rPr>
              <a:t>krijuar</a:t>
            </a:r>
            <a:r>
              <a:rPr lang="en-US" sz="1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i="1" dirty="0" err="1" smtClean="0">
                <a:solidFill>
                  <a:schemeClr val="accent2">
                    <a:lumMod val="75000"/>
                  </a:schemeClr>
                </a:solidFill>
              </a:rPr>
              <a:t>nga</a:t>
            </a:r>
            <a:r>
              <a:rPr lang="en-US" sz="1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i="1" dirty="0" err="1" smtClean="0">
                <a:solidFill>
                  <a:schemeClr val="accent2">
                    <a:lumMod val="75000"/>
                  </a:schemeClr>
                </a:solidFill>
              </a:rPr>
              <a:t>banka</a:t>
            </a:r>
            <a:r>
              <a:rPr lang="en-US" sz="1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i="1" dirty="0" err="1" smtClean="0">
                <a:solidFill>
                  <a:schemeClr val="accent2">
                    <a:lumMod val="75000"/>
                  </a:schemeClr>
                </a:solidFill>
              </a:rPr>
              <a:t>qendrore</a:t>
            </a:r>
            <a:r>
              <a:rPr lang="en-US" sz="1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i="1" dirty="0" err="1" smtClean="0">
                <a:solidFill>
                  <a:schemeClr val="accent2">
                    <a:lumMod val="75000"/>
                  </a:schemeClr>
                </a:solidFill>
              </a:rPr>
              <a:t>dhe</a:t>
            </a:r>
            <a:r>
              <a:rPr lang="en-US" sz="1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i="1" dirty="0" err="1" smtClean="0">
                <a:solidFill>
                  <a:schemeClr val="accent2">
                    <a:lumMod val="75000"/>
                  </a:schemeClr>
                </a:solidFill>
              </a:rPr>
              <a:t>është</a:t>
            </a:r>
            <a:r>
              <a:rPr lang="en-US" sz="1800" b="1" i="1" dirty="0" smtClean="0">
                <a:solidFill>
                  <a:schemeClr val="accent2">
                    <a:lumMod val="75000"/>
                  </a:schemeClr>
                </a:solidFill>
              </a:rPr>
              <a:t> e </a:t>
            </a:r>
            <a:r>
              <a:rPr lang="en-US" sz="1800" b="1" i="1" dirty="0" err="1" smtClean="0">
                <a:solidFill>
                  <a:schemeClr val="accent2">
                    <a:lumMod val="75000"/>
                  </a:schemeClr>
                </a:solidFill>
              </a:rPr>
              <a:t>detyrueshme</a:t>
            </a:r>
            <a:r>
              <a:rPr lang="en-US" sz="1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i="1" dirty="0" err="1" smtClean="0">
                <a:solidFill>
                  <a:schemeClr val="accent2">
                    <a:lumMod val="75000"/>
                  </a:schemeClr>
                </a:solidFill>
              </a:rPr>
              <a:t>për</a:t>
            </a:r>
            <a:r>
              <a:rPr lang="en-US" sz="1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i="1" dirty="0" err="1" smtClean="0">
                <a:solidFill>
                  <a:schemeClr val="accent2">
                    <a:lumMod val="75000"/>
                  </a:schemeClr>
                </a:solidFill>
              </a:rPr>
              <a:t>t’u</a:t>
            </a:r>
            <a:r>
              <a:rPr lang="en-US" sz="1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i="1" dirty="0" err="1" smtClean="0">
                <a:solidFill>
                  <a:schemeClr val="accent2">
                    <a:lumMod val="75000"/>
                  </a:schemeClr>
                </a:solidFill>
              </a:rPr>
              <a:t>ofruar</a:t>
            </a:r>
            <a:r>
              <a:rPr lang="en-US" sz="1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i="1" dirty="0" err="1" smtClean="0">
                <a:solidFill>
                  <a:schemeClr val="accent2">
                    <a:lumMod val="75000"/>
                  </a:schemeClr>
                </a:solidFill>
              </a:rPr>
              <a:t>nga</a:t>
            </a:r>
            <a:r>
              <a:rPr lang="en-US" sz="1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i="1" dirty="0" err="1" smtClean="0">
                <a:solidFill>
                  <a:schemeClr val="accent2">
                    <a:lumMod val="75000"/>
                  </a:schemeClr>
                </a:solidFill>
              </a:rPr>
              <a:t>bankat</a:t>
            </a:r>
            <a:r>
              <a:rPr lang="en-US" sz="1800" b="1" i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n-US" sz="1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HUNGARIA- </a:t>
            </a:r>
            <a:r>
              <a:rPr lang="en-US" sz="1800" b="1" i="1" dirty="0" err="1">
                <a:solidFill>
                  <a:schemeClr val="accent2">
                    <a:lumMod val="75000"/>
                  </a:schemeClr>
                </a:solidFill>
              </a:rPr>
              <a:t>krijuar</a:t>
            </a:r>
            <a:r>
              <a:rPr lang="en-US" sz="1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i="1" dirty="0" err="1">
                <a:solidFill>
                  <a:schemeClr val="accent2">
                    <a:lumMod val="75000"/>
                  </a:schemeClr>
                </a:solidFill>
              </a:rPr>
              <a:t>nga</a:t>
            </a:r>
            <a:r>
              <a:rPr lang="en-US" sz="1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i="1" dirty="0" err="1" smtClean="0">
                <a:solidFill>
                  <a:schemeClr val="accent2">
                    <a:lumMod val="75000"/>
                  </a:schemeClr>
                </a:solidFill>
              </a:rPr>
              <a:t>banka</a:t>
            </a:r>
            <a:r>
              <a:rPr lang="en-US" sz="1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i="1" dirty="0" err="1" smtClean="0">
                <a:solidFill>
                  <a:schemeClr val="accent2">
                    <a:lumMod val="75000"/>
                  </a:schemeClr>
                </a:solidFill>
              </a:rPr>
              <a:t>qendrore</a:t>
            </a:r>
            <a:r>
              <a:rPr lang="en-US" sz="1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i="1" dirty="0" err="1">
                <a:solidFill>
                  <a:schemeClr val="accent2">
                    <a:lumMod val="75000"/>
                  </a:schemeClr>
                </a:solidFill>
              </a:rPr>
              <a:t>dhe</a:t>
            </a:r>
            <a:r>
              <a:rPr lang="en-US" sz="1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i="1" dirty="0" err="1">
                <a:solidFill>
                  <a:schemeClr val="accent2">
                    <a:lumMod val="75000"/>
                  </a:schemeClr>
                </a:solidFill>
              </a:rPr>
              <a:t>është</a:t>
            </a:r>
            <a:r>
              <a:rPr lang="en-US" sz="1800" b="1" i="1" dirty="0">
                <a:solidFill>
                  <a:schemeClr val="accent2">
                    <a:lumMod val="75000"/>
                  </a:schemeClr>
                </a:solidFill>
              </a:rPr>
              <a:t> e </a:t>
            </a:r>
            <a:r>
              <a:rPr lang="en-US" sz="1800" b="1" i="1" dirty="0" err="1">
                <a:solidFill>
                  <a:schemeClr val="accent2">
                    <a:lumMod val="75000"/>
                  </a:schemeClr>
                </a:solidFill>
              </a:rPr>
              <a:t>detyrueshme</a:t>
            </a:r>
            <a:r>
              <a:rPr lang="en-US" sz="1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i="1" dirty="0" err="1">
                <a:solidFill>
                  <a:schemeClr val="accent2">
                    <a:lumMod val="75000"/>
                  </a:schemeClr>
                </a:solidFill>
              </a:rPr>
              <a:t>për</a:t>
            </a:r>
            <a:r>
              <a:rPr lang="en-US" sz="1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i="1" dirty="0" err="1" smtClean="0">
                <a:solidFill>
                  <a:schemeClr val="accent2">
                    <a:lumMod val="75000"/>
                  </a:schemeClr>
                </a:solidFill>
              </a:rPr>
              <a:t>t’u</a:t>
            </a:r>
            <a:r>
              <a:rPr lang="en-US" sz="1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i="1" dirty="0" err="1">
                <a:solidFill>
                  <a:schemeClr val="accent2">
                    <a:lumMod val="75000"/>
                  </a:schemeClr>
                </a:solidFill>
              </a:rPr>
              <a:t>ofruar</a:t>
            </a:r>
            <a:r>
              <a:rPr lang="en-US" sz="1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i="1" dirty="0" err="1">
                <a:solidFill>
                  <a:schemeClr val="accent2">
                    <a:lumMod val="75000"/>
                  </a:schemeClr>
                </a:solidFill>
              </a:rPr>
              <a:t>nga</a:t>
            </a:r>
            <a:r>
              <a:rPr lang="en-US" sz="1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i="1" dirty="0" err="1" smtClean="0">
                <a:solidFill>
                  <a:schemeClr val="accent2">
                    <a:lumMod val="75000"/>
                  </a:schemeClr>
                </a:solidFill>
              </a:rPr>
              <a:t>bankat</a:t>
            </a:r>
            <a:r>
              <a:rPr lang="en-US" sz="1800" b="1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18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SLLOVENIA- </a:t>
            </a:r>
            <a:r>
              <a:rPr lang="en-US" sz="1800" b="1" i="1" dirty="0" err="1">
                <a:solidFill>
                  <a:schemeClr val="accent2">
                    <a:lumMod val="75000"/>
                  </a:schemeClr>
                </a:solidFill>
              </a:rPr>
              <a:t>disa</a:t>
            </a:r>
            <a:r>
              <a:rPr lang="en-US" sz="1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i="1" dirty="0" err="1">
                <a:solidFill>
                  <a:schemeClr val="accent2">
                    <a:lumMod val="75000"/>
                  </a:schemeClr>
                </a:solidFill>
              </a:rPr>
              <a:t>opsione</a:t>
            </a:r>
            <a:r>
              <a:rPr lang="en-US" sz="1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i="1" dirty="0" err="1">
                <a:solidFill>
                  <a:schemeClr val="accent2">
                    <a:lumMod val="75000"/>
                  </a:schemeClr>
                </a:solidFill>
              </a:rPr>
              <a:t>të</a:t>
            </a:r>
            <a:r>
              <a:rPr lang="en-US" sz="1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i="1" dirty="0" err="1">
                <a:solidFill>
                  <a:schemeClr val="accent2">
                    <a:lumMod val="75000"/>
                  </a:schemeClr>
                </a:solidFill>
              </a:rPr>
              <a:t>ofruara</a:t>
            </a:r>
            <a:r>
              <a:rPr lang="en-US" sz="1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i="1" dirty="0" err="1">
                <a:solidFill>
                  <a:schemeClr val="accent2">
                    <a:lumMod val="75000"/>
                  </a:schemeClr>
                </a:solidFill>
              </a:rPr>
              <a:t>nga</a:t>
            </a:r>
            <a:r>
              <a:rPr lang="en-US" sz="1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i="1" dirty="0" err="1" smtClean="0">
                <a:solidFill>
                  <a:schemeClr val="accent2">
                    <a:lumMod val="75000"/>
                  </a:schemeClr>
                </a:solidFill>
              </a:rPr>
              <a:t>aktorë</a:t>
            </a:r>
            <a:r>
              <a:rPr lang="en-US" sz="1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i="1" dirty="0" err="1">
                <a:solidFill>
                  <a:schemeClr val="accent2">
                    <a:lumMod val="75000"/>
                  </a:schemeClr>
                </a:solidFill>
              </a:rPr>
              <a:t>të</a:t>
            </a:r>
            <a:r>
              <a:rPr lang="en-US" sz="1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i="1" dirty="0" err="1" smtClean="0">
                <a:solidFill>
                  <a:schemeClr val="accent2">
                    <a:lumMod val="75000"/>
                  </a:schemeClr>
                </a:solidFill>
              </a:rPr>
              <a:t>ndryshëm</a:t>
            </a:r>
            <a:r>
              <a:rPr lang="en-US" sz="1800" b="1" i="1" dirty="0" smtClean="0">
                <a:solidFill>
                  <a:schemeClr val="accent2">
                    <a:lumMod val="75000"/>
                  </a:schemeClr>
                </a:solidFill>
              </a:rPr>
              <a:t> - </a:t>
            </a:r>
            <a:r>
              <a:rPr lang="en-US" sz="1800" b="1" i="1" dirty="0" err="1" smtClean="0">
                <a:solidFill>
                  <a:schemeClr val="accent2">
                    <a:lumMod val="75000"/>
                  </a:schemeClr>
                </a:solidFill>
              </a:rPr>
              <a:t>segmentim</a:t>
            </a:r>
            <a:r>
              <a:rPr lang="en-US" sz="1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i="1" dirty="0">
                <a:solidFill>
                  <a:schemeClr val="accent2">
                    <a:lumMod val="75000"/>
                  </a:schemeClr>
                </a:solidFill>
              </a:rPr>
              <a:t>i </a:t>
            </a:r>
            <a:r>
              <a:rPr lang="en-US" sz="1800" b="1" i="1" dirty="0" err="1">
                <a:solidFill>
                  <a:schemeClr val="accent2">
                    <a:lumMod val="75000"/>
                  </a:schemeClr>
                </a:solidFill>
              </a:rPr>
              <a:t>tregut</a:t>
            </a:r>
            <a:r>
              <a:rPr lang="en-US" sz="1800" b="1" i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en-US" sz="1800" b="1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957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288" y="635000"/>
            <a:ext cx="11313923" cy="863600"/>
          </a:xfrm>
        </p:spPr>
        <p:txBody>
          <a:bodyPr>
            <a:noAutofit/>
          </a:bodyPr>
          <a:lstStyle/>
          <a:p>
            <a:pPr algn="ctr"/>
            <a:r>
              <a:rPr lang="en-US" sz="3600" i="1" dirty="0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rPr>
              <a:t>ARSYET KRYESORE TË ZHVILLIMIT TË PAGESAVE TË SHPEJTA</a:t>
            </a:r>
            <a:endParaRPr lang="sq-AL" sz="3600" i="1" dirty="0">
              <a:solidFill>
                <a:schemeClr val="accent2">
                  <a:lumMod val="75000"/>
                </a:schemeClr>
              </a:solidFill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180" y="1498600"/>
            <a:ext cx="10223500" cy="522957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Nevoja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për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të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kryer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pagesa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sa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më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të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shpejta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të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thjeshta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dhe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që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garantojnë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besueshmëri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në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shkëmbimet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tregtare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  <a:endParaRPr lang="en-US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n-US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sq-AL" sz="16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Zhvillimi i </a:t>
            </a:r>
            <a:r>
              <a:rPr lang="sq-AL" sz="16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“</a:t>
            </a:r>
            <a:r>
              <a:rPr lang="sq-AL" sz="1600" b="1" i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open</a:t>
            </a:r>
            <a:r>
              <a:rPr lang="sq-AL" sz="16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q-AL" sz="1600" b="1" i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banking</a:t>
            </a:r>
            <a:r>
              <a:rPr lang="sq-AL" sz="16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” </a:t>
            </a:r>
            <a:r>
              <a:rPr lang="sq-AL" sz="16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dhe promovimi i përdorimit sa më të gjerë të t</a:t>
            </a:r>
            <a:r>
              <a:rPr lang="en-US" sz="1600" b="1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ij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                         (</a:t>
            </a:r>
            <a:r>
              <a:rPr lang="en-US" sz="1300" b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deri</a:t>
            </a:r>
            <a:r>
              <a:rPr lang="en-US" sz="13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300" b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në</a:t>
            </a:r>
            <a:r>
              <a:rPr lang="en-US" sz="13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2022 </a:t>
            </a:r>
            <a:r>
              <a:rPr lang="en-US" sz="1300" b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zbatimi</a:t>
            </a:r>
            <a:r>
              <a:rPr lang="en-US" sz="13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300" b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në</a:t>
            </a:r>
            <a:r>
              <a:rPr lang="en-US" sz="13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300" b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Shqipëri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)</a:t>
            </a:r>
            <a:endParaRPr lang="sq-AL" sz="1600" b="1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sq-AL" sz="1600" b="1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sq-AL" sz="16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ISO 20022 </a:t>
            </a:r>
            <a:r>
              <a:rPr lang="sq-AL" sz="16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– Standardizim uniform global i mesazheve të pagesave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                            (</a:t>
            </a:r>
            <a:r>
              <a:rPr lang="en-US" sz="1300" b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projekt</a:t>
            </a:r>
            <a:r>
              <a:rPr lang="en-US" sz="13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300" b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në</a:t>
            </a:r>
            <a:r>
              <a:rPr lang="en-US" sz="13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300" b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Shqipëri</a:t>
            </a:r>
            <a:r>
              <a:rPr lang="en-US" sz="13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300" b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deri</a:t>
            </a:r>
            <a:r>
              <a:rPr lang="en-US" sz="13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300" b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në</a:t>
            </a:r>
            <a:r>
              <a:rPr lang="en-US" sz="13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3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2025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)</a:t>
            </a:r>
          </a:p>
          <a:p>
            <a:pPr algn="just"/>
            <a:endParaRPr lang="en-US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US" sz="1600" b="1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Në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rastin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e </a:t>
            </a:r>
            <a:r>
              <a:rPr lang="en-US" sz="1600" b="1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Shqipërisë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synon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:</a:t>
            </a:r>
          </a:p>
          <a:p>
            <a:pPr algn="just"/>
            <a:endParaRPr lang="en-US" sz="1600" b="1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q-AL" sz="14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Zgjerimin</a:t>
            </a:r>
            <a:r>
              <a:rPr lang="sq-A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e shërbimeve dhe </a:t>
            </a:r>
            <a:r>
              <a:rPr lang="sq-AL" sz="14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instrumenteve të pagesave dhe shërbimeve të Pagesave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q-AL" sz="14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Nxitjen e konkurrencës </a:t>
            </a:r>
            <a:r>
              <a:rPr lang="sq-A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edhe midis instrumenteve të ndryshëm me qëllim reduktimin e kostove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.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q-AL" sz="14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Mbulimin e segmenteve </a:t>
            </a:r>
            <a:r>
              <a:rPr lang="sq-A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të tregut të cilat nuk kanë përdorim të instrumenteve elektronike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sq-AL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sq-AL" sz="18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44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200" y="393700"/>
            <a:ext cx="9809480" cy="759597"/>
          </a:xfrm>
        </p:spPr>
        <p:txBody>
          <a:bodyPr>
            <a:normAutofit/>
          </a:bodyPr>
          <a:lstStyle/>
          <a:p>
            <a:r>
              <a:rPr lang="en-US" sz="2800" b="1" spc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rPr>
              <a:t>AVANTANZHET NË EKONOMI TË PAGESAVE TË SHPEJTA</a:t>
            </a:r>
            <a:endParaRPr lang="sq-AL" sz="3200" i="1" dirty="0">
              <a:solidFill>
                <a:schemeClr val="accent2">
                  <a:lumMod val="75000"/>
                </a:schemeClr>
              </a:solidFill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574" y="1637881"/>
            <a:ext cx="7571573" cy="4689231"/>
          </a:xfrm>
          <a:solidFill>
            <a:schemeClr val="bg1">
              <a:alpha val="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sq-AL" sz="16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Përmirëson efikasitetin e sistemit financiar </a:t>
            </a:r>
            <a:r>
              <a:rPr lang="sq-AL" sz="16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duke zhbllokuar fondet.</a:t>
            </a:r>
          </a:p>
          <a:p>
            <a:endParaRPr lang="sq-AL" sz="1600" b="1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sq-AL" sz="16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Zvogëlon rrezikun </a:t>
            </a:r>
            <a:r>
              <a:rPr lang="sq-AL" sz="1600" b="1" i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sistemik</a:t>
            </a:r>
            <a:r>
              <a:rPr lang="sq-AL" sz="16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q-AL" sz="16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duke siguruar </a:t>
            </a:r>
            <a:r>
              <a:rPr lang="sq-AL" sz="1600" b="1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akses</a:t>
            </a:r>
            <a:r>
              <a:rPr lang="sq-AL" sz="16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të menjëhershëm të fondeve                                                        si dhe ndihmon në </a:t>
            </a:r>
            <a:r>
              <a:rPr lang="sq-AL" sz="1600" b="1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formalizimin</a:t>
            </a:r>
            <a:r>
              <a:rPr lang="sq-AL" sz="16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e ekonomisë.</a:t>
            </a:r>
          </a:p>
          <a:p>
            <a:endParaRPr lang="sq-AL" sz="1600" b="1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sq-AL" sz="16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I përgjigjet kërkesës së përdoruesit </a:t>
            </a:r>
            <a:r>
              <a:rPr lang="sq-AL" sz="16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përfundimtar/fundor duke qenë e </a:t>
            </a:r>
            <a:r>
              <a:rPr lang="sq-AL" sz="1600" b="1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disponueshme</a:t>
            </a:r>
            <a:r>
              <a:rPr lang="sq-AL" sz="16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24/7/365</a:t>
            </a:r>
          </a:p>
          <a:p>
            <a:endParaRPr lang="sq-AL" sz="1600" b="1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sq-AL" sz="16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Zvogëlon pasigurinë dhe rrit </a:t>
            </a:r>
            <a:r>
              <a:rPr lang="sq-AL" sz="1600" b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disponueshmërinë</a:t>
            </a:r>
            <a:r>
              <a:rPr lang="sq-AL" sz="16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e kapitalit qarkullues.</a:t>
            </a:r>
          </a:p>
          <a:p>
            <a:endParaRPr lang="sq-AL" sz="1600" b="1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sq-AL" sz="16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Zvogëlon koston </a:t>
            </a:r>
            <a:r>
              <a:rPr lang="sq-AL" sz="16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e sistemeve të pagesave (në krahasim me sistemin e bazuar në letër). </a:t>
            </a:r>
          </a:p>
          <a:p>
            <a:endParaRPr lang="sq-AL" sz="1600" b="1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sq-AL" sz="16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Ndihmon në nxitjen e përfshirjes financiare si dhe zvogëlon varësinë </a:t>
            </a:r>
            <a:r>
              <a:rPr lang="sq-AL" sz="16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nga paraja e  gatshme për transaksionet me vlerë të ulët.</a:t>
            </a:r>
          </a:p>
          <a:p>
            <a:endParaRPr lang="sq-AL" sz="1600" b="1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sq-AL" sz="16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Ndihmon Inovacionin</a:t>
            </a:r>
            <a:r>
              <a:rPr lang="sq-AL" sz="16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  <a:endParaRPr lang="sq-AL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41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78596" y="1239506"/>
            <a:ext cx="2914650" cy="21769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8778596" y="3416440"/>
            <a:ext cx="291465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78596" y="5016640"/>
            <a:ext cx="2914650" cy="168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3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151" y="401938"/>
            <a:ext cx="9809480" cy="759597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rPr>
              <a:t>PËRFITIMET  E AKTORËVE  TË TREGUT  NGA PAGESAT E SHPEJTA </a:t>
            </a:r>
            <a:endParaRPr lang="sq-AL" sz="3200" i="1" dirty="0">
              <a:solidFill>
                <a:schemeClr val="accent2">
                  <a:lumMod val="75000"/>
                </a:schemeClr>
              </a:solidFill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140" y="1161535"/>
            <a:ext cx="9677400" cy="46289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q-AL" sz="16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Pagesat e shpejta do të mund të ofrojnë përfitime për tregun, me aktorët kryesorë : </a:t>
            </a:r>
          </a:p>
          <a:p>
            <a:pPr marL="0" indent="0" algn="just">
              <a:buNone/>
            </a:pPr>
            <a:endParaRPr lang="en-US" sz="2000" b="1" dirty="0">
              <a:solidFill>
                <a:schemeClr val="accent1"/>
              </a:solidFill>
            </a:endParaRPr>
          </a:p>
          <a:p>
            <a:pPr algn="just"/>
            <a:endParaRPr lang="en-US" sz="20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10988803"/>
              </p:ext>
            </p:extLst>
          </p:nvPr>
        </p:nvGraphicFramePr>
        <p:xfrm>
          <a:off x="1016140" y="1553680"/>
          <a:ext cx="9534630" cy="4937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34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3382</TotalTime>
  <Words>1183</Words>
  <Application>Microsoft Office PowerPoint</Application>
  <PresentationFormat>Widescreen</PresentationFormat>
  <Paragraphs>195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 Unicode MS</vt:lpstr>
      <vt:lpstr>Arial</vt:lpstr>
      <vt:lpstr>Calibri</vt:lpstr>
      <vt:lpstr>Calibri Light</vt:lpstr>
      <vt:lpstr>Century Gothic</vt:lpstr>
      <vt:lpstr>Constantia</vt:lpstr>
      <vt:lpstr>MS Mincho</vt:lpstr>
      <vt:lpstr>Times New Roman</vt:lpstr>
      <vt:lpstr>Tw Cen MT</vt:lpstr>
      <vt:lpstr>Wingdings</vt:lpstr>
      <vt:lpstr>1_Office Theme</vt:lpstr>
      <vt:lpstr>2_Office Theme</vt:lpstr>
      <vt:lpstr>PowerPoint Presentation</vt:lpstr>
      <vt:lpstr>PROJEKTI INSTANT PAYMENT NË SHQIPËRI- shtysat kryesore për zhvillim</vt:lpstr>
      <vt:lpstr>ÇFARË JANË PAGESAT E SHPEJTA (INSTANT) </vt:lpstr>
      <vt:lpstr>PowerPoint Presentation</vt:lpstr>
      <vt:lpstr>PowerPoint Presentation</vt:lpstr>
      <vt:lpstr>ZHVILLIMI I PAGESAVE TË SHPEJTA NË NIVEL NDËRKOMBËTAR</vt:lpstr>
      <vt:lpstr>ARSYET KRYESORE TË ZHVILLIMIT TË PAGESAVE TË SHPEJTA</vt:lpstr>
      <vt:lpstr>     AVANTANZHET NË EKONOMI TË PAGESAVE TË SHPEJTA</vt:lpstr>
      <vt:lpstr>PËRFITIMET  E AKTORËVE  TË TREGUT  NGA PAGESAT E SHPEJTA </vt:lpstr>
      <vt:lpstr>SKENARË TË NDRYSHËM TË ZHVILLIMIT DHE PRANIMIT NGA TREGU TË PAGESAVE TË SHPEJTA</vt:lpstr>
      <vt:lpstr>TREGU SHQIPTAR I PAGESAVE ELEKTRONIKE (1) </vt:lpstr>
      <vt:lpstr>TREGU SHQIPTAR I PAGESAVE ELEKTRONIKE (2) </vt:lpstr>
      <vt:lpstr>PowerPoint Presentation</vt:lpstr>
      <vt:lpstr>ANALIZA E IMPLIKIMEVE TË MUNDSHME PËR AKTORËT E PËRFSHIRË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vsemi@bankofalbania.org</dc:creator>
  <cp:lastModifiedBy>vsemi</cp:lastModifiedBy>
  <cp:revision>292</cp:revision>
  <cp:lastPrinted>2022-11-08T16:54:14Z</cp:lastPrinted>
  <dcterms:created xsi:type="dcterms:W3CDTF">2017-10-05T18:27:48Z</dcterms:created>
  <dcterms:modified xsi:type="dcterms:W3CDTF">2022-11-10T11:04:32Z</dcterms:modified>
</cp:coreProperties>
</file>