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83" r:id="rId2"/>
  </p:sldMasterIdLst>
  <p:notesMasterIdLst>
    <p:notesMasterId r:id="rId10"/>
  </p:notesMasterIdLst>
  <p:handoutMasterIdLst>
    <p:handoutMasterId r:id="rId11"/>
  </p:handoutMasterIdLst>
  <p:sldIdLst>
    <p:sldId id="899" r:id="rId3"/>
    <p:sldId id="949" r:id="rId4"/>
    <p:sldId id="954" r:id="rId5"/>
    <p:sldId id="916" r:id="rId6"/>
    <p:sldId id="955" r:id="rId7"/>
    <p:sldId id="953" r:id="rId8"/>
    <p:sldId id="956" r:id="rId9"/>
  </p:sldIdLst>
  <p:sldSz cx="9144000" cy="6858000" type="screen4x3"/>
  <p:notesSz cx="6980238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orient="horz" pos="2251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164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orient="horz" pos="2341">
          <p15:clr>
            <a:srgbClr val="A4A3A4"/>
          </p15:clr>
        </p15:guide>
        <p15:guide id="7" orient="horz" pos="1525">
          <p15:clr>
            <a:srgbClr val="A4A3A4"/>
          </p15:clr>
        </p15:guide>
        <p15:guide id="8" orient="horz" pos="2931">
          <p15:clr>
            <a:srgbClr val="A4A3A4"/>
          </p15:clr>
        </p15:guide>
        <p15:guide id="9" orient="horz" pos="3929">
          <p15:clr>
            <a:srgbClr val="A4A3A4"/>
          </p15:clr>
        </p15:guide>
        <p15:guide id="10" pos="204">
          <p15:clr>
            <a:srgbClr val="A4A3A4"/>
          </p15:clr>
        </p15:guide>
        <p15:guide id="11" pos="5556">
          <p15:clr>
            <a:srgbClr val="A4A3A4"/>
          </p15:clr>
        </p15:guide>
        <p15:guide id="12" pos="2835">
          <p15:clr>
            <a:srgbClr val="A4A3A4"/>
          </p15:clr>
        </p15:guide>
        <p15:guide id="13" pos="29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9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Bilandzic" initials="NB" lastIdx="1" clrIdx="0"/>
  <p:cmAuthor id="1" name="Douglas Pearce" initials="DP" lastIdx="18" clrIdx="1"/>
  <p:cmAuthor id="2" name="Harish Natarajan" initials="HN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DA00"/>
    <a:srgbClr val="007BFF"/>
    <a:srgbClr val="009FDA"/>
    <a:srgbClr val="280091"/>
    <a:srgbClr val="005BBB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95405" autoAdjust="0"/>
  </p:normalViewPr>
  <p:slideViewPr>
    <p:cSldViewPr snapToGrid="0">
      <p:cViewPr varScale="1">
        <p:scale>
          <a:sx n="60" d="100"/>
          <a:sy n="60" d="100"/>
        </p:scale>
        <p:origin x="1296" y="28"/>
      </p:cViewPr>
      <p:guideLst>
        <p:guide orient="horz" pos="799"/>
        <p:guide orient="horz" pos="2251"/>
        <p:guide orient="horz" pos="3793"/>
        <p:guide orient="horz" pos="164"/>
        <p:guide orient="horz" pos="527"/>
        <p:guide orient="horz" pos="2341"/>
        <p:guide orient="horz" pos="1525"/>
        <p:guide orient="horz" pos="2931"/>
        <p:guide orient="horz" pos="3929"/>
        <p:guide pos="204"/>
        <p:guide pos="5556"/>
        <p:guide pos="2835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410"/>
    </p:cViewPr>
  </p:sorterViewPr>
  <p:notesViewPr>
    <p:cSldViewPr snapToGrid="0">
      <p:cViewPr varScale="1">
        <p:scale>
          <a:sx n="68" d="100"/>
          <a:sy n="68" d="100"/>
        </p:scale>
        <p:origin x="3077" y="48"/>
      </p:cViewPr>
      <p:guideLst>
        <p:guide orient="horz" pos="2880"/>
        <p:guide pos="21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2014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0.38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E1-4C16-A90E-6939336E3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30626160"/>
        <c:axId val="1184587888"/>
      </c:barChart>
      <c:catAx>
        <c:axId val="113062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4587888"/>
        <c:crosses val="autoZero"/>
        <c:auto val="1"/>
        <c:lblAlgn val="ctr"/>
        <c:lblOffset val="100"/>
        <c:noMultiLvlLbl val="0"/>
      </c:catAx>
      <c:valAx>
        <c:axId val="118458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0626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BH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88-44E0-BC2E-C94FC9A5BF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Kosovo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88-44E0-BC2E-C94FC9A5BF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Macedonia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88-44E0-BC2E-C94FC9A5BF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Montenegro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88-44E0-BC2E-C94FC9A5BFA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Serbia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0%</c:formatCode>
                <c:ptCount val="1"/>
                <c:pt idx="0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88-44E0-BC2E-C94FC9A5B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1244288"/>
        <c:axId val="1116853664"/>
      </c:barChart>
      <c:catAx>
        <c:axId val="11212442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16853664"/>
        <c:crosses val="autoZero"/>
        <c:auto val="1"/>
        <c:lblAlgn val="ctr"/>
        <c:lblOffset val="100"/>
        <c:noMultiLvlLbl val="0"/>
      </c:catAx>
      <c:valAx>
        <c:axId val="1116853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1244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Albania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0.0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88-44E0-BC2E-C94FC9A5BF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Kosovo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0.0</c:formatCode>
                <c:ptCount val="1"/>
                <c:pt idx="0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88-44E0-BC2E-C94FC9A5BF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Montenegro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0.0</c:formatCode>
                <c:ptCount val="1"/>
                <c:pt idx="0">
                  <c:v>26.4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88-44E0-BC2E-C94FC9A5BF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Serbia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0.0</c:formatCode>
                <c:ptCount val="1"/>
                <c:pt idx="0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88-44E0-BC2E-C94FC9A5B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1244288"/>
        <c:axId val="1116853664"/>
      </c:barChart>
      <c:catAx>
        <c:axId val="11212442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16853664"/>
        <c:crosses val="autoZero"/>
        <c:auto val="1"/>
        <c:lblAlgn val="ctr"/>
        <c:lblOffset val="100"/>
        <c:noMultiLvlLbl val="0"/>
      </c:catAx>
      <c:valAx>
        <c:axId val="1116853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1244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C745C3-7EF2-4C6E-AE82-03723BA1AAF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C80A5A-102E-4628-903D-DF4163F05B89}">
      <dgm:prSet phldrT="[Text]"/>
      <dgm:spPr/>
      <dgm:t>
        <a:bodyPr/>
        <a:lstStyle/>
        <a:p>
          <a:r>
            <a:rPr lang="en-US" noProof="0" dirty="0"/>
            <a:t>Vision</a:t>
          </a:r>
        </a:p>
      </dgm:t>
    </dgm:pt>
    <dgm:pt modelId="{316BBFF3-29A7-426B-91BD-880B1A65CB79}" type="parTrans" cxnId="{07B8001D-95F9-4325-89FC-46AF813A84A2}">
      <dgm:prSet/>
      <dgm:spPr/>
      <dgm:t>
        <a:bodyPr/>
        <a:lstStyle/>
        <a:p>
          <a:endParaRPr lang="en-US" noProof="0" dirty="0"/>
        </a:p>
      </dgm:t>
    </dgm:pt>
    <dgm:pt modelId="{312971B2-03B0-4850-80DB-81C46AB37D84}" type="sibTrans" cxnId="{07B8001D-95F9-4325-89FC-46AF813A84A2}">
      <dgm:prSet/>
      <dgm:spPr/>
      <dgm:t>
        <a:bodyPr/>
        <a:lstStyle/>
        <a:p>
          <a:endParaRPr lang="en-US" noProof="0" dirty="0"/>
        </a:p>
      </dgm:t>
    </dgm:pt>
    <dgm:pt modelId="{FD7E2F51-AEB7-4125-A26E-982258501A85}">
      <dgm:prSet phldrT="[Text]"/>
      <dgm:spPr/>
      <dgm:t>
        <a:bodyPr/>
        <a:lstStyle/>
        <a:p>
          <a:r>
            <a:rPr lang="en-US" noProof="0" dirty="0"/>
            <a:t>Guiding Principles</a:t>
          </a:r>
        </a:p>
      </dgm:t>
    </dgm:pt>
    <dgm:pt modelId="{196744BE-8F12-426E-8968-8BDC3800D6AB}" type="parTrans" cxnId="{689902BC-7ACD-4973-9343-E6BE6175B77C}">
      <dgm:prSet/>
      <dgm:spPr/>
      <dgm:t>
        <a:bodyPr/>
        <a:lstStyle/>
        <a:p>
          <a:endParaRPr lang="en-US" noProof="0" dirty="0"/>
        </a:p>
      </dgm:t>
    </dgm:pt>
    <dgm:pt modelId="{74D30DBD-D562-4257-AD65-9CCC773B4819}" type="sibTrans" cxnId="{689902BC-7ACD-4973-9343-E6BE6175B77C}">
      <dgm:prSet/>
      <dgm:spPr/>
      <dgm:t>
        <a:bodyPr/>
        <a:lstStyle/>
        <a:p>
          <a:endParaRPr lang="en-US" noProof="0" dirty="0"/>
        </a:p>
      </dgm:t>
    </dgm:pt>
    <dgm:pt modelId="{2C3DFF6C-5DF8-4BCB-8FC6-0F452628FCF2}">
      <dgm:prSet phldrT="[Text]"/>
      <dgm:spPr/>
      <dgm:t>
        <a:bodyPr/>
        <a:lstStyle/>
        <a:p>
          <a:r>
            <a:rPr lang="en-US" noProof="0" dirty="0"/>
            <a:t>Specific actions</a:t>
          </a:r>
        </a:p>
      </dgm:t>
    </dgm:pt>
    <dgm:pt modelId="{98D6CFBE-529B-4614-ACB7-80D9E225D076}" type="parTrans" cxnId="{61E0AE47-49A8-41FD-9407-C70ECCAA2699}">
      <dgm:prSet/>
      <dgm:spPr/>
      <dgm:t>
        <a:bodyPr/>
        <a:lstStyle/>
        <a:p>
          <a:endParaRPr lang="en-US" noProof="0" dirty="0"/>
        </a:p>
      </dgm:t>
    </dgm:pt>
    <dgm:pt modelId="{937FE3C9-3B10-473A-A117-479202D3AD4A}" type="sibTrans" cxnId="{61E0AE47-49A8-41FD-9407-C70ECCAA2699}">
      <dgm:prSet/>
      <dgm:spPr/>
      <dgm:t>
        <a:bodyPr/>
        <a:lstStyle/>
        <a:p>
          <a:endParaRPr lang="en-US" noProof="0" dirty="0"/>
        </a:p>
      </dgm:t>
    </dgm:pt>
    <dgm:pt modelId="{2BEE1265-E615-483D-AB04-7EBCFEBCAFEA}">
      <dgm:prSet phldrT="[Text]"/>
      <dgm:spPr/>
      <dgm:t>
        <a:bodyPr/>
        <a:lstStyle/>
        <a:p>
          <a:r>
            <a:rPr lang="en-US" noProof="0" dirty="0"/>
            <a:t>Timeframe, roles and  responsibilities</a:t>
          </a:r>
        </a:p>
      </dgm:t>
    </dgm:pt>
    <dgm:pt modelId="{5CE051A1-DEC0-4E70-933B-E21D31669650}" type="parTrans" cxnId="{63C213F6-5DCA-4AF3-998C-C6A1F99B4DB8}">
      <dgm:prSet/>
      <dgm:spPr/>
      <dgm:t>
        <a:bodyPr/>
        <a:lstStyle/>
        <a:p>
          <a:endParaRPr lang="en-US" noProof="0" dirty="0"/>
        </a:p>
      </dgm:t>
    </dgm:pt>
    <dgm:pt modelId="{6D08E148-D1A0-4086-AC64-36718B9081CE}" type="sibTrans" cxnId="{63C213F6-5DCA-4AF3-998C-C6A1F99B4DB8}">
      <dgm:prSet/>
      <dgm:spPr/>
      <dgm:t>
        <a:bodyPr/>
        <a:lstStyle/>
        <a:p>
          <a:endParaRPr lang="en-US" noProof="0" dirty="0"/>
        </a:p>
      </dgm:t>
    </dgm:pt>
    <dgm:pt modelId="{986B06D9-E138-4C17-9F9C-CCBE0E862920}" type="pres">
      <dgm:prSet presAssocID="{CCC745C3-7EF2-4C6E-AE82-03723BA1AA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748954D-4A1A-428B-995C-5D616EC4FB07}" type="pres">
      <dgm:prSet presAssocID="{02C80A5A-102E-4628-903D-DF4163F05B89}" presName="hierRoot1" presStyleCnt="0"/>
      <dgm:spPr/>
    </dgm:pt>
    <dgm:pt modelId="{AA4582D7-2EDD-4626-8B51-8637F1801E94}" type="pres">
      <dgm:prSet presAssocID="{02C80A5A-102E-4628-903D-DF4163F05B89}" presName="composite" presStyleCnt="0"/>
      <dgm:spPr/>
    </dgm:pt>
    <dgm:pt modelId="{F3F2CC4F-1701-4C93-BC66-4FCDEDAC8768}" type="pres">
      <dgm:prSet presAssocID="{02C80A5A-102E-4628-903D-DF4163F05B89}" presName="background" presStyleLbl="node0" presStyleIdx="0" presStyleCnt="1"/>
      <dgm:spPr/>
    </dgm:pt>
    <dgm:pt modelId="{198A7BF6-79CF-4D3C-8D98-3895683C77CF}" type="pres">
      <dgm:prSet presAssocID="{02C80A5A-102E-4628-903D-DF4163F05B89}" presName="text" presStyleLbl="fgAcc0" presStyleIdx="0" presStyleCnt="1">
        <dgm:presLayoutVars>
          <dgm:chPref val="3"/>
        </dgm:presLayoutVars>
      </dgm:prSet>
      <dgm:spPr/>
    </dgm:pt>
    <dgm:pt modelId="{04CC9BB7-15B4-446E-8AF2-D08FEA5638A9}" type="pres">
      <dgm:prSet presAssocID="{02C80A5A-102E-4628-903D-DF4163F05B89}" presName="hierChild2" presStyleCnt="0"/>
      <dgm:spPr/>
    </dgm:pt>
    <dgm:pt modelId="{1D83770E-047D-4C02-8984-3A5F7EA65751}" type="pres">
      <dgm:prSet presAssocID="{196744BE-8F12-426E-8968-8BDC3800D6AB}" presName="Name10" presStyleLbl="parChTrans1D2" presStyleIdx="0" presStyleCnt="1"/>
      <dgm:spPr/>
    </dgm:pt>
    <dgm:pt modelId="{5931AFD2-57BF-46BC-952A-1D20F3D562CF}" type="pres">
      <dgm:prSet presAssocID="{FD7E2F51-AEB7-4125-A26E-982258501A85}" presName="hierRoot2" presStyleCnt="0"/>
      <dgm:spPr/>
    </dgm:pt>
    <dgm:pt modelId="{479A51C7-5DD3-49B9-8E55-E6DE74FF3C42}" type="pres">
      <dgm:prSet presAssocID="{FD7E2F51-AEB7-4125-A26E-982258501A85}" presName="composite2" presStyleCnt="0"/>
      <dgm:spPr/>
    </dgm:pt>
    <dgm:pt modelId="{77649153-8CED-4CAE-9B1C-951C602E53EE}" type="pres">
      <dgm:prSet presAssocID="{FD7E2F51-AEB7-4125-A26E-982258501A85}" presName="background2" presStyleLbl="node2" presStyleIdx="0" presStyleCnt="1"/>
      <dgm:spPr/>
    </dgm:pt>
    <dgm:pt modelId="{B7310B28-A257-4084-9398-05274D69A1EE}" type="pres">
      <dgm:prSet presAssocID="{FD7E2F51-AEB7-4125-A26E-982258501A85}" presName="text2" presStyleLbl="fgAcc2" presStyleIdx="0" presStyleCnt="1">
        <dgm:presLayoutVars>
          <dgm:chPref val="3"/>
        </dgm:presLayoutVars>
      </dgm:prSet>
      <dgm:spPr/>
    </dgm:pt>
    <dgm:pt modelId="{0D1A6379-CCB7-44FB-80CB-A025493629B4}" type="pres">
      <dgm:prSet presAssocID="{FD7E2F51-AEB7-4125-A26E-982258501A85}" presName="hierChild3" presStyleCnt="0"/>
      <dgm:spPr/>
    </dgm:pt>
    <dgm:pt modelId="{C2F4791B-E40D-4EA7-9515-285AFD6FC000}" type="pres">
      <dgm:prSet presAssocID="{98D6CFBE-529B-4614-ACB7-80D9E225D076}" presName="Name17" presStyleLbl="parChTrans1D3" presStyleIdx="0" presStyleCnt="2"/>
      <dgm:spPr/>
    </dgm:pt>
    <dgm:pt modelId="{3150C78C-1FEF-4A66-850D-C582A07CDA67}" type="pres">
      <dgm:prSet presAssocID="{2C3DFF6C-5DF8-4BCB-8FC6-0F452628FCF2}" presName="hierRoot3" presStyleCnt="0"/>
      <dgm:spPr/>
    </dgm:pt>
    <dgm:pt modelId="{0A15CF80-C23F-4D4F-9059-A0E2AF0FA769}" type="pres">
      <dgm:prSet presAssocID="{2C3DFF6C-5DF8-4BCB-8FC6-0F452628FCF2}" presName="composite3" presStyleCnt="0"/>
      <dgm:spPr/>
    </dgm:pt>
    <dgm:pt modelId="{C6F8EB46-FC49-408D-A3D3-24C19A2046BD}" type="pres">
      <dgm:prSet presAssocID="{2C3DFF6C-5DF8-4BCB-8FC6-0F452628FCF2}" presName="background3" presStyleLbl="node3" presStyleIdx="0" presStyleCnt="2"/>
      <dgm:spPr/>
    </dgm:pt>
    <dgm:pt modelId="{CCBA3E65-4694-43D8-83FA-F41500ED4B4F}" type="pres">
      <dgm:prSet presAssocID="{2C3DFF6C-5DF8-4BCB-8FC6-0F452628FCF2}" presName="text3" presStyleLbl="fgAcc3" presStyleIdx="0" presStyleCnt="2">
        <dgm:presLayoutVars>
          <dgm:chPref val="3"/>
        </dgm:presLayoutVars>
      </dgm:prSet>
      <dgm:spPr/>
    </dgm:pt>
    <dgm:pt modelId="{2307E23E-DAD2-43D5-996C-5FE1E0BE34AE}" type="pres">
      <dgm:prSet presAssocID="{2C3DFF6C-5DF8-4BCB-8FC6-0F452628FCF2}" presName="hierChild4" presStyleCnt="0"/>
      <dgm:spPr/>
    </dgm:pt>
    <dgm:pt modelId="{24756A02-FB4D-4241-8779-BCEBE67E9506}" type="pres">
      <dgm:prSet presAssocID="{5CE051A1-DEC0-4E70-933B-E21D31669650}" presName="Name17" presStyleLbl="parChTrans1D3" presStyleIdx="1" presStyleCnt="2"/>
      <dgm:spPr/>
    </dgm:pt>
    <dgm:pt modelId="{1BA3AA9F-5B76-4F6D-B260-685224AA11DC}" type="pres">
      <dgm:prSet presAssocID="{2BEE1265-E615-483D-AB04-7EBCFEBCAFEA}" presName="hierRoot3" presStyleCnt="0"/>
      <dgm:spPr/>
    </dgm:pt>
    <dgm:pt modelId="{1D4EC27B-F816-4BD7-86E2-CD90AC4966BB}" type="pres">
      <dgm:prSet presAssocID="{2BEE1265-E615-483D-AB04-7EBCFEBCAFEA}" presName="composite3" presStyleCnt="0"/>
      <dgm:spPr/>
    </dgm:pt>
    <dgm:pt modelId="{841DB637-0900-42D1-A9BE-7CF18CA3FBE4}" type="pres">
      <dgm:prSet presAssocID="{2BEE1265-E615-483D-AB04-7EBCFEBCAFEA}" presName="background3" presStyleLbl="node3" presStyleIdx="1" presStyleCnt="2"/>
      <dgm:spPr/>
    </dgm:pt>
    <dgm:pt modelId="{42BDEB1D-7CB1-4AEA-8397-4CEC20E40D9B}" type="pres">
      <dgm:prSet presAssocID="{2BEE1265-E615-483D-AB04-7EBCFEBCAFEA}" presName="text3" presStyleLbl="fgAcc3" presStyleIdx="1" presStyleCnt="2">
        <dgm:presLayoutVars>
          <dgm:chPref val="3"/>
        </dgm:presLayoutVars>
      </dgm:prSet>
      <dgm:spPr/>
    </dgm:pt>
    <dgm:pt modelId="{0F3C9269-3F8A-4CFA-82F0-761108C683EC}" type="pres">
      <dgm:prSet presAssocID="{2BEE1265-E615-483D-AB04-7EBCFEBCAFEA}" presName="hierChild4" presStyleCnt="0"/>
      <dgm:spPr/>
    </dgm:pt>
  </dgm:ptLst>
  <dgm:cxnLst>
    <dgm:cxn modelId="{07B8001D-95F9-4325-89FC-46AF813A84A2}" srcId="{CCC745C3-7EF2-4C6E-AE82-03723BA1AAF3}" destId="{02C80A5A-102E-4628-903D-DF4163F05B89}" srcOrd="0" destOrd="0" parTransId="{316BBFF3-29A7-426B-91BD-880B1A65CB79}" sibTransId="{312971B2-03B0-4850-80DB-81C46AB37D84}"/>
    <dgm:cxn modelId="{5E093F2D-9452-4160-BB85-035E5553F4CF}" type="presOf" srcId="{2BEE1265-E615-483D-AB04-7EBCFEBCAFEA}" destId="{42BDEB1D-7CB1-4AEA-8397-4CEC20E40D9B}" srcOrd="0" destOrd="0" presId="urn:microsoft.com/office/officeart/2005/8/layout/hierarchy1"/>
    <dgm:cxn modelId="{5F615767-5CA3-4EE1-8BBF-6733381665E5}" type="presOf" srcId="{98D6CFBE-529B-4614-ACB7-80D9E225D076}" destId="{C2F4791B-E40D-4EA7-9515-285AFD6FC000}" srcOrd="0" destOrd="0" presId="urn:microsoft.com/office/officeart/2005/8/layout/hierarchy1"/>
    <dgm:cxn modelId="{61E0AE47-49A8-41FD-9407-C70ECCAA2699}" srcId="{FD7E2F51-AEB7-4125-A26E-982258501A85}" destId="{2C3DFF6C-5DF8-4BCB-8FC6-0F452628FCF2}" srcOrd="0" destOrd="0" parTransId="{98D6CFBE-529B-4614-ACB7-80D9E225D076}" sibTransId="{937FE3C9-3B10-473A-A117-479202D3AD4A}"/>
    <dgm:cxn modelId="{CCA80551-F2A4-452D-874D-79128300E198}" type="presOf" srcId="{196744BE-8F12-426E-8968-8BDC3800D6AB}" destId="{1D83770E-047D-4C02-8984-3A5F7EA65751}" srcOrd="0" destOrd="0" presId="urn:microsoft.com/office/officeart/2005/8/layout/hierarchy1"/>
    <dgm:cxn modelId="{D7BD50AC-262D-493C-B983-FC894E073538}" type="presOf" srcId="{5CE051A1-DEC0-4E70-933B-E21D31669650}" destId="{24756A02-FB4D-4241-8779-BCEBE67E9506}" srcOrd="0" destOrd="0" presId="urn:microsoft.com/office/officeart/2005/8/layout/hierarchy1"/>
    <dgm:cxn modelId="{A00B00BB-6ABE-403D-9446-B6DF36B57B0F}" type="presOf" srcId="{FD7E2F51-AEB7-4125-A26E-982258501A85}" destId="{B7310B28-A257-4084-9398-05274D69A1EE}" srcOrd="0" destOrd="0" presId="urn:microsoft.com/office/officeart/2005/8/layout/hierarchy1"/>
    <dgm:cxn modelId="{689902BC-7ACD-4973-9343-E6BE6175B77C}" srcId="{02C80A5A-102E-4628-903D-DF4163F05B89}" destId="{FD7E2F51-AEB7-4125-A26E-982258501A85}" srcOrd="0" destOrd="0" parTransId="{196744BE-8F12-426E-8968-8BDC3800D6AB}" sibTransId="{74D30DBD-D562-4257-AD65-9CCC773B4819}"/>
    <dgm:cxn modelId="{510C63DD-0BD0-4059-8EE3-7DAAB60A9286}" type="presOf" srcId="{2C3DFF6C-5DF8-4BCB-8FC6-0F452628FCF2}" destId="{CCBA3E65-4694-43D8-83FA-F41500ED4B4F}" srcOrd="0" destOrd="0" presId="urn:microsoft.com/office/officeart/2005/8/layout/hierarchy1"/>
    <dgm:cxn modelId="{102E1EE8-DC36-40E5-A7FC-1105BFF8A27D}" type="presOf" srcId="{CCC745C3-7EF2-4C6E-AE82-03723BA1AAF3}" destId="{986B06D9-E138-4C17-9F9C-CCBE0E862920}" srcOrd="0" destOrd="0" presId="urn:microsoft.com/office/officeart/2005/8/layout/hierarchy1"/>
    <dgm:cxn modelId="{63C213F6-5DCA-4AF3-998C-C6A1F99B4DB8}" srcId="{FD7E2F51-AEB7-4125-A26E-982258501A85}" destId="{2BEE1265-E615-483D-AB04-7EBCFEBCAFEA}" srcOrd="1" destOrd="0" parTransId="{5CE051A1-DEC0-4E70-933B-E21D31669650}" sibTransId="{6D08E148-D1A0-4086-AC64-36718B9081CE}"/>
    <dgm:cxn modelId="{1EFA40FB-13EB-40E5-A615-C6813EFBCFD9}" type="presOf" srcId="{02C80A5A-102E-4628-903D-DF4163F05B89}" destId="{198A7BF6-79CF-4D3C-8D98-3895683C77CF}" srcOrd="0" destOrd="0" presId="urn:microsoft.com/office/officeart/2005/8/layout/hierarchy1"/>
    <dgm:cxn modelId="{72C4D150-9392-4319-A8D8-D354CC4AA18A}" type="presParOf" srcId="{986B06D9-E138-4C17-9F9C-CCBE0E862920}" destId="{1748954D-4A1A-428B-995C-5D616EC4FB07}" srcOrd="0" destOrd="0" presId="urn:microsoft.com/office/officeart/2005/8/layout/hierarchy1"/>
    <dgm:cxn modelId="{D932624B-34AA-4551-863A-076B93D78E25}" type="presParOf" srcId="{1748954D-4A1A-428B-995C-5D616EC4FB07}" destId="{AA4582D7-2EDD-4626-8B51-8637F1801E94}" srcOrd="0" destOrd="0" presId="urn:microsoft.com/office/officeart/2005/8/layout/hierarchy1"/>
    <dgm:cxn modelId="{E12FB392-30E4-43B1-A44F-D009154B1A68}" type="presParOf" srcId="{AA4582D7-2EDD-4626-8B51-8637F1801E94}" destId="{F3F2CC4F-1701-4C93-BC66-4FCDEDAC8768}" srcOrd="0" destOrd="0" presId="urn:microsoft.com/office/officeart/2005/8/layout/hierarchy1"/>
    <dgm:cxn modelId="{218295A3-FFB5-4990-8BC6-C5E54228D23C}" type="presParOf" srcId="{AA4582D7-2EDD-4626-8B51-8637F1801E94}" destId="{198A7BF6-79CF-4D3C-8D98-3895683C77CF}" srcOrd="1" destOrd="0" presId="urn:microsoft.com/office/officeart/2005/8/layout/hierarchy1"/>
    <dgm:cxn modelId="{466E3EE4-5669-47B6-8B74-A3F479915F5C}" type="presParOf" srcId="{1748954D-4A1A-428B-995C-5D616EC4FB07}" destId="{04CC9BB7-15B4-446E-8AF2-D08FEA5638A9}" srcOrd="1" destOrd="0" presId="urn:microsoft.com/office/officeart/2005/8/layout/hierarchy1"/>
    <dgm:cxn modelId="{1CAB7D69-467B-4E20-8FFB-91CB65FB0672}" type="presParOf" srcId="{04CC9BB7-15B4-446E-8AF2-D08FEA5638A9}" destId="{1D83770E-047D-4C02-8984-3A5F7EA65751}" srcOrd="0" destOrd="0" presId="urn:microsoft.com/office/officeart/2005/8/layout/hierarchy1"/>
    <dgm:cxn modelId="{6DEB5B49-BBE3-4124-AC42-6E8B7AAC2D98}" type="presParOf" srcId="{04CC9BB7-15B4-446E-8AF2-D08FEA5638A9}" destId="{5931AFD2-57BF-46BC-952A-1D20F3D562CF}" srcOrd="1" destOrd="0" presId="urn:microsoft.com/office/officeart/2005/8/layout/hierarchy1"/>
    <dgm:cxn modelId="{EA31347C-B8A3-44EC-B674-A488F5B7D44A}" type="presParOf" srcId="{5931AFD2-57BF-46BC-952A-1D20F3D562CF}" destId="{479A51C7-5DD3-49B9-8E55-E6DE74FF3C42}" srcOrd="0" destOrd="0" presId="urn:microsoft.com/office/officeart/2005/8/layout/hierarchy1"/>
    <dgm:cxn modelId="{6ED7F348-9BF6-4FD5-B3F0-F89B62E5193E}" type="presParOf" srcId="{479A51C7-5DD3-49B9-8E55-E6DE74FF3C42}" destId="{77649153-8CED-4CAE-9B1C-951C602E53EE}" srcOrd="0" destOrd="0" presId="urn:microsoft.com/office/officeart/2005/8/layout/hierarchy1"/>
    <dgm:cxn modelId="{AA585ED0-10BA-43EC-AAC9-9C0DC1CC50EA}" type="presParOf" srcId="{479A51C7-5DD3-49B9-8E55-E6DE74FF3C42}" destId="{B7310B28-A257-4084-9398-05274D69A1EE}" srcOrd="1" destOrd="0" presId="urn:microsoft.com/office/officeart/2005/8/layout/hierarchy1"/>
    <dgm:cxn modelId="{043BC998-39F0-4462-A7A2-565E57665835}" type="presParOf" srcId="{5931AFD2-57BF-46BC-952A-1D20F3D562CF}" destId="{0D1A6379-CCB7-44FB-80CB-A025493629B4}" srcOrd="1" destOrd="0" presId="urn:microsoft.com/office/officeart/2005/8/layout/hierarchy1"/>
    <dgm:cxn modelId="{996E4817-2B19-4696-956F-0730597C839B}" type="presParOf" srcId="{0D1A6379-CCB7-44FB-80CB-A025493629B4}" destId="{C2F4791B-E40D-4EA7-9515-285AFD6FC000}" srcOrd="0" destOrd="0" presId="urn:microsoft.com/office/officeart/2005/8/layout/hierarchy1"/>
    <dgm:cxn modelId="{FE6BC533-A852-4520-AEF5-F7D827ABFD6E}" type="presParOf" srcId="{0D1A6379-CCB7-44FB-80CB-A025493629B4}" destId="{3150C78C-1FEF-4A66-850D-C582A07CDA67}" srcOrd="1" destOrd="0" presId="urn:microsoft.com/office/officeart/2005/8/layout/hierarchy1"/>
    <dgm:cxn modelId="{E25E9129-2F90-4191-A8C9-7D8CB481A219}" type="presParOf" srcId="{3150C78C-1FEF-4A66-850D-C582A07CDA67}" destId="{0A15CF80-C23F-4D4F-9059-A0E2AF0FA769}" srcOrd="0" destOrd="0" presId="urn:microsoft.com/office/officeart/2005/8/layout/hierarchy1"/>
    <dgm:cxn modelId="{CFB545ED-36F5-46A9-B68C-B1DB509086F8}" type="presParOf" srcId="{0A15CF80-C23F-4D4F-9059-A0E2AF0FA769}" destId="{C6F8EB46-FC49-408D-A3D3-24C19A2046BD}" srcOrd="0" destOrd="0" presId="urn:microsoft.com/office/officeart/2005/8/layout/hierarchy1"/>
    <dgm:cxn modelId="{79CB2FF0-D151-457B-BF18-AC11809A2A77}" type="presParOf" srcId="{0A15CF80-C23F-4D4F-9059-A0E2AF0FA769}" destId="{CCBA3E65-4694-43D8-83FA-F41500ED4B4F}" srcOrd="1" destOrd="0" presId="urn:microsoft.com/office/officeart/2005/8/layout/hierarchy1"/>
    <dgm:cxn modelId="{A8424E61-37FA-41E1-8C32-C1BB68299335}" type="presParOf" srcId="{3150C78C-1FEF-4A66-850D-C582A07CDA67}" destId="{2307E23E-DAD2-43D5-996C-5FE1E0BE34AE}" srcOrd="1" destOrd="0" presId="urn:microsoft.com/office/officeart/2005/8/layout/hierarchy1"/>
    <dgm:cxn modelId="{666A5708-ECB0-4028-9F00-4D4936BA0843}" type="presParOf" srcId="{0D1A6379-CCB7-44FB-80CB-A025493629B4}" destId="{24756A02-FB4D-4241-8779-BCEBE67E9506}" srcOrd="2" destOrd="0" presId="urn:microsoft.com/office/officeart/2005/8/layout/hierarchy1"/>
    <dgm:cxn modelId="{25F15F61-3C06-4C2B-AEF7-6C7F2E4CE61A}" type="presParOf" srcId="{0D1A6379-CCB7-44FB-80CB-A025493629B4}" destId="{1BA3AA9F-5B76-4F6D-B260-685224AA11DC}" srcOrd="3" destOrd="0" presId="urn:microsoft.com/office/officeart/2005/8/layout/hierarchy1"/>
    <dgm:cxn modelId="{E34E0D7D-E7A7-48C6-BC0F-B71D57D70E45}" type="presParOf" srcId="{1BA3AA9F-5B76-4F6D-B260-685224AA11DC}" destId="{1D4EC27B-F816-4BD7-86E2-CD90AC4966BB}" srcOrd="0" destOrd="0" presId="urn:microsoft.com/office/officeart/2005/8/layout/hierarchy1"/>
    <dgm:cxn modelId="{9F1F4867-CF50-4946-86D2-D6D571B43A33}" type="presParOf" srcId="{1D4EC27B-F816-4BD7-86E2-CD90AC4966BB}" destId="{841DB637-0900-42D1-A9BE-7CF18CA3FBE4}" srcOrd="0" destOrd="0" presId="urn:microsoft.com/office/officeart/2005/8/layout/hierarchy1"/>
    <dgm:cxn modelId="{5293F927-78A5-41BB-A53D-7FF7D6E380DC}" type="presParOf" srcId="{1D4EC27B-F816-4BD7-86E2-CD90AC4966BB}" destId="{42BDEB1D-7CB1-4AEA-8397-4CEC20E40D9B}" srcOrd="1" destOrd="0" presId="urn:microsoft.com/office/officeart/2005/8/layout/hierarchy1"/>
    <dgm:cxn modelId="{4156523E-9911-4DB0-AFB2-02E63962BA12}" type="presParOf" srcId="{1BA3AA9F-5B76-4F6D-B260-685224AA11DC}" destId="{0F3C9269-3F8A-4CFA-82F0-761108C683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56A02-FB4D-4241-8779-BCEBE67E9506}">
      <dsp:nvSpPr>
        <dsp:cNvPr id="0" name=""/>
        <dsp:cNvSpPr/>
      </dsp:nvSpPr>
      <dsp:spPr>
        <a:xfrm>
          <a:off x="2960935" y="2446862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957708" y="310602"/>
              </a:lnTo>
              <a:lnTo>
                <a:pt x="957708" y="4557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F4791B-E40D-4EA7-9515-285AFD6FC000}">
      <dsp:nvSpPr>
        <dsp:cNvPr id="0" name=""/>
        <dsp:cNvSpPr/>
      </dsp:nvSpPr>
      <dsp:spPr>
        <a:xfrm>
          <a:off x="2003226" y="2446862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957708" y="0"/>
              </a:moveTo>
              <a:lnTo>
                <a:pt x="957708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3770E-047D-4C02-8984-3A5F7EA65751}">
      <dsp:nvSpPr>
        <dsp:cNvPr id="0" name=""/>
        <dsp:cNvSpPr/>
      </dsp:nvSpPr>
      <dsp:spPr>
        <a:xfrm>
          <a:off x="2915215" y="995933"/>
          <a:ext cx="91440" cy="455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2CC4F-1701-4C93-BC66-4FCDEDAC8768}">
      <dsp:nvSpPr>
        <dsp:cNvPr id="0" name=""/>
        <dsp:cNvSpPr/>
      </dsp:nvSpPr>
      <dsp:spPr>
        <a:xfrm>
          <a:off x="2177355" y="786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A7BF6-79CF-4D3C-8D98-3895683C77CF}">
      <dsp:nvSpPr>
        <dsp:cNvPr id="0" name=""/>
        <dsp:cNvSpPr/>
      </dsp:nvSpPr>
      <dsp:spPr>
        <a:xfrm>
          <a:off x="2351484" y="166208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noProof="0" dirty="0"/>
            <a:t>Vision</a:t>
          </a:r>
        </a:p>
      </dsp:txBody>
      <dsp:txXfrm>
        <a:off x="2380631" y="195355"/>
        <a:ext cx="1508866" cy="936852"/>
      </dsp:txXfrm>
    </dsp:sp>
    <dsp:sp modelId="{77649153-8CED-4CAE-9B1C-951C602E53EE}">
      <dsp:nvSpPr>
        <dsp:cNvPr id="0" name=""/>
        <dsp:cNvSpPr/>
      </dsp:nvSpPr>
      <dsp:spPr>
        <a:xfrm>
          <a:off x="2177355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10B28-A257-4084-9398-05274D69A1EE}">
      <dsp:nvSpPr>
        <dsp:cNvPr id="0" name=""/>
        <dsp:cNvSpPr/>
      </dsp:nvSpPr>
      <dsp:spPr>
        <a:xfrm>
          <a:off x="2351484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noProof="0" dirty="0"/>
            <a:t>Guiding Principles</a:t>
          </a:r>
        </a:p>
      </dsp:txBody>
      <dsp:txXfrm>
        <a:off x="2380631" y="1646284"/>
        <a:ext cx="1508866" cy="936852"/>
      </dsp:txXfrm>
    </dsp:sp>
    <dsp:sp modelId="{C6F8EB46-FC49-408D-A3D3-24C19A2046BD}">
      <dsp:nvSpPr>
        <dsp:cNvPr id="0" name=""/>
        <dsp:cNvSpPr/>
      </dsp:nvSpPr>
      <dsp:spPr>
        <a:xfrm>
          <a:off x="1219646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BA3E65-4694-43D8-83FA-F41500ED4B4F}">
      <dsp:nvSpPr>
        <dsp:cNvPr id="0" name=""/>
        <dsp:cNvSpPr/>
      </dsp:nvSpPr>
      <dsp:spPr>
        <a:xfrm>
          <a:off x="1393775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noProof="0" dirty="0"/>
            <a:t>Specific actions</a:t>
          </a:r>
        </a:p>
      </dsp:txBody>
      <dsp:txXfrm>
        <a:off x="1422922" y="3097213"/>
        <a:ext cx="1508866" cy="936852"/>
      </dsp:txXfrm>
    </dsp:sp>
    <dsp:sp modelId="{841DB637-0900-42D1-A9BE-7CF18CA3FBE4}">
      <dsp:nvSpPr>
        <dsp:cNvPr id="0" name=""/>
        <dsp:cNvSpPr/>
      </dsp:nvSpPr>
      <dsp:spPr>
        <a:xfrm>
          <a:off x="3135064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DEB1D-7CB1-4AEA-8397-4CEC20E40D9B}">
      <dsp:nvSpPr>
        <dsp:cNvPr id="0" name=""/>
        <dsp:cNvSpPr/>
      </dsp:nvSpPr>
      <dsp:spPr>
        <a:xfrm>
          <a:off x="3309193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noProof="0" dirty="0"/>
            <a:t>Timeframe, roles and  responsibilities</a:t>
          </a:r>
        </a:p>
      </dsp:txBody>
      <dsp:txXfrm>
        <a:off x="3338340" y="3097213"/>
        <a:ext cx="1508866" cy="936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25402" cy="457513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3257" y="2"/>
            <a:ext cx="3025402" cy="457513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4B6DCEF8-7285-4FF5-9D6F-91A32D53EB01}" type="datetimeFigureOut">
              <a:rPr lang="es-ES" smtClean="0"/>
              <a:t>19/06/2018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4928"/>
            <a:ext cx="3025402" cy="457513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3257" y="8684928"/>
            <a:ext cx="3025402" cy="457513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1B99DF12-E8CB-4378-9C4F-3D5A698E46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1525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r">
              <a:defRPr sz="1200"/>
            </a:lvl1pPr>
          </a:lstStyle>
          <a:p>
            <a:fld id="{67D41DCA-8854-448C-9373-477C8DA8AD38}" type="datetimeFigureOut">
              <a:rPr lang="de-DE" smtClean="0"/>
              <a:pPr/>
              <a:t>19.06.2018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3" tIns="46067" rIns="92133" bIns="46067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98024" y="4343400"/>
            <a:ext cx="5584190" cy="4114800"/>
          </a:xfrm>
          <a:prstGeom prst="rect">
            <a:avLst/>
          </a:prstGeom>
        </p:spPr>
        <p:txBody>
          <a:bodyPr vert="horz" lIns="92133" tIns="46067" rIns="92133" bIns="46067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r">
              <a:defRPr sz="1200"/>
            </a:lvl1pPr>
          </a:lstStyle>
          <a:p>
            <a:fld id="{942B22FE-F869-4CFE-92A0-938D0E41CCB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5089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="1" dirty="0"/>
          </a:p>
          <a:p>
            <a:endParaRPr lang="es-E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B22FE-F869-4CFE-92A0-938D0E41CCBF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17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Title: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288504"/>
            <a:ext cx="9144000" cy="47805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I:\_GregW\1322550 WBGIS - ITS Sub Branding\WBGIS_ITS-PPT_footer-06.jpg"/>
          <p:cNvPicPr>
            <a:picLocks noChangeAspect="1" noChangeArrowheads="1"/>
          </p:cNvPicPr>
          <p:nvPr userDrawn="1"/>
        </p:nvPicPr>
        <p:blipFill>
          <a:blip r:embed="rId2"/>
          <a:srcRect b="82105"/>
          <a:stretch>
            <a:fillRect/>
          </a:stretch>
        </p:blipFill>
        <p:spPr bwMode="auto">
          <a:xfrm>
            <a:off x="0" y="1379624"/>
            <a:ext cx="9144000" cy="136358"/>
          </a:xfrm>
          <a:prstGeom prst="rect">
            <a:avLst/>
          </a:prstGeom>
          <a:noFill/>
        </p:spPr>
      </p:pic>
      <p:sp>
        <p:nvSpPr>
          <p:cNvPr id="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219074" y="3980752"/>
            <a:ext cx="4384288" cy="1011238"/>
          </a:xfrm>
        </p:spPr>
        <p:txBody>
          <a:bodyPr bIns="0"/>
          <a:lstStyle>
            <a:lvl1pPr>
              <a:defRPr sz="3500">
                <a:solidFill>
                  <a:schemeClr val="accent2"/>
                </a:solidFill>
                <a:latin typeface="Andes Bold" pitchFamily="50" charset="0"/>
                <a:cs typeface="Arial"/>
              </a:defRPr>
            </a:lvl1pPr>
          </a:lstStyle>
          <a:p>
            <a:pPr lvl="0"/>
            <a:r>
              <a:rPr lang="en-US" noProof="0" dirty="0"/>
              <a:t>Master Title: </a:t>
            </a:r>
            <a:br>
              <a:rPr lang="en-US" noProof="0" dirty="0"/>
            </a:br>
            <a:r>
              <a:rPr lang="en-US" noProof="0" dirty="0"/>
              <a:t>Version 1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588042" y="5153078"/>
            <a:ext cx="4034590" cy="11274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 b="0" baseline="0">
                <a:solidFill>
                  <a:schemeClr val="tx2"/>
                </a:solidFill>
                <a:latin typeface="Andes" pitchFamily="50" charset="0"/>
                <a:cs typeface="Arial"/>
              </a:defRPr>
            </a:lvl1pPr>
          </a:lstStyle>
          <a:p>
            <a:pPr lvl="0"/>
            <a:r>
              <a:rPr lang="en-US" noProof="0" dirty="0"/>
              <a:t>Name of the contributor</a:t>
            </a:r>
          </a:p>
          <a:p>
            <a:pPr lvl="0"/>
            <a:r>
              <a:rPr lang="en-US" noProof="0" dirty="0"/>
              <a:t>Name of the event, venue</a:t>
            </a:r>
          </a:p>
          <a:p>
            <a:pPr lvl="0"/>
            <a:r>
              <a:rPr lang="en-US" noProof="0" dirty="0"/>
              <a:t>00 Month 2012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1283371"/>
            <a:ext cx="9144000" cy="9144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9144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6766560"/>
            <a:ext cx="9144000" cy="9144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3858768"/>
            <a:ext cx="4379976" cy="2999232"/>
          </a:xfrm>
          <a:prstGeom prst="rect">
            <a:avLst/>
          </a:prstGeom>
          <a:blipFill dpi="0" rotWithShape="1">
            <a:blip r:embed="rId3">
              <a:alphaModFix amt="30000"/>
            </a:blip>
            <a:srcRect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9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86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757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39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89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50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512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475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2948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7392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33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: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12"/>
          <p:cNvPicPr>
            <a:picLocks noChangeAspect="1"/>
          </p:cNvPicPr>
          <p:nvPr userDrawn="1"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3133426" y="1130968"/>
            <a:ext cx="5938818" cy="5938818"/>
          </a:xfrm>
          <a:prstGeom prst="rect">
            <a:avLst/>
          </a:prstGeom>
        </p:spPr>
      </p:pic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65177" y="3958989"/>
            <a:ext cx="7538185" cy="1011238"/>
          </a:xfrm>
        </p:spPr>
        <p:txBody>
          <a:bodyPr bIns="0"/>
          <a:lstStyle>
            <a:lvl1pPr>
              <a:defRPr sz="3500">
                <a:solidFill>
                  <a:schemeClr val="tx1"/>
                </a:solidFill>
                <a:latin typeface="Andes Bold" pitchFamily="50" charset="0"/>
                <a:cs typeface="Arial"/>
              </a:defRPr>
            </a:lvl1pPr>
          </a:lstStyle>
          <a:p>
            <a:pPr lvl="0"/>
            <a:r>
              <a:rPr lang="en-US" noProof="0" dirty="0"/>
              <a:t>Master Title: Version 2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065327" y="5131316"/>
            <a:ext cx="7539711" cy="6477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 b="0" baseline="0">
                <a:solidFill>
                  <a:schemeClr val="accent2"/>
                </a:solidFill>
                <a:latin typeface="Andes" pitchFamily="50" charset="0"/>
                <a:cs typeface="Arial"/>
              </a:defRPr>
            </a:lvl1pPr>
          </a:lstStyle>
          <a:p>
            <a:pPr lvl="0"/>
            <a:r>
              <a:rPr lang="en-US" noProof="0" dirty="0"/>
              <a:t>Name of the contributor</a:t>
            </a:r>
          </a:p>
          <a:p>
            <a:pPr lvl="0"/>
            <a:r>
              <a:rPr lang="en-US" noProof="0" dirty="0"/>
              <a:t>Name of the event, venue, 00 Month 2012</a:t>
            </a:r>
          </a:p>
        </p:txBody>
      </p:sp>
    </p:spTree>
    <p:extLst>
      <p:ext uri="{BB962C8B-B14F-4D97-AF65-F5344CB8AC3E}">
        <p14:creationId xmlns:p14="http://schemas.microsoft.com/office/powerpoint/2010/main" val="375227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/>
        <p:txBody>
          <a:bodyPr/>
          <a:lstStyle>
            <a:lvl3pPr marL="271463" indent="-271463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  <a:p>
            <a:pPr lvl="1"/>
            <a:r>
              <a:rPr lang="en-US" noProof="0" dirty="0"/>
              <a:t>Second Layer</a:t>
            </a:r>
          </a:p>
          <a:p>
            <a:pPr lvl="2"/>
            <a:r>
              <a:rPr lang="en-US" noProof="0" dirty="0"/>
              <a:t>Third Layer</a:t>
            </a:r>
          </a:p>
          <a:p>
            <a:pPr lvl="3"/>
            <a:r>
              <a:rPr lang="en-US" noProof="0" dirty="0"/>
              <a:t>Fourth Layer</a:t>
            </a:r>
          </a:p>
          <a:p>
            <a:pPr lvl="4"/>
            <a:r>
              <a:rPr lang="en-US" noProof="0" dirty="0"/>
              <a:t>Fifth Layer</a:t>
            </a:r>
          </a:p>
          <a:p>
            <a:pPr lvl="5"/>
            <a:r>
              <a:rPr lang="en-US" noProof="0" dirty="0"/>
              <a:t>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645525" y="6359525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502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5" y="288638"/>
            <a:ext cx="8533067" cy="461819"/>
          </a:xfrm>
        </p:spPr>
        <p:txBody>
          <a:bodyPr anchor="b"/>
          <a:lstStyle>
            <a:lvl1pPr>
              <a:defRPr sz="1650" b="0" i="0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396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/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>
              <a:defRPr b="0" i="0" dirty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8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  <a:p>
            <a:pPr lvl="1"/>
            <a:r>
              <a:rPr lang="en-US" noProof="0" dirty="0"/>
              <a:t>Second Layer</a:t>
            </a:r>
          </a:p>
          <a:p>
            <a:pPr lvl="2"/>
            <a:r>
              <a:rPr lang="en-US" noProof="0" dirty="0"/>
              <a:t>Third Layer</a:t>
            </a:r>
          </a:p>
          <a:p>
            <a:pPr lvl="3"/>
            <a:r>
              <a:rPr lang="en-US" noProof="0" dirty="0"/>
              <a:t>Fourth Layer</a:t>
            </a:r>
          </a:p>
          <a:p>
            <a:pPr lvl="4"/>
            <a:r>
              <a:rPr lang="en-US" noProof="0" dirty="0"/>
              <a:t>Fifth Layer</a:t>
            </a:r>
          </a:p>
          <a:p>
            <a:pPr lvl="5"/>
            <a:r>
              <a:rPr lang="en-US" noProof="0" dirty="0"/>
              <a:t>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645525" y="6359525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661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50" y="3716338"/>
            <a:ext cx="8496300" cy="2305050"/>
          </a:xfrm>
        </p:spPr>
        <p:txBody>
          <a:bodyPr anchor="ctr" anchorCtr="1"/>
          <a:lstStyle>
            <a:lvl1pPr algn="ctr">
              <a:buFontTx/>
              <a:buNone/>
              <a:defRPr sz="2500">
                <a:solidFill>
                  <a:schemeClr val="accent1"/>
                </a:solidFill>
              </a:defRPr>
            </a:lvl1pPr>
            <a:lvl2pPr algn="ctr">
              <a:buFontTx/>
              <a:buNone/>
              <a:defRPr sz="2500">
                <a:solidFill>
                  <a:schemeClr val="accent1"/>
                </a:solidFill>
              </a:defRPr>
            </a:lvl2pPr>
            <a:lvl3pPr marL="0" indent="0" algn="ctr">
              <a:buFontTx/>
              <a:buNone/>
              <a:defRPr sz="2500">
                <a:solidFill>
                  <a:schemeClr val="accent1"/>
                </a:solidFill>
              </a:defRPr>
            </a:lvl3pPr>
            <a:lvl4pPr marL="0" indent="0" algn="ctr">
              <a:buFontTx/>
              <a:buNone/>
              <a:defRPr sz="2500">
                <a:solidFill>
                  <a:schemeClr val="accent1"/>
                </a:solidFill>
              </a:defRPr>
            </a:lvl4pPr>
            <a:lvl5pPr marL="0" indent="0" algn="ctr">
              <a:buFontTx/>
              <a:buNone/>
              <a:defRPr sz="25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323850" y="1268413"/>
            <a:ext cx="8496300" cy="2305050"/>
          </a:xfrm>
        </p:spPr>
        <p:txBody>
          <a:bodyPr/>
          <a:lstStyle/>
          <a:p>
            <a:r>
              <a:rPr lang="en-US" noProof="0" dirty="0"/>
              <a:t>Images</a:t>
            </a:r>
          </a:p>
        </p:txBody>
      </p:sp>
    </p:spTree>
    <p:extLst>
      <p:ext uri="{BB962C8B-B14F-4D97-AF65-F5344CB8AC3E}">
        <p14:creationId xmlns:p14="http://schemas.microsoft.com/office/powerpoint/2010/main" val="208962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51" y="1268413"/>
            <a:ext cx="4176712" cy="4752975"/>
          </a:xfrm>
        </p:spPr>
        <p:txBody>
          <a:bodyPr/>
          <a:lstStyle>
            <a:lvl1pPr algn="l">
              <a:buFontTx/>
              <a:buNone/>
              <a:defRPr sz="2500">
                <a:solidFill>
                  <a:schemeClr val="accent1"/>
                </a:solidFill>
              </a:defRPr>
            </a:lvl1pPr>
            <a:lvl2pPr algn="ctr">
              <a:buFontTx/>
              <a:buNone/>
              <a:defRPr sz="2500">
                <a:solidFill>
                  <a:schemeClr val="accent1"/>
                </a:solidFill>
              </a:defRPr>
            </a:lvl2pPr>
            <a:lvl3pPr marL="0" indent="0" algn="ctr">
              <a:buFontTx/>
              <a:buNone/>
              <a:defRPr sz="2500">
                <a:solidFill>
                  <a:schemeClr val="accent1"/>
                </a:solidFill>
              </a:defRPr>
            </a:lvl3pPr>
            <a:lvl4pPr marL="0" indent="0" algn="ctr">
              <a:buFontTx/>
              <a:buNone/>
              <a:defRPr sz="2500">
                <a:solidFill>
                  <a:schemeClr val="accent1"/>
                </a:solidFill>
              </a:defRPr>
            </a:lvl4pPr>
            <a:lvl5pPr marL="0" indent="0" algn="ctr">
              <a:buFontTx/>
              <a:buNone/>
              <a:defRPr sz="25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4643438" y="1268413"/>
            <a:ext cx="4176712" cy="4752975"/>
          </a:xfrm>
        </p:spPr>
        <p:txBody>
          <a:bodyPr/>
          <a:lstStyle/>
          <a:p>
            <a:r>
              <a:rPr lang="en-US" noProof="0" dirty="0"/>
              <a:t>Images</a:t>
            </a:r>
          </a:p>
        </p:txBody>
      </p:sp>
    </p:spTree>
    <p:extLst>
      <p:ext uri="{BB962C8B-B14F-4D97-AF65-F5344CB8AC3E}">
        <p14:creationId xmlns:p14="http://schemas.microsoft.com/office/powerpoint/2010/main" val="254192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47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: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I:\_GregW\1322550 WBGIS - ITS Sub Branding\WBGIS_ITS-PPT_footer-06.jpg"/>
          <p:cNvPicPr>
            <a:picLocks noChangeAspect="1" noChangeArrowheads="1"/>
          </p:cNvPicPr>
          <p:nvPr userDrawn="1"/>
        </p:nvPicPr>
        <p:blipFill>
          <a:blip r:embed="rId2"/>
          <a:srcRect b="82105"/>
          <a:stretch>
            <a:fillRect/>
          </a:stretch>
        </p:blipFill>
        <p:spPr bwMode="auto">
          <a:xfrm>
            <a:off x="0" y="1379624"/>
            <a:ext cx="9144000" cy="136358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 userDrawn="1"/>
        </p:nvSpPr>
        <p:spPr>
          <a:xfrm>
            <a:off x="0" y="1283371"/>
            <a:ext cx="9144000" cy="9144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288504"/>
            <a:ext cx="9144000" cy="47805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80546" y="2986248"/>
            <a:ext cx="3349461" cy="1011238"/>
          </a:xfrm>
        </p:spPr>
        <p:txBody>
          <a:bodyPr bIns="0"/>
          <a:lstStyle>
            <a:lvl1pPr>
              <a:defRPr sz="3500">
                <a:solidFill>
                  <a:srgbClr val="002345"/>
                </a:solidFill>
                <a:latin typeface="Andes Bold" pitchFamily="50" charset="0"/>
                <a:cs typeface="Arial"/>
              </a:defRPr>
            </a:lvl1pPr>
          </a:lstStyle>
          <a:p>
            <a:pPr lvl="0"/>
            <a:r>
              <a:rPr lang="en-US" noProof="0" dirty="0"/>
              <a:t>Thank you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80547" y="4026716"/>
            <a:ext cx="3391154" cy="2089444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b="0" baseline="0">
                <a:solidFill>
                  <a:srgbClr val="00ADE4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 dirty="0"/>
              <a:t>World Bank Group</a:t>
            </a:r>
          </a:p>
          <a:p>
            <a:pPr lvl="0"/>
            <a:r>
              <a:rPr lang="en-US" noProof="0" dirty="0"/>
              <a:t>Address Line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Address Line 1</a:t>
            </a:r>
          </a:p>
          <a:p>
            <a:pPr lvl="0"/>
            <a:r>
              <a:rPr lang="en-US" noProof="0" dirty="0"/>
              <a:t>City ABC</a:t>
            </a:r>
          </a:p>
          <a:p>
            <a:pPr lvl="0"/>
            <a:r>
              <a:rPr lang="en-US" noProof="0" dirty="0"/>
              <a:t>State DEFG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144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766560"/>
            <a:ext cx="9144000" cy="9144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3858768"/>
            <a:ext cx="4379976" cy="2999232"/>
          </a:xfrm>
          <a:prstGeom prst="rect">
            <a:avLst/>
          </a:prstGeom>
          <a:blipFill dpi="0" rotWithShape="1">
            <a:blip r:embed="rId3">
              <a:alphaModFix amt="30000"/>
            </a:blip>
            <a:srcRect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6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: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1278000"/>
            <a:ext cx="9144000" cy="558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4" name="Bild 13"/>
          <p:cNvPicPr>
            <a:picLocks noChangeAspect="1"/>
          </p:cNvPicPr>
          <p:nvPr userDrawn="1"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3059832" y="1057374"/>
            <a:ext cx="6012412" cy="6012412"/>
          </a:xfrm>
          <a:prstGeom prst="rect">
            <a:avLst/>
          </a:prstGeom>
        </p:spPr>
      </p:pic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152800" y="1272561"/>
            <a:ext cx="7017314" cy="1011238"/>
          </a:xfrm>
        </p:spPr>
        <p:txBody>
          <a:bodyPr bIns="0"/>
          <a:lstStyle>
            <a:lvl1pPr>
              <a:defRPr sz="3500">
                <a:solidFill>
                  <a:schemeClr val="tx1"/>
                </a:solidFill>
                <a:latin typeface="Andes Bold" pitchFamily="50" charset="0"/>
                <a:cs typeface="Arial"/>
              </a:defRPr>
            </a:lvl1pPr>
          </a:lstStyle>
          <a:p>
            <a:pPr lvl="0"/>
            <a:r>
              <a:rPr lang="en-US" noProof="0" dirty="0"/>
              <a:t>Thank you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152968" y="4026716"/>
            <a:ext cx="7018734" cy="2089444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b="0" baseline="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 dirty="0"/>
              <a:t>World Bank Group</a:t>
            </a:r>
          </a:p>
          <a:p>
            <a:pPr lvl="0"/>
            <a:r>
              <a:rPr lang="en-US" noProof="0" dirty="0"/>
              <a:t>Address Line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Address Line 1</a:t>
            </a:r>
          </a:p>
          <a:p>
            <a:pPr lvl="0"/>
            <a:r>
              <a:rPr lang="en-US" noProof="0" dirty="0"/>
              <a:t>City ABC</a:t>
            </a:r>
          </a:p>
          <a:p>
            <a:pPr lvl="0"/>
            <a:r>
              <a:rPr lang="en-US" noProof="0" dirty="0"/>
              <a:t>State DEFG</a:t>
            </a:r>
          </a:p>
        </p:txBody>
      </p:sp>
    </p:spTree>
    <p:extLst>
      <p:ext uri="{BB962C8B-B14F-4D97-AF65-F5344CB8AC3E}">
        <p14:creationId xmlns:p14="http://schemas.microsoft.com/office/powerpoint/2010/main" val="239607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69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4963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This is a headline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10063" y="6360101"/>
            <a:ext cx="4558326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118" y="6360102"/>
            <a:ext cx="288032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323850" y="1268413"/>
            <a:ext cx="8496300" cy="4752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err="1"/>
              <a:t>Textmaster</a:t>
            </a:r>
            <a:endParaRPr lang="en-US" noProof="0" dirty="0"/>
          </a:p>
          <a:p>
            <a:pPr lvl="1"/>
            <a:r>
              <a:rPr lang="en-US" noProof="0" dirty="0"/>
              <a:t>Second Layer</a:t>
            </a:r>
          </a:p>
          <a:p>
            <a:pPr lvl="2"/>
            <a:r>
              <a:rPr lang="en-US" noProof="0" dirty="0"/>
              <a:t>Third Layer</a:t>
            </a:r>
          </a:p>
          <a:p>
            <a:pPr lvl="3"/>
            <a:r>
              <a:rPr lang="en-US" noProof="0" dirty="0"/>
              <a:t>Fourth Layer</a:t>
            </a:r>
          </a:p>
          <a:p>
            <a:pPr lvl="4"/>
            <a:r>
              <a:rPr lang="en-US" noProof="0" dirty="0"/>
              <a:t>Fifth Layer</a:t>
            </a:r>
          </a:p>
          <a:p>
            <a:pPr lvl="5"/>
            <a:r>
              <a:rPr lang="en-US" noProof="0" dirty="0"/>
              <a:t>6</a:t>
            </a:r>
          </a:p>
        </p:txBody>
      </p:sp>
      <p:pic>
        <p:nvPicPr>
          <p:cNvPr id="11" name="Picture 2" descr="U:\1405265\1405265 WBG Logo\LOGO FILES\Horizontal\WBG_Horizontal_Color\web\WBG_Horizontal-RGB-web.jpg"/>
          <p:cNvPicPr>
            <a:picLocks noChangeAspect="1" noChangeArrowheads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15"/>
          <a:stretch/>
        </p:blipFill>
        <p:spPr bwMode="auto">
          <a:xfrm>
            <a:off x="323851" y="6302501"/>
            <a:ext cx="1689433" cy="329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281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81" r:id="rId2"/>
    <p:sldLayoutId id="2147483656" r:id="rId3"/>
    <p:sldLayoutId id="2147483660" r:id="rId4"/>
    <p:sldLayoutId id="2147483661" r:id="rId5"/>
    <p:sldLayoutId id="2147483659" r:id="rId6"/>
    <p:sldLayoutId id="2147483680" r:id="rId7"/>
    <p:sldLayoutId id="2147483663" r:id="rId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chemeClr val="tx2"/>
          </a:solidFill>
          <a:latin typeface="Andes Bold" pitchFamily="50" charset="0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457200" rtl="0" eaLnBrk="1" latinLnBrk="0" hangingPunct="1">
        <a:spcBef>
          <a:spcPct val="20000"/>
        </a:spcBef>
        <a:buFont typeface="Arial"/>
        <a:buNone/>
        <a:defRPr sz="3000" kern="1200" baseline="0">
          <a:solidFill>
            <a:schemeClr val="accent2"/>
          </a:solidFill>
          <a:latin typeface="+mn-lt"/>
          <a:ea typeface="+mn-ea"/>
          <a:cs typeface="+mn-cs"/>
        </a:defRPr>
      </a:lvl2pPr>
      <a:lvl3pPr marL="361950" indent="-36195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 baseline="0">
          <a:solidFill>
            <a:schemeClr val="accent2"/>
          </a:solidFill>
          <a:latin typeface="+mn-lt"/>
          <a:ea typeface="+mn-ea"/>
          <a:cs typeface="+mn-cs"/>
        </a:defRPr>
      </a:lvl3pPr>
      <a:lvl4pPr marL="715963" indent="-354013" algn="l" defTabSz="457200" rtl="0" eaLnBrk="1" latinLnBrk="0" hangingPunct="1">
        <a:spcBef>
          <a:spcPct val="20000"/>
        </a:spcBef>
        <a:buFont typeface="Arial"/>
        <a:buChar char="–"/>
        <a:defRPr sz="2000" kern="1200" baseline="0">
          <a:solidFill>
            <a:schemeClr val="accent2"/>
          </a:solidFill>
          <a:latin typeface="+mn-lt"/>
          <a:ea typeface="+mn-ea"/>
          <a:cs typeface="+mn-cs"/>
        </a:defRPr>
      </a:lvl4pPr>
      <a:lvl5pPr marL="1077913" indent="-361950" algn="l" defTabSz="4572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accent2"/>
          </a:solidFill>
          <a:latin typeface="+mn-lt"/>
          <a:ea typeface="+mn-ea"/>
          <a:cs typeface="+mn-cs"/>
        </a:defRPr>
      </a:lvl5pPr>
      <a:lvl6pPr marL="1431925" indent="-354013" algn="l" defTabSz="4572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65A7E268-8460-4731-9B4C-64A85C9E6E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2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6" r:id="rId12"/>
    <p:sldLayoutId id="2147483798" r:id="rId13"/>
    <p:sldLayoutId id="2147483799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eupereira@worldbank.org" TargetMode="External"/><Relationship Id="rId2" Type="http://schemas.openxmlformats.org/officeDocument/2006/relationships/hyperlink" Target="mailto:jgarciagarcialun@worldbank.org" TargetMode="Externa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117" y="4899892"/>
            <a:ext cx="8065930" cy="1011238"/>
          </a:xfrm>
        </p:spPr>
        <p:txBody>
          <a:bodyPr/>
          <a:lstStyle/>
          <a:p>
            <a:r>
              <a:rPr lang="en-US" sz="2800" b="1" dirty="0">
                <a:latin typeface="+mj-lt"/>
              </a:rPr>
              <a:t>Remittances and Payments Program (RPP)</a:t>
            </a:r>
            <a:br>
              <a:rPr lang="en-US" sz="2800" b="1" dirty="0">
                <a:latin typeface="+mj-lt"/>
              </a:rPr>
            </a:br>
            <a:br>
              <a:rPr lang="en-US" sz="2800" b="1" dirty="0">
                <a:latin typeface="+mj-lt"/>
              </a:rPr>
            </a:br>
            <a:r>
              <a:rPr lang="en-US" sz="2800" b="1" dirty="0">
                <a:latin typeface="+mj-lt"/>
              </a:rPr>
              <a:t>Financial Inclusion in Albania – A Payments Perspective</a:t>
            </a:r>
            <a:endParaRPr lang="es-MX" sz="2800" b="1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117" y="3917965"/>
            <a:ext cx="7664225" cy="647700"/>
          </a:xfrm>
        </p:spPr>
        <p:txBody>
          <a:bodyPr/>
          <a:lstStyle/>
          <a:p>
            <a:endParaRPr lang="en-US" dirty="0">
              <a:latin typeface="+mn-lt"/>
            </a:endParaRPr>
          </a:p>
          <a:p>
            <a:endParaRPr lang="en-US" i="1" dirty="0">
              <a:latin typeface="+mn-lt"/>
            </a:endParaRPr>
          </a:p>
        </p:txBody>
      </p:sp>
      <p:pic>
        <p:nvPicPr>
          <p:cNvPr id="4" name="Picture 3" descr="U:\1405265\1405265 WBG Logo\LOGO FILES\Horizontal\WBG_Horizontal_Color\WBG_Horizontal-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02" y="335840"/>
            <a:ext cx="3615235" cy="70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9754" y="3262312"/>
            <a:ext cx="3518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F0"/>
                </a:solidFill>
              </a:rPr>
              <a:t>ALBANIA </a:t>
            </a:r>
          </a:p>
        </p:txBody>
      </p:sp>
    </p:spTree>
    <p:extLst>
      <p:ext uri="{BB962C8B-B14F-4D97-AF65-F5344CB8AC3E}">
        <p14:creationId xmlns:p14="http://schemas.microsoft.com/office/powerpoint/2010/main" val="249342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442" y="202213"/>
            <a:ext cx="87028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ndes Bold" pitchFamily="50" charset="0"/>
                <a:cs typeface="Arial"/>
              </a:rPr>
              <a:t>IN ALBANIA, 40% OF THE ADULT POPULATION HAS AN ACCOUNT AT A REGULATED FINANCIAL INSTITUTION (FINDEX 2017), UP FROM 37% IN 2014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5158" y="1085220"/>
            <a:ext cx="447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gency FB" panose="020B0503020202020204" pitchFamily="34" charset="0"/>
                <a:cs typeface="Arial"/>
              </a:rPr>
              <a:t>ACCOUNT PENETRATION IN ALBANIA (2011, 2014, 2017)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26108F6-40A4-4623-AB2F-7156707FB6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645538"/>
              </p:ext>
            </p:extLst>
          </p:nvPr>
        </p:nvGraphicFramePr>
        <p:xfrm>
          <a:off x="2392327" y="1401387"/>
          <a:ext cx="3359888" cy="204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047455D-D5C9-421E-B2D8-9132EC63E15A}"/>
              </a:ext>
            </a:extLst>
          </p:cNvPr>
          <p:cNvSpPr txBox="1"/>
          <p:nvPr/>
        </p:nvSpPr>
        <p:spPr>
          <a:xfrm>
            <a:off x="1850065" y="3687685"/>
            <a:ext cx="4801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gency FB" panose="020B0503020202020204" pitchFamily="34" charset="0"/>
                <a:cs typeface="Arial"/>
              </a:rPr>
              <a:t>ACCOUNT PENETRATION IN THE WESTERN BALKANS ( 2017)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4B1558AB-6D8C-40B6-8751-21B72BA17A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0054447"/>
              </p:ext>
            </p:extLst>
          </p:nvPr>
        </p:nvGraphicFramePr>
        <p:xfrm>
          <a:off x="1493609" y="3879685"/>
          <a:ext cx="5514753" cy="280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71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442" y="202213"/>
            <a:ext cx="87028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ndes Bold" pitchFamily="50" charset="0"/>
                <a:cs typeface="Arial"/>
              </a:rPr>
              <a:t>AND… USAGE OF EXISTING ACCOUNTS TO PAY ELECTRONICALLY IS EXTREMELY LOW…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93609" y="1085220"/>
            <a:ext cx="5343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gency FB" panose="020B0503020202020204" pitchFamily="34" charset="0"/>
                <a:cs typeface="Arial"/>
              </a:rPr>
              <a:t>NUMBER OF NON-CASH PAYMENTS PER CAPITA IN THE WESTERN BALKANS (2016) – SELECTED COUNTRIES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4B1558AB-6D8C-40B6-8751-21B72BA17A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853895"/>
              </p:ext>
            </p:extLst>
          </p:nvPr>
        </p:nvGraphicFramePr>
        <p:xfrm>
          <a:off x="1493609" y="1968227"/>
          <a:ext cx="5514753" cy="280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917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00950" y="5606654"/>
            <a:ext cx="349776" cy="2539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57175" indent="-257175" defTabSz="685800">
              <a:spcBef>
                <a:spcPct val="0"/>
              </a:spcBef>
            </a:pPr>
            <a:fld id="{CFC5410B-2CE5-446F-9C1A-F89E238E09C9}" type="slidenum">
              <a:rPr lang="en-US" sz="1050">
                <a:solidFill>
                  <a:prstClr val="white"/>
                </a:solidFill>
                <a:latin typeface="Arial" pitchFamily="34" charset="0"/>
                <a:ea typeface="ヒラギノ角ゴ Pro W3"/>
              </a:rPr>
              <a:pPr marL="257175" indent="-257175" defTabSz="685800">
                <a:spcBef>
                  <a:spcPct val="0"/>
                </a:spcBef>
              </a:pPr>
              <a:t>4</a:t>
            </a:fld>
            <a:endParaRPr lang="en-US" sz="1050" dirty="0">
              <a:solidFill>
                <a:prstClr val="white"/>
              </a:solidFill>
              <a:latin typeface="Arial" pitchFamily="34" charset="0"/>
              <a:ea typeface="ヒラギノ角ゴ Pro W3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1064" y="279204"/>
            <a:ext cx="8902844" cy="857250"/>
          </a:xfrm>
        </p:spPr>
        <p:txBody>
          <a:bodyPr>
            <a:noAutofit/>
          </a:bodyPr>
          <a:lstStyle/>
          <a:p>
            <a:pPr defTabSz="457200"/>
            <a:r>
              <a:rPr lang="en-US" sz="2200" b="1" dirty="0">
                <a:solidFill>
                  <a:schemeClr val="tx2"/>
                </a:solidFill>
                <a:latin typeface="Andes Bold" pitchFamily="50" charset="0"/>
                <a:cs typeface="Arial"/>
              </a:rPr>
              <a:t>The World Bank analyzed the situation and prepared the report “Financial Inclusion in Albania – a Payments Perspective”, covering the following aspects: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5549958" y="2699663"/>
            <a:ext cx="11152" cy="5942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131" y="1559858"/>
            <a:ext cx="8404710" cy="395343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84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A24BA3-DB1D-4211-8CD4-3EAF21ED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268-8460-4731-9B4C-64A85C9E6E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2483A0-B41D-4294-B1EE-CC00CFB597B0}"/>
              </a:ext>
            </a:extLst>
          </p:cNvPr>
          <p:cNvSpPr txBox="1">
            <a:spLocks/>
          </p:cNvSpPr>
          <p:nvPr/>
        </p:nvSpPr>
        <p:spPr>
          <a:xfrm>
            <a:off x="531628" y="364260"/>
            <a:ext cx="7983722" cy="8572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en-US" sz="2200" b="1" dirty="0">
                <a:solidFill>
                  <a:schemeClr val="tx2"/>
                </a:solidFill>
                <a:latin typeface="Andes Bold" pitchFamily="50" charset="0"/>
                <a:cs typeface="Arial"/>
              </a:rPr>
              <a:t>The recommendations and conclusions of that report were then systematized in the Albanian Retail Payments Strategy 2018-2023, as follows: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77634DE-2701-432A-A0DB-A2831F0FA6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1948241"/>
              </p:ext>
            </p:extLst>
          </p:nvPr>
        </p:nvGraphicFramePr>
        <p:xfrm>
          <a:off x="1390650" y="219444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A155220B-52E7-4973-9D86-1159CDD52742}"/>
              </a:ext>
            </a:extLst>
          </p:cNvPr>
          <p:cNvSpPr/>
          <p:nvPr/>
        </p:nvSpPr>
        <p:spPr>
          <a:xfrm>
            <a:off x="531628" y="5220586"/>
            <a:ext cx="1382233" cy="914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100" dirty="0"/>
              <a:t> </a:t>
            </a:r>
            <a:r>
              <a:rPr lang="en-US" sz="1100" b="1" dirty="0"/>
              <a:t>per foundation and catalytic pillar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8FDAF67-8CAD-4E41-B975-0F1667D61159}"/>
              </a:ext>
            </a:extLst>
          </p:cNvPr>
          <p:cNvCxnSpPr/>
          <p:nvPr/>
        </p:nvCxnSpPr>
        <p:spPr>
          <a:xfrm flipH="1">
            <a:off x="1967023" y="5677786"/>
            <a:ext cx="648586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60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objetivo">
            <a:extLst>
              <a:ext uri="{FF2B5EF4-FFF2-40B4-BE49-F238E27FC236}">
                <a16:creationId xmlns:a16="http://schemas.microsoft.com/office/drawing/2014/main" id="{A0EE74BD-5A1B-489F-8240-CAC8004B1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124" y="-3995"/>
            <a:ext cx="3829665" cy="287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88BAEBB-4BBE-41EE-9133-3AFB71072329}"/>
              </a:ext>
            </a:extLst>
          </p:cNvPr>
          <p:cNvSpPr/>
          <p:nvPr/>
        </p:nvSpPr>
        <p:spPr>
          <a:xfrm>
            <a:off x="1172497" y="1455418"/>
            <a:ext cx="7167716" cy="100323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2419" indent="0" algn="ctr">
              <a:spcAft>
                <a:spcPts val="900"/>
              </a:spcAft>
              <a:buNone/>
            </a:pPr>
            <a:r>
              <a:rPr lang="en-US" b="1" dirty="0">
                <a:solidFill>
                  <a:schemeClr val="tx1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To promote the intensive use of modern (i.e. fully electronic) retail payment instruments across the whole country, with the goal of achieving 10 cashless payments per capita by year 2023.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CE3812-2B64-411A-B105-2D198B6E1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A7940-2490-4867-92FC-1E90C11FC75A}" type="slidenum">
              <a:rPr lang="en-US" smtClean="0"/>
              <a:t>6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8A7EDB1-8774-47E9-8029-BAA894CDC506}"/>
              </a:ext>
            </a:extLst>
          </p:cNvPr>
          <p:cNvSpPr/>
          <p:nvPr/>
        </p:nvSpPr>
        <p:spPr>
          <a:xfrm>
            <a:off x="1172498" y="3709524"/>
            <a:ext cx="7167716" cy="96880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en-US" b="1" dirty="0">
                <a:solidFill>
                  <a:schemeClr val="tx1"/>
                </a:solidFill>
              </a:rPr>
              <a:t>Albania will aim at achieving an adult account ownership ratio of 70% by 2023, similar to the level already achieved by middle-income countries as a whole.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6F9108-F235-4CAB-9396-231FECED8453}"/>
              </a:ext>
            </a:extLst>
          </p:cNvPr>
          <p:cNvSpPr/>
          <p:nvPr/>
        </p:nvSpPr>
        <p:spPr>
          <a:xfrm>
            <a:off x="1172496" y="4974803"/>
            <a:ext cx="7167717" cy="979440"/>
          </a:xfrm>
          <a:prstGeom prst="roundRect">
            <a:avLst/>
          </a:prstGeom>
          <a:solidFill>
            <a:srgbClr val="BEDA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Aft>
                <a:spcPts val="900"/>
              </a:spcAft>
            </a:pPr>
            <a:r>
              <a:rPr lang="en-US" b="1" dirty="0">
                <a:solidFill>
                  <a:schemeClr val="tx1"/>
                </a:solidFill>
                <a:effectLst>
                  <a:glow>
                    <a:srgbClr val="000000"/>
                  </a:glow>
                  <a:reflection stA="0" endPos="0" fadeDir="0" sx="0" sy="0"/>
                </a:effectLst>
              </a:rPr>
              <a:t>Implementing the NRPS aims not only at increasing levels of ownership and usage of accounts, but also at improving the quality of payment services to customers.</a:t>
            </a:r>
            <a:r>
              <a:rPr lang="en-US" dirty="0">
                <a:solidFill>
                  <a:schemeClr val="tx1"/>
                </a:solidFill>
                <a:effectLst>
                  <a:glow>
                    <a:srgbClr val="000000"/>
                  </a:glow>
                  <a:reflection stA="0" endPos="0" fadeDir="0" sx="0" sy="0"/>
                </a:effectLst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574764-9BB5-43EF-8409-C6E9AFCE090A}"/>
              </a:ext>
            </a:extLst>
          </p:cNvPr>
          <p:cNvSpPr/>
          <p:nvPr/>
        </p:nvSpPr>
        <p:spPr>
          <a:xfrm>
            <a:off x="2703076" y="3191956"/>
            <a:ext cx="3754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ndes Bold" pitchFamily="50" charset="0"/>
                <a:cs typeface="Arial"/>
              </a:rPr>
              <a:t>Supporting objectives of the NRPS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772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787" y="1749028"/>
            <a:ext cx="5778104" cy="136683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Thank You!</a:t>
            </a:r>
          </a:p>
        </p:txBody>
      </p:sp>
      <p:sp>
        <p:nvSpPr>
          <p:cNvPr id="40963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62577" y="5107645"/>
            <a:ext cx="2780029" cy="9142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Jose  Antonio Garcia</a:t>
            </a:r>
          </a:p>
          <a:p>
            <a:pPr marL="0" indent="0">
              <a:buNone/>
            </a:pPr>
            <a:r>
              <a:rPr lang="es-MX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jgarciagarcialun@worldbank.org</a:t>
            </a:r>
            <a:endParaRPr lang="es-MX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Ceu Pereira</a:t>
            </a:r>
          </a:p>
          <a:p>
            <a:pPr marL="0" indent="0">
              <a:buNone/>
            </a:pPr>
            <a:r>
              <a:rPr lang="es-MX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ceupereira@worldbank.org</a:t>
            </a:r>
            <a:r>
              <a:rPr lang="es-MX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769214"/>
      </p:ext>
    </p:extLst>
  </p:cSld>
  <p:clrMapOvr>
    <a:masterClrMapping/>
  </p:clrMapOvr>
</p:sld>
</file>

<file path=ppt/theme/theme1.xml><?xml version="1.0" encoding="utf-8"?>
<a:theme xmlns:a="http://schemas.openxmlformats.org/drawingml/2006/main" name="WBG Slide">
  <a:themeElements>
    <a:clrScheme name="Benutzerdefiniert 53">
      <a:dk1>
        <a:sysClr val="windowText" lastClr="000000"/>
      </a:dk1>
      <a:lt1>
        <a:sysClr val="window" lastClr="FFFFFF"/>
      </a:lt1>
      <a:dk2>
        <a:srgbClr val="002345"/>
      </a:dk2>
      <a:lt2>
        <a:srgbClr val="FFFFFF"/>
      </a:lt2>
      <a:accent1>
        <a:srgbClr val="002345"/>
      </a:accent1>
      <a:accent2>
        <a:srgbClr val="00ADE4"/>
      </a:accent2>
      <a:accent3>
        <a:srgbClr val="FF6600"/>
      </a:accent3>
      <a:accent4>
        <a:srgbClr val="31859C"/>
      </a:accent4>
      <a:accent5>
        <a:srgbClr val="660066"/>
      </a:accent5>
      <a:accent6>
        <a:srgbClr val="BEDA00"/>
      </a:accent6>
      <a:hlink>
        <a:srgbClr val="0000FF"/>
      </a:hlink>
      <a:folHlink>
        <a:srgbClr val="800080"/>
      </a:folHlink>
    </a:clrScheme>
    <a:fontScheme name="WB template">
      <a:majorFont>
        <a:latin typeface="Andes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39235</TotalTime>
  <Words>270</Words>
  <Application>Microsoft Office PowerPoint</Application>
  <PresentationFormat>On-screen Show (4:3)</PresentationFormat>
  <Paragraphs>30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MS PGothic</vt:lpstr>
      <vt:lpstr>Agency FB</vt:lpstr>
      <vt:lpstr>Andes</vt:lpstr>
      <vt:lpstr>Andes Bold</vt:lpstr>
      <vt:lpstr>Andes ExtraLight</vt:lpstr>
      <vt:lpstr>Arial</vt:lpstr>
      <vt:lpstr>Calibri</vt:lpstr>
      <vt:lpstr>Calibri Light</vt:lpstr>
      <vt:lpstr>Trebuchet MS</vt:lpstr>
      <vt:lpstr>ヒラギノ角ゴ Pro W3</vt:lpstr>
      <vt:lpstr>WBG Slide</vt:lpstr>
      <vt:lpstr>Office Theme</vt:lpstr>
      <vt:lpstr>Remittances and Payments Program (RPP)  Financial Inclusion in Albania – A Payments Perspective</vt:lpstr>
      <vt:lpstr>PowerPoint Presentation</vt:lpstr>
      <vt:lpstr>PowerPoint Presentation</vt:lpstr>
      <vt:lpstr>The World Bank analyzed the situation and prepared the report “Financial Inclusion in Albania – a Payments Perspective”, covering the following aspects:</vt:lpstr>
      <vt:lpstr>PowerPoint Presentation</vt:lpstr>
      <vt:lpstr>PowerPoint Presentation</vt:lpstr>
      <vt:lpstr>Thank You!</vt:lpstr>
    </vt:vector>
  </TitlesOfParts>
  <Company>Rivia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*</dc:creator>
  <dc:description>Presentation Template;_x000d_
Version 001;_x000d_
2012-11-16;</dc:description>
  <cp:lastModifiedBy>Jose Antonio Garcia Garcia Luna</cp:lastModifiedBy>
  <cp:revision>1675</cp:revision>
  <cp:lastPrinted>2017-02-08T17:15:42Z</cp:lastPrinted>
  <dcterms:created xsi:type="dcterms:W3CDTF">2012-11-07T14:44:50Z</dcterms:created>
  <dcterms:modified xsi:type="dcterms:W3CDTF">2018-06-19T11:25:12Z</dcterms:modified>
</cp:coreProperties>
</file>