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9"/>
  </p:handoutMasterIdLst>
  <p:sldIdLst>
    <p:sldId id="256" r:id="rId3"/>
    <p:sldId id="278" r:id="rId4"/>
    <p:sldId id="276" r:id="rId5"/>
    <p:sldId id="283" r:id="rId6"/>
    <p:sldId id="284" r:id="rId7"/>
    <p:sldId id="285" r:id="rId8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oska Nagy" initials="PN" lastIdx="1" clrIdx="0">
    <p:extLst>
      <p:ext uri="{19B8F6BF-5375-455C-9EA6-DF929625EA0E}">
        <p15:presenceInfo xmlns:p15="http://schemas.microsoft.com/office/powerpoint/2012/main" userId="bc385d221ffc33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D6996-09DB-47A8-B6F9-EB507A29D123}" type="datetimeFigureOut">
              <a:rPr lang="en-GB" smtClean="0"/>
              <a:t>19/11/2025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E4C2-1729-4346-933C-5FF99746A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84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214"/>
            <a:ext cx="7772400" cy="1470025"/>
          </a:xfrm>
        </p:spPr>
        <p:txBody>
          <a:bodyPr anchor="t">
            <a:normAutofit/>
          </a:bodyPr>
          <a:lstStyle>
            <a:lvl1pPr algn="l">
              <a:defRPr sz="4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 Arial 42pt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941285"/>
            <a:ext cx="7772400" cy="1297215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solidFill>
                  <a:srgbClr val="FF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Arial 28pt red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Body text Arial 22pt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670050"/>
            <a:ext cx="8180388" cy="4508500"/>
          </a:xfrm>
        </p:spPr>
        <p:txBody>
          <a:bodyPr/>
          <a:lstStyle/>
          <a:p>
            <a:pPr lvl="0"/>
            <a:r>
              <a:rPr lang="en-GB" dirty="0"/>
              <a:t>Body text Arial 26pt</a:t>
            </a:r>
          </a:p>
        </p:txBody>
      </p:sp>
    </p:spTree>
    <p:extLst>
      <p:ext uri="{BB962C8B-B14F-4D97-AF65-F5344CB8AC3E}">
        <p14:creationId xmlns:p14="http://schemas.microsoft.com/office/powerpoint/2010/main" val="403740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t">
            <a:noAutofit/>
          </a:bodyPr>
          <a:lstStyle>
            <a:lvl1pPr algn="l">
              <a:defRPr sz="2400" b="1" baseline="0"/>
            </a:lvl1pPr>
          </a:lstStyle>
          <a:p>
            <a:r>
              <a:rPr lang="en-GB" dirty="0"/>
              <a:t>Title Arial 34pt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Body Arial 18pt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137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Body text Arial 26pt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19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81371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3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Body text Arial 26pt</a:t>
            </a:r>
          </a:p>
          <a:p>
            <a:pPr lvl="0"/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73" r:id="rId3"/>
    <p:sldLayoutId id="214748365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600" b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Title Arial 34pt red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text Arial 28pt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 baseline="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236" y="0"/>
            <a:ext cx="8221771" cy="3450565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 dirty="0"/>
            </a:br>
            <a:r>
              <a:rPr lang="en-GB" sz="4800" b="1" dirty="0">
                <a:solidFill>
                  <a:srgbClr val="FF0000"/>
                </a:solidFill>
              </a:rPr>
              <a:t>Centennial Conference </a:t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of the </a:t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Bank of Albania</a:t>
            </a:r>
            <a:br>
              <a:rPr lang="en-GB" sz="4800" b="1" dirty="0"/>
            </a:br>
            <a:endParaRPr lang="en-GB" sz="3100" i="1" dirty="0"/>
          </a:p>
          <a:p>
            <a:pPr algn="ctr"/>
            <a:r>
              <a:rPr lang="en-GB" sz="2200" dirty="0"/>
              <a:t>Tirana, November 11, 2025</a:t>
            </a:r>
          </a:p>
          <a:p>
            <a:pPr algn="ctr"/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 flipV="1">
            <a:off x="4629582" y="5389661"/>
            <a:ext cx="1900200" cy="69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DA54B-E22F-D040-A41D-625F7973E9CC}"/>
              </a:ext>
            </a:extLst>
          </p:cNvPr>
          <p:cNvSpPr txBox="1"/>
          <p:nvPr/>
        </p:nvSpPr>
        <p:spPr>
          <a:xfrm>
            <a:off x="4535054" y="5830452"/>
            <a:ext cx="3442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Piroska Nagy Mohacsi</a:t>
            </a:r>
          </a:p>
          <a:p>
            <a:pPr algn="l"/>
            <a:r>
              <a:rPr lang="en-GB" dirty="0"/>
              <a:t>Visiting Professor LSE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2F22E-D73E-EF42-8E33-66EBC345D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33" y="274638"/>
            <a:ext cx="6939038" cy="801117"/>
          </a:xfrm>
        </p:spPr>
        <p:txBody>
          <a:bodyPr>
            <a:normAutofit/>
          </a:bodyPr>
          <a:lstStyle/>
          <a:p>
            <a:r>
              <a:rPr lang="en-GB" dirty="0"/>
              <a:t>Context and four 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B060-C372-EA49-9803-4343A5B223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4035" y="1185332"/>
            <a:ext cx="7803232" cy="5164667"/>
          </a:xfrm>
        </p:spPr>
        <p:txBody>
          <a:bodyPr>
            <a:normAutofit/>
          </a:bodyPr>
          <a:lstStyle/>
          <a:p>
            <a:pPr marL="0" indent="0"/>
            <a:r>
              <a:rPr lang="en-GB" sz="2000" dirty="0"/>
              <a:t>Context: the World is in big transition with all the problems and challenges that come with it. But Albania and the CESEE region </a:t>
            </a:r>
            <a:r>
              <a:rPr lang="en-GB" sz="2000" i="1" dirty="0"/>
              <a:t>know “transition” </a:t>
            </a:r>
            <a:r>
              <a:rPr lang="en-GB" sz="2000" dirty="0"/>
              <a:t>and has been good at it. CEE transition has been spectacularly successful in terms of economics; political record is less even but still huge improvements  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Undoing the old multilateral system has started before the current US administration &amp; there are some positive fallouts for the World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Best news is that EMs are much more resilient to external shocks than ever before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EMs’ optimal strategy depends on their position in global finance and trade networks (and shared values)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Albania and SEE region are well positioned to make their optimal strategy a reality.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897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206EA-6699-6F40-9EB9-10BCBC99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 policies are forcing long overdue domestic reforms – a wakeup call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8B93A-B52C-00E3-7A89-6AE1AE78B2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670050"/>
            <a:ext cx="7543800" cy="45085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Focussing on internal market deepening (not only EU but also Canada, India)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Accelerated defense spending in Europe is a huge development opportunity – don’t waste it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Germany finally managed to loosen its constitutionally enshrined debt brake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Weak US$ policy helps debt repayment</a:t>
            </a:r>
          </a:p>
        </p:txBody>
      </p:sp>
    </p:spTree>
    <p:extLst>
      <p:ext uri="{BB962C8B-B14F-4D97-AF65-F5344CB8AC3E}">
        <p14:creationId xmlns:p14="http://schemas.microsoft.com/office/powerpoint/2010/main" val="214972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F2013-6605-1A1D-20FC-145B50FA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Emerging markets are incomparably more resilient than before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060A8-AC3C-D20B-6C09-797BA080C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IMF WEO Ch 2 gives 2 reasons: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b="1" dirty="0"/>
              <a:t>Good policies &amp; policy frameworks</a:t>
            </a:r>
            <a:r>
              <a:rPr lang="en-GB" sz="1900" dirty="0"/>
              <a:t> (IT better anchoring expectations; FX macropru; more floating; better fiscal frameworks all allowing for countercyclical pol)  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900" dirty="0"/>
              <a:t>My research: EM central banks were actually better that Fed &amp; ECB in addressing post COVID inflation in real 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900" b="1" dirty="0"/>
              <a:t>”Good luck”</a:t>
            </a:r>
            <a:r>
              <a:rPr lang="en-GB" sz="1900" dirty="0"/>
              <a:t> (hmmm….)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900" dirty="0"/>
              <a:t>Also: the 3 systemic global central banks finally provided good </a:t>
            </a:r>
            <a:r>
              <a:rPr lang="en-GB" sz="1900" b="1" dirty="0"/>
              <a:t>FX liquidity (swaps/repos)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36E7186-1674-E2E8-D1EF-4084258C9C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23932" y="1600200"/>
            <a:ext cx="3462867" cy="42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8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17A66-3CFB-2F97-D156-012A0CB66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1438"/>
            <a:ext cx="6981371" cy="1143000"/>
          </a:xfrm>
        </p:spPr>
        <p:txBody>
          <a:bodyPr/>
          <a:lstStyle/>
          <a:p>
            <a:r>
              <a:rPr lang="en-GB" dirty="0"/>
              <a:t>Optimal EM strategies for the global transition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DEB64-381C-55C8-5B93-48CE0B881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507068"/>
            <a:ext cx="4868333" cy="461909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The likely end-point, drawing on Helene Rey’s global financial and trade networks (2022, 2025): 3 overlapping financial &amp; trade blocks: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US dollar (stablecoin and US$)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Euro – digital CBDC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Chinese digital renminbi CBDC/ e-CNY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US$ global reserve currency role gradually weakening; ECB is still far but closest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dirty="0"/>
              <a:t>Link to your closest trade &amp; finance network and its central bank &amp; </a:t>
            </a:r>
            <a:r>
              <a:rPr lang="en-GB" sz="2500" u="sng" dirty="0"/>
              <a:t>formalise FX swap/repo liquidity 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500" u="sng" dirty="0"/>
              <a:t>Local CBDC maybe a good idea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/>
              <a:t>Note: there will likely be a financial crisis again (stablecoins; US loosening risks) for which CB cooperation will again be needed.      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23C9C4-0F97-9F98-80A2-0B5DE20AB1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01303" y="1659467"/>
            <a:ext cx="3081868" cy="32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795AA-0FD4-CCEC-7974-72C1FD3C8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global chaotic transition the SEE region is lucky!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71DBC-E342-E2CA-1649-A8E421AAB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913468"/>
            <a:ext cx="6620933" cy="36491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You are already on the way to your trade and financial network center – the EU/euro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Tie EU membership to euro adoption from the start (already </a:t>
            </a:r>
            <a:r>
              <a:rPr lang="en-GB" dirty="0" err="1"/>
              <a:t>eurosied</a:t>
            </a:r>
            <a:r>
              <a:rPr lang="en-GB" dirty="0"/>
              <a:t> &amp; need to avoid vested interest in abusing monetary policy sovereignity)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Seek now formal ECB swaps/repos. This could be part of the deepening EU integration and “global euro” project (IMF could help).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83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497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Office Theme</vt:lpstr>
      <vt:lpstr> Centennial Conference  of the  Bank of Albania  Tirana, November 11, 2025 </vt:lpstr>
      <vt:lpstr>Context and four messages</vt:lpstr>
      <vt:lpstr>US policies are forcing long overdue domestic reforms – a wakeup call</vt:lpstr>
      <vt:lpstr>Emerging markets are incomparably more resilient than before </vt:lpstr>
      <vt:lpstr>Optimal EM strategies for the global transition </vt:lpstr>
      <vt:lpstr>In the global chaotic transition the SEE region is lucky! </vt:lpstr>
    </vt:vector>
  </TitlesOfParts>
  <Company>London School of Economics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Ailsa Drake</dc:creator>
  <cp:lastModifiedBy>Enri Herri</cp:lastModifiedBy>
  <cp:revision>188</cp:revision>
  <cp:lastPrinted>2015-12-01T17:15:08Z</cp:lastPrinted>
  <dcterms:created xsi:type="dcterms:W3CDTF">2010-11-12T13:52:49Z</dcterms:created>
  <dcterms:modified xsi:type="dcterms:W3CDTF">2025-11-19T08:06:53Z</dcterms:modified>
</cp:coreProperties>
</file>