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08" r:id="rId5"/>
    <p:sldMasterId id="2147483720" r:id="rId6"/>
  </p:sldMasterIdLst>
  <p:sldIdLst>
    <p:sldId id="291" r:id="rId7"/>
    <p:sldId id="258" r:id="rId8"/>
    <p:sldId id="292" r:id="rId9"/>
    <p:sldId id="259" r:id="rId10"/>
    <p:sldId id="294" r:id="rId11"/>
    <p:sldId id="274" r:id="rId12"/>
    <p:sldId id="262" r:id="rId13"/>
    <p:sldId id="297" r:id="rId14"/>
    <p:sldId id="299" r:id="rId15"/>
    <p:sldId id="300" r:id="rId16"/>
    <p:sldId id="301" r:id="rId17"/>
    <p:sldId id="302" r:id="rId18"/>
    <p:sldId id="284" r:id="rId19"/>
    <p:sldId id="29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2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3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63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9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843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712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47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431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08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99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54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1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14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48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574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78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9859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176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278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589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2556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6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285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8781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9187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110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48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666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2249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500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4264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412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0290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9771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210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8827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6970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4669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9243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202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8841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22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169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23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8025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0619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7867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5078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306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487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9185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519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26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6820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346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7894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9560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8683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1132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030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58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7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0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85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66466-46EE-4602-A285-A0ECE1BD0DB2}" type="datetimeFigureOut">
              <a:rPr lang="en-US" smtClean="0"/>
              <a:t>02-Dec-21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D2BB4-780F-47BF-8091-12CC6FDAA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5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54866-654D-4A57-B1C2-F304978399D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02-12-2021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E9B0-7BCD-4C92-80A3-1D5118EC08AC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5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64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79F41-4FAA-4BBC-9E03-0197ABF6C9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309F4-0BA0-4CD4-B906-8E34F388AD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6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4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66466-46EE-4602-A285-A0ECE1BD0D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02-Dec-21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D2BB4-780F-47BF-8091-12CC6FDAA1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12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5577" y="797169"/>
            <a:ext cx="11129553" cy="3001108"/>
          </a:xfrm>
        </p:spPr>
        <p:txBody>
          <a:bodyPr>
            <a:noAutofit/>
          </a:bodyPr>
          <a:lstStyle/>
          <a:p>
            <a:b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Nonlinear Monetary Policy Reaction Function and Macroeconomic Fundamentals in India</a:t>
            </a:r>
            <a:b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b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98277"/>
            <a:ext cx="9144000" cy="1770184"/>
          </a:xfrm>
        </p:spPr>
        <p:txBody>
          <a:bodyPr>
            <a:normAutofit fontScale="25000" lnSpcReduction="20000"/>
          </a:bodyPr>
          <a:lstStyle/>
          <a:p>
            <a:endParaRPr lang="en-I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Masudul Hasan Adil</a:t>
            </a:r>
          </a:p>
          <a:p>
            <a:endParaRPr lang="en-IN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 Postdoctoral Fellow</a:t>
            </a:r>
          </a:p>
          <a:p>
            <a:r>
              <a:rPr lang="en-IN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Indian Institute of Technology, Palakkad, India</a:t>
            </a:r>
          </a:p>
          <a:p>
            <a:endParaRPr lang="en-IN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812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76FAD40-A745-4893-AD9C-BC7B24F550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768724"/>
              </p:ext>
            </p:extLst>
          </p:nvPr>
        </p:nvGraphicFramePr>
        <p:xfrm>
          <a:off x="721895" y="1187115"/>
          <a:ext cx="10716123" cy="510959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450513">
                  <a:extLst>
                    <a:ext uri="{9D8B030D-6E8A-4147-A177-3AD203B41FA5}">
                      <a16:colId xmlns:a16="http://schemas.microsoft.com/office/drawing/2014/main" val="3649215855"/>
                    </a:ext>
                  </a:extLst>
                </a:gridCol>
                <a:gridCol w="1848071">
                  <a:extLst>
                    <a:ext uri="{9D8B030D-6E8A-4147-A177-3AD203B41FA5}">
                      <a16:colId xmlns:a16="http://schemas.microsoft.com/office/drawing/2014/main" val="206444282"/>
                    </a:ext>
                  </a:extLst>
                </a:gridCol>
                <a:gridCol w="2138417">
                  <a:extLst>
                    <a:ext uri="{9D8B030D-6E8A-4147-A177-3AD203B41FA5}">
                      <a16:colId xmlns:a16="http://schemas.microsoft.com/office/drawing/2014/main" val="1995893237"/>
                    </a:ext>
                  </a:extLst>
                </a:gridCol>
                <a:gridCol w="2139561">
                  <a:extLst>
                    <a:ext uri="{9D8B030D-6E8A-4147-A177-3AD203B41FA5}">
                      <a16:colId xmlns:a16="http://schemas.microsoft.com/office/drawing/2014/main" val="172469791"/>
                    </a:ext>
                  </a:extLst>
                </a:gridCol>
                <a:gridCol w="2139561">
                  <a:extLst>
                    <a:ext uri="{9D8B030D-6E8A-4147-A177-3AD203B41FA5}">
                      <a16:colId xmlns:a16="http://schemas.microsoft.com/office/drawing/2014/main" val="495568897"/>
                    </a:ext>
                  </a:extLst>
                </a:gridCol>
              </a:tblGrid>
              <a:tr h="63869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</a:t>
                      </a:r>
                      <a:r>
                        <a:rPr lang="en-US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</a:t>
                      </a:r>
                      <a:r>
                        <a:rPr lang="en-US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344397"/>
                  </a:ext>
                </a:extLst>
              </a:tr>
              <a:tr h="6386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F-stat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F-stat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5619348"/>
                  </a:ext>
                </a:extLst>
              </a:tr>
              <a:tr h="638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 economy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3149124"/>
                  </a:ext>
                </a:extLst>
              </a:tr>
              <a:tr h="638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50.29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1406473"/>
                  </a:ext>
                </a:extLst>
              </a:tr>
              <a:tr h="638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44.32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5049364"/>
                  </a:ext>
                </a:extLst>
              </a:tr>
              <a:tr h="638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 economy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8990928"/>
                  </a:ext>
                </a:extLst>
              </a:tr>
              <a:tr h="638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23.42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4192964"/>
                  </a:ext>
                </a:extLst>
              </a:tr>
              <a:tr h="638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2817439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0EE3EC8A-C986-4520-AE48-07A75C2DA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9033" y="530518"/>
            <a:ext cx="72670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Short-run and long-run asymmetric test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241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18BCED7-F76C-4FD4-AD1B-3C2CF77903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487807"/>
              </p:ext>
            </p:extLst>
          </p:nvPr>
        </p:nvGraphicFramePr>
        <p:xfrm>
          <a:off x="117231" y="466530"/>
          <a:ext cx="11945813" cy="6275465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733125">
                  <a:extLst>
                    <a:ext uri="{9D8B030D-6E8A-4147-A177-3AD203B41FA5}">
                      <a16:colId xmlns:a16="http://schemas.microsoft.com/office/drawing/2014/main" val="1505581211"/>
                    </a:ext>
                  </a:extLst>
                </a:gridCol>
                <a:gridCol w="1701266">
                  <a:extLst>
                    <a:ext uri="{9D8B030D-6E8A-4147-A177-3AD203B41FA5}">
                      <a16:colId xmlns:a16="http://schemas.microsoft.com/office/drawing/2014/main" val="301441759"/>
                    </a:ext>
                  </a:extLst>
                </a:gridCol>
                <a:gridCol w="1702539">
                  <a:extLst>
                    <a:ext uri="{9D8B030D-6E8A-4147-A177-3AD203B41FA5}">
                      <a16:colId xmlns:a16="http://schemas.microsoft.com/office/drawing/2014/main" val="2719639473"/>
                    </a:ext>
                  </a:extLst>
                </a:gridCol>
                <a:gridCol w="1702539">
                  <a:extLst>
                    <a:ext uri="{9D8B030D-6E8A-4147-A177-3AD203B41FA5}">
                      <a16:colId xmlns:a16="http://schemas.microsoft.com/office/drawing/2014/main" val="2126608398"/>
                    </a:ext>
                  </a:extLst>
                </a:gridCol>
                <a:gridCol w="1701266">
                  <a:extLst>
                    <a:ext uri="{9D8B030D-6E8A-4147-A177-3AD203B41FA5}">
                      <a16:colId xmlns:a16="http://schemas.microsoft.com/office/drawing/2014/main" val="2015004961"/>
                    </a:ext>
                  </a:extLst>
                </a:gridCol>
                <a:gridCol w="1702539">
                  <a:extLst>
                    <a:ext uri="{9D8B030D-6E8A-4147-A177-3AD203B41FA5}">
                      <a16:colId xmlns:a16="http://schemas.microsoft.com/office/drawing/2014/main" val="2406978867"/>
                    </a:ext>
                  </a:extLst>
                </a:gridCol>
                <a:gridCol w="1702539">
                  <a:extLst>
                    <a:ext uri="{9D8B030D-6E8A-4147-A177-3AD203B41FA5}">
                      <a16:colId xmlns:a16="http://schemas.microsoft.com/office/drawing/2014/main" val="4053576014"/>
                    </a:ext>
                  </a:extLst>
                </a:gridCol>
              </a:tblGrid>
              <a:tr h="17182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Exo. Variables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Closed economy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9968" marR="5996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Open economy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9968" marR="5996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097700"/>
                  </a:ext>
                </a:extLst>
              </a:tr>
              <a:tr h="2186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Coef.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t-stat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Coef.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t-stat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952544925"/>
                  </a:ext>
                </a:extLst>
              </a:tr>
              <a:tr h="218634">
                <a:tc gridSpan="7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Short-run estimates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424904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3554611997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(-2)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-2.56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1887310671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(-3)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1929682098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-2.56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3856885180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1875635080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-0.69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1854799842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373121859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(-2)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-3.58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492554174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-0.90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032564697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1072035532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(-2)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3037936616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1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(-3)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497570887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3814945051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lnex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315201714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lnex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14.34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534977834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lnfd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367406676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Ect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-4.88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-3.90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3482277522"/>
                  </a:ext>
                </a:extLst>
              </a:tr>
              <a:tr h="218634">
                <a:tc gridSpan="7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Long-run estimates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871716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644786978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371901631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457020646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757264180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lnex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-0.62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-3.67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474014871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lnfd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1746573747"/>
                  </a:ext>
                </a:extLst>
              </a:tr>
              <a:tr h="2186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16.30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68" marR="59968" marT="0" marB="0"/>
                </a:tc>
                <a:extLst>
                  <a:ext uri="{0D108BD9-81ED-4DB2-BD59-A6C34878D82A}">
                    <a16:rowId xmlns:a16="http://schemas.microsoft.com/office/drawing/2014/main" val="2358341791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97124B71-2347-415C-8EEF-976F40A21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537" y="34103"/>
            <a:ext cx="44664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Short-run and Long-run Estimates 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090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2A00633-2195-4B2C-B69D-A5E6BE5148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61540"/>
              </p:ext>
            </p:extLst>
          </p:nvPr>
        </p:nvGraphicFramePr>
        <p:xfrm>
          <a:off x="336884" y="577516"/>
          <a:ext cx="11614485" cy="5823285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871495">
                  <a:extLst>
                    <a:ext uri="{9D8B030D-6E8A-4147-A177-3AD203B41FA5}">
                      <a16:colId xmlns:a16="http://schemas.microsoft.com/office/drawing/2014/main" val="93890454"/>
                    </a:ext>
                  </a:extLst>
                </a:gridCol>
                <a:gridCol w="3871495">
                  <a:extLst>
                    <a:ext uri="{9D8B030D-6E8A-4147-A177-3AD203B41FA5}">
                      <a16:colId xmlns:a16="http://schemas.microsoft.com/office/drawing/2014/main" val="588895973"/>
                    </a:ext>
                  </a:extLst>
                </a:gridCol>
                <a:gridCol w="3871495">
                  <a:extLst>
                    <a:ext uri="{9D8B030D-6E8A-4147-A177-3AD203B41FA5}">
                      <a16:colId xmlns:a16="http://schemas.microsoft.com/office/drawing/2014/main" val="1121316922"/>
                    </a:ext>
                  </a:extLst>
                </a:gridCol>
              </a:tblGrid>
              <a:tr h="5705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 Estimation Results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 economy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 economy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7728092"/>
                  </a:ext>
                </a:extLst>
              </a:tr>
              <a:tr h="5705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Adjusted R-square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940841"/>
                  </a:ext>
                </a:extLst>
              </a:tr>
              <a:tr h="118032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χ</a:t>
                      </a:r>
                      <a:r>
                        <a:rPr lang="en-US" sz="1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(0.92)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(0.78)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401342"/>
                  </a:ext>
                </a:extLst>
              </a:tr>
              <a:tr h="118032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χ</a:t>
                      </a:r>
                      <a:r>
                        <a:rPr lang="en-US" sz="1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(0.64)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(0.33)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5027998"/>
                  </a:ext>
                </a:extLst>
              </a:tr>
              <a:tr h="118032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χ</a:t>
                      </a:r>
                      <a:r>
                        <a:rPr lang="en-US" sz="1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2.44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(0.09)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1.55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(0.21)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0470149"/>
                  </a:ext>
                </a:extLst>
              </a:tr>
              <a:tr h="5705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CUSUM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8708640"/>
                  </a:ext>
                </a:extLst>
              </a:tr>
              <a:tr h="5705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CUSUMSQ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Unstable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9774161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9E8C62CB-BB8D-4291-92CE-CE9F43098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613" y="-2232"/>
            <a:ext cx="3332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Diagnostic Tests Results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193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503" y="1"/>
            <a:ext cx="11939451" cy="685799"/>
          </a:xfrm>
        </p:spPr>
        <p:txBody>
          <a:bodyPr>
            <a:noAutofit/>
          </a:bodyPr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Potential Findings and their Relevance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38" y="513184"/>
            <a:ext cx="11544300" cy="6130504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Courier New" panose="02070309020205020404" pitchFamily="49" charset="0"/>
              <a:buChar char="o"/>
            </a:pPr>
            <a:endParaRPr lang="en-US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hree debatable issues on Taylor-rule in Indian context: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First, nonlinearities in policy preferences, 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i.e., </a:t>
            </a:r>
            <a:r>
              <a:rPr lang="en-US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IAP and RAP of RBI. </a:t>
            </a:r>
            <a:endParaRPr lang="en-US" sz="7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Second, fiscal policy effectiveness in Taylor-rule.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Third, does the RBI pursue ‘</a:t>
            </a:r>
            <a:r>
              <a:rPr lang="en-US" sz="7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interest rate smoothing</a:t>
            </a:r>
            <a:r>
              <a:rPr lang="en-US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’?</a:t>
            </a:r>
          </a:p>
          <a:p>
            <a:pPr marL="457200" lvl="1" indent="0" algn="just">
              <a:buNone/>
            </a:pPr>
            <a:endParaRPr lang="en-GB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First, the NARDL model reveals asymmetries in policy preferences in both closed and open economy Taylor-rule</a:t>
            </a: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7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lso, open economy Taylor-rule is superior to closed economy</a:t>
            </a:r>
            <a:r>
              <a:rPr lang="en-US" sz="7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find the evidence of both IAP and RAP, and </a:t>
            </a:r>
            <a:r>
              <a:rPr lang="en-US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IAP is dominating the RAP, </a:t>
            </a:r>
            <a:r>
              <a:rPr lang="en-US" sz="7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implying that</a:t>
            </a: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in an open economy framework of Taylor-rule, the RBI has paid more attention to the price stability. 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7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fiscal deficit turns out to be significant, indicating that fiscal policy plays a substantial role in estimating the interest rate-setting behavior of the RBI.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Third, the degree of ‘</a:t>
            </a:r>
            <a:r>
              <a:rPr lang="en-US" sz="7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interest rate smoothing</a:t>
            </a: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 is significant at the conventional level in both </a:t>
            </a:r>
            <a:r>
              <a:rPr lang="en-US" sz="7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Taylor-rule versions, indicating that the RBI pursues smoothness by changing the interest rate.</a:t>
            </a:r>
          </a:p>
          <a:p>
            <a:pPr marL="0" indent="0" algn="just">
              <a:buNone/>
            </a:pPr>
            <a:endParaRPr lang="en-GB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Taylor-rule estimation reveals that in an open economy the RBI adopts a conservative stance of monetary policy. In which, the RBI is more concerned about price stability as compared to output growth. </a:t>
            </a:r>
          </a:p>
          <a:p>
            <a:pPr marL="0" indent="0" algn="just">
              <a:buNone/>
            </a:pPr>
            <a:endParaRPr lang="en-US" sz="7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RBI has been applying a rule based monetary policy and, as mandated by the MPC, a worrisome problem of monetary authorities is to keep the said inflation within its target band. Henceforth, for the global investors the Indian financial markets may prove to be a safe haven to park their additional savings. </a:t>
            </a:r>
            <a:endParaRPr lang="en-IN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Along with inflation-gap and output-gap, fiscal deficit also plays a substantial role in estimating the interest rate-setting behavior of the RBI. Therefore, </a:t>
            </a:r>
            <a:r>
              <a:rPr lang="en-US" sz="7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suggest </a:t>
            </a:r>
            <a:r>
              <a:rPr lang="en-US" sz="7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en-US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attaining macroeconomic stability, there is dire need for the harmonization of fiscal and monetary policy with a decisive fiscal consolidation road map. </a:t>
            </a:r>
            <a:endParaRPr lang="en-IN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583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9977"/>
            <a:ext cx="105156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 algn="ctr">
              <a:buNone/>
            </a:pPr>
            <a:endParaRPr lang="en-US" sz="40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 algn="ctr">
              <a:buNone/>
            </a:pPr>
            <a:r>
              <a:rPr lang="en-US" sz="6600" b="1" dirty="0">
                <a:solidFill>
                  <a:srgbClr val="C00000"/>
                </a:solidFill>
                <a:latin typeface="Brush Script MT" panose="03060802040406070304" pitchFamily="66" charset="0"/>
                <a:cs typeface="Aparajita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39737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 of the Presentation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Statement of the Problem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Dataset and Research Methodology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Empirical Estimation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Potential Findings and their Relevance</a:t>
            </a:r>
          </a:p>
        </p:txBody>
      </p:sp>
    </p:spTree>
    <p:extLst>
      <p:ext uri="{BB962C8B-B14F-4D97-AF65-F5344CB8AC3E}">
        <p14:creationId xmlns:p14="http://schemas.microsoft.com/office/powerpoint/2010/main" val="189422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Macroeconomic goal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Monetary Policy and Fiscal Policy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Monetary Policy Framework under Different Era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Era of Development Planning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Era of Monetarism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Era of Multiple Indicator Approach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Era of Inflation Targeting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434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96956"/>
            <a:ext cx="10900272" cy="32895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Motivation of the Study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1002"/>
            <a:ext cx="10515600" cy="497596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I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itchFamily="18" charset="0"/>
              </a:rPr>
              <a:t>Current Monetary Policy: Flexible Inflation Targeting 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Keynesian Framework: the Dynamic Stochastic General        Equilibrium (DSGE) Framework. </a:t>
            </a:r>
          </a:p>
          <a:p>
            <a:pPr mar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dynamic IS equation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New Keynesian Phillips Curve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Monetary Policy Reaction Function</a:t>
            </a:r>
          </a:p>
        </p:txBody>
      </p:sp>
    </p:spTree>
    <p:extLst>
      <p:ext uri="{BB962C8B-B14F-4D97-AF65-F5344CB8AC3E}">
        <p14:creationId xmlns:p14="http://schemas.microsoft.com/office/powerpoint/2010/main" val="364756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Literature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63041"/>
            <a:ext cx="10972800" cy="466312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Symmetric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Taylor rule: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Virmani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(2004); Mohanty and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Klau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(2004); Takeshi and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Hamori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(2009); Singh (2010);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Mazumder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(2013) in the case of India.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</a:pP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Asymmetric 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Taylor rule: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Ruge</a:t>
            </a:r>
            <a:r>
              <a:rPr lang="en-US" sz="2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-Murcia (2003) in the UK, Sweden and Canada;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Dolado</a:t>
            </a:r>
            <a:r>
              <a:rPr lang="en-US" sz="2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et al</a:t>
            </a:r>
            <a:r>
              <a:rPr lang="en-US" sz="2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 (2004) in the US;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Dolado</a:t>
            </a:r>
            <a:r>
              <a:rPr lang="en-US" sz="2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et al</a:t>
            </a:r>
            <a:r>
              <a:rPr lang="en-US" sz="2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 (2005)</a:t>
            </a:r>
            <a:r>
              <a:rPr lang="en-US" sz="2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in France, Spain and Germany;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Kumawat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Bhanumurthy</a:t>
            </a:r>
            <a:r>
              <a:rPr lang="en-US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(2018); </a:t>
            </a:r>
            <a:r>
              <a:rPr lang="en-US" sz="24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Ajaz</a:t>
            </a:r>
            <a:r>
              <a:rPr lang="en-US" sz="2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(2019) in India.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010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Statement of the Problem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Closed economy Taylor-rule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economy Taylor-rule: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(Mohanty and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Klau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2004; Allard 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 al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., 2013;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Bodea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Higashijima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2017;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Mayandy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2019)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8B7BAFA-4659-4998-A292-CF47264F66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733477"/>
              </p:ext>
            </p:extLst>
          </p:nvPr>
        </p:nvGraphicFramePr>
        <p:xfrm>
          <a:off x="3168650" y="2377406"/>
          <a:ext cx="58547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5855208" imgH="753118" progId="Equation.DSMT4">
                  <p:embed/>
                </p:oleObj>
              </mc:Choice>
              <mc:Fallback>
                <p:oleObj name="Equation" r:id="rId3" imgW="5855208" imgH="753118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68650" y="2377406"/>
                        <a:ext cx="5854700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54BA6373-0712-4705-AED9-9D97AC4462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792187"/>
              </p:ext>
            </p:extLst>
          </p:nvPr>
        </p:nvGraphicFramePr>
        <p:xfrm>
          <a:off x="2582778" y="5068386"/>
          <a:ext cx="76200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5" imgW="2882880" imgH="279360" progId="Equation.DSMT4">
                  <p:embed/>
                </p:oleObj>
              </mc:Choice>
              <mc:Fallback>
                <p:oleObj name="Equation" r:id="rId5" imgW="28828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82778" y="5068386"/>
                        <a:ext cx="7620000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566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3264"/>
            <a:ext cx="10515600" cy="755781"/>
          </a:xfrm>
        </p:spPr>
        <p:txBody>
          <a:bodyPr>
            <a:normAutofit/>
          </a:bodyPr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Dataset and Research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969" y="1399592"/>
            <a:ext cx="11614484" cy="5314027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Period: </a:t>
            </a:r>
            <a:r>
              <a:rPr lang="en-I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1996: Q1 to 2020: Q1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Source: </a:t>
            </a:r>
            <a:r>
              <a:rPr lang="en-I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RBI Handbook of Statistics on Indian Economy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Stationarity test—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Augmented Dickey-Fuller (ADF) by Dickey-Fuller (1981) &amp; Phillips-Perron (PP) by Phillips and Perron (1988)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Cointegration—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Non-Linear Autoregressive Distributed Lag (NARDL) approach by Shin et al. (2014)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Short-run and long- run symmetry based on Wald test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Long-run asymmetric coefficient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Multiplier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stability—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CUSUM and CUSUMQ by Brown </a:t>
            </a:r>
            <a:r>
              <a:rPr lang="en-I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(1975)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Diagnostic tests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903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634154"/>
              </p:ext>
            </p:extLst>
          </p:nvPr>
        </p:nvGraphicFramePr>
        <p:xfrm>
          <a:off x="417095" y="1068636"/>
          <a:ext cx="11502191" cy="541237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031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506">
                  <a:extLst>
                    <a:ext uri="{9D8B030D-6E8A-4147-A177-3AD203B41FA5}">
                      <a16:colId xmlns:a16="http://schemas.microsoft.com/office/drawing/2014/main" val="3179193722"/>
                    </a:ext>
                  </a:extLst>
                </a:gridCol>
                <a:gridCol w="1097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9705">
                  <a:extLst>
                    <a:ext uri="{9D8B030D-6E8A-4147-A177-3AD203B41FA5}">
                      <a16:colId xmlns:a16="http://schemas.microsoft.com/office/drawing/2014/main" val="3729818201"/>
                    </a:ext>
                  </a:extLst>
                </a:gridCol>
                <a:gridCol w="1427930">
                  <a:extLst>
                    <a:ext uri="{9D8B030D-6E8A-4147-A177-3AD203B41FA5}">
                      <a16:colId xmlns:a16="http://schemas.microsoft.com/office/drawing/2014/main" val="3190632739"/>
                    </a:ext>
                  </a:extLst>
                </a:gridCol>
                <a:gridCol w="1427930">
                  <a:extLst>
                    <a:ext uri="{9D8B030D-6E8A-4147-A177-3AD203B41FA5}">
                      <a16:colId xmlns:a16="http://schemas.microsoft.com/office/drawing/2014/main" val="2760734473"/>
                    </a:ext>
                  </a:extLst>
                </a:gridCol>
                <a:gridCol w="1427930">
                  <a:extLst>
                    <a:ext uri="{9D8B030D-6E8A-4147-A177-3AD203B41FA5}">
                      <a16:colId xmlns:a16="http://schemas.microsoft.com/office/drawing/2014/main" val="1575855880"/>
                    </a:ext>
                  </a:extLst>
                </a:gridCol>
                <a:gridCol w="1427930">
                  <a:extLst>
                    <a:ext uri="{9D8B030D-6E8A-4147-A177-3AD203B41FA5}">
                      <a16:colId xmlns:a16="http://schemas.microsoft.com/office/drawing/2014/main" val="913355444"/>
                    </a:ext>
                  </a:extLst>
                </a:gridCol>
              </a:tblGrid>
              <a:tr h="52301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ADF Test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(at level)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ADF Test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(at first difference)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P-P Test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(at level)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P-P Test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(at first difference)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0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t-value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t-value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t-value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t-value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1149537"/>
                  </a:ext>
                </a:extLst>
              </a:tr>
              <a:tr h="381867">
                <a:tc gridSpan="9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 Intercept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-1.03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-14.19***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-1.13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-14.44***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4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-3.33**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-3.46**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-3.93***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-3.66***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lnex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-6.14***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-8.41***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lnfd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-1.80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-12.06***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-1.58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-12.11***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425">
                <a:tc gridSpan="9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 Trend and Intercept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9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-1.09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-14.08***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-14.15***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4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-3.31*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-3.45**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4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-3.91**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-3.64**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74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lnex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-6.17***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-8.42***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9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lnfd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-4.10***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-4.11***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4C3516F0-EF23-4448-A20F-35B16E279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2379" y="202339"/>
            <a:ext cx="5293896" cy="562771"/>
          </a:xfrm>
        </p:spPr>
        <p:txBody>
          <a:bodyPr>
            <a:normAutofit fontScale="90000"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Empirical Analysis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586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9C923-4F6A-46E7-97E9-1AE224050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9853" y="365127"/>
            <a:ext cx="6946232" cy="59739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of Bounds test</a:t>
            </a: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5CA85F88-ED13-48E1-B5C6-CCD974C766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099362"/>
              </p:ext>
            </p:extLst>
          </p:nvPr>
        </p:nvGraphicFramePr>
        <p:xfrm>
          <a:off x="368968" y="1122947"/>
          <a:ext cx="11325726" cy="536992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331515">
                  <a:extLst>
                    <a:ext uri="{9D8B030D-6E8A-4147-A177-3AD203B41FA5}">
                      <a16:colId xmlns:a16="http://schemas.microsoft.com/office/drawing/2014/main" val="1649627031"/>
                    </a:ext>
                  </a:extLst>
                </a:gridCol>
                <a:gridCol w="963435">
                  <a:extLst>
                    <a:ext uri="{9D8B030D-6E8A-4147-A177-3AD203B41FA5}">
                      <a16:colId xmlns:a16="http://schemas.microsoft.com/office/drawing/2014/main" val="1943855344"/>
                    </a:ext>
                  </a:extLst>
                </a:gridCol>
                <a:gridCol w="963435">
                  <a:extLst>
                    <a:ext uri="{9D8B030D-6E8A-4147-A177-3AD203B41FA5}">
                      <a16:colId xmlns:a16="http://schemas.microsoft.com/office/drawing/2014/main" val="1990345571"/>
                    </a:ext>
                  </a:extLst>
                </a:gridCol>
                <a:gridCol w="1251397">
                  <a:extLst>
                    <a:ext uri="{9D8B030D-6E8A-4147-A177-3AD203B41FA5}">
                      <a16:colId xmlns:a16="http://schemas.microsoft.com/office/drawing/2014/main" val="1365486281"/>
                    </a:ext>
                  </a:extLst>
                </a:gridCol>
                <a:gridCol w="1540428">
                  <a:extLst>
                    <a:ext uri="{9D8B030D-6E8A-4147-A177-3AD203B41FA5}">
                      <a16:colId xmlns:a16="http://schemas.microsoft.com/office/drawing/2014/main" val="2064443025"/>
                    </a:ext>
                  </a:extLst>
                </a:gridCol>
                <a:gridCol w="1540428">
                  <a:extLst>
                    <a:ext uri="{9D8B030D-6E8A-4147-A177-3AD203B41FA5}">
                      <a16:colId xmlns:a16="http://schemas.microsoft.com/office/drawing/2014/main" val="1391625583"/>
                    </a:ext>
                  </a:extLst>
                </a:gridCol>
                <a:gridCol w="962366">
                  <a:extLst>
                    <a:ext uri="{9D8B030D-6E8A-4147-A177-3AD203B41FA5}">
                      <a16:colId xmlns:a16="http://schemas.microsoft.com/office/drawing/2014/main" val="1459139227"/>
                    </a:ext>
                  </a:extLst>
                </a:gridCol>
                <a:gridCol w="886361">
                  <a:extLst>
                    <a:ext uri="{9D8B030D-6E8A-4147-A177-3AD203B41FA5}">
                      <a16:colId xmlns:a16="http://schemas.microsoft.com/office/drawing/2014/main" val="2483251227"/>
                    </a:ext>
                  </a:extLst>
                </a:gridCol>
                <a:gridCol w="886361">
                  <a:extLst>
                    <a:ext uri="{9D8B030D-6E8A-4147-A177-3AD203B41FA5}">
                      <a16:colId xmlns:a16="http://schemas.microsoft.com/office/drawing/2014/main" val="1408602106"/>
                    </a:ext>
                  </a:extLst>
                </a:gridCol>
              </a:tblGrid>
              <a:tr h="1571508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 of Significance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 economy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=f(</a:t>
                      </a: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 Economy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i=f(ig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ig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og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og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lnex, lnfd)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671479"/>
                  </a:ext>
                </a:extLst>
              </a:tr>
              <a:tr h="759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F-stat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I(0)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I(1)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F-stat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I(0)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I(1)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671026"/>
                  </a:ext>
                </a:extLst>
              </a:tr>
              <a:tr h="759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999550"/>
                  </a:ext>
                </a:extLst>
              </a:tr>
              <a:tr h="759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2051465"/>
                  </a:ext>
                </a:extLst>
              </a:tr>
              <a:tr h="759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5612434"/>
                  </a:ext>
                </a:extLst>
              </a:tr>
              <a:tr h="759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Cointegration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Cointegration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024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1453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4561</TotalTime>
  <Words>1330</Words>
  <Application>Microsoft Office PowerPoint</Application>
  <PresentationFormat>Widescreen</PresentationFormat>
  <Paragraphs>487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Aharoni</vt:lpstr>
      <vt:lpstr>Arial</vt:lpstr>
      <vt:lpstr>Brush Script MT</vt:lpstr>
      <vt:lpstr>Calibri</vt:lpstr>
      <vt:lpstr>Calibri Light</vt:lpstr>
      <vt:lpstr>Courier New</vt:lpstr>
      <vt:lpstr>Gill Sans MT</vt:lpstr>
      <vt:lpstr>Times New Roman</vt:lpstr>
      <vt:lpstr>Wingdings</vt:lpstr>
      <vt:lpstr>Office Theme</vt:lpstr>
      <vt:lpstr>1_Office Theme</vt:lpstr>
      <vt:lpstr>2_Office Theme</vt:lpstr>
      <vt:lpstr>3_Office Theme</vt:lpstr>
      <vt:lpstr>5_Office Theme</vt:lpstr>
      <vt:lpstr>6_Office Theme</vt:lpstr>
      <vt:lpstr>Equation</vt:lpstr>
      <vt:lpstr>      Nonlinear Monetary Policy Reaction Function and Macroeconomic Fundamentals in India  </vt:lpstr>
      <vt:lpstr>   Outline of the Presentation</vt:lpstr>
      <vt:lpstr>Introduction</vt:lpstr>
      <vt:lpstr>   Motivation of the Study</vt:lpstr>
      <vt:lpstr>Literature Review</vt:lpstr>
      <vt:lpstr>Statement of the Problem</vt:lpstr>
      <vt:lpstr>Dataset and Research Methodology</vt:lpstr>
      <vt:lpstr> Empirical Analysis</vt:lpstr>
      <vt:lpstr>Results of Bounds test</vt:lpstr>
      <vt:lpstr>PowerPoint Presentation</vt:lpstr>
      <vt:lpstr>PowerPoint Presentation</vt:lpstr>
      <vt:lpstr>PowerPoint Presentation</vt:lpstr>
      <vt:lpstr>Potential Findings and their Relevance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Adiil</dc:creator>
  <cp:lastModifiedBy>Masudul Khan</cp:lastModifiedBy>
  <cp:revision>111</cp:revision>
  <dcterms:created xsi:type="dcterms:W3CDTF">2018-02-27T17:11:01Z</dcterms:created>
  <dcterms:modified xsi:type="dcterms:W3CDTF">2021-12-02T11:39:01Z</dcterms:modified>
</cp:coreProperties>
</file>