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Lst>
  <p:notesMasterIdLst>
    <p:notesMasterId r:id="rId28"/>
  </p:notesMasterIdLst>
  <p:sldIdLst>
    <p:sldId id="256" r:id="rId2"/>
    <p:sldId id="258" r:id="rId3"/>
    <p:sldId id="261" r:id="rId4"/>
    <p:sldId id="315" r:id="rId5"/>
    <p:sldId id="311" r:id="rId6"/>
    <p:sldId id="318" r:id="rId7"/>
    <p:sldId id="312" r:id="rId8"/>
    <p:sldId id="281" r:id="rId9"/>
    <p:sldId id="313" r:id="rId10"/>
    <p:sldId id="319" r:id="rId11"/>
    <p:sldId id="320" r:id="rId12"/>
    <p:sldId id="321" r:id="rId13"/>
    <p:sldId id="322" r:id="rId14"/>
    <p:sldId id="323" r:id="rId15"/>
    <p:sldId id="324" r:id="rId16"/>
    <p:sldId id="314" r:id="rId17"/>
    <p:sldId id="267" r:id="rId18"/>
    <p:sldId id="279" r:id="rId19"/>
    <p:sldId id="278" r:id="rId20"/>
    <p:sldId id="270" r:id="rId21"/>
    <p:sldId id="263" r:id="rId22"/>
    <p:sldId id="308" r:id="rId23"/>
    <p:sldId id="309" r:id="rId24"/>
    <p:sldId id="310" r:id="rId25"/>
    <p:sldId id="280" r:id="rId26"/>
    <p:sldId id="286" r:id="rId27"/>
  </p:sldIdLst>
  <p:sldSz cx="9144000" cy="5143500" type="screen16x9"/>
  <p:notesSz cx="6858000" cy="9144000"/>
  <p:embeddedFontLst>
    <p:embeddedFont>
      <p:font typeface="Montserrat" panose="00000500000000000000" pitchFamily="2" charset="-52"/>
      <p:regular r:id="rId29"/>
      <p:bold r:id="rId30"/>
      <p:italic r:id="rId31"/>
      <p:boldItalic r:id="rId32"/>
    </p:embeddedFont>
    <p:embeddedFont>
      <p:font typeface="Montserrat ExtraBold" panose="00000900000000000000" pitchFamily="2" charset="-52"/>
      <p:bold r:id="rId33"/>
      <p:boldItalic r:id="rId34"/>
    </p:embeddedFont>
    <p:embeddedFont>
      <p:font typeface="Montserrat Medium" panose="00000600000000000000" pitchFamily="2" charset="-52"/>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C42"/>
    <a:srgbClr val="001633"/>
    <a:srgbClr val="0015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B29E021-B2FD-4DDF-85EF-AB5F5E753A8D}">
  <a:tblStyle styleId="{8B29E021-B2FD-4DDF-85EF-AB5F5E753A8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802"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4935471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43901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7f9262ee2f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7f9262ee2f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37178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7f9262ee2f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7f9262ee2f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87329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7f9262ee2f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7f9262ee2f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89433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7f9262ee2f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7f9262ee2f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5719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7f9262ee2f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7f9262ee2f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134151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7f9262ee2f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7f9262ee2f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646926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7f9262ee2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7f9262ee2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376183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7f9262ee2f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7f9262ee2f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142687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6"/>
        <p:cNvGrpSpPr/>
        <p:nvPr/>
      </p:nvGrpSpPr>
      <p:grpSpPr>
        <a:xfrm>
          <a:off x="0" y="0"/>
          <a:ext cx="0" cy="0"/>
          <a:chOff x="0" y="0"/>
          <a:chExt cx="0" cy="0"/>
        </a:xfrm>
      </p:grpSpPr>
      <p:sp>
        <p:nvSpPr>
          <p:cNvPr id="2067" name="Google Shape;2067;g7f9262ee2f_0_26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8" name="Google Shape;2068;g7f9262ee2f_0_26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661900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8"/>
        <p:cNvGrpSpPr/>
        <p:nvPr/>
      </p:nvGrpSpPr>
      <p:grpSpPr>
        <a:xfrm>
          <a:off x="0" y="0"/>
          <a:ext cx="0" cy="0"/>
          <a:chOff x="0" y="0"/>
          <a:chExt cx="0" cy="0"/>
        </a:xfrm>
      </p:grpSpPr>
      <p:sp>
        <p:nvSpPr>
          <p:cNvPr id="2049" name="Google Shape;2049;g7f9262ee2f_0_263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0" name="Google Shape;2050;g7f9262ee2f_0_263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52082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7f9262ee2f_0_26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7f9262ee2f_0_26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609687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7f9262ee2f_0_245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7f9262ee2f_0_245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38570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7f9262ee2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7f9262ee2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995051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7f9262ee2f_0_245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7f9262ee2f_0_245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25685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7f9262ee2f_0_245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7f9262ee2f_0_245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76719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7f9262ee2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7f9262ee2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160828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5"/>
        <p:cNvGrpSpPr/>
        <p:nvPr/>
      </p:nvGrpSpPr>
      <p:grpSpPr>
        <a:xfrm>
          <a:off x="0" y="0"/>
          <a:ext cx="0" cy="0"/>
          <a:chOff x="0" y="0"/>
          <a:chExt cx="0" cy="0"/>
        </a:xfrm>
      </p:grpSpPr>
      <p:sp>
        <p:nvSpPr>
          <p:cNvPr id="2086" name="Google Shape;2086;g7f9262ee2f_0_263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7" name="Google Shape;2087;g7f9262ee2f_0_263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384617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5"/>
        <p:cNvGrpSpPr/>
        <p:nvPr/>
      </p:nvGrpSpPr>
      <p:grpSpPr>
        <a:xfrm>
          <a:off x="0" y="0"/>
          <a:ext cx="0" cy="0"/>
          <a:chOff x="0" y="0"/>
          <a:chExt cx="0" cy="0"/>
        </a:xfrm>
      </p:grpSpPr>
      <p:sp>
        <p:nvSpPr>
          <p:cNvPr id="2156" name="Google Shape;2156;g7f9262ee2f_0_26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7" name="Google Shape;2157;g7f9262ee2f_0_26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20133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7f9262ee2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7f9262ee2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84992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5"/>
        <p:cNvGrpSpPr/>
        <p:nvPr/>
      </p:nvGrpSpPr>
      <p:grpSpPr>
        <a:xfrm>
          <a:off x="0" y="0"/>
          <a:ext cx="0" cy="0"/>
          <a:chOff x="0" y="0"/>
          <a:chExt cx="0" cy="0"/>
        </a:xfrm>
      </p:grpSpPr>
      <p:sp>
        <p:nvSpPr>
          <p:cNvPr id="2086" name="Google Shape;2086;g7f9262ee2f_0_263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7" name="Google Shape;2087;g7f9262ee2f_0_263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82852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7f9262ee2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7f9262ee2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00923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7"/>
        <p:cNvGrpSpPr/>
        <p:nvPr/>
      </p:nvGrpSpPr>
      <p:grpSpPr>
        <a:xfrm>
          <a:off x="0" y="0"/>
          <a:ext cx="0" cy="0"/>
          <a:chOff x="0" y="0"/>
          <a:chExt cx="0" cy="0"/>
        </a:xfrm>
      </p:grpSpPr>
      <p:sp>
        <p:nvSpPr>
          <p:cNvPr id="2038" name="Google Shape;2038;g7f9262ee2f_0_261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9" name="Google Shape;2039;g7f9262ee2f_0_26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94552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7f9262ee2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7f9262ee2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1396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3"/>
        <p:cNvGrpSpPr/>
        <p:nvPr/>
      </p:nvGrpSpPr>
      <p:grpSpPr>
        <a:xfrm>
          <a:off x="0" y="0"/>
          <a:ext cx="0" cy="0"/>
          <a:chOff x="0" y="0"/>
          <a:chExt cx="0" cy="0"/>
        </a:xfrm>
      </p:grpSpPr>
      <p:sp>
        <p:nvSpPr>
          <p:cNvPr id="2094" name="Google Shape;2094;g7f9262ee2f_0_263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5" name="Google Shape;2095;g7f9262ee2f_0_263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52439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7f9262ee2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7f9262ee2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180332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bit.ly/2Tynxth" TargetMode="External"/><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hyperlink" Target="http://bit.ly/2TtBDfr" TargetMode="External"/><Relationship Id="rId4" Type="http://schemas.openxmlformats.org/officeDocument/2006/relationships/hyperlink" Target="http://bit.ly/2TyoMsr" TargetMode="Externa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Design">
  <p:cSld name="CAPTION_ONLY_1">
    <p:bg>
      <p:bgPr>
        <a:blipFill>
          <a:blip r:embed="rId2">
            <a:alphaModFix/>
          </a:blip>
          <a:stretch>
            <a:fillRect/>
          </a:stretch>
        </a:blipFill>
        <a:effectLst/>
      </p:bgPr>
    </p:bg>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Design 3">
  <p:cSld name="CAPTION_ONLY_1_1_1_2">
    <p:bg>
      <p:bgPr>
        <a:blipFill>
          <a:blip r:embed="rId2">
            <a:alphaModFix/>
          </a:blip>
          <a:stretch>
            <a:fillRect/>
          </a:stretch>
        </a:blipFill>
        <a:effectLst/>
      </p:bgPr>
    </p:bg>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hree Numbers">
  <p:cSld name="CAPTION_ONLY_1_1_1_1">
    <p:bg>
      <p:bgPr>
        <a:blipFill>
          <a:blip r:embed="rId2">
            <a:alphaModFix/>
          </a:blip>
          <a:stretch>
            <a:fillRect/>
          </a:stretch>
        </a:blipFill>
        <a:effectLst/>
      </p:bgPr>
    </p:bg>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 Four Columns 1">
  <p:cSld name="TITLE_1_1_2_1">
    <p:bg>
      <p:bgPr>
        <a:blipFill>
          <a:blip r:embed="rId2">
            <a:alphaModFix/>
          </a:blip>
          <a:stretch>
            <a:fillRect/>
          </a:stretch>
        </a:blipFill>
        <a:effectLst/>
      </p:bgPr>
    </p:bg>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hanks + Credits">
  <p:cSld name="SECTION_HEADER_1">
    <p:bg>
      <p:bgPr>
        <a:blipFill>
          <a:blip r:embed="rId2">
            <a:alphaModFix/>
          </a:blip>
          <a:stretch>
            <a:fillRect/>
          </a:stretch>
        </a:blipFill>
        <a:effectLst/>
      </p:bgPr>
    </p:bg>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Medium"/>
                <a:ea typeface="Montserrat Medium"/>
                <a:cs typeface="Montserrat Medium"/>
                <a:sym typeface="Montserrat Medium"/>
              </a:rPr>
              <a:t>CREDITS: This presentation template was created by </a:t>
            </a:r>
            <a:r>
              <a:rPr lang="en" sz="1000">
                <a:solidFill>
                  <a:schemeClr val="accent1"/>
                </a:solidFill>
                <a:uFill>
                  <a:noFill/>
                </a:uFill>
                <a:latin typeface="Montserrat Medium"/>
                <a:ea typeface="Montserrat Medium"/>
                <a:cs typeface="Montserrat Medium"/>
                <a:sym typeface="Montserrat Medium"/>
                <a:hlinkClick r:id="rId3">
                  <a:extLst>
                    <a:ext uri="{A12FA001-AC4F-418D-AE19-62706E023703}">
                      <ahyp:hlinkClr xmlns:ahyp="http://schemas.microsoft.com/office/drawing/2018/hyperlinkcolor" val="tx"/>
                    </a:ext>
                  </a:extLst>
                </a:hlinkClick>
              </a:rPr>
              <a:t>Slidesgo</a:t>
            </a:r>
            <a:r>
              <a:rPr lang="en" sz="1000">
                <a:solidFill>
                  <a:schemeClr val="accent1"/>
                </a:solidFill>
                <a:latin typeface="Montserrat Medium"/>
                <a:ea typeface="Montserrat Medium"/>
                <a:cs typeface="Montserrat Medium"/>
                <a:sym typeface="Montserrat Medium"/>
              </a:rPr>
              <a:t>, including icons by </a:t>
            </a:r>
            <a:r>
              <a:rPr lang="en" sz="1000">
                <a:solidFill>
                  <a:schemeClr val="accent1"/>
                </a:solidFill>
                <a:uFill>
                  <a:noFill/>
                </a:uFill>
                <a:latin typeface="Montserrat Medium"/>
                <a:ea typeface="Montserrat Medium"/>
                <a:cs typeface="Montserrat Medium"/>
                <a:sym typeface="Montserrat Medium"/>
                <a:hlinkClick r:id="rId4">
                  <a:extLst>
                    <a:ext uri="{A12FA001-AC4F-418D-AE19-62706E023703}">
                      <ahyp:hlinkClr xmlns:ahyp="http://schemas.microsoft.com/office/drawing/2018/hyperlinkcolor" val="tx"/>
                    </a:ext>
                  </a:extLst>
                </a:hlinkClick>
              </a:rPr>
              <a:t>Flaticon</a:t>
            </a:r>
            <a:r>
              <a:rPr lang="en" sz="1000">
                <a:solidFill>
                  <a:schemeClr val="accent1"/>
                </a:solidFill>
                <a:latin typeface="Montserrat Medium"/>
                <a:ea typeface="Montserrat Medium"/>
                <a:cs typeface="Montserrat Medium"/>
                <a:sym typeface="Montserrat Medium"/>
              </a:rPr>
              <a:t>, and infographics &amp; images by </a:t>
            </a:r>
            <a:r>
              <a:rPr lang="en" sz="1000">
                <a:solidFill>
                  <a:schemeClr val="accent1"/>
                </a:solidFill>
                <a:uFill>
                  <a:noFill/>
                </a:uFill>
                <a:latin typeface="Montserrat Medium"/>
                <a:ea typeface="Montserrat Medium"/>
                <a:cs typeface="Montserrat Medium"/>
                <a:sym typeface="Montserrat Medium"/>
                <a:hlinkClick r:id="rId5">
                  <a:extLst>
                    <a:ext uri="{A12FA001-AC4F-418D-AE19-62706E023703}">
                      <ahyp:hlinkClr xmlns:ahyp="http://schemas.microsoft.com/office/drawing/2018/hyperlinkcolor" val="tx"/>
                    </a:ext>
                  </a:extLst>
                </a:hlinkClick>
              </a:rPr>
              <a:t>Freepik</a:t>
            </a:r>
            <a:r>
              <a:rPr lang="en" sz="1000">
                <a:solidFill>
                  <a:schemeClr val="accent1"/>
                </a:solidFill>
                <a:latin typeface="Montserrat Medium"/>
                <a:ea typeface="Montserrat Medium"/>
                <a:cs typeface="Montserrat Medium"/>
                <a:sym typeface="Montserrat Medium"/>
              </a:rPr>
              <a:t>. </a:t>
            </a:r>
            <a:endParaRPr sz="1000">
              <a:solidFill>
                <a:schemeClr val="accent1"/>
              </a:solidFill>
              <a:latin typeface="Montserrat Medium"/>
              <a:ea typeface="Montserrat Medium"/>
              <a:cs typeface="Montserrat Medium"/>
              <a:sym typeface="Montserrat Medium"/>
            </a:endParaRPr>
          </a:p>
          <a:p>
            <a:pPr marL="0" lvl="0" indent="0" algn="l" rtl="0">
              <a:spcBef>
                <a:spcPts val="300"/>
              </a:spcBef>
              <a:spcAft>
                <a:spcPts val="0"/>
              </a:spcAft>
              <a:buNone/>
            </a:pPr>
            <a:endParaRPr sz="1000">
              <a:solidFill>
                <a:schemeClr val="accent1"/>
              </a:solidFill>
              <a:latin typeface="Montserrat Medium"/>
              <a:ea typeface="Montserrat Medium"/>
              <a:cs typeface="Montserrat Medium"/>
              <a:sym typeface="Montserrat Medium"/>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blipFill>
          <a:blip r:embed="rId2">
            <a:alphaModFix/>
          </a:blip>
          <a:stretch>
            <a:fillRect/>
          </a:stretch>
        </a:blipFill>
        <a:effectLst/>
      </p:bgPr>
    </p:bg>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bg>
      <p:bgPr>
        <a:blipFill>
          <a:blip r:embed="rId2">
            <a:alphaModFix/>
          </a:blip>
          <a:stretch>
            <a:fillRect/>
          </a:stretch>
        </a:blipFill>
        <a:effectLst/>
      </p:bgPr>
    </p:bg>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blipFill>
          <a:blip r:embed="rId2">
            <a:alphaModFix/>
          </a:blip>
          <a:stretch>
            <a:fillRect/>
          </a:stretch>
        </a:blipFill>
        <a:effectLst/>
      </p:bgPr>
    </p:bg>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40"/>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bg>
      <p:bgPr>
        <a:blipFill>
          <a:blip r:embed="rId2">
            <a:alphaModFix/>
          </a:blip>
          <a:stretch>
            <a:fillRect/>
          </a:stretch>
        </a:blipFill>
        <a:effectLst/>
      </p:bgPr>
    </p:bg>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bg>
      <p:bgPr>
        <a:blipFill>
          <a:blip r:embed="rId2">
            <a:alphaModFix/>
          </a:blip>
          <a:stretch>
            <a:fillRect/>
          </a:stretch>
        </a:blipFill>
        <a:effectLst/>
      </p:bgPr>
    </p:bg>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text">
  <p:cSld name="TITLE_1_1_1">
    <p:bg>
      <p:bgPr>
        <a:blipFill>
          <a:blip r:embed="rId2">
            <a:alphaModFix/>
          </a:blip>
          <a:stretch>
            <a:fillRect/>
          </a:stretch>
        </a:blipFill>
        <a:effectLst/>
      </p:bgPr>
    </p:bg>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ExtraBold"/>
              <a:buNone/>
              <a:defRPr sz="28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5" r:id="rId5"/>
    <p:sldLayoutId id="2147483658" r:id="rId6"/>
    <p:sldLayoutId id="2147483660" r:id="rId7"/>
    <p:sldLayoutId id="2147483663" r:id="rId8"/>
    <p:sldLayoutId id="2147483665" r:id="rId9"/>
    <p:sldLayoutId id="2147483666" r:id="rId10"/>
    <p:sldLayoutId id="2147483669" r:id="rId11"/>
    <p:sldLayoutId id="2147483672" r:id="rId12"/>
    <p:sldLayoutId id="2147483673" r:id="rId13"/>
    <p:sldLayoutId id="2147483674" r:id="rId14"/>
    <p:sldLayoutId id="2147483679"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1312315" y="1499622"/>
            <a:ext cx="5787483" cy="122305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lvl="0"/>
            <a:r>
              <a:rPr lang="en-US" sz="3200" dirty="0">
                <a:ln w="12700">
                  <a:solidFill>
                    <a:schemeClr val="accent1"/>
                  </a:solidFill>
                  <a:prstDash val="solid"/>
                </a:ln>
                <a:pattFill prst="pct50">
                  <a:fgClr>
                    <a:schemeClr val="accent1"/>
                  </a:fgClr>
                  <a:bgClr>
                    <a:schemeClr val="accent1">
                      <a:lumMod val="20000"/>
                      <a:lumOff val="80000"/>
                    </a:schemeClr>
                  </a:bgClr>
                </a:pattFill>
                <a:latin typeface="Times New Roman" panose="02020603050405020304" pitchFamily="18" charset="0"/>
                <a:cs typeface="Times New Roman" panose="02020603050405020304" pitchFamily="18" charset="0"/>
              </a:rPr>
              <a:t>Examining Services Trade </a:t>
            </a:r>
            <a:br>
              <a:rPr lang="en-US" sz="3200" dirty="0">
                <a:ln w="12700">
                  <a:solidFill>
                    <a:schemeClr val="accent1"/>
                  </a:solidFill>
                  <a:prstDash val="solid"/>
                </a:ln>
                <a:pattFill prst="pct50">
                  <a:fgClr>
                    <a:schemeClr val="accent1"/>
                  </a:fgClr>
                  <a:bgClr>
                    <a:schemeClr val="accent1">
                      <a:lumMod val="20000"/>
                      <a:lumOff val="80000"/>
                    </a:schemeClr>
                  </a:bgClr>
                </a:pattFill>
                <a:latin typeface="Times New Roman" panose="02020603050405020304" pitchFamily="18" charset="0"/>
                <a:cs typeface="Times New Roman" panose="02020603050405020304" pitchFamily="18" charset="0"/>
              </a:rPr>
            </a:br>
            <a:r>
              <a:rPr lang="en-US" sz="3200" dirty="0">
                <a:ln w="12700">
                  <a:solidFill>
                    <a:schemeClr val="accent1"/>
                  </a:solidFill>
                  <a:prstDash val="solid"/>
                </a:ln>
                <a:pattFill prst="pct50">
                  <a:fgClr>
                    <a:schemeClr val="accent1"/>
                  </a:fgClr>
                  <a:bgClr>
                    <a:schemeClr val="accent1">
                      <a:lumMod val="20000"/>
                      <a:lumOff val="80000"/>
                    </a:schemeClr>
                  </a:bgClr>
                </a:pattFill>
                <a:latin typeface="Times New Roman" panose="02020603050405020304" pitchFamily="18" charset="0"/>
                <a:cs typeface="Times New Roman" panose="02020603050405020304" pitchFamily="18" charset="0"/>
              </a:rPr>
              <a:t>and its Potential Role in Economic Development</a:t>
            </a:r>
            <a:endParaRPr sz="3200" dirty="0">
              <a:ln w="12700">
                <a:solidFill>
                  <a:schemeClr val="accent1"/>
                </a:solidFill>
                <a:prstDash val="solid"/>
              </a:ln>
              <a:pattFill prst="pct50">
                <a:fgClr>
                  <a:schemeClr val="accent1"/>
                </a:fgClr>
                <a:bgClr>
                  <a:schemeClr val="accent1">
                    <a:lumMod val="20000"/>
                    <a:lumOff val="80000"/>
                  </a:schemeClr>
                </a:bgClr>
              </a:pattFill>
              <a:latin typeface="Times New Roman" panose="02020603050405020304" pitchFamily="18" charset="0"/>
              <a:cs typeface="Times New Roman" panose="02020603050405020304" pitchFamily="18" charset="0"/>
            </a:endParaRPr>
          </a:p>
        </p:txBody>
      </p:sp>
      <p:sp>
        <p:nvSpPr>
          <p:cNvPr id="163" name="Google Shape;163;p38"/>
          <p:cNvSpPr txBox="1">
            <a:spLocks noGrp="1"/>
          </p:cNvSpPr>
          <p:nvPr>
            <p:ph type="subTitle" idx="1"/>
          </p:nvPr>
        </p:nvSpPr>
        <p:spPr>
          <a:xfrm>
            <a:off x="1678257" y="3829791"/>
            <a:ext cx="5055600" cy="464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sz="1800" b="1" dirty="0">
                <a:latin typeface="Times New Roman" panose="02020603050405020304" pitchFamily="18" charset="0"/>
                <a:cs typeface="Times New Roman" panose="02020603050405020304" pitchFamily="18" charset="0"/>
              </a:rPr>
              <a:t>Jasna Tonovska</a:t>
            </a:r>
          </a:p>
          <a:p>
            <a:pPr marL="0" lvl="0" indent="0" rtl="0">
              <a:spcBef>
                <a:spcPts val="0"/>
              </a:spcBef>
              <a:spcAft>
                <a:spcPts val="0"/>
              </a:spcAft>
              <a:buNone/>
            </a:pPr>
            <a:r>
              <a:rPr lang="en-US" sz="1800" b="1" dirty="0">
                <a:latin typeface="Times New Roman" panose="02020603050405020304" pitchFamily="18" charset="0"/>
                <a:cs typeface="Times New Roman" panose="02020603050405020304" pitchFamily="18" charset="0"/>
              </a:rPr>
              <a:t>Misho Nikolov</a:t>
            </a:r>
          </a:p>
        </p:txBody>
      </p:sp>
      <p:sp>
        <p:nvSpPr>
          <p:cNvPr id="164" name="Google Shape;164;p38"/>
          <p:cNvSpPr txBox="1">
            <a:spLocks noGrp="1"/>
          </p:cNvSpPr>
          <p:nvPr>
            <p:ph type="ctrTitle"/>
          </p:nvPr>
        </p:nvSpPr>
        <p:spPr>
          <a:xfrm>
            <a:off x="2575707" y="3187372"/>
            <a:ext cx="3260700" cy="642419"/>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lvl="0"/>
            <a:r>
              <a:rPr lang="en-US" sz="1800" dirty="0">
                <a:latin typeface="Times New Roman" panose="02020603050405020304" pitchFamily="18" charset="0"/>
                <a:ea typeface="Montserrat ExtraLight"/>
                <a:cs typeface="Times New Roman" panose="02020603050405020304" pitchFamily="18" charset="0"/>
                <a:sym typeface="Montserrat ExtraLight"/>
              </a:rPr>
              <a:t>15th South-Eastern European Economic Research Workshop</a:t>
            </a:r>
            <a:br>
              <a:rPr lang="en-US" sz="1800" dirty="0">
                <a:latin typeface="Times New Roman" panose="02020603050405020304" pitchFamily="18" charset="0"/>
                <a:ea typeface="Montserrat ExtraLight"/>
                <a:cs typeface="Times New Roman" panose="02020603050405020304" pitchFamily="18" charset="0"/>
                <a:sym typeface="Montserrat ExtraLight"/>
              </a:rPr>
            </a:br>
            <a:r>
              <a:rPr lang="mk-MK" sz="1800" dirty="0">
                <a:latin typeface="Times New Roman" panose="02020603050405020304" pitchFamily="18" charset="0"/>
                <a:ea typeface="Montserrat ExtraLight"/>
                <a:cs typeface="Times New Roman" panose="02020603050405020304" pitchFamily="18" charset="0"/>
                <a:sym typeface="Montserrat ExtraLight"/>
              </a:rPr>
              <a:t>- </a:t>
            </a:r>
            <a:r>
              <a:rPr lang="en-US" sz="1800" dirty="0">
                <a:latin typeface="Times New Roman" panose="02020603050405020304" pitchFamily="18" charset="0"/>
                <a:ea typeface="Montserrat ExtraLight"/>
                <a:cs typeface="Times New Roman" panose="02020603050405020304" pitchFamily="18" charset="0"/>
                <a:sym typeface="Montserrat ExtraLight"/>
              </a:rPr>
              <a:t>7-8 December 2021 </a:t>
            </a:r>
            <a:r>
              <a:rPr lang="mk-MK" sz="1800" dirty="0">
                <a:latin typeface="Times New Roman" panose="02020603050405020304" pitchFamily="18" charset="0"/>
                <a:ea typeface="Montserrat ExtraLight"/>
                <a:cs typeface="Times New Roman" panose="02020603050405020304" pitchFamily="18" charset="0"/>
                <a:sym typeface="Montserrat ExtraLight"/>
              </a:rPr>
              <a:t>-</a:t>
            </a:r>
            <a:endParaRPr sz="1800" dirty="0">
              <a:latin typeface="Times New Roman" panose="02020603050405020304" pitchFamily="18" charset="0"/>
              <a:ea typeface="Montserrat ExtraLight"/>
              <a:cs typeface="Times New Roman" panose="02020603050405020304" pitchFamily="18" charset="0"/>
              <a:sym typeface="Montserrat ExtraLight"/>
            </a:endParaRPr>
          </a:p>
        </p:txBody>
      </p:sp>
      <p:cxnSp>
        <p:nvCxnSpPr>
          <p:cNvPr id="165" name="Google Shape;165;p38"/>
          <p:cNvCxnSpPr/>
          <p:nvPr/>
        </p:nvCxnSpPr>
        <p:spPr>
          <a:xfrm>
            <a:off x="2824557" y="2772737"/>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50"/>
          <p:cNvSpPr txBox="1">
            <a:spLocks noGrp="1"/>
          </p:cNvSpPr>
          <p:nvPr>
            <p:ph type="title"/>
          </p:nvPr>
        </p:nvSpPr>
        <p:spPr>
          <a:xfrm>
            <a:off x="938500" y="445025"/>
            <a:ext cx="6553163"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TOTAL TRADE AND BALANCE OF GOODS AND SERVICES</a:t>
            </a:r>
            <a:endParaRPr lang="ru-RU" b="1" dirty="0">
              <a:latin typeface="Times New Roman" panose="02020603050405020304" pitchFamily="18" charset="0"/>
              <a:cs typeface="Times New Roman" panose="02020603050405020304" pitchFamily="18" charset="0"/>
            </a:endParaRPr>
          </a:p>
        </p:txBody>
      </p:sp>
      <p:cxnSp>
        <p:nvCxnSpPr>
          <p:cNvPr id="281" name="Google Shape;281;p5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 name="TextBox 1"/>
          <p:cNvSpPr txBox="1"/>
          <p:nvPr/>
        </p:nvSpPr>
        <p:spPr>
          <a:xfrm>
            <a:off x="938500" y="4673322"/>
            <a:ext cx="5967664" cy="307777"/>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Source: IMF Balance of Payments Statistics</a:t>
            </a:r>
            <a:r>
              <a:rPr lang="en-US" dirty="0">
                <a:solidFill>
                  <a:schemeClr val="bg1"/>
                </a:solidFill>
              </a:rPr>
              <a:t>.</a:t>
            </a:r>
            <a:r>
              <a:rPr lang="mk-MK" dirty="0">
                <a:solidFill>
                  <a:schemeClr val="bg1"/>
                </a:solidFill>
              </a:rPr>
              <a:t> </a:t>
            </a:r>
            <a:endParaRPr lang="en-US" dirty="0">
              <a:solidFill>
                <a:schemeClr val="bg1"/>
              </a:solidFill>
            </a:endParaRPr>
          </a:p>
        </p:txBody>
      </p:sp>
      <p:pic>
        <p:nvPicPr>
          <p:cNvPr id="3" name="Picture 2"/>
          <p:cNvPicPr>
            <a:picLocks noChangeAspect="1"/>
          </p:cNvPicPr>
          <p:nvPr/>
        </p:nvPicPr>
        <p:blipFill>
          <a:blip r:embed="rId3"/>
          <a:stretch>
            <a:fillRect/>
          </a:stretch>
        </p:blipFill>
        <p:spPr>
          <a:xfrm>
            <a:off x="938500" y="2028708"/>
            <a:ext cx="7528134" cy="2644614"/>
          </a:xfrm>
          <a:prstGeom prst="rect">
            <a:avLst/>
          </a:prstGeom>
        </p:spPr>
      </p:pic>
    </p:spTree>
    <p:extLst>
      <p:ext uri="{BB962C8B-B14F-4D97-AF65-F5344CB8AC3E}">
        <p14:creationId xmlns:p14="http://schemas.microsoft.com/office/powerpoint/2010/main" val="7221087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50"/>
          <p:cNvSpPr txBox="1">
            <a:spLocks noGrp="1"/>
          </p:cNvSpPr>
          <p:nvPr>
            <p:ph type="title"/>
          </p:nvPr>
        </p:nvSpPr>
        <p:spPr>
          <a:xfrm>
            <a:off x="938500" y="445025"/>
            <a:ext cx="6553163"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SECTORAL COMPOSITION</a:t>
            </a:r>
            <a:endParaRPr lang="ru-RU" b="1" dirty="0">
              <a:latin typeface="Times New Roman" panose="02020603050405020304" pitchFamily="18" charset="0"/>
              <a:cs typeface="Times New Roman" panose="02020603050405020304" pitchFamily="18" charset="0"/>
            </a:endParaRPr>
          </a:p>
        </p:txBody>
      </p:sp>
      <p:cxnSp>
        <p:nvCxnSpPr>
          <p:cNvPr id="281" name="Google Shape;281;p5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 name="TextBox 1"/>
          <p:cNvSpPr txBox="1"/>
          <p:nvPr/>
        </p:nvSpPr>
        <p:spPr>
          <a:xfrm>
            <a:off x="938500" y="4673322"/>
            <a:ext cx="5967664" cy="307777"/>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Source: IMF Balance of Payments Statistics</a:t>
            </a:r>
            <a:r>
              <a:rPr lang="en-US" dirty="0">
                <a:solidFill>
                  <a:schemeClr val="bg1"/>
                </a:solidFill>
              </a:rPr>
              <a:t>.</a:t>
            </a:r>
            <a:r>
              <a:rPr lang="mk-MK" dirty="0">
                <a:solidFill>
                  <a:schemeClr val="bg1"/>
                </a:solidFill>
              </a:rPr>
              <a:t> </a:t>
            </a:r>
            <a:endParaRPr lang="en-US" dirty="0">
              <a:solidFill>
                <a:schemeClr val="bg1"/>
              </a:solidFill>
            </a:endParaRPr>
          </a:p>
        </p:txBody>
      </p:sp>
      <p:pic>
        <p:nvPicPr>
          <p:cNvPr id="4" name="Picture 3"/>
          <p:cNvPicPr>
            <a:picLocks noChangeAspect="1"/>
          </p:cNvPicPr>
          <p:nvPr/>
        </p:nvPicPr>
        <p:blipFill>
          <a:blip r:embed="rId3"/>
          <a:stretch>
            <a:fillRect/>
          </a:stretch>
        </p:blipFill>
        <p:spPr>
          <a:xfrm>
            <a:off x="1026200" y="1827383"/>
            <a:ext cx="6860500" cy="2845939"/>
          </a:xfrm>
          <a:prstGeom prst="rect">
            <a:avLst/>
          </a:prstGeom>
        </p:spPr>
      </p:pic>
    </p:spTree>
    <p:extLst>
      <p:ext uri="{BB962C8B-B14F-4D97-AF65-F5344CB8AC3E}">
        <p14:creationId xmlns:p14="http://schemas.microsoft.com/office/powerpoint/2010/main" val="950672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50"/>
          <p:cNvSpPr txBox="1">
            <a:spLocks noGrp="1"/>
          </p:cNvSpPr>
          <p:nvPr>
            <p:ph type="title"/>
          </p:nvPr>
        </p:nvSpPr>
        <p:spPr>
          <a:xfrm>
            <a:off x="938500" y="445025"/>
            <a:ext cx="6553163"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SERVICES VALUE ADDED AND STRI</a:t>
            </a:r>
            <a:endParaRPr lang="ru-RU" b="1" dirty="0">
              <a:latin typeface="Times New Roman" panose="02020603050405020304" pitchFamily="18" charset="0"/>
              <a:cs typeface="Times New Roman" panose="02020603050405020304" pitchFamily="18" charset="0"/>
            </a:endParaRPr>
          </a:p>
        </p:txBody>
      </p:sp>
      <p:cxnSp>
        <p:nvCxnSpPr>
          <p:cNvPr id="281" name="Google Shape;281;p5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 name="TextBox 1"/>
          <p:cNvSpPr txBox="1"/>
          <p:nvPr/>
        </p:nvSpPr>
        <p:spPr>
          <a:xfrm>
            <a:off x="938500" y="4673322"/>
            <a:ext cx="3596002" cy="738664"/>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Source: IMF Balance of Payments Statistics and WB World Development Indicators.</a:t>
            </a:r>
          </a:p>
          <a:p>
            <a:r>
              <a:rPr lang="mk-MK" dirty="0">
                <a:solidFill>
                  <a:schemeClr val="bg1"/>
                </a:solidFill>
              </a:rPr>
              <a:t> </a:t>
            </a:r>
            <a:endParaRPr lang="en-US" dirty="0">
              <a:solidFill>
                <a:schemeClr val="bg1"/>
              </a:solidFill>
            </a:endParaRPr>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977202" y="2095500"/>
            <a:ext cx="3518598" cy="2577822"/>
          </a:xfrm>
          <a:prstGeom prst="rect">
            <a:avLst/>
          </a:prstGeom>
          <a:noFill/>
        </p:spPr>
      </p:pic>
      <p:pic>
        <p:nvPicPr>
          <p:cNvPr id="7" name="Picture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34502" y="2095500"/>
            <a:ext cx="3237898" cy="2577822"/>
          </a:xfrm>
          <a:prstGeom prst="rect">
            <a:avLst/>
          </a:prstGeom>
          <a:noFill/>
        </p:spPr>
      </p:pic>
      <p:sp>
        <p:nvSpPr>
          <p:cNvPr id="8" name="TextBox 7"/>
          <p:cNvSpPr txBox="1"/>
          <p:nvPr/>
        </p:nvSpPr>
        <p:spPr>
          <a:xfrm>
            <a:off x="4495799" y="4673322"/>
            <a:ext cx="4200526" cy="523220"/>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Source: OECD, Services Trade Restrictiveness Index. *Data available for Baltics and CEE countries only.</a:t>
            </a:r>
            <a:r>
              <a:rPr lang="mk-MK" dirty="0">
                <a:solidFill>
                  <a:schemeClr val="bg1"/>
                </a:solidFill>
                <a:latin typeface="Times New Roman" panose="02020603050405020304" pitchFamily="18" charset="0"/>
                <a:cs typeface="Times New Roman" panose="02020603050405020304" pitchFamily="18" charset="0"/>
              </a:rPr>
              <a:t> </a:t>
            </a:r>
            <a:endParaRPr lang="en-US"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1986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50"/>
          <p:cNvSpPr txBox="1">
            <a:spLocks noGrp="1"/>
          </p:cNvSpPr>
          <p:nvPr>
            <p:ph type="title"/>
          </p:nvPr>
        </p:nvSpPr>
        <p:spPr>
          <a:xfrm>
            <a:off x="938500" y="445025"/>
            <a:ext cx="7281575"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FDI IN SERVICES AND SERVICES CONTENT OF GROSS EXPORTS</a:t>
            </a:r>
            <a:endParaRPr lang="ru-RU" b="1" dirty="0">
              <a:latin typeface="Times New Roman" panose="02020603050405020304" pitchFamily="18" charset="0"/>
              <a:cs typeface="Times New Roman" panose="02020603050405020304" pitchFamily="18" charset="0"/>
            </a:endParaRPr>
          </a:p>
        </p:txBody>
      </p:sp>
      <p:cxnSp>
        <p:nvCxnSpPr>
          <p:cNvPr id="281" name="Google Shape;281;p5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 name="TextBox 1"/>
          <p:cNvSpPr txBox="1"/>
          <p:nvPr/>
        </p:nvSpPr>
        <p:spPr>
          <a:xfrm>
            <a:off x="657225" y="4673322"/>
            <a:ext cx="3877277" cy="523220"/>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Source: National central banks. </a:t>
            </a:r>
          </a:p>
          <a:p>
            <a:r>
              <a:rPr lang="en-US" dirty="0">
                <a:solidFill>
                  <a:schemeClr val="bg1"/>
                </a:solidFill>
                <a:latin typeface="Times New Roman" panose="02020603050405020304" pitchFamily="18" charset="0"/>
                <a:cs typeface="Times New Roman" panose="02020603050405020304" pitchFamily="18" charset="0"/>
              </a:rPr>
              <a:t>*Data unavailable for: SVK, HRV, SVN and ALB.</a:t>
            </a:r>
            <a:r>
              <a:rPr lang="mk-MK" dirty="0">
                <a:solidFill>
                  <a:schemeClr val="bg1"/>
                </a:solidFill>
              </a:rPr>
              <a:t> </a:t>
            </a:r>
            <a:endParaRPr lang="en-US" dirty="0">
              <a:solidFill>
                <a:schemeClr val="bg1"/>
              </a:solidFill>
            </a:endParaRPr>
          </a:p>
        </p:txBody>
      </p:sp>
      <p:sp>
        <p:nvSpPr>
          <p:cNvPr id="8" name="TextBox 7"/>
          <p:cNvSpPr txBox="1"/>
          <p:nvPr/>
        </p:nvSpPr>
        <p:spPr>
          <a:xfrm>
            <a:off x="4495799" y="4673322"/>
            <a:ext cx="4200526" cy="523220"/>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Source: OECD TIVA database. </a:t>
            </a:r>
          </a:p>
          <a:p>
            <a:r>
              <a:rPr lang="en-US" dirty="0">
                <a:solidFill>
                  <a:schemeClr val="bg1"/>
                </a:solidFill>
                <a:latin typeface="Times New Roman" panose="02020603050405020304" pitchFamily="18" charset="0"/>
                <a:cs typeface="Times New Roman" panose="02020603050405020304" pitchFamily="18" charset="0"/>
              </a:rPr>
              <a:t>*Data available for SEE non-EU countries.</a:t>
            </a:r>
            <a:r>
              <a:rPr lang="mk-MK" dirty="0">
                <a:solidFill>
                  <a:schemeClr val="bg1"/>
                </a:solidFill>
                <a:latin typeface="Times New Roman" panose="02020603050405020304" pitchFamily="18" charset="0"/>
                <a:cs typeface="Times New Roman" panose="02020603050405020304" pitchFamily="18" charset="0"/>
              </a:rPr>
              <a:t> </a:t>
            </a:r>
            <a:endParaRPr lang="en-US" dirty="0">
              <a:solidFill>
                <a:schemeClr val="bg1"/>
              </a:solidFill>
              <a:latin typeface="Times New Roman" panose="02020603050405020304" pitchFamily="18" charset="0"/>
              <a:cs typeface="Times New Roman" panose="02020603050405020304" pitchFamily="18" charset="0"/>
            </a:endParaRPr>
          </a:p>
        </p:txBody>
      </p:sp>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857250" y="2171700"/>
            <a:ext cx="3533775" cy="2394585"/>
          </a:xfrm>
          <a:prstGeom prst="rect">
            <a:avLst/>
          </a:prstGeom>
          <a:noFill/>
        </p:spPr>
      </p:pic>
      <p:pic>
        <p:nvPicPr>
          <p:cNvPr id="10" name="Picture 9"/>
          <p:cNvPicPr/>
          <p:nvPr/>
        </p:nvPicPr>
        <p:blipFill>
          <a:blip r:embed="rId4">
            <a:extLst>
              <a:ext uri="{28A0092B-C50C-407E-A947-70E740481C1C}">
                <a14:useLocalDpi xmlns:a14="http://schemas.microsoft.com/office/drawing/2010/main" val="0"/>
              </a:ext>
            </a:extLst>
          </a:blip>
          <a:srcRect/>
          <a:stretch>
            <a:fillRect/>
          </a:stretch>
        </p:blipFill>
        <p:spPr bwMode="auto">
          <a:xfrm>
            <a:off x="4534502" y="2171699"/>
            <a:ext cx="3542698" cy="2394585"/>
          </a:xfrm>
          <a:prstGeom prst="rect">
            <a:avLst/>
          </a:prstGeom>
          <a:noFill/>
        </p:spPr>
      </p:pic>
    </p:spTree>
    <p:extLst>
      <p:ext uri="{BB962C8B-B14F-4D97-AF65-F5344CB8AC3E}">
        <p14:creationId xmlns:p14="http://schemas.microsoft.com/office/powerpoint/2010/main" val="253862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50"/>
          <p:cNvSpPr txBox="1">
            <a:spLocks noGrp="1"/>
          </p:cNvSpPr>
          <p:nvPr>
            <p:ph type="title"/>
          </p:nvPr>
        </p:nvSpPr>
        <p:spPr>
          <a:xfrm>
            <a:off x="938500" y="445025"/>
            <a:ext cx="681485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EXPORTS IN SERVICES AND GDP PER CAPITA GROWTH</a:t>
            </a:r>
            <a:endParaRPr lang="ru-RU" b="1" dirty="0">
              <a:latin typeface="Times New Roman" panose="02020603050405020304" pitchFamily="18" charset="0"/>
              <a:cs typeface="Times New Roman" panose="02020603050405020304" pitchFamily="18" charset="0"/>
            </a:endParaRPr>
          </a:p>
        </p:txBody>
      </p:sp>
      <p:cxnSp>
        <p:nvCxnSpPr>
          <p:cNvPr id="281" name="Google Shape;281;p5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 name="TextBox 1"/>
          <p:cNvSpPr txBox="1"/>
          <p:nvPr/>
        </p:nvSpPr>
        <p:spPr>
          <a:xfrm>
            <a:off x="938499" y="4673322"/>
            <a:ext cx="6424325" cy="307777"/>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Source: IMF Balance of Payments and World Economic Outlook database. </a:t>
            </a:r>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938499" y="1638300"/>
            <a:ext cx="7005351" cy="2962275"/>
          </a:xfrm>
          <a:prstGeom prst="rect">
            <a:avLst/>
          </a:prstGeom>
          <a:noFill/>
        </p:spPr>
      </p:pic>
    </p:spTree>
    <p:extLst>
      <p:ext uri="{BB962C8B-B14F-4D97-AF65-F5344CB8AC3E}">
        <p14:creationId xmlns:p14="http://schemas.microsoft.com/office/powerpoint/2010/main" val="2303504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50"/>
          <p:cNvSpPr txBox="1">
            <a:spLocks noGrp="1"/>
          </p:cNvSpPr>
          <p:nvPr>
            <p:ph type="title"/>
          </p:nvPr>
        </p:nvSpPr>
        <p:spPr>
          <a:xfrm>
            <a:off x="938500" y="445025"/>
            <a:ext cx="681485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EXPORTS IN SERVICES AND GDP GROWTH</a:t>
            </a:r>
            <a:endParaRPr lang="ru-RU" b="1" dirty="0">
              <a:latin typeface="Times New Roman" panose="02020603050405020304" pitchFamily="18" charset="0"/>
              <a:cs typeface="Times New Roman" panose="02020603050405020304" pitchFamily="18" charset="0"/>
            </a:endParaRPr>
          </a:p>
        </p:txBody>
      </p:sp>
      <p:cxnSp>
        <p:nvCxnSpPr>
          <p:cNvPr id="281" name="Google Shape;281;p5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 name="TextBox 1"/>
          <p:cNvSpPr txBox="1"/>
          <p:nvPr/>
        </p:nvSpPr>
        <p:spPr>
          <a:xfrm>
            <a:off x="938498" y="4827210"/>
            <a:ext cx="6424325" cy="307777"/>
          </a:xfrm>
          <a:prstGeom prst="rect">
            <a:avLst/>
          </a:prstGeom>
          <a:no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Source: IMF Balance of Payments and World Economic Outlook database. </a:t>
            </a:r>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8499" y="1028700"/>
            <a:ext cx="7440776" cy="3798510"/>
          </a:xfrm>
          <a:prstGeom prst="rect">
            <a:avLst/>
          </a:prstGeom>
          <a:noFill/>
        </p:spPr>
      </p:pic>
    </p:spTree>
    <p:extLst>
      <p:ext uri="{BB962C8B-B14F-4D97-AF65-F5344CB8AC3E}">
        <p14:creationId xmlns:p14="http://schemas.microsoft.com/office/powerpoint/2010/main" val="1538471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43"/>
          <p:cNvSpPr txBox="1">
            <a:spLocks noGrp="1"/>
          </p:cNvSpPr>
          <p:nvPr>
            <p:ph type="title"/>
          </p:nvPr>
        </p:nvSpPr>
        <p:spPr>
          <a:xfrm>
            <a:off x="3855581" y="3236636"/>
            <a:ext cx="4726444" cy="1033222"/>
          </a:xfrm>
          <a:prstGeom prst="rect">
            <a:avLst/>
          </a:prstGeom>
        </p:spPr>
        <p:txBody>
          <a:bodyPr spcFirstLastPara="1" wrap="square" lIns="91425" tIns="91425" rIns="91425" bIns="91425" anchor="b" anchorCtr="0">
            <a:noAutofit/>
          </a:bodyPr>
          <a:lstStyle/>
          <a:p>
            <a:pPr lvl="0"/>
            <a:r>
              <a:rPr lang="en-US" b="1" dirty="0">
                <a:latin typeface="Times New Roman" panose="02020603050405020304" pitchFamily="18" charset="0"/>
                <a:cs typeface="Times New Roman" panose="02020603050405020304" pitchFamily="18" charset="0"/>
              </a:rPr>
              <a:t>EMPIRICAL ANALYSIS</a:t>
            </a:r>
            <a:endParaRPr lang="ru-RU" b="1" dirty="0">
              <a:latin typeface="Times New Roman" panose="02020603050405020304" pitchFamily="18" charset="0"/>
              <a:cs typeface="Times New Roman" panose="02020603050405020304" pitchFamily="18" charset="0"/>
            </a:endParaRPr>
          </a:p>
        </p:txBody>
      </p:sp>
      <p:sp>
        <p:nvSpPr>
          <p:cNvPr id="207" name="Google Shape;207;p43"/>
          <p:cNvSpPr txBox="1">
            <a:spLocks noGrp="1"/>
          </p:cNvSpPr>
          <p:nvPr>
            <p:ph type="title" idx="2"/>
          </p:nvPr>
        </p:nvSpPr>
        <p:spPr>
          <a:xfrm>
            <a:off x="1048270" y="3287500"/>
            <a:ext cx="2412900" cy="9315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5</a:t>
            </a:r>
            <a:endParaRPr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cxnSp>
        <p:nvCxnSpPr>
          <p:cNvPr id="209" name="Google Shape;209;p43"/>
          <p:cNvCxnSpPr/>
          <p:nvPr/>
        </p:nvCxnSpPr>
        <p:spPr>
          <a:xfrm>
            <a:off x="3610750" y="3253297"/>
            <a:ext cx="0" cy="9999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extLst>
      <p:ext uri="{BB962C8B-B14F-4D97-AF65-F5344CB8AC3E}">
        <p14:creationId xmlns:p14="http://schemas.microsoft.com/office/powerpoint/2010/main" val="3404258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72"/>
        <p:cNvGrpSpPr/>
        <p:nvPr/>
      </p:nvGrpSpPr>
      <p:grpSpPr>
        <a:xfrm>
          <a:off x="0" y="0"/>
          <a:ext cx="0" cy="0"/>
          <a:chOff x="0" y="0"/>
          <a:chExt cx="0" cy="0"/>
        </a:xfrm>
      </p:grpSpPr>
      <p:sp>
        <p:nvSpPr>
          <p:cNvPr id="273" name="Google Shape;273;p49"/>
          <p:cNvSpPr txBox="1">
            <a:spLocks noGrp="1"/>
          </p:cNvSpPr>
          <p:nvPr>
            <p:ph type="ctrTitle"/>
          </p:nvPr>
        </p:nvSpPr>
        <p:spPr>
          <a:xfrm>
            <a:off x="445770" y="251839"/>
            <a:ext cx="8275320" cy="57150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latin typeface="Times New Roman" panose="02020603050405020304" pitchFamily="18" charset="0"/>
                <a:cs typeface="Times New Roman" panose="02020603050405020304" pitchFamily="18" charset="0"/>
              </a:rPr>
              <a:t>MODEL SPECIFICATION</a:t>
            </a:r>
            <a:br>
              <a:rPr lang="mk-MK" sz="2400" dirty="0">
                <a:latin typeface="Times New Roman" panose="02020603050405020304" pitchFamily="18" charset="0"/>
                <a:cs typeface="Times New Roman" panose="02020603050405020304" pitchFamily="18" charset="0"/>
              </a:rPr>
            </a:br>
            <a:br>
              <a:rPr lang="mk-MK" sz="1400" dirty="0">
                <a:latin typeface="Times New Roman" panose="02020603050405020304" pitchFamily="18" charset="0"/>
                <a:cs typeface="Times New Roman" panose="02020603050405020304" pitchFamily="18" charset="0"/>
              </a:rPr>
            </a:br>
            <a:endParaRPr sz="1400" dirty="0">
              <a:latin typeface="Times New Roman" panose="02020603050405020304" pitchFamily="18" charset="0"/>
              <a:cs typeface="Times New Roman" panose="02020603050405020304" pitchFamily="18" charset="0"/>
            </a:endParaRPr>
          </a:p>
        </p:txBody>
      </p:sp>
      <p:cxnSp>
        <p:nvCxnSpPr>
          <p:cNvPr id="275" name="Google Shape;275;p49"/>
          <p:cNvCxnSpPr/>
          <p:nvPr/>
        </p:nvCxnSpPr>
        <p:spPr>
          <a:xfrm>
            <a:off x="2834062" y="788036"/>
            <a:ext cx="3443111"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5" name="Google Shape;273;p49"/>
          <p:cNvSpPr txBox="1">
            <a:spLocks/>
          </p:cNvSpPr>
          <p:nvPr/>
        </p:nvSpPr>
        <p:spPr>
          <a:xfrm>
            <a:off x="1068780" y="1264356"/>
            <a:ext cx="7172696" cy="228846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4500"/>
              <a:buFont typeface="Montserrat ExtraBold"/>
              <a:buNone/>
              <a:defRPr sz="4500" b="1" i="0" u="none" strike="noStrike" cap="none">
                <a:solidFill>
                  <a:schemeClr val="lt1"/>
                </a:solidFill>
                <a:latin typeface="Montserrat ExtraBold"/>
                <a:ea typeface="Montserrat ExtraBold"/>
                <a:cs typeface="Montserrat ExtraBold"/>
                <a:sym typeface="Montserrat ExtraBold"/>
              </a:defRPr>
            </a:lvl1pPr>
            <a:lvl2pPr marR="0" lvl="1" algn="ctr" rtl="0">
              <a:lnSpc>
                <a:spcPct val="100000"/>
              </a:lnSpc>
              <a:spcBef>
                <a:spcPts val="0"/>
              </a:spcBef>
              <a:spcAft>
                <a:spcPts val="0"/>
              </a:spcAft>
              <a:buClr>
                <a:schemeClr val="lt1"/>
              </a:buClr>
              <a:buSzPts val="3600"/>
              <a:buFont typeface="Montserrat"/>
              <a:buNone/>
              <a:defRPr sz="3600" b="1" i="0" u="none" strike="noStrike" cap="none">
                <a:solidFill>
                  <a:schemeClr val="lt1"/>
                </a:solidFill>
                <a:latin typeface="Montserrat"/>
                <a:ea typeface="Montserrat"/>
                <a:cs typeface="Montserrat"/>
                <a:sym typeface="Montserrat"/>
              </a:defRPr>
            </a:lvl2pPr>
            <a:lvl3pPr marR="0" lvl="2" algn="ctr" rtl="0">
              <a:lnSpc>
                <a:spcPct val="100000"/>
              </a:lnSpc>
              <a:spcBef>
                <a:spcPts val="0"/>
              </a:spcBef>
              <a:spcAft>
                <a:spcPts val="0"/>
              </a:spcAft>
              <a:buClr>
                <a:schemeClr val="lt1"/>
              </a:buClr>
              <a:buSzPts val="3600"/>
              <a:buFont typeface="Montserrat"/>
              <a:buNone/>
              <a:defRPr sz="3600" b="1" i="0" u="none" strike="noStrike" cap="none">
                <a:solidFill>
                  <a:schemeClr val="lt1"/>
                </a:solidFill>
                <a:latin typeface="Montserrat"/>
                <a:ea typeface="Montserrat"/>
                <a:cs typeface="Montserrat"/>
                <a:sym typeface="Montserrat"/>
              </a:defRPr>
            </a:lvl3pPr>
            <a:lvl4pPr marR="0" lvl="3" algn="ctr" rtl="0">
              <a:lnSpc>
                <a:spcPct val="100000"/>
              </a:lnSpc>
              <a:spcBef>
                <a:spcPts val="0"/>
              </a:spcBef>
              <a:spcAft>
                <a:spcPts val="0"/>
              </a:spcAft>
              <a:buClr>
                <a:schemeClr val="lt1"/>
              </a:buClr>
              <a:buSzPts val="3600"/>
              <a:buFont typeface="Montserrat"/>
              <a:buNone/>
              <a:defRPr sz="3600" b="1" i="0" u="none" strike="noStrike" cap="none">
                <a:solidFill>
                  <a:schemeClr val="lt1"/>
                </a:solidFill>
                <a:latin typeface="Montserrat"/>
                <a:ea typeface="Montserrat"/>
                <a:cs typeface="Montserrat"/>
                <a:sym typeface="Montserrat"/>
              </a:defRPr>
            </a:lvl4pPr>
            <a:lvl5pPr marR="0" lvl="4" algn="ctr" rtl="0">
              <a:lnSpc>
                <a:spcPct val="100000"/>
              </a:lnSpc>
              <a:spcBef>
                <a:spcPts val="0"/>
              </a:spcBef>
              <a:spcAft>
                <a:spcPts val="0"/>
              </a:spcAft>
              <a:buClr>
                <a:schemeClr val="lt1"/>
              </a:buClr>
              <a:buSzPts val="3600"/>
              <a:buFont typeface="Montserrat"/>
              <a:buNone/>
              <a:defRPr sz="3600" b="1" i="0" u="none" strike="noStrike" cap="none">
                <a:solidFill>
                  <a:schemeClr val="lt1"/>
                </a:solidFill>
                <a:latin typeface="Montserrat"/>
                <a:ea typeface="Montserrat"/>
                <a:cs typeface="Montserrat"/>
                <a:sym typeface="Montserrat"/>
              </a:defRPr>
            </a:lvl5pPr>
            <a:lvl6pPr marR="0" lvl="5" algn="ctr" rtl="0">
              <a:lnSpc>
                <a:spcPct val="100000"/>
              </a:lnSpc>
              <a:spcBef>
                <a:spcPts val="0"/>
              </a:spcBef>
              <a:spcAft>
                <a:spcPts val="0"/>
              </a:spcAft>
              <a:buClr>
                <a:schemeClr val="lt1"/>
              </a:buClr>
              <a:buSzPts val="3600"/>
              <a:buFont typeface="Montserrat"/>
              <a:buNone/>
              <a:defRPr sz="3600" b="1" i="0" u="none" strike="noStrike" cap="none">
                <a:solidFill>
                  <a:schemeClr val="lt1"/>
                </a:solidFill>
                <a:latin typeface="Montserrat"/>
                <a:ea typeface="Montserrat"/>
                <a:cs typeface="Montserrat"/>
                <a:sym typeface="Montserrat"/>
              </a:defRPr>
            </a:lvl6pPr>
            <a:lvl7pPr marR="0" lvl="6" algn="ctr" rtl="0">
              <a:lnSpc>
                <a:spcPct val="100000"/>
              </a:lnSpc>
              <a:spcBef>
                <a:spcPts val="0"/>
              </a:spcBef>
              <a:spcAft>
                <a:spcPts val="0"/>
              </a:spcAft>
              <a:buClr>
                <a:schemeClr val="lt1"/>
              </a:buClr>
              <a:buSzPts val="3600"/>
              <a:buFont typeface="Montserrat"/>
              <a:buNone/>
              <a:defRPr sz="3600" b="1" i="0" u="none" strike="noStrike" cap="none">
                <a:solidFill>
                  <a:schemeClr val="lt1"/>
                </a:solidFill>
                <a:latin typeface="Montserrat"/>
                <a:ea typeface="Montserrat"/>
                <a:cs typeface="Montserrat"/>
                <a:sym typeface="Montserrat"/>
              </a:defRPr>
            </a:lvl7pPr>
            <a:lvl8pPr marR="0" lvl="7" algn="ctr" rtl="0">
              <a:lnSpc>
                <a:spcPct val="100000"/>
              </a:lnSpc>
              <a:spcBef>
                <a:spcPts val="0"/>
              </a:spcBef>
              <a:spcAft>
                <a:spcPts val="0"/>
              </a:spcAft>
              <a:buClr>
                <a:schemeClr val="lt1"/>
              </a:buClr>
              <a:buSzPts val="3600"/>
              <a:buFont typeface="Montserrat"/>
              <a:buNone/>
              <a:defRPr sz="3600" b="1" i="0" u="none" strike="noStrike" cap="none">
                <a:solidFill>
                  <a:schemeClr val="lt1"/>
                </a:solidFill>
                <a:latin typeface="Montserrat"/>
                <a:ea typeface="Montserrat"/>
                <a:cs typeface="Montserrat"/>
                <a:sym typeface="Montserrat"/>
              </a:defRPr>
            </a:lvl8pPr>
            <a:lvl9pPr marR="0" lvl="8" algn="ctr" rtl="0">
              <a:lnSpc>
                <a:spcPct val="100000"/>
              </a:lnSpc>
              <a:spcBef>
                <a:spcPts val="0"/>
              </a:spcBef>
              <a:spcAft>
                <a:spcPts val="0"/>
              </a:spcAft>
              <a:buClr>
                <a:schemeClr val="lt1"/>
              </a:buClr>
              <a:buSzPts val="3600"/>
              <a:buFont typeface="Montserrat"/>
              <a:buNone/>
              <a:defRPr sz="3600" b="1" i="0" u="none" strike="noStrike" cap="none">
                <a:solidFill>
                  <a:schemeClr val="lt1"/>
                </a:solidFill>
                <a:latin typeface="Montserrat"/>
                <a:ea typeface="Montserrat"/>
                <a:cs typeface="Montserrat"/>
                <a:sym typeface="Montserrat"/>
              </a:defRPr>
            </a:lvl9pPr>
          </a:lstStyle>
          <a:p>
            <a:pPr algn="l"/>
            <a:r>
              <a:rPr lang="mk-MK" sz="1400" b="0" dirty="0">
                <a:latin typeface="Times New Roman" panose="02020603050405020304" pitchFamily="18" charset="0"/>
                <a:cs typeface="Times New Roman" panose="02020603050405020304" pitchFamily="18" charset="0"/>
              </a:rPr>
              <a:t>- </a:t>
            </a:r>
            <a:r>
              <a:rPr lang="en-US" sz="1400" b="0" dirty="0">
                <a:latin typeface="Times New Roman" panose="02020603050405020304" pitchFamily="18" charset="0"/>
                <a:cs typeface="Times New Roman" panose="02020603050405020304" pitchFamily="18" charset="0"/>
              </a:rPr>
              <a:t>We follow the approach by Alege and Ogundipe (2013). The relationship between GDP per capita and services export was also reexamined by Loungani et al. (2017).</a:t>
            </a:r>
          </a:p>
          <a:p>
            <a:pPr algn="l"/>
            <a:r>
              <a:rPr lang="en-US" sz="1400" b="0" dirty="0">
                <a:latin typeface="Times New Roman" panose="02020603050405020304" pitchFamily="18" charset="0"/>
                <a:cs typeface="Times New Roman" panose="02020603050405020304" pitchFamily="18" charset="0"/>
              </a:rPr>
              <a:t>- Extension of the standard Cobb-Douglas production function.</a:t>
            </a:r>
          </a:p>
          <a:p>
            <a:pPr algn="l"/>
            <a:r>
              <a:rPr lang="en-US" sz="1400" dirty="0">
                <a:solidFill>
                  <a:schemeClr val="tx2">
                    <a:lumMod val="60000"/>
                    <a:lumOff val="40000"/>
                  </a:schemeClr>
                </a:solidFill>
                <a:latin typeface="Times New Roman" panose="02020603050405020304" pitchFamily="18" charset="0"/>
                <a:cs typeface="Times New Roman" panose="02020603050405020304" pitchFamily="18" charset="0"/>
              </a:rPr>
              <a:t>  Yit = f (Kit, Lit, EXPs)</a:t>
            </a:r>
          </a:p>
          <a:p>
            <a:pPr algn="l"/>
            <a:r>
              <a:rPr lang="mk-MK" sz="1400" b="0" dirty="0">
                <a:latin typeface="Times New Roman" panose="02020603050405020304" pitchFamily="18" charset="0"/>
                <a:cs typeface="Times New Roman" panose="02020603050405020304" pitchFamily="18" charset="0"/>
              </a:rPr>
              <a:t>- </a:t>
            </a:r>
            <a:r>
              <a:rPr lang="en-US" sz="1400" b="0" dirty="0">
                <a:latin typeface="Times New Roman" panose="02020603050405020304" pitchFamily="18" charset="0"/>
                <a:cs typeface="Times New Roman" panose="02020603050405020304" pitchFamily="18" charset="0"/>
              </a:rPr>
              <a:t>Dependent variable is GROWTH (annual growth rate of real GDP per capita).</a:t>
            </a:r>
          </a:p>
          <a:p>
            <a:pPr algn="l"/>
            <a:r>
              <a:rPr lang="mk-MK" sz="1400" b="0" dirty="0">
                <a:latin typeface="Times New Roman" panose="02020603050405020304" pitchFamily="18" charset="0"/>
                <a:cs typeface="Times New Roman" panose="02020603050405020304" pitchFamily="18" charset="0"/>
              </a:rPr>
              <a:t>- </a:t>
            </a:r>
            <a:r>
              <a:rPr lang="en-US" sz="1400" b="0" dirty="0">
                <a:latin typeface="Times New Roman" panose="02020603050405020304" pitchFamily="18" charset="0"/>
                <a:cs typeface="Times New Roman" panose="02020603050405020304" pitchFamily="18" charset="0"/>
              </a:rPr>
              <a:t>Key independent variables are physical capital, human capital and exports of services. </a:t>
            </a:r>
          </a:p>
          <a:p>
            <a:pPr algn="l"/>
            <a:r>
              <a:rPr lang="en-US" sz="1400" b="0" dirty="0">
                <a:latin typeface="Times New Roman" panose="02020603050405020304" pitchFamily="18" charset="0"/>
                <a:cs typeface="Times New Roman" panose="02020603050405020304" pitchFamily="18" charset="0"/>
              </a:rPr>
              <a:t>- Panel data for 24 countries for a time period 1996-2017, incorporating missing values.</a:t>
            </a:r>
          </a:p>
          <a:p>
            <a:pPr marL="285750" indent="-285750" algn="l">
              <a:buFontTx/>
              <a:buChar char="-"/>
            </a:pPr>
            <a:endParaRPr lang="en-US" sz="1400" b="0" dirty="0">
              <a:latin typeface="Times New Roman" panose="02020603050405020304" pitchFamily="18" charset="0"/>
              <a:cs typeface="Times New Roman" panose="02020603050405020304" pitchFamily="18" charset="0"/>
            </a:endParaRPr>
          </a:p>
          <a:p>
            <a:pPr marL="285750" indent="-285750" algn="l">
              <a:buFontTx/>
              <a:buChar char="-"/>
            </a:pPr>
            <a:endParaRPr lang="en-US" sz="1400" b="0" dirty="0">
              <a:latin typeface="Times New Roman" panose="02020603050405020304" pitchFamily="18" charset="0"/>
              <a:cs typeface="Times New Roman" panose="02020603050405020304" pitchFamily="18" charset="0"/>
            </a:endParaRPr>
          </a:p>
          <a:p>
            <a:pPr algn="l"/>
            <a:r>
              <a:rPr lang="en-US" sz="1400" b="0" dirty="0">
                <a:latin typeface="Times New Roman" panose="02020603050405020304" pitchFamily="18" charset="0"/>
                <a:cs typeface="Times New Roman" panose="02020603050405020304" pitchFamily="18" charset="0"/>
              </a:rPr>
              <a:t>- The baseline model is fixed effects model for panel data.</a:t>
            </a:r>
            <a:endParaRPr lang="mk-MK" sz="1400" b="0" dirty="0">
              <a:latin typeface="Times New Roman" panose="02020603050405020304" pitchFamily="18" charset="0"/>
              <a:cs typeface="Times New Roman" panose="02020603050405020304" pitchFamily="18" charset="0"/>
            </a:endParaRPr>
          </a:p>
        </p:txBody>
      </p:sp>
      <p:sp>
        <p:nvSpPr>
          <p:cNvPr id="2" name="Rectangle 1"/>
          <p:cNvSpPr/>
          <p:nvPr/>
        </p:nvSpPr>
        <p:spPr>
          <a:xfrm>
            <a:off x="1157988" y="2903912"/>
            <a:ext cx="6123757" cy="307777"/>
          </a:xfrm>
          <a:prstGeom prst="rect">
            <a:avLst/>
          </a:prstGeom>
        </p:spPr>
        <p:txBody>
          <a:bodyPr wrap="square">
            <a:spAutoFit/>
          </a:bodyPr>
          <a:lstStyle/>
          <a:p>
            <a:r>
              <a:rPr lang="en-US" b="1" dirty="0">
                <a:solidFill>
                  <a:schemeClr val="tx2">
                    <a:lumMod val="60000"/>
                    <a:lumOff val="40000"/>
                  </a:schemeClr>
                </a:solidFill>
                <a:latin typeface="Times New Roman" panose="02020603050405020304" pitchFamily="18" charset="0"/>
                <a:cs typeface="Times New Roman" panose="02020603050405020304" pitchFamily="18" charset="0"/>
              </a:rPr>
              <a:t>GROWTHit=</a:t>
            </a:r>
            <a:r>
              <a:rPr lang="el-GR" b="1" dirty="0">
                <a:solidFill>
                  <a:schemeClr val="tx2">
                    <a:lumMod val="60000"/>
                    <a:lumOff val="40000"/>
                  </a:schemeClr>
                </a:solidFill>
                <a:latin typeface="Times New Roman" panose="02020603050405020304" pitchFamily="18" charset="0"/>
                <a:cs typeface="Times New Roman" panose="02020603050405020304" pitchFamily="18" charset="0"/>
              </a:rPr>
              <a:t>α</a:t>
            </a:r>
            <a:r>
              <a:rPr lang="en-US" b="1" dirty="0">
                <a:solidFill>
                  <a:schemeClr val="tx2">
                    <a:lumMod val="60000"/>
                    <a:lumOff val="40000"/>
                  </a:schemeClr>
                </a:solidFill>
                <a:latin typeface="Times New Roman" panose="02020603050405020304" pitchFamily="18" charset="0"/>
                <a:cs typeface="Times New Roman" panose="02020603050405020304" pitchFamily="18" charset="0"/>
              </a:rPr>
              <a:t>it + </a:t>
            </a:r>
            <a:r>
              <a:rPr lang="el-GR" b="1" dirty="0">
                <a:solidFill>
                  <a:schemeClr val="tx2">
                    <a:lumMod val="60000"/>
                    <a:lumOff val="40000"/>
                  </a:schemeClr>
                </a:solidFill>
                <a:latin typeface="Times New Roman" panose="02020603050405020304" pitchFamily="18" charset="0"/>
                <a:cs typeface="Times New Roman" panose="02020603050405020304" pitchFamily="18" charset="0"/>
              </a:rPr>
              <a:t>β</a:t>
            </a:r>
            <a:r>
              <a:rPr lang="en-US" b="1" dirty="0">
                <a:solidFill>
                  <a:schemeClr val="tx2">
                    <a:lumMod val="60000"/>
                    <a:lumOff val="40000"/>
                  </a:schemeClr>
                </a:solidFill>
                <a:latin typeface="Times New Roman" panose="02020603050405020304" pitchFamily="18" charset="0"/>
                <a:cs typeface="Times New Roman" panose="02020603050405020304" pitchFamily="18" charset="0"/>
              </a:rPr>
              <a:t>GCFit + </a:t>
            </a:r>
            <a:r>
              <a:rPr lang="el-GR" b="1" dirty="0">
                <a:solidFill>
                  <a:schemeClr val="tx2">
                    <a:lumMod val="60000"/>
                    <a:lumOff val="40000"/>
                  </a:schemeClr>
                </a:solidFill>
                <a:latin typeface="Times New Roman" panose="02020603050405020304" pitchFamily="18" charset="0"/>
                <a:cs typeface="Times New Roman" panose="02020603050405020304" pitchFamily="18" charset="0"/>
              </a:rPr>
              <a:t>γ</a:t>
            </a:r>
            <a:r>
              <a:rPr lang="en-US" b="1" dirty="0">
                <a:solidFill>
                  <a:schemeClr val="tx2">
                    <a:lumMod val="60000"/>
                    <a:lumOff val="40000"/>
                  </a:schemeClr>
                </a:solidFill>
                <a:latin typeface="Times New Roman" panose="02020603050405020304" pitchFamily="18" charset="0"/>
                <a:cs typeface="Times New Roman" panose="02020603050405020304" pitchFamily="18" charset="0"/>
              </a:rPr>
              <a:t>TER_ENRit + </a:t>
            </a:r>
            <a:r>
              <a:rPr lang="el-GR" b="1" dirty="0">
                <a:solidFill>
                  <a:schemeClr val="tx2">
                    <a:lumMod val="60000"/>
                    <a:lumOff val="40000"/>
                  </a:schemeClr>
                </a:solidFill>
                <a:latin typeface="Times New Roman" panose="02020603050405020304" pitchFamily="18" charset="0"/>
                <a:cs typeface="Times New Roman" panose="02020603050405020304" pitchFamily="18" charset="0"/>
              </a:rPr>
              <a:t>λ</a:t>
            </a:r>
            <a:r>
              <a:rPr lang="en-US" b="1" dirty="0">
                <a:solidFill>
                  <a:schemeClr val="tx2">
                    <a:lumMod val="60000"/>
                    <a:lumOff val="40000"/>
                  </a:schemeClr>
                </a:solidFill>
                <a:latin typeface="Times New Roman" panose="02020603050405020304" pitchFamily="18" charset="0"/>
                <a:cs typeface="Times New Roman" panose="02020603050405020304" pitchFamily="18" charset="0"/>
              </a:rPr>
              <a:t>EXPsit + </a:t>
            </a:r>
            <a:r>
              <a:rPr lang="el-GR" b="1" dirty="0">
                <a:solidFill>
                  <a:schemeClr val="tx2">
                    <a:lumMod val="60000"/>
                    <a:lumOff val="40000"/>
                  </a:schemeClr>
                </a:solidFill>
                <a:latin typeface="Times New Roman" panose="02020603050405020304" pitchFamily="18" charset="0"/>
                <a:cs typeface="Times New Roman" panose="02020603050405020304" pitchFamily="18" charset="0"/>
              </a:rPr>
              <a:t>θ</a:t>
            </a:r>
            <a:r>
              <a:rPr lang="en-US" b="1" dirty="0">
                <a:solidFill>
                  <a:schemeClr val="tx2">
                    <a:lumMod val="60000"/>
                    <a:lumOff val="40000"/>
                  </a:schemeClr>
                </a:solidFill>
                <a:latin typeface="Times New Roman" panose="02020603050405020304" pitchFamily="18" charset="0"/>
                <a:cs typeface="Times New Roman" panose="02020603050405020304" pitchFamily="18" charset="0"/>
              </a:rPr>
              <a:t>Zit + </a:t>
            </a:r>
            <a:r>
              <a:rPr lang="el-GR" b="1" dirty="0">
                <a:solidFill>
                  <a:schemeClr val="tx2">
                    <a:lumMod val="60000"/>
                    <a:lumOff val="40000"/>
                  </a:schemeClr>
                </a:solidFill>
                <a:latin typeface="Times New Roman" panose="02020603050405020304" pitchFamily="18" charset="0"/>
                <a:cs typeface="Times New Roman" panose="02020603050405020304" pitchFamily="18" charset="0"/>
              </a:rPr>
              <a:t>μ</a:t>
            </a:r>
            <a:r>
              <a:rPr lang="en-US" b="1" dirty="0" err="1">
                <a:solidFill>
                  <a:schemeClr val="tx2">
                    <a:lumMod val="60000"/>
                    <a:lumOff val="40000"/>
                  </a:schemeClr>
                </a:solidFill>
                <a:latin typeface="Times New Roman" panose="02020603050405020304" pitchFamily="18" charset="0"/>
                <a:cs typeface="Times New Roman" panose="02020603050405020304" pitchFamily="18" charset="0"/>
              </a:rPr>
              <a:t>i</a:t>
            </a:r>
            <a:r>
              <a:rPr lang="en-US" b="1" dirty="0">
                <a:solidFill>
                  <a:schemeClr val="tx2">
                    <a:lumMod val="60000"/>
                    <a:lumOff val="40000"/>
                  </a:schemeClr>
                </a:solidFill>
                <a:latin typeface="Times New Roman" panose="02020603050405020304" pitchFamily="18" charset="0"/>
                <a:cs typeface="Times New Roman" panose="02020603050405020304" pitchFamily="18" charset="0"/>
              </a:rPr>
              <a:t> + </a:t>
            </a:r>
            <a:r>
              <a:rPr lang="el-GR" b="1" dirty="0">
                <a:solidFill>
                  <a:schemeClr val="tx2">
                    <a:lumMod val="60000"/>
                    <a:lumOff val="40000"/>
                  </a:schemeClr>
                </a:solidFill>
                <a:latin typeface="Times New Roman" panose="02020603050405020304" pitchFamily="18" charset="0"/>
                <a:cs typeface="Times New Roman" panose="02020603050405020304" pitchFamily="18" charset="0"/>
              </a:rPr>
              <a:t>ξ</a:t>
            </a:r>
            <a:r>
              <a:rPr lang="en-US" b="1" dirty="0">
                <a:solidFill>
                  <a:schemeClr val="tx2">
                    <a:lumMod val="60000"/>
                    <a:lumOff val="40000"/>
                  </a:schemeClr>
                </a:solidFill>
                <a:latin typeface="Times New Roman" panose="02020603050405020304" pitchFamily="18" charset="0"/>
                <a:cs typeface="Times New Roman" panose="02020603050405020304" pitchFamily="18" charset="0"/>
              </a:rPr>
              <a:t>it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69"/>
        <p:cNvGrpSpPr/>
        <p:nvPr/>
      </p:nvGrpSpPr>
      <p:grpSpPr>
        <a:xfrm>
          <a:off x="0" y="0"/>
          <a:ext cx="0" cy="0"/>
          <a:chOff x="0" y="0"/>
          <a:chExt cx="0" cy="0"/>
        </a:xfrm>
      </p:grpSpPr>
      <p:sp>
        <p:nvSpPr>
          <p:cNvPr id="2070" name="Google Shape;2070;p61"/>
          <p:cNvSpPr txBox="1">
            <a:spLocks noGrp="1"/>
          </p:cNvSpPr>
          <p:nvPr>
            <p:ph type="title" idx="4"/>
          </p:nvPr>
        </p:nvSpPr>
        <p:spPr>
          <a:xfrm>
            <a:off x="938500" y="445025"/>
            <a:ext cx="7157052" cy="60163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INDEPENDENT VARIABLES</a:t>
            </a:r>
            <a:endParaRPr b="1" dirty="0">
              <a:latin typeface="Times New Roman" panose="02020603050405020304" pitchFamily="18" charset="0"/>
              <a:cs typeface="Times New Roman" panose="02020603050405020304" pitchFamily="18" charset="0"/>
            </a:endParaRPr>
          </a:p>
        </p:txBody>
      </p:sp>
      <p:cxnSp>
        <p:nvCxnSpPr>
          <p:cNvPr id="2071" name="Google Shape;2071;p61"/>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072" name="Google Shape;2072;p61"/>
          <p:cNvSpPr txBox="1">
            <a:spLocks noGrp="1"/>
          </p:cNvSpPr>
          <p:nvPr>
            <p:ph type="title"/>
          </p:nvPr>
        </p:nvSpPr>
        <p:spPr>
          <a:xfrm>
            <a:off x="3538497" y="1464898"/>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1400" b="1" dirty="0">
                <a:latin typeface="Times New Roman" panose="02020603050405020304" pitchFamily="18" charset="0"/>
                <a:cs typeface="Times New Roman" panose="02020603050405020304" pitchFamily="18" charset="0"/>
              </a:rPr>
              <a:t>HUMAN CAPITAL</a:t>
            </a:r>
            <a:endParaRPr sz="1400" b="1" dirty="0">
              <a:latin typeface="Times New Roman" panose="02020603050405020304" pitchFamily="18" charset="0"/>
              <a:cs typeface="Times New Roman" panose="02020603050405020304" pitchFamily="18" charset="0"/>
            </a:endParaRPr>
          </a:p>
        </p:txBody>
      </p:sp>
      <p:sp>
        <p:nvSpPr>
          <p:cNvPr id="2073" name="Google Shape;2073;p61"/>
          <p:cNvSpPr txBox="1">
            <a:spLocks noGrp="1"/>
          </p:cNvSpPr>
          <p:nvPr>
            <p:ph type="subTitle" idx="1"/>
          </p:nvPr>
        </p:nvSpPr>
        <p:spPr>
          <a:xfrm>
            <a:off x="3538498" y="1971122"/>
            <a:ext cx="2067000" cy="640800"/>
          </a:xfrm>
          <a:prstGeom prst="rect">
            <a:avLst/>
          </a:prstGeom>
        </p:spPr>
        <p:txBody>
          <a:bodyPr spcFirstLastPara="1" wrap="square" lIns="91425" tIns="91425" rIns="91425" bIns="91425" anchor="t" anchorCtr="0">
            <a:noAutofit/>
          </a:bodyPr>
          <a:lstStyle/>
          <a:p>
            <a:pPr marL="0" lvl="0" indent="0"/>
            <a:r>
              <a:rPr lang="en-US" dirty="0">
                <a:latin typeface="Times New Roman" panose="02020603050405020304" pitchFamily="18" charset="0"/>
                <a:cs typeface="Times New Roman" panose="02020603050405020304" pitchFamily="18" charset="0"/>
              </a:rPr>
              <a:t>Gross enrolment ratio in tertiary education</a:t>
            </a:r>
            <a:endParaRPr dirty="0">
              <a:latin typeface="Times New Roman" panose="02020603050405020304" pitchFamily="18" charset="0"/>
              <a:cs typeface="Times New Roman" panose="02020603050405020304" pitchFamily="18" charset="0"/>
            </a:endParaRPr>
          </a:p>
        </p:txBody>
      </p:sp>
      <p:sp>
        <p:nvSpPr>
          <p:cNvPr id="2074" name="Google Shape;2074;p61"/>
          <p:cNvSpPr txBox="1">
            <a:spLocks noGrp="1"/>
          </p:cNvSpPr>
          <p:nvPr>
            <p:ph type="title" idx="2"/>
          </p:nvPr>
        </p:nvSpPr>
        <p:spPr>
          <a:xfrm>
            <a:off x="6028547" y="1464898"/>
            <a:ext cx="2267728" cy="548400"/>
          </a:xfrm>
          <a:prstGeom prst="rect">
            <a:avLst/>
          </a:prstGeom>
        </p:spPr>
        <p:txBody>
          <a:bodyPr spcFirstLastPara="1" wrap="square" lIns="91425" tIns="91425" rIns="91425" bIns="91425" anchor="b" anchorCtr="0">
            <a:noAutofit/>
          </a:bodyPr>
          <a:lstStyle/>
          <a:p>
            <a:pPr lvl="0"/>
            <a:r>
              <a:rPr lang="en-US" sz="1400" b="1" dirty="0">
                <a:latin typeface="Times New Roman" panose="02020603050405020304" pitchFamily="18" charset="0"/>
                <a:cs typeface="Times New Roman" panose="02020603050405020304" pitchFamily="18" charset="0"/>
              </a:rPr>
              <a:t>EXPORTS OF SERVICES</a:t>
            </a:r>
            <a:endParaRPr sz="1400" b="1" dirty="0">
              <a:latin typeface="Times New Roman" panose="02020603050405020304" pitchFamily="18" charset="0"/>
              <a:cs typeface="Times New Roman" panose="02020603050405020304" pitchFamily="18" charset="0"/>
            </a:endParaRPr>
          </a:p>
        </p:txBody>
      </p:sp>
      <p:sp>
        <p:nvSpPr>
          <p:cNvPr id="2075" name="Google Shape;2075;p61"/>
          <p:cNvSpPr txBox="1">
            <a:spLocks noGrp="1"/>
          </p:cNvSpPr>
          <p:nvPr>
            <p:ph type="subTitle" idx="3"/>
          </p:nvPr>
        </p:nvSpPr>
        <p:spPr>
          <a:xfrm>
            <a:off x="6028552" y="1971122"/>
            <a:ext cx="2178188" cy="640800"/>
          </a:xfrm>
          <a:prstGeom prst="rect">
            <a:avLst/>
          </a:prstGeom>
        </p:spPr>
        <p:txBody>
          <a:bodyPr spcFirstLastPara="1" wrap="square" lIns="91425" tIns="91425" rIns="91425" bIns="91425" anchor="t" anchorCtr="0">
            <a:noAutofit/>
          </a:bodyPr>
          <a:lstStyle/>
          <a:p>
            <a:pPr marL="0" lvl="0" indent="0"/>
            <a:r>
              <a:rPr lang="en-US" dirty="0">
                <a:latin typeface="Times New Roman" panose="02020603050405020304" pitchFamily="18" charset="0"/>
                <a:cs typeface="Times New Roman" panose="02020603050405020304" pitchFamily="18" charset="0"/>
              </a:rPr>
              <a:t>Nominal exports of services </a:t>
            </a:r>
            <a:endParaRPr dirty="0">
              <a:latin typeface="Times New Roman" panose="02020603050405020304" pitchFamily="18" charset="0"/>
              <a:cs typeface="Times New Roman" panose="02020603050405020304" pitchFamily="18" charset="0"/>
            </a:endParaRPr>
          </a:p>
        </p:txBody>
      </p:sp>
      <p:sp>
        <p:nvSpPr>
          <p:cNvPr id="2076" name="Google Shape;2076;p61"/>
          <p:cNvSpPr txBox="1">
            <a:spLocks noGrp="1"/>
          </p:cNvSpPr>
          <p:nvPr>
            <p:ph type="title" idx="5"/>
          </p:nvPr>
        </p:nvSpPr>
        <p:spPr>
          <a:xfrm>
            <a:off x="1048447" y="1464898"/>
            <a:ext cx="2067000" cy="548400"/>
          </a:xfrm>
          <a:prstGeom prst="rect">
            <a:avLst/>
          </a:prstGeom>
        </p:spPr>
        <p:txBody>
          <a:bodyPr spcFirstLastPara="1" wrap="square" lIns="91425" tIns="91425" rIns="91425" bIns="91425" anchor="b" anchorCtr="0">
            <a:noAutofit/>
          </a:bodyPr>
          <a:lstStyle/>
          <a:p>
            <a:pPr lvl="0"/>
            <a:r>
              <a:rPr lang="en-US" sz="1400" b="1" dirty="0">
                <a:latin typeface="Times New Roman" panose="02020603050405020304" pitchFamily="18" charset="0"/>
                <a:cs typeface="Times New Roman" panose="02020603050405020304" pitchFamily="18" charset="0"/>
              </a:rPr>
              <a:t>PHYSICAL CAPITAL</a:t>
            </a:r>
          </a:p>
        </p:txBody>
      </p:sp>
      <p:sp>
        <p:nvSpPr>
          <p:cNvPr id="2077" name="Google Shape;2077;p61"/>
          <p:cNvSpPr txBox="1">
            <a:spLocks noGrp="1"/>
          </p:cNvSpPr>
          <p:nvPr>
            <p:ph type="subTitle" idx="6"/>
          </p:nvPr>
        </p:nvSpPr>
        <p:spPr>
          <a:xfrm>
            <a:off x="938500" y="1971122"/>
            <a:ext cx="2176942" cy="640800"/>
          </a:xfrm>
          <a:prstGeom prst="rect">
            <a:avLst/>
          </a:prstGeom>
        </p:spPr>
        <p:txBody>
          <a:bodyPr spcFirstLastPara="1" wrap="square" lIns="91425" tIns="91425" rIns="91425" bIns="91425" anchor="t" anchorCtr="0">
            <a:noAutofit/>
          </a:bodyPr>
          <a:lstStyle/>
          <a:p>
            <a:pPr marL="0" lvl="0" indent="0"/>
            <a:r>
              <a:rPr lang="en-US" dirty="0">
                <a:latin typeface="Times New Roman" panose="02020603050405020304" pitchFamily="18" charset="0"/>
                <a:cs typeface="Times New Roman" panose="02020603050405020304" pitchFamily="18" charset="0"/>
              </a:rPr>
              <a:t>Gross fixed capital formation</a:t>
            </a:r>
            <a:endParaRPr dirty="0">
              <a:latin typeface="Times New Roman" panose="02020603050405020304" pitchFamily="18" charset="0"/>
              <a:cs typeface="Times New Roman" panose="02020603050405020304" pitchFamily="18" charset="0"/>
            </a:endParaRPr>
          </a:p>
        </p:txBody>
      </p:sp>
      <p:sp>
        <p:nvSpPr>
          <p:cNvPr id="2078" name="Google Shape;2078;p61"/>
          <p:cNvSpPr txBox="1">
            <a:spLocks noGrp="1"/>
          </p:cNvSpPr>
          <p:nvPr>
            <p:ph type="title" idx="7"/>
          </p:nvPr>
        </p:nvSpPr>
        <p:spPr>
          <a:xfrm>
            <a:off x="3538497" y="3199058"/>
            <a:ext cx="2067000" cy="908247"/>
          </a:xfrm>
          <a:prstGeom prst="rect">
            <a:avLst/>
          </a:prstGeom>
        </p:spPr>
        <p:txBody>
          <a:bodyPr spcFirstLastPara="1" wrap="square" lIns="91425" tIns="91425" rIns="91425" bIns="91425" anchor="b" anchorCtr="0">
            <a:noAutofit/>
          </a:bodyPr>
          <a:lstStyle/>
          <a:p>
            <a:pPr lvl="0"/>
            <a:r>
              <a:rPr lang="en-US" sz="1400" b="1" dirty="0">
                <a:latin typeface="Times New Roman" panose="02020603050405020304" pitchFamily="18" charset="0"/>
                <a:cs typeface="Times New Roman" panose="02020603050405020304" pitchFamily="18" charset="0"/>
              </a:rPr>
              <a:t>WORLDWIDE GOVERNANCE INDICATORS</a:t>
            </a:r>
          </a:p>
        </p:txBody>
      </p:sp>
      <p:sp>
        <p:nvSpPr>
          <p:cNvPr id="2079" name="Google Shape;2079;p61"/>
          <p:cNvSpPr txBox="1">
            <a:spLocks noGrp="1"/>
          </p:cNvSpPr>
          <p:nvPr>
            <p:ph type="subTitle" idx="8"/>
          </p:nvPr>
        </p:nvSpPr>
        <p:spPr>
          <a:xfrm>
            <a:off x="3115442" y="4098422"/>
            <a:ext cx="2913105" cy="835527"/>
          </a:xfrm>
          <a:prstGeom prst="rect">
            <a:avLst/>
          </a:prstGeom>
        </p:spPr>
        <p:txBody>
          <a:bodyPr spcFirstLastPara="1" wrap="square" lIns="91425" tIns="91425" rIns="91425" bIns="91425" anchor="t" anchorCtr="0">
            <a:noAutofit/>
          </a:bodyPr>
          <a:lstStyle/>
          <a:p>
            <a:pPr marL="0" lvl="0" indent="0"/>
            <a:r>
              <a:rPr lang="en-US" dirty="0">
                <a:latin typeface="Times New Roman" panose="02020603050405020304" pitchFamily="18" charset="0"/>
                <a:cs typeface="Times New Roman" panose="02020603050405020304" pitchFamily="18" charset="0"/>
              </a:rPr>
              <a:t>Unweight average of six broad dimensions of governance </a:t>
            </a:r>
            <a:endParaRPr dirty="0">
              <a:latin typeface="Times New Roman" panose="02020603050405020304" pitchFamily="18" charset="0"/>
              <a:cs typeface="Times New Roman" panose="02020603050405020304" pitchFamily="18" charset="0"/>
            </a:endParaRPr>
          </a:p>
        </p:txBody>
      </p:sp>
      <p:sp>
        <p:nvSpPr>
          <p:cNvPr id="2082" name="Google Shape;2082;p61"/>
          <p:cNvSpPr txBox="1">
            <a:spLocks noGrp="1"/>
          </p:cNvSpPr>
          <p:nvPr>
            <p:ph type="title" idx="14"/>
          </p:nvPr>
        </p:nvSpPr>
        <p:spPr>
          <a:xfrm>
            <a:off x="1048447" y="3176537"/>
            <a:ext cx="2067000" cy="908247"/>
          </a:xfrm>
          <a:prstGeom prst="rect">
            <a:avLst/>
          </a:prstGeom>
        </p:spPr>
        <p:txBody>
          <a:bodyPr spcFirstLastPara="1" wrap="square" lIns="91425" tIns="91425" rIns="91425" bIns="91425" anchor="b" anchorCtr="0">
            <a:noAutofit/>
          </a:bodyPr>
          <a:lstStyle/>
          <a:p>
            <a:pPr lvl="0"/>
            <a:r>
              <a:rPr lang="en-US" sz="1400" b="1" dirty="0">
                <a:latin typeface="Times New Roman" panose="02020603050405020304" pitchFamily="18" charset="0"/>
                <a:cs typeface="Times New Roman" panose="02020603050405020304" pitchFamily="18" charset="0"/>
              </a:rPr>
              <a:t>INITIAL LEVEL OF GDP PER CAPITA</a:t>
            </a:r>
            <a:endParaRPr lang="ru-RU" sz="1400" b="1" dirty="0">
              <a:latin typeface="Times New Roman" panose="02020603050405020304" pitchFamily="18" charset="0"/>
              <a:cs typeface="Times New Roman" panose="02020603050405020304" pitchFamily="18" charset="0"/>
            </a:endParaRPr>
          </a:p>
        </p:txBody>
      </p:sp>
      <p:cxnSp>
        <p:nvCxnSpPr>
          <p:cNvPr id="2084" name="Google Shape;2084;p61"/>
          <p:cNvCxnSpPr/>
          <p:nvPr/>
        </p:nvCxnSpPr>
        <p:spPr>
          <a:xfrm>
            <a:off x="1207020" y="2944511"/>
            <a:ext cx="67071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15" name="Google Shape;2078;p61"/>
          <p:cNvSpPr txBox="1">
            <a:spLocks noGrp="1"/>
          </p:cNvSpPr>
          <p:nvPr>
            <p:ph type="title" idx="7"/>
          </p:nvPr>
        </p:nvSpPr>
        <p:spPr>
          <a:xfrm>
            <a:off x="6028552" y="3176536"/>
            <a:ext cx="2067000" cy="908247"/>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1400" b="1" dirty="0">
                <a:latin typeface="Times New Roman" panose="02020603050405020304" pitchFamily="18" charset="0"/>
                <a:cs typeface="Times New Roman" panose="02020603050405020304" pitchFamily="18" charset="0"/>
              </a:rPr>
              <a:t>INFLATION</a:t>
            </a:r>
            <a:endParaRPr sz="1400" b="1" dirty="0">
              <a:latin typeface="Times New Roman" panose="02020603050405020304" pitchFamily="18" charset="0"/>
              <a:cs typeface="Times New Roman" panose="02020603050405020304" pitchFamily="18" charset="0"/>
            </a:endParaRPr>
          </a:p>
        </p:txBody>
      </p:sp>
      <p:sp>
        <p:nvSpPr>
          <p:cNvPr id="19" name="Google Shape;2075;p61"/>
          <p:cNvSpPr txBox="1">
            <a:spLocks noGrp="1"/>
          </p:cNvSpPr>
          <p:nvPr>
            <p:ph type="subTitle" idx="3"/>
          </p:nvPr>
        </p:nvSpPr>
        <p:spPr>
          <a:xfrm>
            <a:off x="6028547" y="4084783"/>
            <a:ext cx="2178188" cy="640800"/>
          </a:xfrm>
          <a:prstGeom prst="rect">
            <a:avLst/>
          </a:prstGeom>
        </p:spPr>
        <p:txBody>
          <a:bodyPr spcFirstLastPara="1" wrap="square" lIns="91425" tIns="91425" rIns="91425" bIns="91425" anchor="t" anchorCtr="0">
            <a:noAutofit/>
          </a:bodyPr>
          <a:lstStyle/>
          <a:p>
            <a:pPr marL="0" lvl="0" indent="0"/>
            <a:r>
              <a:rPr lang="en-US" dirty="0">
                <a:latin typeface="Times New Roman" panose="02020603050405020304" pitchFamily="18" charset="0"/>
                <a:cs typeface="Times New Roman" panose="02020603050405020304" pitchFamily="18" charset="0"/>
              </a:rPr>
              <a:t>CPI</a:t>
            </a:r>
            <a:endParaRPr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51"/>
        <p:cNvGrpSpPr/>
        <p:nvPr/>
      </p:nvGrpSpPr>
      <p:grpSpPr>
        <a:xfrm>
          <a:off x="0" y="0"/>
          <a:ext cx="0" cy="0"/>
          <a:chOff x="0" y="0"/>
          <a:chExt cx="0" cy="0"/>
        </a:xfrm>
      </p:grpSpPr>
      <p:sp>
        <p:nvSpPr>
          <p:cNvPr id="2052" name="Google Shape;2052;p60"/>
          <p:cNvSpPr txBox="1">
            <a:spLocks noGrp="1"/>
          </p:cNvSpPr>
          <p:nvPr>
            <p:ph type="title"/>
          </p:nvPr>
        </p:nvSpPr>
        <p:spPr>
          <a:xfrm>
            <a:off x="209581" y="398079"/>
            <a:ext cx="8829644" cy="84304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WHAT ARE THE EFFECTS ON THE ECONOMIC GROWTH</a:t>
            </a:r>
            <a:r>
              <a:rPr lang="mk-MK" b="1" dirty="0">
                <a:latin typeface="Times New Roman" panose="02020603050405020304" pitchFamily="18" charset="0"/>
                <a:cs typeface="Times New Roman" panose="02020603050405020304" pitchFamily="18" charset="0"/>
              </a:rPr>
              <a:t>?</a:t>
            </a:r>
          </a:p>
        </p:txBody>
      </p:sp>
      <p:cxnSp>
        <p:nvCxnSpPr>
          <p:cNvPr id="2053" name="Google Shape;2053;p60"/>
          <p:cNvCxnSpPr/>
          <p:nvPr/>
        </p:nvCxnSpPr>
        <p:spPr>
          <a:xfrm>
            <a:off x="400500" y="335000"/>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054" name="Google Shape;2054;p60"/>
          <p:cNvSpPr/>
          <p:nvPr/>
        </p:nvSpPr>
        <p:spPr>
          <a:xfrm>
            <a:off x="187612" y="2373184"/>
            <a:ext cx="2669257" cy="2328638"/>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60"/>
          <p:cNvSpPr txBox="1">
            <a:spLocks noGrp="1"/>
          </p:cNvSpPr>
          <p:nvPr>
            <p:ph type="title" idx="4294967295"/>
          </p:nvPr>
        </p:nvSpPr>
        <p:spPr>
          <a:xfrm>
            <a:off x="303000" y="3448050"/>
            <a:ext cx="2448177" cy="1131210"/>
          </a:xfrm>
          <a:prstGeom prst="rect">
            <a:avLst/>
          </a:prstGeom>
        </p:spPr>
        <p:txBody>
          <a:bodyPr spcFirstLastPara="1" wrap="square" lIns="91425" tIns="91425" rIns="91425" bIns="91425" anchor="t" anchorCtr="0">
            <a:noAutofit/>
          </a:bodyPr>
          <a:lstStyle/>
          <a:p>
            <a:pPr lvl="0" algn="ctr"/>
            <a:r>
              <a:rPr lang="en-US" sz="1400" dirty="0">
                <a:solidFill>
                  <a:schemeClr val="accent6"/>
                </a:solidFill>
                <a:latin typeface="Times New Roman" panose="02020603050405020304" pitchFamily="18" charset="0"/>
                <a:cs typeface="Times New Roman" panose="02020603050405020304" pitchFamily="18" charset="0"/>
              </a:rPr>
              <a:t>Positive and very significant effect on economic growth</a:t>
            </a:r>
          </a:p>
        </p:txBody>
      </p:sp>
      <p:sp>
        <p:nvSpPr>
          <p:cNvPr id="2057" name="Google Shape;2057;p60"/>
          <p:cNvSpPr/>
          <p:nvPr/>
        </p:nvSpPr>
        <p:spPr>
          <a:xfrm>
            <a:off x="3186862" y="1411111"/>
            <a:ext cx="2733815" cy="2549374"/>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8" name="Google Shape;2058;p60"/>
          <p:cNvSpPr txBox="1">
            <a:spLocks noGrp="1"/>
          </p:cNvSpPr>
          <p:nvPr>
            <p:ph type="title" idx="4294967295"/>
          </p:nvPr>
        </p:nvSpPr>
        <p:spPr>
          <a:xfrm>
            <a:off x="3159852" y="2138989"/>
            <a:ext cx="2760823"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800" b="1" dirty="0">
                <a:solidFill>
                  <a:schemeClr val="accent6"/>
                </a:solidFill>
                <a:latin typeface="Times New Roman" panose="02020603050405020304" pitchFamily="18" charset="0"/>
                <a:cs typeface="Times New Roman" panose="02020603050405020304" pitchFamily="18" charset="0"/>
              </a:rPr>
              <a:t>TOTAL SERVICES EXPORTS</a:t>
            </a:r>
            <a:endParaRPr lang="mk-MK" sz="1800" b="1" dirty="0">
              <a:solidFill>
                <a:schemeClr val="accent6"/>
              </a:solidFill>
              <a:latin typeface="Times New Roman" panose="02020603050405020304" pitchFamily="18" charset="0"/>
              <a:cs typeface="Times New Roman" panose="02020603050405020304" pitchFamily="18" charset="0"/>
            </a:endParaRPr>
          </a:p>
        </p:txBody>
      </p:sp>
      <p:sp>
        <p:nvSpPr>
          <p:cNvPr id="2059" name="Google Shape;2059;p60"/>
          <p:cNvSpPr txBox="1">
            <a:spLocks noGrp="1"/>
          </p:cNvSpPr>
          <p:nvPr>
            <p:ph type="subTitle" idx="4294967295"/>
          </p:nvPr>
        </p:nvSpPr>
        <p:spPr>
          <a:xfrm>
            <a:off x="3326708" y="2824171"/>
            <a:ext cx="2427112" cy="730514"/>
          </a:xfrm>
          <a:prstGeom prst="rect">
            <a:avLst/>
          </a:prstGeom>
        </p:spPr>
        <p:txBody>
          <a:bodyPr spcFirstLastPara="1" wrap="square" lIns="91425" tIns="91425" rIns="91425" bIns="91425" anchor="t" anchorCtr="0">
            <a:noAutofit/>
          </a:bodyPr>
          <a:lstStyle/>
          <a:p>
            <a:pPr marL="0" lvl="0" indent="0" algn="ctr">
              <a:spcAft>
                <a:spcPts val="1600"/>
              </a:spcAft>
              <a:buNone/>
            </a:pPr>
            <a:r>
              <a:rPr lang="en-US" sz="1400" dirty="0">
                <a:solidFill>
                  <a:schemeClr val="accent6"/>
                </a:solidFill>
                <a:latin typeface="Times New Roman" panose="02020603050405020304" pitchFamily="18" charset="0"/>
                <a:cs typeface="Times New Roman" panose="02020603050405020304" pitchFamily="18" charset="0"/>
              </a:rPr>
              <a:t>Positive and very significant effect on economic growth</a:t>
            </a:r>
            <a:endParaRPr sz="1400" dirty="0">
              <a:solidFill>
                <a:schemeClr val="accent6"/>
              </a:solidFill>
              <a:latin typeface="Times New Roman" panose="02020603050405020304" pitchFamily="18" charset="0"/>
              <a:cs typeface="Times New Roman" panose="02020603050405020304" pitchFamily="18" charset="0"/>
            </a:endParaRPr>
          </a:p>
        </p:txBody>
      </p:sp>
      <p:sp>
        <p:nvSpPr>
          <p:cNvPr id="2060" name="Google Shape;2060;p60"/>
          <p:cNvSpPr/>
          <p:nvPr/>
        </p:nvSpPr>
        <p:spPr>
          <a:xfrm>
            <a:off x="6273468" y="1639200"/>
            <a:ext cx="2498377" cy="2447378"/>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1" name="Google Shape;2061;p60"/>
          <p:cNvSpPr txBox="1">
            <a:spLocks noGrp="1"/>
          </p:cNvSpPr>
          <p:nvPr>
            <p:ph type="title" idx="4294967295"/>
          </p:nvPr>
        </p:nvSpPr>
        <p:spPr>
          <a:xfrm>
            <a:off x="6428353" y="2340473"/>
            <a:ext cx="2201333" cy="602752"/>
          </a:xfrm>
          <a:prstGeom prst="rect">
            <a:avLst/>
          </a:prstGeom>
        </p:spPr>
        <p:txBody>
          <a:bodyPr spcFirstLastPara="1" wrap="square" lIns="91425" tIns="91425" rIns="91425" bIns="91425" anchor="t" anchorCtr="0">
            <a:noAutofit/>
          </a:bodyPr>
          <a:lstStyle/>
          <a:p>
            <a:pPr lvl="0" algn="ctr"/>
            <a:r>
              <a:rPr lang="en-US" sz="1800" b="1" dirty="0">
                <a:solidFill>
                  <a:schemeClr val="accent6"/>
                </a:solidFill>
                <a:latin typeface="Times New Roman" panose="02020603050405020304" pitchFamily="18" charset="0"/>
                <a:cs typeface="Times New Roman" panose="02020603050405020304" pitchFamily="18" charset="0"/>
              </a:rPr>
              <a:t>EDUCATION</a:t>
            </a:r>
            <a:endParaRPr lang="mk-MK" sz="1800" b="1" dirty="0">
              <a:solidFill>
                <a:schemeClr val="accent6"/>
              </a:solidFill>
              <a:latin typeface="Times New Roman" panose="02020603050405020304" pitchFamily="18" charset="0"/>
              <a:cs typeface="Times New Roman" panose="02020603050405020304" pitchFamily="18" charset="0"/>
            </a:endParaRPr>
          </a:p>
        </p:txBody>
      </p:sp>
      <p:sp>
        <p:nvSpPr>
          <p:cNvPr id="2062" name="Google Shape;2062;p60"/>
          <p:cNvSpPr txBox="1">
            <a:spLocks noGrp="1"/>
          </p:cNvSpPr>
          <p:nvPr>
            <p:ph type="subTitle" idx="4294967295"/>
          </p:nvPr>
        </p:nvSpPr>
        <p:spPr>
          <a:xfrm>
            <a:off x="6428353" y="2764281"/>
            <a:ext cx="2201333" cy="1196204"/>
          </a:xfrm>
          <a:prstGeom prst="rect">
            <a:avLst/>
          </a:prstGeom>
        </p:spPr>
        <p:txBody>
          <a:bodyPr spcFirstLastPara="1" wrap="square" lIns="91425" tIns="91425" rIns="91425" bIns="91425" anchor="t" anchorCtr="0">
            <a:noAutofit/>
          </a:bodyPr>
          <a:lstStyle/>
          <a:p>
            <a:pPr marL="0" lvl="0" indent="0" algn="ctr">
              <a:spcAft>
                <a:spcPts val="1600"/>
              </a:spcAft>
              <a:buNone/>
            </a:pPr>
            <a:r>
              <a:rPr lang="en-US" sz="1400" dirty="0">
                <a:solidFill>
                  <a:schemeClr val="accent6"/>
                </a:solidFill>
                <a:latin typeface="Times New Roman" panose="02020603050405020304" pitchFamily="18" charset="0"/>
                <a:cs typeface="Times New Roman" panose="02020603050405020304" pitchFamily="18" charset="0"/>
              </a:rPr>
              <a:t>Weak correlation of the human capital (enrollment in secondary or tertiary education) and GDP p.c. growth</a:t>
            </a:r>
            <a:endParaRPr sz="1400" dirty="0">
              <a:solidFill>
                <a:schemeClr val="accent6"/>
              </a:solidFill>
              <a:latin typeface="Times New Roman" panose="02020603050405020304" pitchFamily="18" charset="0"/>
              <a:cs typeface="Times New Roman" panose="02020603050405020304" pitchFamily="18" charset="0"/>
            </a:endParaRPr>
          </a:p>
        </p:txBody>
      </p:sp>
      <p:cxnSp>
        <p:nvCxnSpPr>
          <p:cNvPr id="2063" name="Google Shape;2063;p60"/>
          <p:cNvCxnSpPr/>
          <p:nvPr/>
        </p:nvCxnSpPr>
        <p:spPr>
          <a:xfrm rot="10800000">
            <a:off x="7529023" y="0"/>
            <a:ext cx="0" cy="1639200"/>
          </a:xfrm>
          <a:prstGeom prst="straightConnector1">
            <a:avLst/>
          </a:prstGeom>
          <a:noFill/>
          <a:ln w="19050" cap="flat" cmpd="sng">
            <a:solidFill>
              <a:schemeClr val="accent3"/>
            </a:solidFill>
            <a:prstDash val="solid"/>
            <a:round/>
            <a:headEnd type="none" w="med" len="med"/>
            <a:tailEnd type="none" w="med" len="med"/>
          </a:ln>
        </p:spPr>
      </p:cxnSp>
      <p:cxnSp>
        <p:nvCxnSpPr>
          <p:cNvPr id="2064" name="Google Shape;2064;p60"/>
          <p:cNvCxnSpPr>
            <a:stCxn id="2057" idx="4"/>
          </p:cNvCxnSpPr>
          <p:nvPr/>
        </p:nvCxnSpPr>
        <p:spPr>
          <a:xfrm flipH="1">
            <a:off x="4540265" y="3960485"/>
            <a:ext cx="13505" cy="1183015"/>
          </a:xfrm>
          <a:prstGeom prst="straightConnector1">
            <a:avLst/>
          </a:prstGeom>
          <a:noFill/>
          <a:ln w="19050" cap="flat" cmpd="sng">
            <a:solidFill>
              <a:schemeClr val="accent1"/>
            </a:solidFill>
            <a:prstDash val="solid"/>
            <a:round/>
            <a:headEnd type="none" w="med" len="med"/>
            <a:tailEnd type="none" w="med" len="med"/>
          </a:ln>
        </p:spPr>
      </p:cxnSp>
      <p:cxnSp>
        <p:nvCxnSpPr>
          <p:cNvPr id="2065" name="Google Shape;2065;p60"/>
          <p:cNvCxnSpPr/>
          <p:nvPr/>
        </p:nvCxnSpPr>
        <p:spPr>
          <a:xfrm>
            <a:off x="1522240" y="4430700"/>
            <a:ext cx="0" cy="712800"/>
          </a:xfrm>
          <a:prstGeom prst="straightConnector1">
            <a:avLst/>
          </a:prstGeom>
          <a:noFill/>
          <a:ln w="19050" cap="flat" cmpd="sng">
            <a:solidFill>
              <a:schemeClr val="accent2"/>
            </a:solidFill>
            <a:prstDash val="solid"/>
            <a:round/>
            <a:headEnd type="none" w="med" len="med"/>
            <a:tailEnd type="none" w="med" len="med"/>
          </a:ln>
        </p:spPr>
      </p:cxnSp>
      <p:sp>
        <p:nvSpPr>
          <p:cNvPr id="19" name="Google Shape;2058;p60"/>
          <p:cNvSpPr txBox="1">
            <a:spLocks/>
          </p:cNvSpPr>
          <p:nvPr/>
        </p:nvSpPr>
        <p:spPr>
          <a:xfrm>
            <a:off x="208751" y="3048493"/>
            <a:ext cx="2625320" cy="62777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800"/>
              <a:buFont typeface="Montserrat ExtraBold"/>
              <a:buNone/>
              <a:defRPr sz="2800" b="0" i="0" u="none" strike="noStrike" cap="none">
                <a:solidFill>
                  <a:schemeClr val="lt1"/>
                </a:solidFill>
                <a:latin typeface="Montserrat ExtraBold"/>
                <a:ea typeface="Montserrat ExtraBold"/>
                <a:cs typeface="Montserrat ExtraBold"/>
                <a:sym typeface="Montserrat ExtraBold"/>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pPr algn="ctr"/>
            <a:r>
              <a:rPr lang="en-US" sz="1800" b="1" dirty="0">
                <a:solidFill>
                  <a:schemeClr val="accent6"/>
                </a:solidFill>
                <a:latin typeface="Times New Roman" panose="02020603050405020304" pitchFamily="18" charset="0"/>
                <a:cs typeface="Times New Roman" panose="02020603050405020304" pitchFamily="18" charset="0"/>
              </a:rPr>
              <a:t>INVESTMENTS </a:t>
            </a:r>
            <a:endParaRPr lang="mk-MK" sz="1800" b="1" dirty="0">
              <a:solidFill>
                <a:schemeClr val="accent6"/>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40"/>
          <p:cNvSpPr txBox="1">
            <a:spLocks noGrp="1"/>
          </p:cNvSpPr>
          <p:nvPr>
            <p:ph type="title" idx="6"/>
          </p:nvPr>
        </p:nvSpPr>
        <p:spPr>
          <a:xfrm>
            <a:off x="2616027" y="1682228"/>
            <a:ext cx="424531" cy="358088"/>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200" b="1" dirty="0">
                <a:latin typeface="Times New Roman" panose="02020603050405020304" pitchFamily="18" charset="0"/>
                <a:cs typeface="Times New Roman" panose="02020603050405020304" pitchFamily="18" charset="0"/>
              </a:rPr>
              <a:t>1</a:t>
            </a:r>
            <a:endParaRPr sz="3200" b="1" dirty="0">
              <a:latin typeface="Times New Roman" panose="02020603050405020304" pitchFamily="18" charset="0"/>
              <a:cs typeface="Times New Roman" panose="02020603050405020304" pitchFamily="18" charset="0"/>
            </a:endParaRPr>
          </a:p>
        </p:txBody>
      </p:sp>
      <p:sp>
        <p:nvSpPr>
          <p:cNvPr id="179" name="Google Shape;179;p40"/>
          <p:cNvSpPr txBox="1">
            <a:spLocks noGrp="1"/>
          </p:cNvSpPr>
          <p:nvPr>
            <p:ph type="title"/>
          </p:nvPr>
        </p:nvSpPr>
        <p:spPr>
          <a:xfrm>
            <a:off x="3338554" y="2123264"/>
            <a:ext cx="5455542" cy="279394"/>
          </a:xfrm>
          <a:prstGeom prst="rect">
            <a:avLst/>
          </a:prstGeom>
        </p:spPr>
        <p:txBody>
          <a:bodyPr spcFirstLastPara="1" wrap="square" lIns="91425" tIns="91425" rIns="91425" bIns="91425" anchor="b" anchorCtr="0">
            <a:noAutofit/>
          </a:bodyPr>
          <a:lstStyle/>
          <a:p>
            <a:pPr lvl="0" algn="l"/>
            <a:r>
              <a:rPr lang="en-US" sz="2000" b="1" dirty="0">
                <a:latin typeface="Times New Roman" panose="02020603050405020304" pitchFamily="18" charset="0"/>
                <a:cs typeface="Times New Roman" panose="02020603050405020304" pitchFamily="18" charset="0"/>
              </a:rPr>
              <a:t>THEORETICAL FRAMEWORK</a:t>
            </a:r>
            <a:endParaRPr lang="mk-MK" sz="2000" b="1" dirty="0">
              <a:latin typeface="Times New Roman" panose="02020603050405020304" pitchFamily="18" charset="0"/>
              <a:cs typeface="Times New Roman" panose="02020603050405020304" pitchFamily="18" charset="0"/>
            </a:endParaRPr>
          </a:p>
        </p:txBody>
      </p:sp>
      <p:sp>
        <p:nvSpPr>
          <p:cNvPr id="181" name="Google Shape;181;p40"/>
          <p:cNvSpPr txBox="1">
            <a:spLocks noGrp="1"/>
          </p:cNvSpPr>
          <p:nvPr>
            <p:ph type="title" idx="2"/>
          </p:nvPr>
        </p:nvSpPr>
        <p:spPr>
          <a:xfrm>
            <a:off x="3352775" y="3114912"/>
            <a:ext cx="5032645" cy="279394"/>
          </a:xfrm>
          <a:prstGeom prst="rect">
            <a:avLst/>
          </a:prstGeom>
        </p:spPr>
        <p:txBody>
          <a:bodyPr spcFirstLastPara="1" wrap="square" lIns="91425" tIns="91425" rIns="91425" bIns="91425" anchor="b" anchorCtr="0">
            <a:noAutofit/>
          </a:bodyPr>
          <a:lstStyle/>
          <a:p>
            <a:pPr lvl="0" algn="l"/>
            <a:r>
              <a:rPr lang="en-US" sz="2000" b="1" dirty="0">
                <a:latin typeface="Times New Roman" panose="02020603050405020304" pitchFamily="18" charset="0"/>
                <a:cs typeface="Times New Roman" panose="02020603050405020304" pitchFamily="18" charset="0"/>
              </a:rPr>
              <a:t>DATA AND STYLIZED FACTS</a:t>
            </a:r>
            <a:endParaRPr lang="mk-MK" sz="2000" b="1" dirty="0">
              <a:latin typeface="Times New Roman" panose="02020603050405020304" pitchFamily="18" charset="0"/>
              <a:cs typeface="Times New Roman" panose="02020603050405020304" pitchFamily="18" charset="0"/>
            </a:endParaRPr>
          </a:p>
        </p:txBody>
      </p:sp>
      <p:sp>
        <p:nvSpPr>
          <p:cNvPr id="183" name="Google Shape;183;p40"/>
          <p:cNvSpPr txBox="1">
            <a:spLocks noGrp="1"/>
          </p:cNvSpPr>
          <p:nvPr>
            <p:ph type="title" idx="4"/>
          </p:nvPr>
        </p:nvSpPr>
        <p:spPr>
          <a:xfrm>
            <a:off x="3352778" y="1682228"/>
            <a:ext cx="5455542" cy="279394"/>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2000" b="1" dirty="0">
                <a:latin typeface="Times New Roman" panose="02020603050405020304" pitchFamily="18" charset="0"/>
                <a:cs typeface="Times New Roman" panose="02020603050405020304" pitchFamily="18" charset="0"/>
              </a:rPr>
              <a:t>INTRODUCTION</a:t>
            </a:r>
            <a:endParaRPr lang="mk-MK" sz="2000" b="1" dirty="0">
              <a:latin typeface="Times New Roman" panose="02020603050405020304" pitchFamily="18" charset="0"/>
              <a:cs typeface="Times New Roman" panose="02020603050405020304" pitchFamily="18" charset="0"/>
            </a:endParaRPr>
          </a:p>
        </p:txBody>
      </p:sp>
      <p:cxnSp>
        <p:nvCxnSpPr>
          <p:cNvPr id="187" name="Google Shape;187;p40"/>
          <p:cNvCxnSpPr/>
          <p:nvPr/>
        </p:nvCxnSpPr>
        <p:spPr>
          <a:xfrm flipV="1">
            <a:off x="3180715" y="1266027"/>
            <a:ext cx="608" cy="3270329"/>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19" name="Google Shape;178;p40"/>
          <p:cNvSpPr txBox="1">
            <a:spLocks noGrp="1"/>
          </p:cNvSpPr>
          <p:nvPr>
            <p:ph type="title" idx="6"/>
          </p:nvPr>
        </p:nvSpPr>
        <p:spPr>
          <a:xfrm>
            <a:off x="2616029" y="2173063"/>
            <a:ext cx="424531" cy="32802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200" b="1" dirty="0">
                <a:latin typeface="Times New Roman" panose="02020603050405020304" pitchFamily="18" charset="0"/>
                <a:cs typeface="Times New Roman" panose="02020603050405020304" pitchFamily="18" charset="0"/>
              </a:rPr>
              <a:t>2</a:t>
            </a:r>
            <a:endParaRPr sz="3200" b="1" dirty="0">
              <a:latin typeface="Times New Roman" panose="02020603050405020304" pitchFamily="18" charset="0"/>
              <a:cs typeface="Times New Roman" panose="02020603050405020304" pitchFamily="18" charset="0"/>
            </a:endParaRPr>
          </a:p>
        </p:txBody>
      </p:sp>
      <p:sp>
        <p:nvSpPr>
          <p:cNvPr id="20" name="Google Shape;178;p40"/>
          <p:cNvSpPr txBox="1">
            <a:spLocks noGrp="1"/>
          </p:cNvSpPr>
          <p:nvPr>
            <p:ph type="title" idx="6"/>
          </p:nvPr>
        </p:nvSpPr>
        <p:spPr>
          <a:xfrm>
            <a:off x="2616029" y="2649566"/>
            <a:ext cx="424531" cy="32802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200" b="1" dirty="0">
                <a:latin typeface="Times New Roman" panose="02020603050405020304" pitchFamily="18" charset="0"/>
                <a:cs typeface="Times New Roman" panose="02020603050405020304" pitchFamily="18" charset="0"/>
              </a:rPr>
              <a:t>3</a:t>
            </a:r>
            <a:endParaRPr sz="3200" b="1" dirty="0">
              <a:latin typeface="Times New Roman" panose="02020603050405020304" pitchFamily="18" charset="0"/>
              <a:cs typeface="Times New Roman" panose="02020603050405020304" pitchFamily="18" charset="0"/>
            </a:endParaRPr>
          </a:p>
        </p:txBody>
      </p:sp>
      <p:sp>
        <p:nvSpPr>
          <p:cNvPr id="21" name="Google Shape;178;p40"/>
          <p:cNvSpPr txBox="1">
            <a:spLocks noGrp="1"/>
          </p:cNvSpPr>
          <p:nvPr>
            <p:ph type="title" idx="6"/>
          </p:nvPr>
        </p:nvSpPr>
        <p:spPr>
          <a:xfrm>
            <a:off x="2616028" y="3126069"/>
            <a:ext cx="424531" cy="335077"/>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200" b="1" dirty="0">
                <a:latin typeface="Times New Roman" panose="02020603050405020304" pitchFamily="18" charset="0"/>
                <a:cs typeface="Times New Roman" panose="02020603050405020304" pitchFamily="18" charset="0"/>
              </a:rPr>
              <a:t>4</a:t>
            </a:r>
            <a:endParaRPr sz="3200" b="1" dirty="0">
              <a:latin typeface="Times New Roman" panose="02020603050405020304" pitchFamily="18" charset="0"/>
              <a:cs typeface="Times New Roman" panose="02020603050405020304" pitchFamily="18" charset="0"/>
            </a:endParaRPr>
          </a:p>
        </p:txBody>
      </p:sp>
      <p:sp>
        <p:nvSpPr>
          <p:cNvPr id="22" name="Google Shape;178;p40"/>
          <p:cNvSpPr txBox="1">
            <a:spLocks noGrp="1"/>
          </p:cNvSpPr>
          <p:nvPr>
            <p:ph type="title" idx="6"/>
          </p:nvPr>
        </p:nvSpPr>
        <p:spPr>
          <a:xfrm>
            <a:off x="2616028" y="3627612"/>
            <a:ext cx="424531" cy="335077"/>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200" b="1" dirty="0">
                <a:latin typeface="Times New Roman" panose="02020603050405020304" pitchFamily="18" charset="0"/>
                <a:cs typeface="Times New Roman" panose="02020603050405020304" pitchFamily="18" charset="0"/>
              </a:rPr>
              <a:t>5</a:t>
            </a:r>
            <a:endParaRPr sz="3200" b="1" dirty="0">
              <a:latin typeface="Times New Roman" panose="02020603050405020304" pitchFamily="18" charset="0"/>
              <a:cs typeface="Times New Roman" panose="02020603050405020304" pitchFamily="18" charset="0"/>
            </a:endParaRPr>
          </a:p>
        </p:txBody>
      </p:sp>
      <p:sp>
        <p:nvSpPr>
          <p:cNvPr id="23" name="Google Shape;178;p40"/>
          <p:cNvSpPr txBox="1">
            <a:spLocks noGrp="1"/>
          </p:cNvSpPr>
          <p:nvPr>
            <p:ph type="title" idx="6"/>
          </p:nvPr>
        </p:nvSpPr>
        <p:spPr>
          <a:xfrm>
            <a:off x="2616027" y="4086132"/>
            <a:ext cx="424531" cy="32802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200" b="1" dirty="0">
                <a:latin typeface="Times New Roman" panose="02020603050405020304" pitchFamily="18" charset="0"/>
                <a:cs typeface="Times New Roman" panose="02020603050405020304" pitchFamily="18" charset="0"/>
              </a:rPr>
              <a:t>6</a:t>
            </a:r>
            <a:endParaRPr sz="3200" b="1" dirty="0">
              <a:latin typeface="Times New Roman" panose="02020603050405020304" pitchFamily="18" charset="0"/>
              <a:cs typeface="Times New Roman" panose="02020603050405020304" pitchFamily="18" charset="0"/>
            </a:endParaRPr>
          </a:p>
        </p:txBody>
      </p:sp>
      <p:sp>
        <p:nvSpPr>
          <p:cNvPr id="25" name="Google Shape;179;p40"/>
          <p:cNvSpPr txBox="1">
            <a:spLocks noGrp="1"/>
          </p:cNvSpPr>
          <p:nvPr>
            <p:ph type="title"/>
          </p:nvPr>
        </p:nvSpPr>
        <p:spPr>
          <a:xfrm>
            <a:off x="3352777" y="2621798"/>
            <a:ext cx="5455543" cy="279394"/>
          </a:xfrm>
          <a:prstGeom prst="rect">
            <a:avLst/>
          </a:prstGeom>
        </p:spPr>
        <p:txBody>
          <a:bodyPr spcFirstLastPara="1" wrap="square" lIns="91425" tIns="91425" rIns="91425" bIns="91425" anchor="b" anchorCtr="0">
            <a:noAutofit/>
          </a:bodyPr>
          <a:lstStyle/>
          <a:p>
            <a:pPr lvl="0" algn="l"/>
            <a:r>
              <a:rPr lang="en-US" sz="2000" b="1" dirty="0">
                <a:latin typeface="Times New Roman" panose="02020603050405020304" pitchFamily="18" charset="0"/>
                <a:cs typeface="Times New Roman" panose="02020603050405020304" pitchFamily="18" charset="0"/>
              </a:rPr>
              <a:t>LITERATURE REVIEW</a:t>
            </a:r>
            <a:endParaRPr lang="mk-MK" sz="2000" b="1" dirty="0">
              <a:latin typeface="Times New Roman" panose="02020603050405020304" pitchFamily="18" charset="0"/>
              <a:cs typeface="Times New Roman" panose="02020603050405020304" pitchFamily="18" charset="0"/>
            </a:endParaRPr>
          </a:p>
        </p:txBody>
      </p:sp>
      <p:sp>
        <p:nvSpPr>
          <p:cNvPr id="26" name="Google Shape;181;p40"/>
          <p:cNvSpPr txBox="1">
            <a:spLocks noGrp="1"/>
          </p:cNvSpPr>
          <p:nvPr>
            <p:ph type="title" idx="2"/>
          </p:nvPr>
        </p:nvSpPr>
        <p:spPr>
          <a:xfrm>
            <a:off x="3338554" y="3605269"/>
            <a:ext cx="5455542" cy="279394"/>
          </a:xfrm>
          <a:prstGeom prst="rect">
            <a:avLst/>
          </a:prstGeom>
        </p:spPr>
        <p:txBody>
          <a:bodyPr spcFirstLastPara="1" wrap="square" lIns="91425" tIns="91425" rIns="91425" bIns="91425" anchor="b" anchorCtr="0">
            <a:noAutofit/>
          </a:bodyPr>
          <a:lstStyle/>
          <a:p>
            <a:pPr lvl="0" algn="l"/>
            <a:r>
              <a:rPr lang="en-US" sz="2000" b="1" dirty="0">
                <a:latin typeface="Times New Roman" panose="02020603050405020304" pitchFamily="18" charset="0"/>
                <a:cs typeface="Times New Roman" panose="02020603050405020304" pitchFamily="18" charset="0"/>
              </a:rPr>
              <a:t>EMPIRICAL ANALYSIS</a:t>
            </a:r>
            <a:endParaRPr lang="ru-RU" sz="2000" b="1" dirty="0">
              <a:latin typeface="Times New Roman" panose="02020603050405020304" pitchFamily="18" charset="0"/>
              <a:cs typeface="Times New Roman" panose="02020603050405020304" pitchFamily="18" charset="0"/>
            </a:endParaRPr>
          </a:p>
        </p:txBody>
      </p:sp>
      <p:sp>
        <p:nvSpPr>
          <p:cNvPr id="27" name="Google Shape;181;p40"/>
          <p:cNvSpPr txBox="1">
            <a:spLocks noGrp="1"/>
          </p:cNvSpPr>
          <p:nvPr>
            <p:ph type="title" idx="2"/>
          </p:nvPr>
        </p:nvSpPr>
        <p:spPr>
          <a:xfrm>
            <a:off x="3338554" y="4060254"/>
            <a:ext cx="5032645" cy="279394"/>
          </a:xfrm>
          <a:prstGeom prst="rect">
            <a:avLst/>
          </a:prstGeom>
        </p:spPr>
        <p:txBody>
          <a:bodyPr spcFirstLastPara="1" wrap="square" lIns="91425" tIns="91425" rIns="91425" bIns="91425" anchor="b" anchorCtr="0">
            <a:noAutofit/>
          </a:bodyPr>
          <a:lstStyle/>
          <a:p>
            <a:pPr lvl="0" algn="l"/>
            <a:r>
              <a:rPr lang="en-US" sz="2000" b="1" dirty="0">
                <a:latin typeface="Times New Roman" panose="02020603050405020304" pitchFamily="18" charset="0"/>
                <a:cs typeface="Times New Roman" panose="02020603050405020304" pitchFamily="18" charset="0"/>
              </a:rPr>
              <a:t>CONCLUSION</a:t>
            </a:r>
            <a:endParaRPr lang="mk-MK" sz="2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52"/>
          <p:cNvSpPr txBox="1">
            <a:spLocks noGrp="1"/>
          </p:cNvSpPr>
          <p:nvPr>
            <p:ph type="title"/>
          </p:nvPr>
        </p:nvSpPr>
        <p:spPr>
          <a:xfrm>
            <a:off x="882055" y="0"/>
            <a:ext cx="7516878" cy="58226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BASELINE REGRESSION</a:t>
            </a:r>
            <a:endParaRPr b="1" dirty="0">
              <a:latin typeface="Times New Roman" panose="02020603050405020304" pitchFamily="18" charset="0"/>
              <a:cs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149007965"/>
              </p:ext>
            </p:extLst>
          </p:nvPr>
        </p:nvGraphicFramePr>
        <p:xfrm>
          <a:off x="882055" y="992632"/>
          <a:ext cx="6576020" cy="2828508"/>
        </p:xfrm>
        <a:graphic>
          <a:graphicData uri="http://schemas.openxmlformats.org/drawingml/2006/table">
            <a:tbl>
              <a:tblPr firstRow="1" firstCol="1" bandRow="1">
                <a:tableStyleId>{8B29E021-B2FD-4DDF-85EF-AB5F5E753A8D}</a:tableStyleId>
              </a:tblPr>
              <a:tblGrid>
                <a:gridCol w="1355996">
                  <a:extLst>
                    <a:ext uri="{9D8B030D-6E8A-4147-A177-3AD203B41FA5}">
                      <a16:colId xmlns:a16="http://schemas.microsoft.com/office/drawing/2014/main" val="20000"/>
                    </a:ext>
                  </a:extLst>
                </a:gridCol>
                <a:gridCol w="960732">
                  <a:extLst>
                    <a:ext uri="{9D8B030D-6E8A-4147-A177-3AD203B41FA5}">
                      <a16:colId xmlns:a16="http://schemas.microsoft.com/office/drawing/2014/main" val="20001"/>
                    </a:ext>
                  </a:extLst>
                </a:gridCol>
                <a:gridCol w="1006448">
                  <a:extLst>
                    <a:ext uri="{9D8B030D-6E8A-4147-A177-3AD203B41FA5}">
                      <a16:colId xmlns:a16="http://schemas.microsoft.com/office/drawing/2014/main" val="20002"/>
                    </a:ext>
                  </a:extLst>
                </a:gridCol>
                <a:gridCol w="979018">
                  <a:extLst>
                    <a:ext uri="{9D8B030D-6E8A-4147-A177-3AD203B41FA5}">
                      <a16:colId xmlns:a16="http://schemas.microsoft.com/office/drawing/2014/main" val="20003"/>
                    </a:ext>
                  </a:extLst>
                </a:gridCol>
                <a:gridCol w="1149221">
                  <a:extLst>
                    <a:ext uri="{9D8B030D-6E8A-4147-A177-3AD203B41FA5}">
                      <a16:colId xmlns:a16="http://schemas.microsoft.com/office/drawing/2014/main" val="20004"/>
                    </a:ext>
                  </a:extLst>
                </a:gridCol>
                <a:gridCol w="1124605">
                  <a:extLst>
                    <a:ext uri="{9D8B030D-6E8A-4147-A177-3AD203B41FA5}">
                      <a16:colId xmlns:a16="http://schemas.microsoft.com/office/drawing/2014/main" val="20005"/>
                    </a:ext>
                  </a:extLst>
                </a:gridCol>
              </a:tblGrid>
              <a:tr h="195798">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 </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1</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2</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3</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4</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5</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587393">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L (tertiary education enrollment)</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-0.011403**</a:t>
                      </a:r>
                    </a:p>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(-2.11)</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-0.009901*</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(-1.89)</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-0.009881*        (-1.86)</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-0.009395            -(1.82)</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-0.008746</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(1.57)</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91595">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K (Gross fixed capital formation)</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0.198***</a:t>
                      </a:r>
                    </a:p>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(4.88)</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0.194***</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(4.86)</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0.18***</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(4.71)</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0.181***</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(4.73)</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0.175***</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(4.73)</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91595">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Total services exports</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 </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0.045037***</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(3.39)</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0.047139***</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(3.53)</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0.046909***</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(3.5)</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0.046840***</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(3.52)</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91595">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CPI</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 </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 </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-0.0067**</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(-2.51)</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-0.006644**</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(-2.508)</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-0.006357**</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(-2.83)</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91595">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GDP initial</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 </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 </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 </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-0.000165**</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(-2.69)</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-0.000177***</a:t>
                      </a:r>
                    </a:p>
                    <a:p>
                      <a:pPr marL="0" marR="0" algn="just">
                        <a:lnSpc>
                          <a:spcPct val="115000"/>
                        </a:lnSpc>
                        <a:spcBef>
                          <a:spcPts val="0"/>
                        </a:spcBef>
                        <a:spcAft>
                          <a:spcPts val="0"/>
                        </a:spcAft>
                      </a:pPr>
                      <a:r>
                        <a:rPr lang="en-US" sz="1200">
                          <a:solidFill>
                            <a:schemeClr val="bg1">
                              <a:lumMod val="95000"/>
                            </a:schemeClr>
                          </a:solidFill>
                          <a:effectLst/>
                          <a:latin typeface="Times New Roman" panose="02020603050405020304" pitchFamily="18" charset="0"/>
                          <a:cs typeface="Times New Roman" panose="02020603050405020304" pitchFamily="18" charset="0"/>
                        </a:rPr>
                        <a:t>(-3.5)</a:t>
                      </a:r>
                      <a:endParaRPr lang="en-US" sz="120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391595">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WDI</a:t>
                      </a:r>
                    </a:p>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 </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 </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 </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 </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a:t>
                      </a:r>
                    </a:p>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 </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-0.819594*</a:t>
                      </a:r>
                    </a:p>
                    <a:p>
                      <a:pPr marL="0" marR="0" algn="just">
                        <a:lnSpc>
                          <a:spcPct val="115000"/>
                        </a:lnSpc>
                        <a:spcBef>
                          <a:spcPts val="0"/>
                        </a:spcBef>
                        <a:spcAft>
                          <a:spcPts val="0"/>
                        </a:spcAft>
                      </a:pPr>
                      <a:r>
                        <a:rPr lang="en-US" sz="1200" dirty="0">
                          <a:solidFill>
                            <a:schemeClr val="bg1">
                              <a:lumMod val="95000"/>
                            </a:schemeClr>
                          </a:solidFill>
                          <a:effectLst/>
                          <a:latin typeface="Times New Roman" panose="02020603050405020304" pitchFamily="18" charset="0"/>
                          <a:cs typeface="Times New Roman" panose="02020603050405020304" pitchFamily="18" charset="0"/>
                        </a:rPr>
                        <a:t>(-1.69)</a:t>
                      </a:r>
                      <a:endParaRPr lang="en-US" sz="12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bl>
          </a:graphicData>
        </a:graphic>
      </p:graphicFrame>
      <p:sp>
        <p:nvSpPr>
          <p:cNvPr id="4" name="Rectangle 3"/>
          <p:cNvSpPr/>
          <p:nvPr/>
        </p:nvSpPr>
        <p:spPr>
          <a:xfrm>
            <a:off x="809625" y="3821668"/>
            <a:ext cx="6067426" cy="461665"/>
          </a:xfrm>
          <a:prstGeom prst="rect">
            <a:avLst/>
          </a:prstGeom>
        </p:spPr>
        <p:txBody>
          <a:bodyPr wrap="square">
            <a:spAutoFit/>
          </a:bodyPr>
          <a:lstStyle/>
          <a:p>
            <a:r>
              <a:rPr lang="en-US" sz="1200" dirty="0">
                <a:solidFill>
                  <a:schemeClr val="bg1">
                    <a:lumMod val="95000"/>
                  </a:schemeClr>
                </a:solidFill>
                <a:latin typeface="Times New Roman" panose="02020603050405020304" pitchFamily="18" charset="0"/>
                <a:cs typeface="Times New Roman" panose="02020603050405020304" pitchFamily="18" charset="0"/>
              </a:rPr>
              <a:t>T-statistics in parenthesis. *** p&lt;0.01, ** p&lt;0.05, * p&lt;0.1.</a:t>
            </a:r>
          </a:p>
          <a:p>
            <a:r>
              <a:rPr lang="en-US" sz="1200" dirty="0">
                <a:solidFill>
                  <a:schemeClr val="bg1">
                    <a:lumMod val="95000"/>
                  </a:schemeClr>
                </a:solidFill>
                <a:latin typeface="Times New Roman" panose="02020603050405020304" pitchFamily="18" charset="0"/>
                <a:cs typeface="Times New Roman" panose="02020603050405020304" pitchFamily="18" charset="0"/>
              </a:rPr>
              <a:t>Source: Authors’ calculations.</a:t>
            </a:r>
          </a:p>
        </p:txBody>
      </p:sp>
      <p:sp>
        <p:nvSpPr>
          <p:cNvPr id="5" name="Rectangle 4"/>
          <p:cNvSpPr/>
          <p:nvPr/>
        </p:nvSpPr>
        <p:spPr>
          <a:xfrm>
            <a:off x="809625" y="687204"/>
            <a:ext cx="3980577" cy="320280"/>
          </a:xfrm>
          <a:prstGeom prst="rect">
            <a:avLst/>
          </a:prstGeom>
        </p:spPr>
        <p:txBody>
          <a:bodyPr wrap="none">
            <a:spAutoFit/>
          </a:bodyPr>
          <a:lstStyle/>
          <a:p>
            <a:pPr>
              <a:lnSpc>
                <a:spcPct val="115000"/>
              </a:lnSpc>
            </a:pPr>
            <a:r>
              <a:rPr lang="en-US" dirty="0">
                <a:solidFill>
                  <a:schemeClr val="bg1">
                    <a:lumMod val="95000"/>
                  </a:schemeClr>
                </a:solidFill>
                <a:latin typeface="Times New Roman" panose="02020603050405020304" pitchFamily="18" charset="0"/>
                <a:ea typeface="Calibri" panose="020F0502020204030204" pitchFamily="34" charset="0"/>
                <a:cs typeface="Times New Roman" panose="02020603050405020304" pitchFamily="18" charset="0"/>
              </a:rPr>
              <a:t>Dependent variable- per capita real GDP growth rate</a:t>
            </a:r>
            <a:endParaRPr lang="en-US" sz="1800" dirty="0">
              <a:solidFill>
                <a:schemeClr val="bg1">
                  <a:lumMod val="9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45"/>
          <p:cNvSpPr txBox="1">
            <a:spLocks noGrp="1"/>
          </p:cNvSpPr>
          <p:nvPr>
            <p:ph type="title" idx="4"/>
          </p:nvPr>
        </p:nvSpPr>
        <p:spPr>
          <a:xfrm>
            <a:off x="446296" y="452716"/>
            <a:ext cx="5288460" cy="941400"/>
          </a:xfrm>
          <a:prstGeom prst="rect">
            <a:avLst/>
          </a:prstGeom>
        </p:spPr>
        <p:txBody>
          <a:bodyPr spcFirstLastPara="1" wrap="square" lIns="91425" tIns="91425" rIns="91425" bIns="91425" anchor="t" anchorCtr="0">
            <a:noAutofit/>
          </a:bodyPr>
          <a:lstStyle/>
          <a:p>
            <a:pPr lvl="0"/>
            <a:r>
              <a:rPr lang="en-US" b="1" dirty="0">
                <a:latin typeface="Times New Roman" panose="02020603050405020304" pitchFamily="18" charset="0"/>
                <a:cs typeface="Times New Roman" panose="02020603050405020304" pitchFamily="18" charset="0"/>
              </a:rPr>
              <a:t>FURTHER INVESTIGATION</a:t>
            </a:r>
            <a:r>
              <a:rPr lang="mk-MK" b="1" dirty="0">
                <a:latin typeface="Times New Roman" panose="02020603050405020304" pitchFamily="18" charset="0"/>
                <a:cs typeface="Times New Roman" panose="02020603050405020304" pitchFamily="18" charset="0"/>
              </a:rPr>
              <a:t> </a:t>
            </a:r>
            <a:endParaRPr b="1" dirty="0">
              <a:latin typeface="Times New Roman" panose="02020603050405020304" pitchFamily="18" charset="0"/>
              <a:cs typeface="Times New Roman" panose="02020603050405020304" pitchFamily="18" charset="0"/>
            </a:endParaRPr>
          </a:p>
        </p:txBody>
      </p:sp>
      <p:cxnSp>
        <p:nvCxnSpPr>
          <p:cNvPr id="222" name="Google Shape;222;p45"/>
          <p:cNvCxnSpPr/>
          <p:nvPr/>
        </p:nvCxnSpPr>
        <p:spPr>
          <a:xfrm>
            <a:off x="490150" y="44904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23" name="Google Shape;223;p45"/>
          <p:cNvSpPr txBox="1">
            <a:spLocks noGrp="1"/>
          </p:cNvSpPr>
          <p:nvPr>
            <p:ph type="title"/>
          </p:nvPr>
        </p:nvSpPr>
        <p:spPr>
          <a:xfrm>
            <a:off x="959556" y="1210257"/>
            <a:ext cx="3367882" cy="1028739"/>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b="1" dirty="0">
                <a:latin typeface="Times New Roman" panose="02020603050405020304" pitchFamily="18" charset="0"/>
                <a:cs typeface="Times New Roman" panose="02020603050405020304" pitchFamily="18" charset="0"/>
              </a:rPr>
              <a:t>MODERN SERVICES</a:t>
            </a:r>
            <a:endParaRPr lang="mk-MK" b="1" dirty="0">
              <a:latin typeface="Times New Roman" panose="02020603050405020304" pitchFamily="18" charset="0"/>
              <a:cs typeface="Times New Roman" panose="02020603050405020304" pitchFamily="18" charset="0"/>
            </a:endParaRPr>
          </a:p>
        </p:txBody>
      </p:sp>
      <p:sp>
        <p:nvSpPr>
          <p:cNvPr id="224" name="Google Shape;224;p45"/>
          <p:cNvSpPr txBox="1">
            <a:spLocks noGrp="1"/>
          </p:cNvSpPr>
          <p:nvPr>
            <p:ph type="subTitle" idx="1"/>
          </p:nvPr>
        </p:nvSpPr>
        <p:spPr>
          <a:xfrm>
            <a:off x="791719" y="2688927"/>
            <a:ext cx="3551261" cy="1939692"/>
          </a:xfrm>
          <a:prstGeom prst="rect">
            <a:avLst/>
          </a:prstGeom>
        </p:spPr>
        <p:txBody>
          <a:bodyPr spcFirstLastPara="1" wrap="square" lIns="91425" tIns="91425" rIns="91425" bIns="91425" anchor="t" anchorCtr="0">
            <a:noAutofit/>
          </a:bodyPr>
          <a:lstStyle/>
          <a:p>
            <a:pPr marL="0" lvl="0" indent="0"/>
            <a:r>
              <a:rPr lang="en-US" dirty="0">
                <a:latin typeface="Times New Roman" panose="02020603050405020304" pitchFamily="18" charset="0"/>
                <a:cs typeface="Times New Roman" panose="02020603050405020304" pitchFamily="18" charset="0"/>
              </a:rPr>
              <a:t>- Decomposition of the services in two main categories: traditional and modern </a:t>
            </a:r>
            <a:endParaRPr lang="mk-MK" dirty="0">
              <a:latin typeface="Times New Roman" panose="02020603050405020304" pitchFamily="18" charset="0"/>
              <a:cs typeface="Times New Roman" panose="02020603050405020304" pitchFamily="18" charset="0"/>
            </a:endParaRPr>
          </a:p>
          <a:p>
            <a:pPr marL="0" lvl="0" indent="0"/>
            <a:r>
              <a:rPr lang="mk-MK"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Modern services: IT, financial, insurance and consulting services</a:t>
            </a:r>
            <a:endParaRPr lang="mk-MK" dirty="0">
              <a:latin typeface="Times New Roman" panose="02020603050405020304" pitchFamily="18" charset="0"/>
              <a:cs typeface="Times New Roman" panose="02020603050405020304" pitchFamily="18" charset="0"/>
            </a:endParaRPr>
          </a:p>
          <a:p>
            <a:pPr marL="0" lvl="0" indent="0"/>
            <a:r>
              <a:rPr lang="en-US" dirty="0">
                <a:latin typeface="Times New Roman" panose="02020603050405020304" pitchFamily="18" charset="0"/>
                <a:cs typeface="Times New Roman" panose="02020603050405020304" pitchFamily="18" charset="0"/>
              </a:rPr>
              <a:t>- We expect to find evidence that sophistication of services export is positively related to economic growth</a:t>
            </a:r>
            <a:endParaRPr dirty="0">
              <a:latin typeface="Times New Roman" panose="02020603050405020304" pitchFamily="18" charset="0"/>
              <a:cs typeface="Times New Roman" panose="02020603050405020304" pitchFamily="18" charset="0"/>
            </a:endParaRPr>
          </a:p>
        </p:txBody>
      </p:sp>
      <p:sp>
        <p:nvSpPr>
          <p:cNvPr id="225" name="Google Shape;225;p45"/>
          <p:cNvSpPr txBox="1">
            <a:spLocks noGrp="1"/>
          </p:cNvSpPr>
          <p:nvPr>
            <p:ph type="title" idx="2"/>
          </p:nvPr>
        </p:nvSpPr>
        <p:spPr>
          <a:xfrm>
            <a:off x="4840698" y="1394116"/>
            <a:ext cx="3480770" cy="871716"/>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b="1" dirty="0">
                <a:latin typeface="Times New Roman" panose="02020603050405020304" pitchFamily="18" charset="0"/>
                <a:cs typeface="Times New Roman" panose="02020603050405020304" pitchFamily="18" charset="0"/>
              </a:rPr>
              <a:t>GMM ESTIMATION</a:t>
            </a:r>
            <a:endParaRPr lang="mk-MK" b="1" dirty="0">
              <a:latin typeface="Times New Roman" panose="02020603050405020304" pitchFamily="18" charset="0"/>
              <a:cs typeface="Times New Roman" panose="02020603050405020304" pitchFamily="18" charset="0"/>
            </a:endParaRPr>
          </a:p>
        </p:txBody>
      </p:sp>
      <p:sp>
        <p:nvSpPr>
          <p:cNvPr id="226" name="Google Shape;226;p45"/>
          <p:cNvSpPr txBox="1">
            <a:spLocks noGrp="1"/>
          </p:cNvSpPr>
          <p:nvPr>
            <p:ph type="subTitle" idx="3"/>
          </p:nvPr>
        </p:nvSpPr>
        <p:spPr>
          <a:xfrm>
            <a:off x="4840698" y="2688927"/>
            <a:ext cx="3721382" cy="1785432"/>
          </a:xfrm>
          <a:prstGeom prst="rect">
            <a:avLst/>
          </a:prstGeom>
        </p:spPr>
        <p:txBody>
          <a:bodyPr spcFirstLastPara="1" wrap="square" lIns="91425" tIns="91425" rIns="91425" bIns="91425" anchor="t" anchorCtr="0">
            <a:noAutofit/>
          </a:bodyPr>
          <a:lstStyle/>
          <a:p>
            <a:pPr marL="285750" lvl="0" indent="-285750">
              <a:buFontTx/>
              <a:buChar char="-"/>
            </a:pPr>
            <a:r>
              <a:rPr lang="en-US" dirty="0">
                <a:latin typeface="Times New Roman" panose="02020603050405020304" pitchFamily="18" charset="0"/>
                <a:cs typeface="Times New Roman" panose="02020603050405020304" pitchFamily="18" charset="0"/>
              </a:rPr>
              <a:t>To tackle potential endogeneity, inclusion of the lagged dependent variable among the regressors and application of the difference GMM estimator </a:t>
            </a:r>
          </a:p>
          <a:p>
            <a:pPr marL="285750" lvl="0" indent="-285750">
              <a:buFontTx/>
              <a:buChar char="-"/>
            </a:pPr>
            <a:r>
              <a:rPr lang="en-US" dirty="0">
                <a:latin typeface="Times New Roman" panose="02020603050405020304" pitchFamily="18" charset="0"/>
                <a:cs typeface="Times New Roman" panose="02020603050405020304" pitchFamily="18" charset="0"/>
              </a:rPr>
              <a:t>We contain the number of instruments by both collapsing the instruments and limiting the lag depth</a:t>
            </a:r>
            <a:endParaRPr dirty="0">
              <a:latin typeface="Times New Roman" panose="02020603050405020304" pitchFamily="18" charset="0"/>
              <a:cs typeface="Times New Roman" panose="02020603050405020304" pitchFamily="18" charset="0"/>
            </a:endParaRPr>
          </a:p>
        </p:txBody>
      </p:sp>
      <p:cxnSp>
        <p:nvCxnSpPr>
          <p:cNvPr id="228" name="Google Shape;228;p45"/>
          <p:cNvCxnSpPr/>
          <p:nvPr/>
        </p:nvCxnSpPr>
        <p:spPr>
          <a:xfrm>
            <a:off x="5895283" y="2409700"/>
            <a:ext cx="13716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22" name="Google Shape;228;p45"/>
          <p:cNvCxnSpPr/>
          <p:nvPr/>
        </p:nvCxnSpPr>
        <p:spPr>
          <a:xfrm>
            <a:off x="1881550" y="2405000"/>
            <a:ext cx="13716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52"/>
          <p:cNvSpPr txBox="1">
            <a:spLocks noGrp="1"/>
          </p:cNvSpPr>
          <p:nvPr>
            <p:ph type="title"/>
          </p:nvPr>
        </p:nvSpPr>
        <p:spPr>
          <a:xfrm>
            <a:off x="882055" y="0"/>
            <a:ext cx="7787812" cy="58226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TRADITIONAL VS. MODERN SERVICES EXPORTS</a:t>
            </a:r>
            <a:endParaRPr b="1" dirty="0">
              <a:latin typeface="Times New Roman" panose="02020603050405020304" pitchFamily="18" charset="0"/>
              <a:cs typeface="Times New Roman" panose="02020603050405020304"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180722517"/>
              </p:ext>
            </p:extLst>
          </p:nvPr>
        </p:nvGraphicFramePr>
        <p:xfrm>
          <a:off x="882053" y="1151510"/>
          <a:ext cx="6995123" cy="3270420"/>
        </p:xfrm>
        <a:graphic>
          <a:graphicData uri="http://schemas.openxmlformats.org/drawingml/2006/table">
            <a:tbl>
              <a:tblPr firstRow="1" firstCol="1" bandRow="1">
                <a:tableStyleId>{8B29E021-B2FD-4DDF-85EF-AB5F5E753A8D}</a:tableStyleId>
              </a:tblPr>
              <a:tblGrid>
                <a:gridCol w="1443913">
                  <a:extLst>
                    <a:ext uri="{9D8B030D-6E8A-4147-A177-3AD203B41FA5}">
                      <a16:colId xmlns:a16="http://schemas.microsoft.com/office/drawing/2014/main" val="20000"/>
                    </a:ext>
                  </a:extLst>
                </a:gridCol>
                <a:gridCol w="1019717">
                  <a:extLst>
                    <a:ext uri="{9D8B030D-6E8A-4147-A177-3AD203B41FA5}">
                      <a16:colId xmlns:a16="http://schemas.microsoft.com/office/drawing/2014/main" val="20001"/>
                    </a:ext>
                  </a:extLst>
                </a:gridCol>
                <a:gridCol w="1067598">
                  <a:extLst>
                    <a:ext uri="{9D8B030D-6E8A-4147-A177-3AD203B41FA5}">
                      <a16:colId xmlns:a16="http://schemas.microsoft.com/office/drawing/2014/main" val="20002"/>
                    </a:ext>
                  </a:extLst>
                </a:gridCol>
                <a:gridCol w="1042161">
                  <a:extLst>
                    <a:ext uri="{9D8B030D-6E8A-4147-A177-3AD203B41FA5}">
                      <a16:colId xmlns:a16="http://schemas.microsoft.com/office/drawing/2014/main" val="20003"/>
                    </a:ext>
                  </a:extLst>
                </a:gridCol>
                <a:gridCol w="1221715">
                  <a:extLst>
                    <a:ext uri="{9D8B030D-6E8A-4147-A177-3AD203B41FA5}">
                      <a16:colId xmlns:a16="http://schemas.microsoft.com/office/drawing/2014/main" val="20004"/>
                    </a:ext>
                  </a:extLst>
                </a:gridCol>
                <a:gridCol w="1200019">
                  <a:extLst>
                    <a:ext uri="{9D8B030D-6E8A-4147-A177-3AD203B41FA5}">
                      <a16:colId xmlns:a16="http://schemas.microsoft.com/office/drawing/2014/main" val="20005"/>
                    </a:ext>
                  </a:extLst>
                </a:gridCol>
              </a:tblGrid>
              <a:tr h="204337">
                <a:tc>
                  <a:txBody>
                    <a:bodyPr/>
                    <a:lstStyle/>
                    <a:p>
                      <a:pPr marL="0" marR="0" algn="just">
                        <a:lnSpc>
                          <a:spcPct val="115000"/>
                        </a:lnSpc>
                        <a:spcBef>
                          <a:spcPts val="0"/>
                        </a:spcBef>
                        <a:spcAft>
                          <a:spcPts val="0"/>
                        </a:spcAft>
                      </a:pPr>
                      <a:r>
                        <a:rPr lang="en-US" sz="1200" dirty="0">
                          <a:solidFill>
                            <a:schemeClr val="bg1"/>
                          </a:solidFill>
                          <a:effectLst/>
                          <a:latin typeface="Times New Roman" panose="02020603050405020304" pitchFamily="18" charset="0"/>
                          <a:cs typeface="Times New Roman" panose="02020603050405020304" pitchFamily="18" charset="0"/>
                        </a:rPr>
                        <a:t> </a:t>
                      </a:r>
                      <a:endParaRPr lang="en-US" sz="1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1</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2</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3</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4</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5</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613010">
                <a:tc>
                  <a:txBody>
                    <a:bodyPr/>
                    <a:lstStyle/>
                    <a:p>
                      <a:pPr marL="0" marR="0" algn="just">
                        <a:lnSpc>
                          <a:spcPct val="115000"/>
                        </a:lnSpc>
                        <a:spcBef>
                          <a:spcPts val="0"/>
                        </a:spcBef>
                        <a:spcAft>
                          <a:spcPts val="0"/>
                        </a:spcAft>
                      </a:pPr>
                      <a:r>
                        <a:rPr lang="en-US" sz="1200" dirty="0">
                          <a:solidFill>
                            <a:schemeClr val="bg1"/>
                          </a:solidFill>
                          <a:effectLst/>
                          <a:latin typeface="Times New Roman" panose="02020603050405020304" pitchFamily="18" charset="0"/>
                          <a:cs typeface="Times New Roman" panose="02020603050405020304" pitchFamily="18" charset="0"/>
                        </a:rPr>
                        <a:t>L (secondary education enrollment)</a:t>
                      </a:r>
                      <a:endParaRPr lang="en-US" sz="1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-0.01**</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(-2.11)</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-0.01 *</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(-1.94)</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-0.01</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(-1.91)</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-0.009614 </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(-1.87)</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-0.008968</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(-1.627065)</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408673">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K (Gross fixed capital formation)</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0.198***</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(4.88)</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0.199***</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(5.06)</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0.185***</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(4.92)</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0.186***</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(4.94)</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dirty="0">
                          <a:solidFill>
                            <a:schemeClr val="bg1"/>
                          </a:solidFill>
                          <a:effectLst/>
                          <a:latin typeface="Times New Roman" panose="02020603050405020304" pitchFamily="18" charset="0"/>
                          <a:cs typeface="Times New Roman" panose="02020603050405020304" pitchFamily="18" charset="0"/>
                        </a:rPr>
                        <a:t>0.181***</a:t>
                      </a:r>
                    </a:p>
                    <a:p>
                      <a:pPr marL="0" marR="0" algn="just">
                        <a:lnSpc>
                          <a:spcPct val="115000"/>
                        </a:lnSpc>
                        <a:spcBef>
                          <a:spcPts val="0"/>
                        </a:spcBef>
                        <a:spcAft>
                          <a:spcPts val="0"/>
                        </a:spcAft>
                      </a:pPr>
                      <a:r>
                        <a:rPr lang="en-US" sz="1200" dirty="0">
                          <a:solidFill>
                            <a:schemeClr val="bg1"/>
                          </a:solidFill>
                          <a:effectLst/>
                          <a:latin typeface="Times New Roman" panose="02020603050405020304" pitchFamily="18" charset="0"/>
                          <a:cs typeface="Times New Roman" panose="02020603050405020304" pitchFamily="18" charset="0"/>
                        </a:rPr>
                        <a:t>(4.92)</a:t>
                      </a:r>
                      <a:endParaRPr lang="en-US" sz="1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408673">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Modern services exports</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0.048***</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(3.68)</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0.0505***</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(3.85)</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0.0508 ***</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(3.88)</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0.0531***</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(4.32)</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408673">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Traditional services exports</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0.020</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(0.48)</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0.022</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(0.48)</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0.021</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(0.45)</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0.015</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(0.43)</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408673">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CPI</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-0.006536**</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(-2.48)</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-0.006525**</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(-2.472)</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-0.006232***</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(-2.78)</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408673">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GDP initial</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-0.000172 *** </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(-2.91120)</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-0.000186***</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(-3.276446)</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408673">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WDI</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dirty="0">
                          <a:solidFill>
                            <a:schemeClr val="bg1"/>
                          </a:solidFill>
                          <a:effectLst/>
                          <a:latin typeface="Times New Roman" panose="02020603050405020304" pitchFamily="18" charset="0"/>
                          <a:cs typeface="Times New Roman" panose="02020603050405020304" pitchFamily="18" charset="0"/>
                        </a:rPr>
                        <a:t>-0.830539*</a:t>
                      </a:r>
                    </a:p>
                    <a:p>
                      <a:pPr marL="0" marR="0" algn="just">
                        <a:lnSpc>
                          <a:spcPct val="115000"/>
                        </a:lnSpc>
                        <a:spcBef>
                          <a:spcPts val="0"/>
                        </a:spcBef>
                        <a:spcAft>
                          <a:spcPts val="0"/>
                        </a:spcAft>
                      </a:pPr>
                      <a:r>
                        <a:rPr lang="en-US" sz="1200" dirty="0">
                          <a:solidFill>
                            <a:schemeClr val="bg1"/>
                          </a:solidFill>
                          <a:effectLst/>
                          <a:latin typeface="Times New Roman" panose="02020603050405020304" pitchFamily="18" charset="0"/>
                          <a:cs typeface="Times New Roman" panose="02020603050405020304" pitchFamily="18" charset="0"/>
                        </a:rPr>
                        <a:t>(-1.682878)</a:t>
                      </a:r>
                      <a:endParaRPr lang="en-US" sz="1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bl>
          </a:graphicData>
        </a:graphic>
      </p:graphicFrame>
      <p:sp>
        <p:nvSpPr>
          <p:cNvPr id="4" name="Rectangle 3"/>
          <p:cNvSpPr/>
          <p:nvPr/>
        </p:nvSpPr>
        <p:spPr>
          <a:xfrm>
            <a:off x="809624" y="4420894"/>
            <a:ext cx="6353175" cy="517065"/>
          </a:xfrm>
          <a:prstGeom prst="rect">
            <a:avLst/>
          </a:prstGeom>
        </p:spPr>
        <p:txBody>
          <a:bodyPr wrap="square">
            <a:spAutoFit/>
          </a:bodyPr>
          <a:lstStyle/>
          <a:p>
            <a:pPr>
              <a:lnSpc>
                <a:spcPct val="115000"/>
              </a:lnSpc>
            </a:pPr>
            <a:r>
              <a:rPr lang="en-US" sz="1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T-statistics in parenthesis. *** p&lt;0.01, ** p&lt;0.05, * p&lt;0.1.</a:t>
            </a:r>
          </a:p>
          <a:p>
            <a:pPr>
              <a:lnSpc>
                <a:spcPct val="115000"/>
              </a:lnSpc>
              <a:spcAft>
                <a:spcPts val="600"/>
              </a:spcAft>
            </a:pPr>
            <a:r>
              <a:rPr lang="en-US" sz="1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Source: Authors’ calculations.</a:t>
            </a:r>
            <a:endParaRPr lang="en-US" sz="1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p:cNvSpPr/>
          <p:nvPr/>
        </p:nvSpPr>
        <p:spPr>
          <a:xfrm>
            <a:off x="809624" y="830079"/>
            <a:ext cx="3980577" cy="320280"/>
          </a:xfrm>
          <a:prstGeom prst="rect">
            <a:avLst/>
          </a:prstGeom>
        </p:spPr>
        <p:txBody>
          <a:bodyPr wrap="none">
            <a:spAutoFit/>
          </a:bodyPr>
          <a:lstStyle/>
          <a:p>
            <a:pPr>
              <a:lnSpc>
                <a:spcPct val="115000"/>
              </a:lnSpc>
            </a:pPr>
            <a:r>
              <a:rPr lang="en-US"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Dependent variable- per capita real GDP growth rate</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079799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52"/>
          <p:cNvSpPr txBox="1">
            <a:spLocks noGrp="1"/>
          </p:cNvSpPr>
          <p:nvPr>
            <p:ph type="title"/>
          </p:nvPr>
        </p:nvSpPr>
        <p:spPr>
          <a:xfrm>
            <a:off x="882055" y="0"/>
            <a:ext cx="7787812" cy="58226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GMM ESTIMATION</a:t>
            </a:r>
            <a:endParaRPr b="1" dirty="0">
              <a:latin typeface="Times New Roman" panose="02020603050405020304" pitchFamily="18" charset="0"/>
              <a:cs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974450134"/>
              </p:ext>
            </p:extLst>
          </p:nvPr>
        </p:nvGraphicFramePr>
        <p:xfrm>
          <a:off x="972820" y="1222376"/>
          <a:ext cx="6790055" cy="3073400"/>
        </p:xfrm>
        <a:graphic>
          <a:graphicData uri="http://schemas.openxmlformats.org/drawingml/2006/table">
            <a:tbl>
              <a:tblPr firstRow="1" firstCol="1" bandRow="1">
                <a:tableStyleId>{8B29E021-B2FD-4DDF-85EF-AB5F5E753A8D}</a:tableStyleId>
              </a:tblPr>
              <a:tblGrid>
                <a:gridCol w="2415273">
                  <a:extLst>
                    <a:ext uri="{9D8B030D-6E8A-4147-A177-3AD203B41FA5}">
                      <a16:colId xmlns:a16="http://schemas.microsoft.com/office/drawing/2014/main" val="20000"/>
                    </a:ext>
                  </a:extLst>
                </a:gridCol>
                <a:gridCol w="1029830">
                  <a:extLst>
                    <a:ext uri="{9D8B030D-6E8A-4147-A177-3AD203B41FA5}">
                      <a16:colId xmlns:a16="http://schemas.microsoft.com/office/drawing/2014/main" val="20001"/>
                    </a:ext>
                  </a:extLst>
                </a:gridCol>
                <a:gridCol w="1029830">
                  <a:extLst>
                    <a:ext uri="{9D8B030D-6E8A-4147-A177-3AD203B41FA5}">
                      <a16:colId xmlns:a16="http://schemas.microsoft.com/office/drawing/2014/main" val="20002"/>
                    </a:ext>
                  </a:extLst>
                </a:gridCol>
                <a:gridCol w="1158287">
                  <a:extLst>
                    <a:ext uri="{9D8B030D-6E8A-4147-A177-3AD203B41FA5}">
                      <a16:colId xmlns:a16="http://schemas.microsoft.com/office/drawing/2014/main" val="20003"/>
                    </a:ext>
                  </a:extLst>
                </a:gridCol>
                <a:gridCol w="1156835">
                  <a:extLst>
                    <a:ext uri="{9D8B030D-6E8A-4147-A177-3AD203B41FA5}">
                      <a16:colId xmlns:a16="http://schemas.microsoft.com/office/drawing/2014/main" val="20004"/>
                    </a:ext>
                  </a:extLst>
                </a:gridCol>
              </a:tblGrid>
              <a:tr h="198507">
                <a:tc>
                  <a:txBody>
                    <a:bodyPr/>
                    <a:lstStyle/>
                    <a:p>
                      <a:pPr marL="0" marR="0">
                        <a:lnSpc>
                          <a:spcPct val="115000"/>
                        </a:lnSpc>
                        <a:spcBef>
                          <a:spcPts val="0"/>
                        </a:spcBef>
                        <a:spcAft>
                          <a:spcPts val="0"/>
                        </a:spcAft>
                      </a:pPr>
                      <a:r>
                        <a:rPr lang="en-US" sz="1200" dirty="0">
                          <a:solidFill>
                            <a:schemeClr val="bg1"/>
                          </a:solidFill>
                          <a:effectLst/>
                          <a:latin typeface="Times New Roman" panose="02020603050405020304" pitchFamily="18" charset="0"/>
                          <a:cs typeface="Times New Roman" panose="02020603050405020304" pitchFamily="18" charset="0"/>
                        </a:rPr>
                        <a:t> </a:t>
                      </a:r>
                      <a:endParaRPr lang="en-US" sz="1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1</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2</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3</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4</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410699">
                <a:tc>
                  <a:txBody>
                    <a:bodyPr/>
                    <a:lstStyle/>
                    <a:p>
                      <a:pPr marL="0" marR="0" algn="just">
                        <a:lnSpc>
                          <a:spcPct val="115000"/>
                        </a:lnSpc>
                        <a:spcBef>
                          <a:spcPts val="0"/>
                        </a:spcBef>
                        <a:spcAft>
                          <a:spcPts val="0"/>
                        </a:spcAft>
                      </a:pPr>
                      <a:r>
                        <a:rPr lang="en-US" sz="1200" dirty="0">
                          <a:solidFill>
                            <a:schemeClr val="bg1"/>
                          </a:solidFill>
                          <a:effectLst/>
                          <a:latin typeface="Times New Roman" panose="02020603050405020304" pitchFamily="18" charset="0"/>
                          <a:cs typeface="Times New Roman" panose="02020603050405020304" pitchFamily="18" charset="0"/>
                        </a:rPr>
                        <a:t>L (secondary enrolment)</a:t>
                      </a:r>
                      <a:endParaRPr lang="en-US" sz="1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-0.01</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(-1.3)</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-0.09</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(-0.2)</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-0.006</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(-0.3)</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-0.007</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(-0.8)</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410699">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K (GFCF)</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0.14***</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(3.53)</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0.15***</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(3.3)</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0.163***</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(3.23)</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0.17 ***</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(3.3**)</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410699">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Modern services exports</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0.04*** (2.27)</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0.041**</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(1.92)</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0.039***</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(2.18)</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410699">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Traditional services exports</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-0.03</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(-0.92)</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-0.236</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(-0.8)</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-0.07</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(-0.9)</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410699">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CPI</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-0.066</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(-1.6)</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-0.071*</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(-1.8)</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410699">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GDP (previous year)</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-0.003</a:t>
                      </a:r>
                    </a:p>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(-0.34)</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410699">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WGI</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a:solidFill>
                            <a:schemeClr val="bg1"/>
                          </a:solidFill>
                          <a:effectLst/>
                          <a:latin typeface="Times New Roman" panose="02020603050405020304" pitchFamily="18" charset="0"/>
                          <a:cs typeface="Times New Roman" panose="02020603050405020304" pitchFamily="18" charset="0"/>
                        </a:rPr>
                        <a:t> </a:t>
                      </a:r>
                      <a:endParaRPr lang="en-US" sz="1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pPr>
                      <a:r>
                        <a:rPr lang="en-US" sz="1200" dirty="0">
                          <a:solidFill>
                            <a:schemeClr val="bg1"/>
                          </a:solidFill>
                          <a:effectLst/>
                          <a:latin typeface="Times New Roman" panose="02020603050405020304" pitchFamily="18" charset="0"/>
                          <a:cs typeface="Times New Roman" panose="02020603050405020304" pitchFamily="18" charset="0"/>
                        </a:rPr>
                        <a:t>-1.09**</a:t>
                      </a:r>
                    </a:p>
                    <a:p>
                      <a:pPr marL="0" marR="0" algn="just">
                        <a:lnSpc>
                          <a:spcPct val="115000"/>
                        </a:lnSpc>
                        <a:spcBef>
                          <a:spcPts val="0"/>
                        </a:spcBef>
                        <a:spcAft>
                          <a:spcPts val="0"/>
                        </a:spcAft>
                      </a:pPr>
                      <a:r>
                        <a:rPr lang="en-US" sz="1200" dirty="0">
                          <a:solidFill>
                            <a:schemeClr val="bg1"/>
                          </a:solidFill>
                          <a:effectLst/>
                          <a:latin typeface="Times New Roman" panose="02020603050405020304" pitchFamily="18" charset="0"/>
                          <a:cs typeface="Times New Roman" panose="02020603050405020304" pitchFamily="18" charset="0"/>
                        </a:rPr>
                        <a:t>(-2.2)</a:t>
                      </a:r>
                      <a:endParaRPr lang="en-US" sz="1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bl>
          </a:graphicData>
        </a:graphic>
      </p:graphicFrame>
      <p:sp>
        <p:nvSpPr>
          <p:cNvPr id="4" name="Rectangle 3"/>
          <p:cNvSpPr/>
          <p:nvPr/>
        </p:nvSpPr>
        <p:spPr>
          <a:xfrm>
            <a:off x="882055" y="849129"/>
            <a:ext cx="4025461" cy="320280"/>
          </a:xfrm>
          <a:prstGeom prst="rect">
            <a:avLst/>
          </a:prstGeom>
        </p:spPr>
        <p:txBody>
          <a:bodyPr wrap="none">
            <a:spAutoFit/>
          </a:bodyPr>
          <a:lstStyle/>
          <a:p>
            <a:pPr>
              <a:lnSpc>
                <a:spcPct val="115000"/>
              </a:lnSpc>
              <a:spcAft>
                <a:spcPts val="1000"/>
              </a:spcAft>
            </a:pPr>
            <a:r>
              <a:rPr lang="en-US"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Dependent variable - per capita real GDP growth rate</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p:cNvSpPr/>
          <p:nvPr/>
        </p:nvSpPr>
        <p:spPr>
          <a:xfrm>
            <a:off x="882054" y="4401844"/>
            <a:ext cx="6623645" cy="502702"/>
          </a:xfrm>
          <a:prstGeom prst="rect">
            <a:avLst/>
          </a:prstGeom>
        </p:spPr>
        <p:txBody>
          <a:bodyPr wrap="square">
            <a:spAutoFit/>
          </a:bodyPr>
          <a:lstStyle/>
          <a:p>
            <a:pPr>
              <a:lnSpc>
                <a:spcPct val="115000"/>
              </a:lnSpc>
            </a:pPr>
            <a:r>
              <a:rPr lang="en-US" sz="1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Standard errors in parenthesis. *** p&lt;0.01, ** p&lt;0.05, * p&lt;0.1. </a:t>
            </a:r>
          </a:p>
          <a:p>
            <a:pPr>
              <a:lnSpc>
                <a:spcPct val="115000"/>
              </a:lnSpc>
              <a:spcAft>
                <a:spcPts val="600"/>
              </a:spcAft>
            </a:pPr>
            <a:r>
              <a:rPr lang="en-US" sz="12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Source: Authors’ calculations.</a:t>
            </a:r>
            <a:endParaRPr lang="en-US" sz="1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8948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43"/>
          <p:cNvSpPr txBox="1">
            <a:spLocks noGrp="1"/>
          </p:cNvSpPr>
          <p:nvPr>
            <p:ph type="title"/>
          </p:nvPr>
        </p:nvSpPr>
        <p:spPr>
          <a:xfrm>
            <a:off x="3760330" y="3453847"/>
            <a:ext cx="3440569"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CONCLUSION</a:t>
            </a:r>
            <a:endParaRPr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07" name="Google Shape;207;p43"/>
          <p:cNvSpPr txBox="1">
            <a:spLocks noGrp="1"/>
          </p:cNvSpPr>
          <p:nvPr>
            <p:ph type="title" idx="2"/>
          </p:nvPr>
        </p:nvSpPr>
        <p:spPr>
          <a:xfrm>
            <a:off x="1048270" y="3287500"/>
            <a:ext cx="2412900" cy="9315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6</a:t>
            </a:r>
            <a:endParaRPr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cxnSp>
        <p:nvCxnSpPr>
          <p:cNvPr id="209" name="Google Shape;209;p43"/>
          <p:cNvCxnSpPr/>
          <p:nvPr/>
        </p:nvCxnSpPr>
        <p:spPr>
          <a:xfrm>
            <a:off x="3610750" y="3253297"/>
            <a:ext cx="0" cy="9999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extLst>
      <p:ext uri="{BB962C8B-B14F-4D97-AF65-F5344CB8AC3E}">
        <p14:creationId xmlns:p14="http://schemas.microsoft.com/office/powerpoint/2010/main" val="7106183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88"/>
        <p:cNvGrpSpPr/>
        <p:nvPr/>
      </p:nvGrpSpPr>
      <p:grpSpPr>
        <a:xfrm>
          <a:off x="0" y="0"/>
          <a:ext cx="0" cy="0"/>
          <a:chOff x="0" y="0"/>
          <a:chExt cx="0" cy="0"/>
        </a:xfrm>
      </p:grpSpPr>
      <p:sp>
        <p:nvSpPr>
          <p:cNvPr id="2089" name="Google Shape;2089;p62"/>
          <p:cNvSpPr txBox="1">
            <a:spLocks noGrp="1"/>
          </p:cNvSpPr>
          <p:nvPr>
            <p:ph type="subTitle" idx="1"/>
          </p:nvPr>
        </p:nvSpPr>
        <p:spPr>
          <a:xfrm>
            <a:off x="486944" y="1259383"/>
            <a:ext cx="3001322" cy="1738489"/>
          </a:xfrm>
          <a:prstGeom prst="rect">
            <a:avLst/>
          </a:prstGeom>
        </p:spPr>
        <p:txBody>
          <a:bodyPr spcFirstLastPara="1" wrap="square" lIns="91425" tIns="91425" rIns="91425" bIns="91425" anchor="t" anchorCtr="0">
            <a:noAutofit/>
          </a:bodyPr>
          <a:lstStyle/>
          <a:p>
            <a:pPr marL="0" lvl="0" indent="0"/>
            <a:r>
              <a:rPr lang="en-US" b="1" dirty="0">
                <a:latin typeface="Times New Roman" panose="02020603050405020304" pitchFamily="18" charset="0"/>
                <a:cs typeface="Times New Roman" panose="02020603050405020304" pitchFamily="18" charset="0"/>
              </a:rPr>
              <a:t>The role of services is becoming even more relevant for economic development</a:t>
            </a:r>
            <a:r>
              <a:rPr lang="ru-RU" b="1" dirty="0">
                <a:latin typeface="Times New Roman" panose="02020603050405020304" pitchFamily="18" charset="0"/>
                <a:cs typeface="Times New Roman" panose="02020603050405020304" pitchFamily="18" charset="0"/>
              </a:rPr>
              <a:t>.</a:t>
            </a:r>
          </a:p>
        </p:txBody>
      </p:sp>
      <p:sp>
        <p:nvSpPr>
          <p:cNvPr id="2090" name="Google Shape;2090;p62"/>
          <p:cNvSpPr txBox="1">
            <a:spLocks noGrp="1"/>
          </p:cNvSpPr>
          <p:nvPr>
            <p:ph type="body" idx="2"/>
          </p:nvPr>
        </p:nvSpPr>
        <p:spPr>
          <a:xfrm>
            <a:off x="3710743" y="685800"/>
            <a:ext cx="5242757" cy="4337756"/>
          </a:xfrm>
          <a:prstGeom prst="rect">
            <a:avLst/>
          </a:prstGeom>
        </p:spPr>
        <p:txBody>
          <a:bodyPr spcFirstLastPara="1" wrap="square" lIns="91425" tIns="91425" rIns="91425" bIns="91425" anchor="t" anchorCtr="0">
            <a:noAutofit/>
          </a:bodyPr>
          <a:lstStyle/>
          <a:p>
            <a:pPr lvl="0"/>
            <a:r>
              <a:rPr lang="en-US" dirty="0">
                <a:latin typeface="Times New Roman" panose="02020603050405020304" pitchFamily="18" charset="0"/>
                <a:cs typeface="Times New Roman" panose="02020603050405020304" pitchFamily="18" charset="0"/>
              </a:rPr>
              <a:t>The increasing role of services in production and trade over the past few decades, due to the technological advancements, require services to become more present topic for research on their determinants and their economic impact.</a:t>
            </a:r>
          </a:p>
          <a:p>
            <a:pPr lvl="0"/>
            <a:r>
              <a:rPr lang="en-US" dirty="0">
                <a:latin typeface="Times New Roman" panose="02020603050405020304" pitchFamily="18" charset="0"/>
                <a:cs typeface="Times New Roman" panose="02020603050405020304" pitchFamily="18" charset="0"/>
              </a:rPr>
              <a:t>We extended the standard growth model by adding sector-specific variable – exports of services.</a:t>
            </a:r>
          </a:p>
          <a:p>
            <a:pPr lvl="0"/>
            <a:r>
              <a:rPr lang="en-US" dirty="0">
                <a:latin typeface="Times New Roman" panose="02020603050405020304" pitchFamily="18" charset="0"/>
                <a:cs typeface="Times New Roman" panose="02020603050405020304" pitchFamily="18" charset="0"/>
              </a:rPr>
              <a:t>We show that the exports of services has undergone structural transformation, showing signs of increased relevance of modern services that support productivity, hence positively affects the economic growth in our sample of countries.</a:t>
            </a:r>
          </a:p>
          <a:p>
            <a:pPr lvl="0"/>
            <a:r>
              <a:rPr lang="en-US" dirty="0">
                <a:latin typeface="Times New Roman" panose="02020603050405020304" pitchFamily="18" charset="0"/>
                <a:cs typeface="Times New Roman" panose="02020603050405020304" pitchFamily="18" charset="0"/>
              </a:rPr>
              <a:t>Nevertheless, we confirmed the role of services is becoming more important as economies move further along the process of development and structural transformation. </a:t>
            </a:r>
          </a:p>
          <a:p>
            <a:pPr lvl="0"/>
            <a:r>
              <a:rPr lang="en-US" dirty="0">
                <a:latin typeface="Times New Roman" panose="02020603050405020304" pitchFamily="18" charset="0"/>
                <a:cs typeface="Times New Roman" panose="02020603050405020304" pitchFamily="18" charset="0"/>
              </a:rPr>
              <a:t>Modern services have significant impact on economic growth.</a:t>
            </a:r>
          </a:p>
          <a:p>
            <a:pPr lvl="0"/>
            <a:r>
              <a:rPr lang="en-US" dirty="0">
                <a:latin typeface="Times New Roman" panose="02020603050405020304" pitchFamily="18" charset="0"/>
                <a:cs typeface="Times New Roman" panose="02020603050405020304" pitchFamily="18" charset="0"/>
              </a:rPr>
              <a:t>Still, the results presented in this paper should be taken with percussion, since the inferior quality of services trade data.</a:t>
            </a:r>
          </a:p>
          <a:p>
            <a:pPr lvl="0"/>
            <a:r>
              <a:rPr lang="en-US" dirty="0">
                <a:latin typeface="Times New Roman" panose="02020603050405020304" pitchFamily="18" charset="0"/>
                <a:cs typeface="Times New Roman" panose="02020603050405020304" pitchFamily="18" charset="0"/>
              </a:rPr>
              <a:t>Future research would greatly benefit from availability on firm-level data for the referenced countries.</a:t>
            </a:r>
            <a:endParaRPr dirty="0">
              <a:solidFill>
                <a:schemeClr val="lt1"/>
              </a:solidFill>
              <a:latin typeface="Times New Roman" panose="02020603050405020304" pitchFamily="18" charset="0"/>
              <a:cs typeface="Times New Roman" panose="02020603050405020304" pitchFamily="18" charset="0"/>
            </a:endParaRPr>
          </a:p>
        </p:txBody>
      </p:sp>
      <p:sp>
        <p:nvSpPr>
          <p:cNvPr id="2091" name="Google Shape;2091;p62"/>
          <p:cNvSpPr txBox="1">
            <a:spLocks noGrp="1"/>
          </p:cNvSpPr>
          <p:nvPr>
            <p:ph type="title"/>
          </p:nvPr>
        </p:nvSpPr>
        <p:spPr>
          <a:xfrm>
            <a:off x="486944" y="445025"/>
            <a:ext cx="3223800" cy="55968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CONCLUSION</a:t>
            </a:r>
            <a:endParaRPr b="1" dirty="0">
              <a:latin typeface="Times New Roman" panose="02020603050405020304" pitchFamily="18" charset="0"/>
              <a:cs typeface="Times New Roman" panose="02020603050405020304" pitchFamily="18" charset="0"/>
            </a:endParaRPr>
          </a:p>
        </p:txBody>
      </p:sp>
      <p:cxnSp>
        <p:nvCxnSpPr>
          <p:cNvPr id="2092" name="Google Shape;2092;p62"/>
          <p:cNvCxnSpPr/>
          <p:nvPr/>
        </p:nvCxnSpPr>
        <p:spPr>
          <a:xfrm>
            <a:off x="574644"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158"/>
        <p:cNvGrpSpPr/>
        <p:nvPr/>
      </p:nvGrpSpPr>
      <p:grpSpPr>
        <a:xfrm>
          <a:off x="0" y="0"/>
          <a:ext cx="0" cy="0"/>
          <a:chOff x="0" y="0"/>
          <a:chExt cx="0" cy="0"/>
        </a:xfrm>
      </p:grpSpPr>
      <p:sp>
        <p:nvSpPr>
          <p:cNvPr id="2159" name="Google Shape;2159;p68"/>
          <p:cNvSpPr txBox="1">
            <a:spLocks noGrp="1"/>
          </p:cNvSpPr>
          <p:nvPr>
            <p:ph type="title"/>
          </p:nvPr>
        </p:nvSpPr>
        <p:spPr>
          <a:xfrm>
            <a:off x="924869" y="1326210"/>
            <a:ext cx="4371959"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Thank you</a:t>
            </a:r>
            <a:r>
              <a:rPr lang="mk-MK" b="1" dirty="0">
                <a:latin typeface="Times New Roman" panose="02020603050405020304" pitchFamily="18" charset="0"/>
                <a:cs typeface="Times New Roman" panose="02020603050405020304" pitchFamily="18" charset="0"/>
              </a:rPr>
              <a:t>!</a:t>
            </a:r>
            <a:endParaRPr b="1" dirty="0">
              <a:latin typeface="Times New Roman" panose="02020603050405020304" pitchFamily="18" charset="0"/>
              <a:cs typeface="Times New Roman" panose="02020603050405020304" pitchFamily="18" charset="0"/>
            </a:endParaRPr>
          </a:p>
        </p:txBody>
      </p:sp>
      <p:sp>
        <p:nvSpPr>
          <p:cNvPr id="2160" name="Google Shape;2160;p68"/>
          <p:cNvSpPr txBox="1">
            <a:spLocks noGrp="1"/>
          </p:cNvSpPr>
          <p:nvPr>
            <p:ph type="subTitle" idx="1"/>
          </p:nvPr>
        </p:nvSpPr>
        <p:spPr>
          <a:xfrm>
            <a:off x="924869" y="2289221"/>
            <a:ext cx="3535613" cy="109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sz="1600" dirty="0">
              <a:latin typeface="Times New Roman" panose="02020603050405020304" pitchFamily="18" charset="0"/>
              <a:cs typeface="Times New Roman" panose="02020603050405020304" pitchFamily="18" charset="0"/>
            </a:endParaRPr>
          </a:p>
          <a:p>
            <a:pPr marL="0" lvl="0" indent="0" algn="l" rtl="0">
              <a:spcBef>
                <a:spcPts val="0"/>
              </a:spcBef>
              <a:spcAft>
                <a:spcPts val="0"/>
              </a:spcAft>
              <a:buNone/>
            </a:pPr>
            <a:r>
              <a:rPr lang="en-US" sz="1600" dirty="0">
                <a:latin typeface="Times New Roman" panose="02020603050405020304" pitchFamily="18" charset="0"/>
                <a:cs typeface="Times New Roman" panose="02020603050405020304" pitchFamily="18" charset="0"/>
              </a:rPr>
              <a:t>jasna.tonovska@eccf.ukim.edu.mk</a:t>
            </a:r>
            <a:endParaRPr sz="1600" dirty="0">
              <a:latin typeface="Times New Roman" panose="02020603050405020304" pitchFamily="18" charset="0"/>
              <a:cs typeface="Times New Roman" panose="02020603050405020304" pitchFamily="18" charset="0"/>
            </a:endParaRPr>
          </a:p>
          <a:p>
            <a:pPr marL="0" lvl="0" indent="0"/>
            <a:r>
              <a:rPr lang="en-US" sz="1600" dirty="0">
                <a:latin typeface="Times New Roman" panose="02020603050405020304" pitchFamily="18" charset="0"/>
                <a:cs typeface="Times New Roman" panose="02020603050405020304" pitchFamily="18" charset="0"/>
              </a:rPr>
              <a:t>https://eccf.ukim.edu.mk/</a:t>
            </a:r>
            <a:endParaRPr sz="1600" dirty="0">
              <a:latin typeface="Times New Roman" panose="02020603050405020304" pitchFamily="18" charset="0"/>
              <a:cs typeface="Times New Roman" panose="02020603050405020304" pitchFamily="18" charset="0"/>
            </a:endParaRPr>
          </a:p>
          <a:p>
            <a:pPr marL="0" lvl="0" indent="0" algn="l" rtl="0">
              <a:spcBef>
                <a:spcPts val="0"/>
              </a:spcBef>
              <a:spcAft>
                <a:spcPts val="0"/>
              </a:spcAft>
              <a:buNone/>
            </a:pPr>
            <a:endParaRPr sz="1600" dirty="0">
              <a:latin typeface="Times New Roman" panose="02020603050405020304" pitchFamily="18" charset="0"/>
              <a:cs typeface="Times New Roman" panose="02020603050405020304" pitchFamily="18" charset="0"/>
            </a:endParaRPr>
          </a:p>
        </p:txBody>
      </p:sp>
      <p:cxnSp>
        <p:nvCxnSpPr>
          <p:cNvPr id="2161" name="Google Shape;2161;p68"/>
          <p:cNvCxnSpPr/>
          <p:nvPr/>
        </p:nvCxnSpPr>
        <p:spPr>
          <a:xfrm>
            <a:off x="1013400" y="2030664"/>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 name="Rectangle 1"/>
          <p:cNvSpPr/>
          <p:nvPr/>
        </p:nvSpPr>
        <p:spPr>
          <a:xfrm>
            <a:off x="924869" y="3510844"/>
            <a:ext cx="3398775" cy="891823"/>
          </a:xfrm>
          <a:prstGeom prst="rect">
            <a:avLst/>
          </a:prstGeom>
          <a:solidFill>
            <a:srgbClr val="001532"/>
          </a:solidFill>
          <a:ln>
            <a:solidFill>
              <a:srgbClr val="001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43"/>
          <p:cNvSpPr txBox="1">
            <a:spLocks noGrp="1"/>
          </p:cNvSpPr>
          <p:nvPr>
            <p:ph type="title"/>
          </p:nvPr>
        </p:nvSpPr>
        <p:spPr>
          <a:xfrm>
            <a:off x="3760331" y="3453847"/>
            <a:ext cx="3562055"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INTRODUCTION</a:t>
            </a:r>
            <a:endParaRPr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07" name="Google Shape;207;p43"/>
          <p:cNvSpPr txBox="1">
            <a:spLocks noGrp="1"/>
          </p:cNvSpPr>
          <p:nvPr>
            <p:ph type="title" idx="2"/>
          </p:nvPr>
        </p:nvSpPr>
        <p:spPr>
          <a:xfrm>
            <a:off x="1048270" y="3287500"/>
            <a:ext cx="2412900" cy="9315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1</a:t>
            </a:r>
            <a:endParaRPr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cxnSp>
        <p:nvCxnSpPr>
          <p:cNvPr id="209" name="Google Shape;209;p43"/>
          <p:cNvCxnSpPr/>
          <p:nvPr/>
        </p:nvCxnSpPr>
        <p:spPr>
          <a:xfrm>
            <a:off x="3610750" y="3253297"/>
            <a:ext cx="0" cy="9999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88"/>
        <p:cNvGrpSpPr/>
        <p:nvPr/>
      </p:nvGrpSpPr>
      <p:grpSpPr>
        <a:xfrm>
          <a:off x="0" y="0"/>
          <a:ext cx="0" cy="0"/>
          <a:chOff x="0" y="0"/>
          <a:chExt cx="0" cy="0"/>
        </a:xfrm>
      </p:grpSpPr>
      <p:sp>
        <p:nvSpPr>
          <p:cNvPr id="2089" name="Google Shape;2089;p62"/>
          <p:cNvSpPr txBox="1">
            <a:spLocks noGrp="1"/>
          </p:cNvSpPr>
          <p:nvPr>
            <p:ph type="subTitle" idx="1"/>
          </p:nvPr>
        </p:nvSpPr>
        <p:spPr>
          <a:xfrm>
            <a:off x="486944" y="1405875"/>
            <a:ext cx="2752967" cy="1738489"/>
          </a:xfrm>
          <a:prstGeom prst="rect">
            <a:avLst/>
          </a:prstGeom>
        </p:spPr>
        <p:txBody>
          <a:bodyPr spcFirstLastPara="1" wrap="square" lIns="91425" tIns="91425" rIns="91425" bIns="91425" anchor="t" anchorCtr="0">
            <a:noAutofit/>
          </a:bodyPr>
          <a:lstStyle/>
          <a:p>
            <a:pPr marL="0" lvl="0" indent="0"/>
            <a:r>
              <a:rPr lang="en-US" b="1" dirty="0">
                <a:latin typeface="Times New Roman" panose="02020603050405020304" pitchFamily="18" charset="0"/>
                <a:cs typeface="Times New Roman" panose="02020603050405020304" pitchFamily="18" charset="0"/>
              </a:rPr>
              <a:t>Investigating services exports as a channel to stimulate economic development and productivity</a:t>
            </a:r>
            <a:r>
              <a:rPr lang="ru-RU" b="1" dirty="0">
                <a:latin typeface="Times New Roman" panose="02020603050405020304" pitchFamily="18" charset="0"/>
                <a:cs typeface="Times New Roman" panose="02020603050405020304" pitchFamily="18" charset="0"/>
              </a:rPr>
              <a:t>.</a:t>
            </a:r>
          </a:p>
        </p:txBody>
      </p:sp>
      <p:sp>
        <p:nvSpPr>
          <p:cNvPr id="2090" name="Google Shape;2090;p62"/>
          <p:cNvSpPr txBox="1">
            <a:spLocks noGrp="1"/>
          </p:cNvSpPr>
          <p:nvPr>
            <p:ph type="body" idx="2"/>
          </p:nvPr>
        </p:nvSpPr>
        <p:spPr>
          <a:xfrm>
            <a:off x="3219451" y="710988"/>
            <a:ext cx="5714999" cy="4428633"/>
          </a:xfrm>
          <a:prstGeom prst="rect">
            <a:avLst/>
          </a:prstGeom>
        </p:spPr>
        <p:txBody>
          <a:bodyPr spcFirstLastPara="1" wrap="square" lIns="91425" tIns="91425" rIns="91425" bIns="91425" anchor="t" anchorCtr="0">
            <a:noAutofit/>
          </a:bodyPr>
          <a:lstStyle/>
          <a:p>
            <a:pPr lvl="0"/>
            <a:r>
              <a:rPr lang="en-US" dirty="0">
                <a:latin typeface="Times New Roman" panose="02020603050405020304" pitchFamily="18" charset="0"/>
                <a:cs typeface="Times New Roman" panose="02020603050405020304" pitchFamily="18" charset="0"/>
              </a:rPr>
              <a:t>Rise of </a:t>
            </a:r>
            <a:r>
              <a:rPr lang="en-US" dirty="0">
                <a:solidFill>
                  <a:schemeClr val="tx2"/>
                </a:solidFill>
                <a:latin typeface="Times New Roman" panose="02020603050405020304" pitchFamily="18" charset="0"/>
                <a:cs typeface="Times New Roman" panose="02020603050405020304" pitchFamily="18" charset="0"/>
              </a:rPr>
              <a:t>servicification</a:t>
            </a:r>
            <a:r>
              <a:rPr lang="en-US" dirty="0">
                <a:latin typeface="Times New Roman" panose="02020603050405020304" pitchFamily="18" charset="0"/>
                <a:cs typeface="Times New Roman" panose="02020603050405020304" pitchFamily="18" charset="0"/>
              </a:rPr>
              <a:t> in the global economy: services are gaining greater role in employment, productivity and economic output, which is imminent for countries at any level of development. </a:t>
            </a:r>
          </a:p>
          <a:p>
            <a:pPr lvl="0"/>
            <a:r>
              <a:rPr lang="en-US" dirty="0">
                <a:latin typeface="Times New Roman" panose="02020603050405020304" pitchFamily="18" charset="0"/>
                <a:cs typeface="Times New Roman" panose="02020603050405020304" pitchFamily="18" charset="0"/>
              </a:rPr>
              <a:t>Services have increased their relevance in international trade, with services trade growing faster and more resiliently than goods trade. </a:t>
            </a:r>
          </a:p>
          <a:p>
            <a:pPr lvl="0"/>
            <a:r>
              <a:rPr lang="en-US" dirty="0">
                <a:latin typeface="Times New Roman" panose="02020603050405020304" pitchFamily="18" charset="0"/>
                <a:cs typeface="Times New Roman" panose="02020603050405020304" pitchFamily="18" charset="0"/>
              </a:rPr>
              <a:t>“Services globalization can bring benefits for countries at different stages of development, helping resource-rich countries and low-income countries with highly concentrated exports to diversify, as well as remaining the key factor for advanced economies to retain their competitiveness” (Loungani et al., 2017)</a:t>
            </a:r>
          </a:p>
          <a:p>
            <a:pPr lvl="0"/>
            <a:r>
              <a:rPr lang="en-US" dirty="0">
                <a:latin typeface="Times New Roman" panose="02020603050405020304" pitchFamily="18" charset="0"/>
                <a:cs typeface="Times New Roman" panose="02020603050405020304" pitchFamily="18" charset="0"/>
              </a:rPr>
              <a:t>Trade has played a major role for economic growth and development in European transition countries, with some of the countries in CESEE being good examples of an export-led growth strategy (IMF, 2014)</a:t>
            </a:r>
          </a:p>
          <a:p>
            <a:pPr lvl="0"/>
            <a:r>
              <a:rPr lang="en-US" dirty="0">
                <a:latin typeface="Times New Roman" panose="02020603050405020304" pitchFamily="18" charset="0"/>
                <a:cs typeface="Times New Roman" panose="02020603050405020304" pitchFamily="18" charset="0"/>
              </a:rPr>
              <a:t>In this study, we examine the evolution of trade of services and its potential for broad economic benefits on a sample of CESEE countries.</a:t>
            </a:r>
          </a:p>
          <a:p>
            <a:pPr lvl="0"/>
            <a:endParaRPr lang="mk-MK" dirty="0">
              <a:latin typeface="Times New Roman" panose="02020603050405020304" pitchFamily="18" charset="0"/>
              <a:cs typeface="Times New Roman" panose="02020603050405020304" pitchFamily="18" charset="0"/>
            </a:endParaRPr>
          </a:p>
        </p:txBody>
      </p:sp>
      <p:sp>
        <p:nvSpPr>
          <p:cNvPr id="2091" name="Google Shape;2091;p62"/>
          <p:cNvSpPr txBox="1">
            <a:spLocks noGrp="1"/>
          </p:cNvSpPr>
          <p:nvPr>
            <p:ph type="title"/>
          </p:nvPr>
        </p:nvSpPr>
        <p:spPr>
          <a:xfrm>
            <a:off x="486944" y="280428"/>
            <a:ext cx="8318389" cy="353623"/>
          </a:xfrm>
          <a:prstGeom prst="rect">
            <a:avLst/>
          </a:prstGeom>
        </p:spPr>
        <p:txBody>
          <a:bodyPr spcFirstLastPara="1" wrap="square" lIns="91425" tIns="91425" rIns="91425" bIns="91425" anchor="t" anchorCtr="0">
            <a:noAutofit/>
          </a:bodyPr>
          <a:lstStyle/>
          <a:p>
            <a:pPr lvl="0"/>
            <a:r>
              <a:rPr lang="en-US" b="1" dirty="0">
                <a:latin typeface="Times New Roman" panose="02020603050405020304" pitchFamily="18" charset="0"/>
                <a:cs typeface="Times New Roman" panose="02020603050405020304" pitchFamily="18" charset="0"/>
              </a:rPr>
              <a:t>INTRODUCTION</a:t>
            </a:r>
            <a:endParaRPr lang="mk-MK" b="1" dirty="0">
              <a:latin typeface="Times New Roman" panose="02020603050405020304" pitchFamily="18" charset="0"/>
              <a:cs typeface="Times New Roman" panose="02020603050405020304" pitchFamily="18" charset="0"/>
            </a:endParaRPr>
          </a:p>
        </p:txBody>
      </p:sp>
      <p:cxnSp>
        <p:nvCxnSpPr>
          <p:cNvPr id="2092" name="Google Shape;2092;p62"/>
          <p:cNvCxnSpPr/>
          <p:nvPr/>
        </p:nvCxnSpPr>
        <p:spPr>
          <a:xfrm>
            <a:off x="574644" y="301134"/>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extLst>
      <p:ext uri="{BB962C8B-B14F-4D97-AF65-F5344CB8AC3E}">
        <p14:creationId xmlns:p14="http://schemas.microsoft.com/office/powerpoint/2010/main" val="38724934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43"/>
          <p:cNvSpPr txBox="1">
            <a:spLocks noGrp="1"/>
          </p:cNvSpPr>
          <p:nvPr>
            <p:ph type="title"/>
          </p:nvPr>
        </p:nvSpPr>
        <p:spPr>
          <a:xfrm>
            <a:off x="3750736" y="3654397"/>
            <a:ext cx="5279730" cy="598800"/>
          </a:xfrm>
          <a:prstGeom prst="rect">
            <a:avLst/>
          </a:prstGeom>
        </p:spPr>
        <p:txBody>
          <a:bodyPr spcFirstLastPara="1" wrap="square" lIns="91425" tIns="91425" rIns="91425" bIns="91425" anchor="b" anchorCtr="0">
            <a:noAutofit/>
          </a:bodyPr>
          <a:lstStyle/>
          <a:p>
            <a:pPr lvl="0"/>
            <a:r>
              <a:rPr lang="en-US" sz="3200" b="1" dirty="0">
                <a:latin typeface="Times New Roman" panose="02020603050405020304" pitchFamily="18" charset="0"/>
                <a:cs typeface="Times New Roman" panose="02020603050405020304" pitchFamily="18" charset="0"/>
              </a:rPr>
              <a:t>THEORETICAL FRAMEWORK</a:t>
            </a:r>
            <a:endParaRPr lang="mk-MK" sz="3200" b="1" dirty="0">
              <a:latin typeface="Times New Roman" panose="02020603050405020304" pitchFamily="18" charset="0"/>
              <a:cs typeface="Times New Roman" panose="02020603050405020304" pitchFamily="18" charset="0"/>
            </a:endParaRPr>
          </a:p>
        </p:txBody>
      </p:sp>
      <p:sp>
        <p:nvSpPr>
          <p:cNvPr id="207" name="Google Shape;207;p43"/>
          <p:cNvSpPr txBox="1">
            <a:spLocks noGrp="1"/>
          </p:cNvSpPr>
          <p:nvPr>
            <p:ph type="title" idx="2"/>
          </p:nvPr>
        </p:nvSpPr>
        <p:spPr>
          <a:xfrm>
            <a:off x="1048270" y="3287500"/>
            <a:ext cx="2412900" cy="9315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2</a:t>
            </a:r>
            <a:endParaRPr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cxnSp>
        <p:nvCxnSpPr>
          <p:cNvPr id="209" name="Google Shape;209;p43"/>
          <p:cNvCxnSpPr/>
          <p:nvPr/>
        </p:nvCxnSpPr>
        <p:spPr>
          <a:xfrm>
            <a:off x="3601156" y="3194756"/>
            <a:ext cx="9594" cy="1058441"/>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extLst>
      <p:ext uri="{BB962C8B-B14F-4D97-AF65-F5344CB8AC3E}">
        <p14:creationId xmlns:p14="http://schemas.microsoft.com/office/powerpoint/2010/main" val="2140249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40"/>
        <p:cNvGrpSpPr/>
        <p:nvPr/>
      </p:nvGrpSpPr>
      <p:grpSpPr>
        <a:xfrm>
          <a:off x="0" y="0"/>
          <a:ext cx="0" cy="0"/>
          <a:chOff x="0" y="0"/>
          <a:chExt cx="0" cy="0"/>
        </a:xfrm>
      </p:grpSpPr>
      <p:sp>
        <p:nvSpPr>
          <p:cNvPr id="2041" name="Google Shape;2041;p59"/>
          <p:cNvSpPr txBox="1">
            <a:spLocks noGrp="1"/>
          </p:cNvSpPr>
          <p:nvPr>
            <p:ph type="title"/>
          </p:nvPr>
        </p:nvSpPr>
        <p:spPr>
          <a:xfrm>
            <a:off x="4200525" y="1152525"/>
            <a:ext cx="4676775" cy="3771899"/>
          </a:xfrm>
          <a:prstGeom prst="rect">
            <a:avLst/>
          </a:prstGeom>
        </p:spPr>
        <p:txBody>
          <a:bodyPr spcFirstLastPara="1" wrap="square" lIns="91425" tIns="91425" rIns="91425" bIns="91425" anchor="b" anchorCtr="0">
            <a:noAutofit/>
          </a:bodyPr>
          <a:lstStyle/>
          <a:p>
            <a:pPr lvl="0" algn="l"/>
            <a:r>
              <a:rPr lang="en-US" sz="1400" dirty="0">
                <a:latin typeface="Times New Roman" panose="02020603050405020304" pitchFamily="18" charset="0"/>
                <a:cs typeface="Times New Roman" panose="02020603050405020304" pitchFamily="18" charset="0"/>
              </a:rPr>
              <a:t>- Albeit classical growth theory does not assign an explicit role for services, there is a firm evidence that they have positive implications on the broad economic development.</a:t>
            </a:r>
            <a:br>
              <a:rPr lang="en-US" sz="1400" dirty="0">
                <a:latin typeface="Times New Roman" panose="02020603050405020304" pitchFamily="18" charset="0"/>
                <a:cs typeface="Times New Roman" panose="02020603050405020304" pitchFamily="18" charset="0"/>
              </a:rPr>
            </a:br>
            <a:r>
              <a:rPr lang="en-US" sz="1400" dirty="0">
                <a:latin typeface="Times New Roman" panose="02020603050405020304" pitchFamily="18" charset="0"/>
                <a:cs typeface="Times New Roman" panose="02020603050405020304" pitchFamily="18" charset="0"/>
              </a:rPr>
              <a:t>- Services play two roles regarding economic development: </a:t>
            </a:r>
            <a:r>
              <a:rPr lang="en-US" sz="1400" i="1" dirty="0">
                <a:latin typeface="Times New Roman" panose="02020603050405020304" pitchFamily="18" charset="0"/>
                <a:cs typeface="Times New Roman" panose="02020603050405020304" pitchFamily="18" charset="0"/>
              </a:rPr>
              <a:t>firstly</a:t>
            </a:r>
            <a:r>
              <a:rPr lang="en-US" sz="1400" dirty="0">
                <a:latin typeface="Times New Roman" panose="02020603050405020304" pitchFamily="18" charset="0"/>
                <a:cs typeface="Times New Roman" panose="02020603050405020304" pitchFamily="18" charset="0"/>
              </a:rPr>
              <a:t>, </a:t>
            </a:r>
            <a:r>
              <a:rPr lang="en-US" sz="1400" dirty="0">
                <a:solidFill>
                  <a:schemeClr val="tx2"/>
                </a:solidFill>
                <a:latin typeface="Times New Roman" panose="02020603050405020304" pitchFamily="18" charset="0"/>
                <a:cs typeface="Times New Roman" panose="02020603050405020304" pitchFamily="18" charset="0"/>
              </a:rPr>
              <a:t>coordinate the process of production and facilitate the distribution </a:t>
            </a:r>
            <a:r>
              <a:rPr lang="en-US" sz="1400" dirty="0">
                <a:latin typeface="Times New Roman" panose="02020603050405020304" pitchFamily="18" charset="0"/>
                <a:cs typeface="Times New Roman" panose="02020603050405020304" pitchFamily="18" charset="0"/>
              </a:rPr>
              <a:t>and </a:t>
            </a:r>
            <a:r>
              <a:rPr lang="en-US" sz="1400" i="1" dirty="0">
                <a:latin typeface="Times New Roman" panose="02020603050405020304" pitchFamily="18" charset="0"/>
                <a:cs typeface="Times New Roman" panose="02020603050405020304" pitchFamily="18" charset="0"/>
              </a:rPr>
              <a:t>secondly</a:t>
            </a:r>
            <a:r>
              <a:rPr lang="en-US" sz="1400" dirty="0">
                <a:latin typeface="Times New Roman" panose="02020603050405020304" pitchFamily="18" charset="0"/>
                <a:cs typeface="Times New Roman" panose="02020603050405020304" pitchFamily="18" charset="0"/>
              </a:rPr>
              <a:t>, some services are </a:t>
            </a:r>
            <a:r>
              <a:rPr lang="en-US" sz="1400" dirty="0">
                <a:solidFill>
                  <a:schemeClr val="tx2"/>
                </a:solidFill>
                <a:latin typeface="Times New Roman" panose="02020603050405020304" pitchFamily="18" charset="0"/>
                <a:cs typeface="Times New Roman" panose="02020603050405020304" pitchFamily="18" charset="0"/>
              </a:rPr>
              <a:t>direct inputs in the production</a:t>
            </a:r>
            <a:r>
              <a:rPr lang="en-US" sz="1400" dirty="0">
                <a:latin typeface="Times New Roman" panose="02020603050405020304" pitchFamily="18" charset="0"/>
                <a:cs typeface="Times New Roman" panose="02020603050405020304" pitchFamily="18" charset="0"/>
              </a:rPr>
              <a:t>.</a:t>
            </a:r>
            <a:br>
              <a:rPr lang="en-US" sz="1400" dirty="0">
                <a:latin typeface="Times New Roman" panose="02020603050405020304" pitchFamily="18" charset="0"/>
                <a:cs typeface="Times New Roman" panose="02020603050405020304" pitchFamily="18" charset="0"/>
              </a:rPr>
            </a:br>
            <a:r>
              <a:rPr lang="en-US" sz="1400" dirty="0">
                <a:latin typeface="Times New Roman" panose="02020603050405020304" pitchFamily="18" charset="0"/>
                <a:cs typeface="Times New Roman" panose="02020603050405020304" pitchFamily="18" charset="0"/>
              </a:rPr>
              <a:t>- Intrinsic characteristics of services that influence how they are traded: </a:t>
            </a:r>
            <a:r>
              <a:rPr lang="en-US" sz="1400" i="1" dirty="0">
                <a:solidFill>
                  <a:schemeClr val="tx2"/>
                </a:solidFill>
                <a:latin typeface="Times New Roman" panose="02020603050405020304" pitchFamily="18" charset="0"/>
                <a:cs typeface="Times New Roman" panose="02020603050405020304" pitchFamily="18" charset="0"/>
              </a:rPr>
              <a:t>intangibility</a:t>
            </a:r>
            <a:r>
              <a:rPr lang="en-US" sz="1400" dirty="0">
                <a:latin typeface="Times New Roman" panose="02020603050405020304" pitchFamily="18" charset="0"/>
                <a:cs typeface="Times New Roman" panose="02020603050405020304" pitchFamily="18" charset="0"/>
              </a:rPr>
              <a:t> and </a:t>
            </a:r>
            <a:r>
              <a:rPr lang="en-US" sz="1400" i="1" dirty="0">
                <a:solidFill>
                  <a:schemeClr val="tx2"/>
                </a:solidFill>
                <a:latin typeface="Times New Roman" panose="02020603050405020304" pitchFamily="18" charset="0"/>
                <a:cs typeface="Times New Roman" panose="02020603050405020304" pitchFamily="18" charset="0"/>
              </a:rPr>
              <a:t>nonstorability</a:t>
            </a:r>
            <a:r>
              <a:rPr lang="en-US" sz="1400" dirty="0">
                <a:latin typeface="Times New Roman" panose="02020603050405020304" pitchFamily="18" charset="0"/>
                <a:cs typeface="Times New Roman" panose="02020603050405020304" pitchFamily="18" charset="0"/>
              </a:rPr>
              <a:t>.</a:t>
            </a:r>
            <a:br>
              <a:rPr lang="en-US" sz="1400" dirty="0">
                <a:latin typeface="Times New Roman" panose="02020603050405020304" pitchFamily="18" charset="0"/>
                <a:cs typeface="Times New Roman" panose="02020603050405020304" pitchFamily="18" charset="0"/>
              </a:rPr>
            </a:br>
            <a:r>
              <a:rPr lang="en-US" sz="1400" dirty="0">
                <a:latin typeface="Times New Roman" panose="02020603050405020304" pitchFamily="18" charset="0"/>
                <a:cs typeface="Times New Roman" panose="02020603050405020304" pitchFamily="18" charset="0"/>
              </a:rPr>
              <a:t>- The revolution in ICT impacts the nature of services: increased </a:t>
            </a:r>
            <a:r>
              <a:rPr lang="en-US" sz="1400" dirty="0">
                <a:solidFill>
                  <a:schemeClr val="tx2"/>
                </a:solidFill>
                <a:latin typeface="Times New Roman" panose="02020603050405020304" pitchFamily="18" charset="0"/>
                <a:cs typeface="Times New Roman" panose="02020603050405020304" pitchFamily="18" charset="0"/>
              </a:rPr>
              <a:t>tradability</a:t>
            </a:r>
            <a:r>
              <a:rPr lang="en-US" sz="1400" dirty="0">
                <a:latin typeface="Times New Roman" panose="02020603050405020304" pitchFamily="18" charset="0"/>
                <a:cs typeface="Times New Roman" panose="02020603050405020304" pitchFamily="18" charset="0"/>
              </a:rPr>
              <a:t> and </a:t>
            </a:r>
            <a:r>
              <a:rPr lang="en-US" sz="1400" dirty="0">
                <a:solidFill>
                  <a:schemeClr val="tx2"/>
                </a:solidFill>
                <a:latin typeface="Times New Roman" panose="02020603050405020304" pitchFamily="18" charset="0"/>
                <a:cs typeface="Times New Roman" panose="02020603050405020304" pitchFamily="18" charset="0"/>
              </a:rPr>
              <a:t>fragmentation</a:t>
            </a:r>
            <a:r>
              <a:rPr lang="en-US" sz="1400" dirty="0">
                <a:solidFill>
                  <a:schemeClr val="accent4">
                    <a:lumMod val="60000"/>
                    <a:lumOff val="40000"/>
                  </a:schemeClr>
                </a:solidFill>
                <a:latin typeface="Times New Roman" panose="02020603050405020304" pitchFamily="18" charset="0"/>
                <a:cs typeface="Times New Roman" panose="02020603050405020304" pitchFamily="18" charset="0"/>
              </a:rPr>
              <a:t>, </a:t>
            </a:r>
            <a:r>
              <a:rPr lang="en-US" sz="1400" dirty="0">
                <a:solidFill>
                  <a:schemeClr val="bg1"/>
                </a:solidFill>
                <a:latin typeface="Times New Roman" panose="02020603050405020304" pitchFamily="18" charset="0"/>
                <a:cs typeface="Times New Roman" panose="02020603050405020304" pitchFamily="18" charset="0"/>
              </a:rPr>
              <a:t>providing prospects for </a:t>
            </a:r>
            <a:r>
              <a:rPr lang="en-US" sz="1400" dirty="0">
                <a:solidFill>
                  <a:schemeClr val="tx2"/>
                </a:solidFill>
                <a:latin typeface="Times New Roman" panose="02020603050405020304" pitchFamily="18" charset="0"/>
                <a:cs typeface="Times New Roman" panose="02020603050405020304" pitchFamily="18" charset="0"/>
              </a:rPr>
              <a:t>specialization</a:t>
            </a:r>
            <a:r>
              <a:rPr lang="en-US" sz="1400" dirty="0">
                <a:solidFill>
                  <a:schemeClr val="accent4">
                    <a:lumMod val="60000"/>
                    <a:lumOff val="40000"/>
                  </a:schemeClr>
                </a:solidFill>
                <a:latin typeface="Times New Roman" panose="02020603050405020304" pitchFamily="18" charset="0"/>
                <a:cs typeface="Times New Roman" panose="02020603050405020304" pitchFamily="18" charset="0"/>
              </a:rPr>
              <a:t>. </a:t>
            </a:r>
            <a:br>
              <a:rPr lang="en-US" sz="1400" dirty="0">
                <a:solidFill>
                  <a:schemeClr val="accent4">
                    <a:lumMod val="60000"/>
                    <a:lumOff val="40000"/>
                  </a:schemeClr>
                </a:solidFill>
                <a:latin typeface="Times New Roman" panose="02020603050405020304" pitchFamily="18" charset="0"/>
                <a:cs typeface="Times New Roman" panose="02020603050405020304" pitchFamily="18" charset="0"/>
              </a:rPr>
            </a:br>
            <a:r>
              <a:rPr lang="en-US" sz="1400" dirty="0">
                <a:solidFill>
                  <a:schemeClr val="bg1"/>
                </a:solidFill>
                <a:latin typeface="Times New Roman" panose="02020603050405020304" pitchFamily="18" charset="0"/>
                <a:cs typeface="Times New Roman" panose="02020603050405020304" pitchFamily="18" charset="0"/>
              </a:rPr>
              <a:t>-</a:t>
            </a:r>
            <a:r>
              <a:rPr lang="en-US" sz="1400" dirty="0">
                <a:solidFill>
                  <a:schemeClr val="accent4">
                    <a:lumMod val="60000"/>
                    <a:lumOff val="40000"/>
                  </a:schemeClr>
                </a:solidFill>
                <a:latin typeface="Times New Roman" panose="02020603050405020304" pitchFamily="18" charset="0"/>
                <a:cs typeface="Times New Roman" panose="02020603050405020304" pitchFamily="18" charset="0"/>
              </a:rPr>
              <a:t> </a:t>
            </a:r>
            <a:r>
              <a:rPr lang="en-US" sz="1400" dirty="0">
                <a:solidFill>
                  <a:schemeClr val="bg1"/>
                </a:solidFill>
                <a:latin typeface="Times New Roman" panose="02020603050405020304" pitchFamily="18" charset="0"/>
                <a:cs typeface="Times New Roman" panose="02020603050405020304" pitchFamily="18" charset="0"/>
              </a:rPr>
              <a:t>Inward FDI entailing provision of services has positive effects on</a:t>
            </a:r>
            <a:r>
              <a:rPr lang="en-US" sz="1400" dirty="0">
                <a:solidFill>
                  <a:schemeClr val="accent4">
                    <a:lumMod val="60000"/>
                    <a:lumOff val="40000"/>
                  </a:schemeClr>
                </a:solidFill>
                <a:latin typeface="Times New Roman" panose="02020603050405020304" pitchFamily="18" charset="0"/>
                <a:cs typeface="Times New Roman" panose="02020603050405020304" pitchFamily="18" charset="0"/>
              </a:rPr>
              <a:t> </a:t>
            </a:r>
            <a:r>
              <a:rPr lang="en-US" sz="1400" dirty="0">
                <a:solidFill>
                  <a:schemeClr val="tx2"/>
                </a:solidFill>
                <a:latin typeface="Times New Roman" panose="02020603050405020304" pitchFamily="18" charset="0"/>
                <a:cs typeface="Times New Roman" panose="02020603050405020304" pitchFamily="18" charset="0"/>
              </a:rPr>
              <a:t>productivity</a:t>
            </a:r>
            <a:r>
              <a:rPr lang="en-US" sz="1400" dirty="0">
                <a:solidFill>
                  <a:schemeClr val="accent4">
                    <a:lumMod val="60000"/>
                    <a:lumOff val="40000"/>
                  </a:schemeClr>
                </a:solidFill>
                <a:latin typeface="Times New Roman" panose="02020603050405020304" pitchFamily="18" charset="0"/>
                <a:cs typeface="Times New Roman" panose="02020603050405020304" pitchFamily="18" charset="0"/>
              </a:rPr>
              <a:t> </a:t>
            </a:r>
            <a:r>
              <a:rPr lang="en-US" sz="1400" dirty="0">
                <a:solidFill>
                  <a:schemeClr val="bg1"/>
                </a:solidFill>
                <a:latin typeface="Times New Roman" panose="02020603050405020304" pitchFamily="18" charset="0"/>
                <a:cs typeface="Times New Roman" panose="02020603050405020304" pitchFamily="18" charset="0"/>
              </a:rPr>
              <a:t>by bringing in new technology (Hoekman, 2017). </a:t>
            </a:r>
            <a:endParaRPr sz="1400" dirty="0">
              <a:solidFill>
                <a:schemeClr val="bg1"/>
              </a:solidFill>
              <a:latin typeface="Times New Roman" panose="02020603050405020304" pitchFamily="18" charset="0"/>
              <a:cs typeface="Times New Roman" panose="02020603050405020304" pitchFamily="18" charset="0"/>
            </a:endParaRPr>
          </a:p>
        </p:txBody>
      </p:sp>
      <p:sp>
        <p:nvSpPr>
          <p:cNvPr id="2" name="Subtitle 1"/>
          <p:cNvSpPr>
            <a:spLocks noGrp="1"/>
          </p:cNvSpPr>
          <p:nvPr>
            <p:ph type="subTitle" idx="1"/>
          </p:nvPr>
        </p:nvSpPr>
        <p:spPr>
          <a:xfrm>
            <a:off x="3884275" y="422022"/>
            <a:ext cx="5094798" cy="538592"/>
          </a:xfrm>
        </p:spPr>
        <p:txBody>
          <a:bodyPr/>
          <a:lstStyle/>
          <a:p>
            <a:r>
              <a:rPr lang="en-US" sz="1600" b="1" dirty="0">
                <a:latin typeface="Times New Roman" panose="02020603050405020304" pitchFamily="18" charset="0"/>
                <a:cs typeface="Times New Roman" panose="02020603050405020304" pitchFamily="18" charset="0"/>
              </a:rPr>
              <a:t>ROLE OF SERVICES ON ECONOMIC DEVELOPMENT</a:t>
            </a:r>
          </a:p>
        </p:txBody>
      </p:sp>
    </p:spTree>
    <p:extLst>
      <p:ext uri="{BB962C8B-B14F-4D97-AF65-F5344CB8AC3E}">
        <p14:creationId xmlns:p14="http://schemas.microsoft.com/office/powerpoint/2010/main" val="3491302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43"/>
          <p:cNvSpPr txBox="1">
            <a:spLocks noGrp="1"/>
          </p:cNvSpPr>
          <p:nvPr>
            <p:ph type="title"/>
          </p:nvPr>
        </p:nvSpPr>
        <p:spPr>
          <a:xfrm>
            <a:off x="3760331" y="3453847"/>
            <a:ext cx="5279730"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LITERATURE REVIEW</a:t>
            </a:r>
            <a:endParaRPr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07" name="Google Shape;207;p43"/>
          <p:cNvSpPr txBox="1">
            <a:spLocks noGrp="1"/>
          </p:cNvSpPr>
          <p:nvPr>
            <p:ph type="title" idx="2"/>
          </p:nvPr>
        </p:nvSpPr>
        <p:spPr>
          <a:xfrm>
            <a:off x="1048270" y="3287500"/>
            <a:ext cx="2412900" cy="9315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3</a:t>
            </a:r>
            <a:endParaRPr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cxnSp>
        <p:nvCxnSpPr>
          <p:cNvPr id="209" name="Google Shape;209;p43"/>
          <p:cNvCxnSpPr/>
          <p:nvPr/>
        </p:nvCxnSpPr>
        <p:spPr>
          <a:xfrm>
            <a:off x="3610750" y="3253297"/>
            <a:ext cx="0" cy="9999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extLst>
      <p:ext uri="{BB962C8B-B14F-4D97-AF65-F5344CB8AC3E}">
        <p14:creationId xmlns:p14="http://schemas.microsoft.com/office/powerpoint/2010/main" val="24154715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96"/>
        <p:cNvGrpSpPr/>
        <p:nvPr/>
      </p:nvGrpSpPr>
      <p:grpSpPr>
        <a:xfrm>
          <a:off x="0" y="0"/>
          <a:ext cx="0" cy="0"/>
          <a:chOff x="0" y="0"/>
          <a:chExt cx="0" cy="0"/>
        </a:xfrm>
      </p:grpSpPr>
      <p:sp>
        <p:nvSpPr>
          <p:cNvPr id="2097" name="Google Shape;2097;p63"/>
          <p:cNvSpPr txBox="1">
            <a:spLocks noGrp="1"/>
          </p:cNvSpPr>
          <p:nvPr>
            <p:ph type="title"/>
          </p:nvPr>
        </p:nvSpPr>
        <p:spPr>
          <a:xfrm>
            <a:off x="508000" y="396169"/>
            <a:ext cx="5688078" cy="46559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Times New Roman" panose="02020603050405020304" pitchFamily="18" charset="0"/>
                <a:cs typeface="Times New Roman" panose="02020603050405020304" pitchFamily="18" charset="0"/>
              </a:rPr>
              <a:t>LITERATURE REVIEW</a:t>
            </a:r>
            <a:endParaRPr b="1" dirty="0">
              <a:latin typeface="Times New Roman" panose="02020603050405020304" pitchFamily="18" charset="0"/>
              <a:cs typeface="Times New Roman" panose="02020603050405020304" pitchFamily="18" charset="0"/>
            </a:endParaRPr>
          </a:p>
        </p:txBody>
      </p:sp>
      <p:sp>
        <p:nvSpPr>
          <p:cNvPr id="2098" name="Google Shape;2098;p63"/>
          <p:cNvSpPr txBox="1">
            <a:spLocks noGrp="1"/>
          </p:cNvSpPr>
          <p:nvPr>
            <p:ph type="title" idx="2"/>
          </p:nvPr>
        </p:nvSpPr>
        <p:spPr>
          <a:xfrm>
            <a:off x="190499" y="1688161"/>
            <a:ext cx="4189590" cy="375600"/>
          </a:xfrm>
          <a:prstGeom prst="rect">
            <a:avLst/>
          </a:prstGeom>
        </p:spPr>
        <p:txBody>
          <a:bodyPr spcFirstLastPara="1" wrap="square" lIns="91425" tIns="91425" rIns="91425" bIns="91425" anchor="t" anchorCtr="0">
            <a:noAutofit/>
          </a:bodyPr>
          <a:lstStyle/>
          <a:p>
            <a:pPr lvl="0"/>
            <a:r>
              <a:rPr lang="mk-MK" dirty="0">
                <a:solidFill>
                  <a:schemeClr val="accent4">
                    <a:lumMod val="60000"/>
                    <a:lumOff val="40000"/>
                  </a:schemeClr>
                </a:solidFill>
                <a:latin typeface="Times New Roman" panose="02020603050405020304" pitchFamily="18" charset="0"/>
                <a:cs typeface="Times New Roman" panose="02020603050405020304" pitchFamily="18" charset="0"/>
              </a:rPr>
              <a:t>- </a:t>
            </a:r>
            <a:r>
              <a:rPr lang="da-DK" dirty="0">
                <a:solidFill>
                  <a:schemeClr val="accent4">
                    <a:lumMod val="60000"/>
                    <a:lumOff val="40000"/>
                  </a:schemeClr>
                </a:solidFill>
                <a:latin typeface="Times New Roman" panose="02020603050405020304" pitchFamily="18" charset="0"/>
                <a:cs typeface="Times New Roman" panose="02020603050405020304" pitchFamily="18" charset="0"/>
              </a:rPr>
              <a:t>MISHRA ET AL. (2011), ANAND ET AL. (2012)</a:t>
            </a:r>
            <a:endParaRPr lang="en-US" dirty="0">
              <a:solidFill>
                <a:schemeClr val="accent4">
                  <a:lumMod val="60000"/>
                  <a:lumOff val="40000"/>
                </a:schemeClr>
              </a:solidFill>
              <a:latin typeface="Times New Roman" panose="02020603050405020304" pitchFamily="18" charset="0"/>
              <a:cs typeface="Times New Roman" panose="02020603050405020304" pitchFamily="18" charset="0"/>
            </a:endParaRPr>
          </a:p>
        </p:txBody>
      </p:sp>
      <p:sp>
        <p:nvSpPr>
          <p:cNvPr id="2099" name="Google Shape;2099;p63"/>
          <p:cNvSpPr txBox="1">
            <a:spLocks noGrp="1"/>
          </p:cNvSpPr>
          <p:nvPr>
            <p:ph type="subTitle" idx="1"/>
          </p:nvPr>
        </p:nvSpPr>
        <p:spPr>
          <a:xfrm>
            <a:off x="417688" y="1126370"/>
            <a:ext cx="3962401" cy="532891"/>
          </a:xfrm>
          <a:prstGeom prst="rect">
            <a:avLst/>
          </a:prstGeom>
        </p:spPr>
        <p:txBody>
          <a:bodyPr spcFirstLastPara="1" wrap="square" lIns="91425" tIns="91425" rIns="91425" bIns="91425" anchor="t" anchorCtr="0">
            <a:noAutofit/>
          </a:bodyPr>
          <a:lstStyle/>
          <a:p>
            <a:pPr marL="0" lvl="0" indent="0" algn="l"/>
            <a:r>
              <a:rPr lang="en" sz="1400" dirty="0">
                <a:latin typeface="Times New Roman" panose="02020603050405020304" pitchFamily="18" charset="0"/>
                <a:cs typeface="Times New Roman" panose="02020603050405020304" pitchFamily="18" charset="0"/>
              </a:rPr>
              <a:t>“</a:t>
            </a:r>
            <a:r>
              <a:rPr lang="en-US" sz="1400" dirty="0">
                <a:latin typeface="Times New Roman" panose="02020603050405020304" pitchFamily="18" charset="0"/>
                <a:cs typeface="Times New Roman" panose="02020603050405020304" pitchFamily="18" charset="0"/>
              </a:rPr>
              <a:t>Sophistication of service export is positively related to economic growth</a:t>
            </a:r>
            <a:r>
              <a:rPr lang="en" sz="1400" dirty="0">
                <a:latin typeface="Times New Roman" panose="02020603050405020304" pitchFamily="18" charset="0"/>
                <a:cs typeface="Times New Roman" panose="02020603050405020304" pitchFamily="18" charset="0"/>
              </a:rPr>
              <a:t>”</a:t>
            </a:r>
            <a:endParaRPr sz="1400" dirty="0">
              <a:latin typeface="Times New Roman" panose="02020603050405020304" pitchFamily="18" charset="0"/>
              <a:cs typeface="Times New Roman" panose="02020603050405020304" pitchFamily="18" charset="0"/>
            </a:endParaRPr>
          </a:p>
        </p:txBody>
      </p:sp>
      <p:sp>
        <p:nvSpPr>
          <p:cNvPr id="2100" name="Google Shape;2100;p63"/>
          <p:cNvSpPr txBox="1">
            <a:spLocks noGrp="1"/>
          </p:cNvSpPr>
          <p:nvPr>
            <p:ph type="title" idx="3"/>
          </p:nvPr>
        </p:nvSpPr>
        <p:spPr>
          <a:xfrm>
            <a:off x="525700" y="3763099"/>
            <a:ext cx="2727600" cy="375600"/>
          </a:xfrm>
          <a:prstGeom prst="rect">
            <a:avLst/>
          </a:prstGeom>
        </p:spPr>
        <p:txBody>
          <a:bodyPr spcFirstLastPara="1" wrap="square" lIns="91425" tIns="91425" rIns="91425" bIns="91425" anchor="t" anchorCtr="0">
            <a:noAutofit/>
          </a:bodyPr>
          <a:lstStyle/>
          <a:p>
            <a:pPr lvl="0" algn="l"/>
            <a:r>
              <a:rPr lang="mk-MK" dirty="0">
                <a:solidFill>
                  <a:schemeClr val="accent4">
                    <a:lumMod val="60000"/>
                    <a:lumOff val="40000"/>
                  </a:schemeClr>
                </a:solidFill>
                <a:latin typeface="Times New Roman" panose="02020603050405020304" pitchFamily="18" charset="0"/>
                <a:cs typeface="Times New Roman" panose="02020603050405020304" pitchFamily="18" charset="0"/>
              </a:rPr>
              <a:t>- </a:t>
            </a:r>
            <a:r>
              <a:rPr lang="en-US" dirty="0">
                <a:solidFill>
                  <a:schemeClr val="accent4">
                    <a:lumMod val="60000"/>
                    <a:lumOff val="40000"/>
                  </a:schemeClr>
                </a:solidFill>
                <a:latin typeface="Times New Roman" panose="02020603050405020304" pitchFamily="18" charset="0"/>
                <a:cs typeface="Times New Roman" panose="02020603050405020304" pitchFamily="18" charset="0"/>
              </a:rPr>
              <a:t>ARIU AT AL. (2016) </a:t>
            </a:r>
            <a:endParaRPr lang="en-US" dirty="0">
              <a:solidFill>
                <a:schemeClr val="accent4">
                  <a:lumMod val="60000"/>
                  <a:lumOff val="40000"/>
                </a:schemeClr>
              </a:solidFill>
            </a:endParaRPr>
          </a:p>
        </p:txBody>
      </p:sp>
      <p:sp>
        <p:nvSpPr>
          <p:cNvPr id="2101" name="Google Shape;2101;p63"/>
          <p:cNvSpPr txBox="1">
            <a:spLocks noGrp="1"/>
          </p:cNvSpPr>
          <p:nvPr>
            <p:ph type="subTitle" idx="4"/>
          </p:nvPr>
        </p:nvSpPr>
        <p:spPr>
          <a:xfrm>
            <a:off x="417688" y="3243093"/>
            <a:ext cx="4154312" cy="578261"/>
          </a:xfrm>
          <a:prstGeom prst="rect">
            <a:avLst/>
          </a:prstGeom>
        </p:spPr>
        <p:txBody>
          <a:bodyPr spcFirstLastPara="1" wrap="square" lIns="91425" tIns="91425" rIns="91425" bIns="91425" anchor="t" anchorCtr="0">
            <a:noAutofit/>
          </a:bodyPr>
          <a:lstStyle/>
          <a:p>
            <a:pPr marL="0" lvl="0" indent="0" algn="l"/>
            <a:r>
              <a:rPr lang="en" sz="1400" dirty="0">
                <a:latin typeface="Times New Roman" panose="02020603050405020304" pitchFamily="18" charset="0"/>
                <a:cs typeface="Times New Roman" panose="02020603050405020304" pitchFamily="18" charset="0"/>
              </a:rPr>
              <a:t>“S</a:t>
            </a:r>
            <a:r>
              <a:rPr lang="en-US" sz="1400" dirty="0">
                <a:latin typeface="Times New Roman" panose="02020603050405020304" pitchFamily="18" charset="0"/>
                <a:cs typeface="Times New Roman" panose="02020603050405020304" pitchFamily="18" charset="0"/>
              </a:rPr>
              <a:t>ervices act as a demand-shifter for goods and thus as a vector of perceived vertical differentiation</a:t>
            </a:r>
            <a:r>
              <a:rPr lang="en" sz="1400" dirty="0">
                <a:latin typeface="Times New Roman" panose="02020603050405020304" pitchFamily="18" charset="0"/>
                <a:cs typeface="Times New Roman" panose="02020603050405020304" pitchFamily="18" charset="0"/>
              </a:rPr>
              <a:t>”</a:t>
            </a:r>
            <a:endParaRPr sz="1400" dirty="0">
              <a:latin typeface="Times New Roman" panose="02020603050405020304" pitchFamily="18" charset="0"/>
              <a:cs typeface="Times New Roman" panose="02020603050405020304" pitchFamily="18" charset="0"/>
            </a:endParaRPr>
          </a:p>
        </p:txBody>
      </p:sp>
      <p:sp>
        <p:nvSpPr>
          <p:cNvPr id="2102" name="Google Shape;2102;p63"/>
          <p:cNvSpPr txBox="1">
            <a:spLocks noGrp="1"/>
          </p:cNvSpPr>
          <p:nvPr>
            <p:ph type="title" idx="5"/>
          </p:nvPr>
        </p:nvSpPr>
        <p:spPr>
          <a:xfrm>
            <a:off x="543400" y="2706267"/>
            <a:ext cx="2727600" cy="375600"/>
          </a:xfrm>
          <a:prstGeom prst="rect">
            <a:avLst/>
          </a:prstGeom>
        </p:spPr>
        <p:txBody>
          <a:bodyPr spcFirstLastPara="1" wrap="square" lIns="91425" tIns="91425" rIns="91425" bIns="91425" anchor="t" anchorCtr="0">
            <a:noAutofit/>
          </a:bodyPr>
          <a:lstStyle/>
          <a:p>
            <a:pPr lvl="0"/>
            <a:r>
              <a:rPr lang="mk-MK" dirty="0">
                <a:solidFill>
                  <a:schemeClr val="accent4">
                    <a:lumMod val="60000"/>
                    <a:lumOff val="40000"/>
                  </a:schemeClr>
                </a:solidFill>
                <a:latin typeface="Times New Roman" panose="02020603050405020304" pitchFamily="18" charset="0"/>
                <a:cs typeface="Times New Roman" panose="02020603050405020304" pitchFamily="18" charset="0"/>
              </a:rPr>
              <a:t>- </a:t>
            </a:r>
            <a:r>
              <a:rPr lang="en-US" dirty="0">
                <a:solidFill>
                  <a:schemeClr val="accent4">
                    <a:lumMod val="60000"/>
                    <a:lumOff val="40000"/>
                  </a:schemeClr>
                </a:solidFill>
                <a:latin typeface="Times New Roman" panose="02020603050405020304" pitchFamily="18" charset="0"/>
                <a:cs typeface="Times New Roman" panose="02020603050405020304" pitchFamily="18" charset="0"/>
              </a:rPr>
              <a:t>LOUNGANI ET AL. (2017)</a:t>
            </a:r>
          </a:p>
        </p:txBody>
      </p:sp>
      <p:sp>
        <p:nvSpPr>
          <p:cNvPr id="2103" name="Google Shape;2103;p63"/>
          <p:cNvSpPr txBox="1">
            <a:spLocks noGrp="1"/>
          </p:cNvSpPr>
          <p:nvPr>
            <p:ph type="subTitle" idx="6"/>
          </p:nvPr>
        </p:nvSpPr>
        <p:spPr>
          <a:xfrm>
            <a:off x="417688" y="2002457"/>
            <a:ext cx="4109155" cy="605400"/>
          </a:xfrm>
          <a:prstGeom prst="rect">
            <a:avLst/>
          </a:prstGeom>
        </p:spPr>
        <p:txBody>
          <a:bodyPr spcFirstLastPara="1" wrap="square" lIns="91425" tIns="91425" rIns="91425" bIns="91425" anchor="t" anchorCtr="0">
            <a:noAutofit/>
          </a:bodyPr>
          <a:lstStyle/>
          <a:p>
            <a:pPr marL="0" lvl="0" indent="0"/>
            <a:r>
              <a:rPr lang="en" sz="1400" dirty="0">
                <a:latin typeface="Times New Roman" panose="02020603050405020304" pitchFamily="18" charset="0"/>
                <a:cs typeface="Times New Roman" panose="02020603050405020304" pitchFamily="18" charset="0"/>
              </a:rPr>
              <a:t>“</a:t>
            </a:r>
            <a:r>
              <a:rPr lang="en-US" sz="1400" dirty="0">
                <a:latin typeface="Times New Roman" panose="02020603050405020304" pitchFamily="18" charset="0"/>
                <a:cs typeface="Times New Roman" panose="02020603050405020304" pitchFamily="18" charset="0"/>
              </a:rPr>
              <a:t>The rise in modern services is an important trend concerning global export reallocation, particularly related to growth strategies for developing countries</a:t>
            </a:r>
            <a:r>
              <a:rPr lang="en" sz="1400" dirty="0">
                <a:latin typeface="Times New Roman" panose="02020603050405020304" pitchFamily="18" charset="0"/>
                <a:cs typeface="Times New Roman" panose="02020603050405020304" pitchFamily="18" charset="0"/>
              </a:rPr>
              <a:t>”</a:t>
            </a:r>
            <a:endParaRPr sz="1400" dirty="0">
              <a:latin typeface="Times New Roman" panose="02020603050405020304" pitchFamily="18" charset="0"/>
              <a:cs typeface="Times New Roman" panose="02020603050405020304" pitchFamily="18" charset="0"/>
            </a:endParaRPr>
          </a:p>
        </p:txBody>
      </p:sp>
      <p:sp>
        <p:nvSpPr>
          <p:cNvPr id="2104" name="Google Shape;2104;p63"/>
          <p:cNvSpPr txBox="1">
            <a:spLocks noGrp="1"/>
          </p:cNvSpPr>
          <p:nvPr>
            <p:ph type="title" idx="7"/>
          </p:nvPr>
        </p:nvSpPr>
        <p:spPr>
          <a:xfrm>
            <a:off x="4639735" y="3714549"/>
            <a:ext cx="2727600" cy="375600"/>
          </a:xfrm>
          <a:prstGeom prst="rect">
            <a:avLst/>
          </a:prstGeom>
        </p:spPr>
        <p:txBody>
          <a:bodyPr spcFirstLastPara="1" wrap="square" lIns="91425" tIns="91425" rIns="91425" bIns="91425" anchor="t" anchorCtr="0">
            <a:noAutofit/>
          </a:bodyPr>
          <a:lstStyle/>
          <a:p>
            <a:pPr lvl="0"/>
            <a:r>
              <a:rPr lang="mk-MK" dirty="0">
                <a:solidFill>
                  <a:schemeClr val="accent4">
                    <a:lumMod val="60000"/>
                    <a:lumOff val="40000"/>
                  </a:schemeClr>
                </a:solidFill>
                <a:latin typeface="Times New Roman" panose="02020603050405020304" pitchFamily="18" charset="0"/>
                <a:cs typeface="Times New Roman" panose="02020603050405020304" pitchFamily="18" charset="0"/>
              </a:rPr>
              <a:t>- </a:t>
            </a:r>
            <a:r>
              <a:rPr lang="en-US" dirty="0">
                <a:solidFill>
                  <a:schemeClr val="accent4">
                    <a:lumMod val="60000"/>
                    <a:lumOff val="40000"/>
                  </a:schemeClr>
                </a:solidFill>
                <a:latin typeface="Times New Roman" panose="02020603050405020304" pitchFamily="18" charset="0"/>
                <a:cs typeface="Times New Roman" panose="02020603050405020304" pitchFamily="18" charset="0"/>
              </a:rPr>
              <a:t>ROUZET ET AL. (2016) </a:t>
            </a:r>
          </a:p>
        </p:txBody>
      </p:sp>
      <p:sp>
        <p:nvSpPr>
          <p:cNvPr id="2105" name="Google Shape;2105;p63"/>
          <p:cNvSpPr txBox="1">
            <a:spLocks noGrp="1"/>
          </p:cNvSpPr>
          <p:nvPr>
            <p:ph type="subTitle" idx="8"/>
          </p:nvPr>
        </p:nvSpPr>
        <p:spPr>
          <a:xfrm>
            <a:off x="4668662" y="3227796"/>
            <a:ext cx="4256263" cy="605400"/>
          </a:xfrm>
          <a:prstGeom prst="rect">
            <a:avLst/>
          </a:prstGeom>
        </p:spPr>
        <p:txBody>
          <a:bodyPr spcFirstLastPara="1" wrap="square" lIns="91425" tIns="91425" rIns="91425" bIns="91425" anchor="t" anchorCtr="0">
            <a:noAutofit/>
          </a:bodyPr>
          <a:lstStyle/>
          <a:p>
            <a:pPr marL="0" lvl="0" indent="0"/>
            <a:r>
              <a:rPr lang="en-US" sz="1400" dirty="0">
                <a:latin typeface="Times New Roman" panose="02020603050405020304" pitchFamily="18" charset="0"/>
                <a:cs typeface="Times New Roman" panose="02020603050405020304" pitchFamily="18" charset="0"/>
              </a:rPr>
              <a:t>“Restrictive regulations enable firms to charge higher mark-ups in a majority of services sectors”</a:t>
            </a:r>
            <a:endParaRPr dirty="0"/>
          </a:p>
        </p:txBody>
      </p:sp>
      <p:cxnSp>
        <p:nvCxnSpPr>
          <p:cNvPr id="2106" name="Google Shape;2106;p63"/>
          <p:cNvCxnSpPr/>
          <p:nvPr/>
        </p:nvCxnSpPr>
        <p:spPr>
          <a:xfrm>
            <a:off x="508000" y="44502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2107" name="Google Shape;2107;p63"/>
          <p:cNvCxnSpPr/>
          <p:nvPr/>
        </p:nvCxnSpPr>
        <p:spPr>
          <a:xfrm flipV="1">
            <a:off x="508000" y="3081867"/>
            <a:ext cx="8240889" cy="1"/>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2108" name="Google Shape;2108;p63"/>
          <p:cNvCxnSpPr/>
          <p:nvPr/>
        </p:nvCxnSpPr>
        <p:spPr>
          <a:xfrm flipH="1">
            <a:off x="4572000" y="1174044"/>
            <a:ext cx="22578" cy="36576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15" name="Google Shape;2101;p63"/>
          <p:cNvSpPr txBox="1">
            <a:spLocks/>
          </p:cNvSpPr>
          <p:nvPr/>
        </p:nvSpPr>
        <p:spPr>
          <a:xfrm>
            <a:off x="4572000" y="1116737"/>
            <a:ext cx="3962401" cy="99821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1pPr>
            <a:lvl2pPr marL="914400" marR="0" lvl="1"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2pPr>
            <a:lvl3pPr marL="1371600" marR="0" lvl="2"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3pPr>
            <a:lvl4pPr marL="1828800" marR="0" lvl="3"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4pPr>
            <a:lvl5pPr marL="2286000" marR="0" lvl="4"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5pPr>
            <a:lvl6pPr marL="2743200" marR="0" lvl="5"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6pPr>
            <a:lvl7pPr marL="3200400" marR="0" lvl="6"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7pPr>
            <a:lvl8pPr marL="3657600" marR="0" lvl="7"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8pPr>
            <a:lvl9pPr marL="4114800" marR="0" lvl="8"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9pPr>
          </a:lstStyle>
          <a:p>
            <a:pPr marL="0" indent="0" algn="l"/>
            <a:r>
              <a:rPr lang="en-US" sz="1400" dirty="0">
                <a:latin typeface="Times New Roman" panose="02020603050405020304" pitchFamily="18" charset="0"/>
                <a:cs typeface="Times New Roman" panose="02020603050405020304" pitchFamily="18" charset="0"/>
              </a:rPr>
              <a:t>“Offshoring of services has a significant positive effect on productivity”</a:t>
            </a:r>
          </a:p>
        </p:txBody>
      </p:sp>
      <p:sp>
        <p:nvSpPr>
          <p:cNvPr id="16" name="Google Shape;2100;p63"/>
          <p:cNvSpPr txBox="1">
            <a:spLocks/>
          </p:cNvSpPr>
          <p:nvPr/>
        </p:nvSpPr>
        <p:spPr>
          <a:xfrm>
            <a:off x="3747990" y="1640885"/>
            <a:ext cx="2727600" cy="375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lt1"/>
              </a:buClr>
              <a:buSzPts val="1400"/>
              <a:buFont typeface="Montserrat ExtraBold"/>
              <a:buNone/>
              <a:defRPr sz="1400" b="0" i="0" u="none" strike="noStrike" cap="none">
                <a:solidFill>
                  <a:schemeClr val="lt1"/>
                </a:solidFill>
                <a:latin typeface="Montserrat ExtraBold"/>
                <a:ea typeface="Montserrat ExtraBold"/>
                <a:cs typeface="Montserrat ExtraBold"/>
                <a:sym typeface="Montserrat ExtraBold"/>
              </a:defRPr>
            </a:lvl1pPr>
            <a:lvl2pPr marR="0" lvl="1"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2pPr>
            <a:lvl3pPr marR="0" lvl="2"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3pPr>
            <a:lvl4pPr marR="0" lvl="3"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4pPr>
            <a:lvl5pPr marR="0" lvl="4"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5pPr>
            <a:lvl6pPr marR="0" lvl="5"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6pPr>
            <a:lvl7pPr marR="0" lvl="6"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7pPr>
            <a:lvl8pPr marR="0" lvl="7"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8pPr>
            <a:lvl9pPr marR="0" lvl="8"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9pPr>
          </a:lstStyle>
          <a:p>
            <a:r>
              <a:rPr lang="mk-MK">
                <a:solidFill>
                  <a:schemeClr val="accent4">
                    <a:lumMod val="60000"/>
                    <a:lumOff val="40000"/>
                  </a:schemeClr>
                </a:solidFill>
                <a:latin typeface="Times New Roman" panose="02020603050405020304" pitchFamily="18" charset="0"/>
                <a:cs typeface="Times New Roman" panose="02020603050405020304" pitchFamily="18" charset="0"/>
              </a:rPr>
              <a:t>- </a:t>
            </a:r>
            <a:r>
              <a:rPr lang="en-US">
                <a:solidFill>
                  <a:schemeClr val="accent4">
                    <a:lumMod val="60000"/>
                    <a:lumOff val="40000"/>
                  </a:schemeClr>
                </a:solidFill>
                <a:latin typeface="Times New Roman" panose="02020603050405020304" pitchFamily="18" charset="0"/>
                <a:cs typeface="Times New Roman" panose="02020603050405020304" pitchFamily="18" charset="0"/>
              </a:rPr>
              <a:t>AMITI AT AL. (2005)</a:t>
            </a:r>
            <a:endParaRPr lang="en-US" dirty="0">
              <a:solidFill>
                <a:schemeClr val="accent4">
                  <a:lumMod val="60000"/>
                  <a:lumOff val="40000"/>
                </a:schemeClr>
              </a:solidFill>
            </a:endParaRPr>
          </a:p>
        </p:txBody>
      </p:sp>
      <p:sp>
        <p:nvSpPr>
          <p:cNvPr id="17" name="Google Shape;2101;p63"/>
          <p:cNvSpPr txBox="1">
            <a:spLocks/>
          </p:cNvSpPr>
          <p:nvPr/>
        </p:nvSpPr>
        <p:spPr>
          <a:xfrm>
            <a:off x="4572000" y="1976852"/>
            <a:ext cx="4279901" cy="87758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1pPr>
            <a:lvl2pPr marL="914400" marR="0" lvl="1"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2pPr>
            <a:lvl3pPr marL="1371600" marR="0" lvl="2"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3pPr>
            <a:lvl4pPr marL="1828800" marR="0" lvl="3"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4pPr>
            <a:lvl5pPr marL="2286000" marR="0" lvl="4"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5pPr>
            <a:lvl6pPr marL="2743200" marR="0" lvl="5"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6pPr>
            <a:lvl7pPr marL="3200400" marR="0" lvl="6"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7pPr>
            <a:lvl8pPr marL="3657600" marR="0" lvl="7"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8pPr>
            <a:lvl9pPr marL="4114800" marR="0" lvl="8"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9pPr>
          </a:lstStyle>
          <a:p>
            <a:pPr marL="0" indent="0" algn="l"/>
            <a:r>
              <a:rPr lang="en-US" sz="1400" dirty="0">
                <a:latin typeface="Times New Roman" panose="02020603050405020304" pitchFamily="18" charset="0"/>
                <a:cs typeface="Times New Roman" panose="02020603050405020304" pitchFamily="18" charset="0"/>
              </a:rPr>
              <a:t>“Strong evidence that services sectors facing lower trade costs tend to be more productive, and some evidence that they experience higher productivity growth”</a:t>
            </a:r>
          </a:p>
        </p:txBody>
      </p:sp>
      <p:sp>
        <p:nvSpPr>
          <p:cNvPr id="18" name="Google Shape;2100;p63"/>
          <p:cNvSpPr txBox="1">
            <a:spLocks/>
          </p:cNvSpPr>
          <p:nvPr/>
        </p:nvSpPr>
        <p:spPr>
          <a:xfrm>
            <a:off x="4593872" y="2680886"/>
            <a:ext cx="2727600" cy="375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lt1"/>
              </a:buClr>
              <a:buSzPts val="1400"/>
              <a:buFont typeface="Montserrat ExtraBold"/>
              <a:buNone/>
              <a:defRPr sz="1400" b="0" i="0" u="none" strike="noStrike" cap="none">
                <a:solidFill>
                  <a:schemeClr val="lt1"/>
                </a:solidFill>
                <a:latin typeface="Montserrat ExtraBold"/>
                <a:ea typeface="Montserrat ExtraBold"/>
                <a:cs typeface="Montserrat ExtraBold"/>
                <a:sym typeface="Montserrat ExtraBold"/>
              </a:defRPr>
            </a:lvl1pPr>
            <a:lvl2pPr marR="0" lvl="1"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2pPr>
            <a:lvl3pPr marR="0" lvl="2"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3pPr>
            <a:lvl4pPr marR="0" lvl="3"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4pPr>
            <a:lvl5pPr marR="0" lvl="4"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5pPr>
            <a:lvl6pPr marR="0" lvl="5"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6pPr>
            <a:lvl7pPr marR="0" lvl="6"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7pPr>
            <a:lvl8pPr marR="0" lvl="7"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8pPr>
            <a:lvl9pPr marR="0" lvl="8"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9pPr>
          </a:lstStyle>
          <a:p>
            <a:pPr algn="l"/>
            <a:r>
              <a:rPr lang="mk-MK">
                <a:solidFill>
                  <a:schemeClr val="accent4">
                    <a:lumMod val="60000"/>
                    <a:lumOff val="40000"/>
                  </a:schemeClr>
                </a:solidFill>
                <a:latin typeface="Times New Roman" panose="02020603050405020304" pitchFamily="18" charset="0"/>
                <a:cs typeface="Times New Roman" panose="02020603050405020304" pitchFamily="18" charset="0"/>
              </a:rPr>
              <a:t>- </a:t>
            </a:r>
            <a:r>
              <a:rPr lang="en-US">
                <a:solidFill>
                  <a:schemeClr val="accent4">
                    <a:lumMod val="60000"/>
                    <a:lumOff val="40000"/>
                  </a:schemeClr>
                </a:solidFill>
                <a:latin typeface="Times New Roman" panose="02020603050405020304" pitchFamily="18" charset="0"/>
                <a:cs typeface="Times New Roman" panose="02020603050405020304" pitchFamily="18" charset="0"/>
              </a:rPr>
              <a:t>MIROUDOT, (2011) </a:t>
            </a:r>
            <a:endParaRPr lang="en-US" dirty="0">
              <a:solidFill>
                <a:schemeClr val="accent4">
                  <a:lumMod val="60000"/>
                  <a:lumOff val="40000"/>
                </a:schemeClr>
              </a:solidFill>
            </a:endParaRPr>
          </a:p>
        </p:txBody>
      </p:sp>
      <p:sp>
        <p:nvSpPr>
          <p:cNvPr id="19" name="Google Shape;2101;p63"/>
          <p:cNvSpPr txBox="1">
            <a:spLocks/>
          </p:cNvSpPr>
          <p:nvPr/>
        </p:nvSpPr>
        <p:spPr>
          <a:xfrm>
            <a:off x="395109" y="4053636"/>
            <a:ext cx="4154312" cy="57826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1pPr>
            <a:lvl2pPr marL="914400" marR="0" lvl="1"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2pPr>
            <a:lvl3pPr marL="1371600" marR="0" lvl="2"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3pPr>
            <a:lvl4pPr marL="1828800" marR="0" lvl="3"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4pPr>
            <a:lvl5pPr marL="2286000" marR="0" lvl="4"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5pPr>
            <a:lvl6pPr marL="2743200" marR="0" lvl="5"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6pPr>
            <a:lvl7pPr marL="3200400" marR="0" lvl="6"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7pPr>
            <a:lvl8pPr marL="3657600" marR="0" lvl="7"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8pPr>
            <a:lvl9pPr marL="4114800" marR="0" lvl="8" indent="-317500" algn="r"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9pPr>
          </a:lstStyle>
          <a:p>
            <a:pPr marL="0" indent="0" algn="l"/>
            <a:r>
              <a:rPr lang="en-US" sz="1400" dirty="0">
                <a:latin typeface="Times New Roman" panose="02020603050405020304" pitchFamily="18" charset="0"/>
                <a:cs typeface="Times New Roman" panose="02020603050405020304" pitchFamily="18" charset="0"/>
              </a:rPr>
              <a:t>“Compared to firms that produce goods only, firms that start selling services increase their profitability, number of employees and boost their sales of goods”</a:t>
            </a:r>
          </a:p>
        </p:txBody>
      </p:sp>
      <p:sp>
        <p:nvSpPr>
          <p:cNvPr id="20" name="Google Shape;2100;p63"/>
          <p:cNvSpPr txBox="1">
            <a:spLocks/>
          </p:cNvSpPr>
          <p:nvPr/>
        </p:nvSpPr>
        <p:spPr>
          <a:xfrm>
            <a:off x="481306" y="4767900"/>
            <a:ext cx="2727600" cy="375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lt1"/>
              </a:buClr>
              <a:buSzPts val="1400"/>
              <a:buFont typeface="Montserrat ExtraBold"/>
              <a:buNone/>
              <a:defRPr sz="1400" b="0" i="0" u="none" strike="noStrike" cap="none">
                <a:solidFill>
                  <a:schemeClr val="lt1"/>
                </a:solidFill>
                <a:latin typeface="Montserrat ExtraBold"/>
                <a:ea typeface="Montserrat ExtraBold"/>
                <a:cs typeface="Montserrat ExtraBold"/>
                <a:sym typeface="Montserrat ExtraBold"/>
              </a:defRPr>
            </a:lvl1pPr>
            <a:lvl2pPr marR="0" lvl="1"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2pPr>
            <a:lvl3pPr marR="0" lvl="2"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3pPr>
            <a:lvl4pPr marR="0" lvl="3"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4pPr>
            <a:lvl5pPr marR="0" lvl="4"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5pPr>
            <a:lvl6pPr marR="0" lvl="5"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6pPr>
            <a:lvl7pPr marR="0" lvl="6"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7pPr>
            <a:lvl8pPr marR="0" lvl="7"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8pPr>
            <a:lvl9pPr marR="0" lvl="8" algn="r"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9pPr>
          </a:lstStyle>
          <a:p>
            <a:pPr algn="l"/>
            <a:r>
              <a:rPr lang="mk-MK" dirty="0">
                <a:solidFill>
                  <a:schemeClr val="accent4">
                    <a:lumMod val="60000"/>
                    <a:lumOff val="40000"/>
                  </a:schemeClr>
                </a:solidFill>
                <a:latin typeface="Times New Roman" panose="02020603050405020304" pitchFamily="18" charset="0"/>
                <a:cs typeface="Times New Roman" panose="02020603050405020304" pitchFamily="18" charset="0"/>
              </a:rPr>
              <a:t>- </a:t>
            </a:r>
            <a:r>
              <a:rPr lang="en-US" dirty="0">
                <a:solidFill>
                  <a:schemeClr val="accent4">
                    <a:lumMod val="60000"/>
                    <a:lumOff val="40000"/>
                  </a:schemeClr>
                </a:solidFill>
                <a:latin typeface="Times New Roman" panose="02020603050405020304" pitchFamily="18" charset="0"/>
                <a:cs typeface="Times New Roman" panose="02020603050405020304" pitchFamily="18" charset="0"/>
              </a:rPr>
              <a:t>CROZET ET AL. (2015)</a:t>
            </a:r>
            <a:endParaRPr lang="en-US" dirty="0">
              <a:solidFill>
                <a:schemeClr val="accent4">
                  <a:lumMod val="60000"/>
                  <a:lumOff val="40000"/>
                </a:schemeClr>
              </a:solidFill>
            </a:endParaRPr>
          </a:p>
        </p:txBody>
      </p:sp>
      <p:sp>
        <p:nvSpPr>
          <p:cNvPr id="21" name="Google Shape;2105;p63"/>
          <p:cNvSpPr txBox="1">
            <a:spLocks/>
          </p:cNvSpPr>
          <p:nvPr/>
        </p:nvSpPr>
        <p:spPr>
          <a:xfrm>
            <a:off x="4604026" y="4023406"/>
            <a:ext cx="4256263" cy="605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1pPr>
            <a:lvl2pPr marL="914400" marR="0" lvl="1" indent="-317500" algn="l"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2pPr>
            <a:lvl3pPr marL="1371600" marR="0" lvl="2" indent="-317500" algn="l"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3pPr>
            <a:lvl4pPr marL="1828800" marR="0" lvl="3" indent="-317500" algn="l"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4pPr>
            <a:lvl5pPr marL="2286000" marR="0" lvl="4" indent="-317500" algn="l"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5pPr>
            <a:lvl6pPr marL="2743200" marR="0" lvl="5" indent="-317500" algn="l"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6pPr>
            <a:lvl7pPr marL="3200400" marR="0" lvl="6" indent="-317500" algn="l"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7pPr>
            <a:lvl8pPr marL="3657600" marR="0" lvl="7" indent="-317500" algn="l"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8pPr>
            <a:lvl9pPr marL="4114800" marR="0" lvl="8" indent="-317500" algn="l" rtl="0">
              <a:lnSpc>
                <a:spcPct val="100000"/>
              </a:lnSpc>
              <a:spcBef>
                <a:spcPts val="0"/>
              </a:spcBef>
              <a:spcAft>
                <a:spcPts val="0"/>
              </a:spcAft>
              <a:buClr>
                <a:schemeClr val="lt1"/>
              </a:buClr>
              <a:buSzPts val="1600"/>
              <a:buFont typeface="Montserrat"/>
              <a:buNone/>
              <a:defRPr sz="1600" b="0" i="0" u="none" strike="noStrike" cap="none">
                <a:solidFill>
                  <a:schemeClr val="lt1"/>
                </a:solidFill>
                <a:latin typeface="Montserrat"/>
                <a:ea typeface="Montserrat"/>
                <a:cs typeface="Montserrat"/>
                <a:sym typeface="Montserrat"/>
              </a:defRPr>
            </a:lvl9pPr>
          </a:lstStyle>
          <a:p>
            <a:pPr marL="0" indent="0"/>
            <a:r>
              <a:rPr lang="en-US" sz="1400" dirty="0">
                <a:latin typeface="Times New Roman" panose="02020603050405020304" pitchFamily="18" charset="0"/>
                <a:cs typeface="Times New Roman" panose="02020603050405020304" pitchFamily="18" charset="0"/>
              </a:rPr>
              <a:t>“Increase in overall trade costs affects adversely various economic aggregates: real consumption, real wages and dividends”</a:t>
            </a:r>
            <a:endParaRPr lang="en-US" dirty="0"/>
          </a:p>
        </p:txBody>
      </p:sp>
      <p:sp>
        <p:nvSpPr>
          <p:cNvPr id="22" name="Google Shape;2104;p63"/>
          <p:cNvSpPr txBox="1">
            <a:spLocks/>
          </p:cNvSpPr>
          <p:nvPr/>
        </p:nvSpPr>
        <p:spPr>
          <a:xfrm>
            <a:off x="4636246" y="4661487"/>
            <a:ext cx="2727600" cy="375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1400"/>
              <a:buFont typeface="Montserrat ExtraBold"/>
              <a:buNone/>
              <a:defRPr sz="1400" b="0" i="0" u="none" strike="noStrike" cap="none">
                <a:solidFill>
                  <a:schemeClr val="lt1"/>
                </a:solidFill>
                <a:latin typeface="Montserrat ExtraBold"/>
                <a:ea typeface="Montserrat ExtraBold"/>
                <a:cs typeface="Montserrat ExtraBold"/>
                <a:sym typeface="Montserrat ExtraBold"/>
              </a:defRPr>
            </a:lvl1pPr>
            <a:lvl2pPr marR="0" lvl="1" algn="l"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4200"/>
              <a:buFont typeface="Montserrat"/>
              <a:buNone/>
              <a:defRPr sz="4200" b="0" i="0" u="none" strike="noStrike" cap="none">
                <a:solidFill>
                  <a:schemeClr val="lt1"/>
                </a:solidFill>
                <a:latin typeface="Montserrat"/>
                <a:ea typeface="Montserrat"/>
                <a:cs typeface="Montserrat"/>
                <a:sym typeface="Montserrat"/>
              </a:defRPr>
            </a:lvl9pPr>
          </a:lstStyle>
          <a:p>
            <a:r>
              <a:rPr lang="mk-MK" dirty="0">
                <a:solidFill>
                  <a:schemeClr val="accent4">
                    <a:lumMod val="60000"/>
                    <a:lumOff val="40000"/>
                  </a:schemeClr>
                </a:solidFill>
                <a:latin typeface="Times New Roman" panose="02020603050405020304" pitchFamily="18" charset="0"/>
                <a:cs typeface="Times New Roman" panose="02020603050405020304" pitchFamily="18" charset="0"/>
              </a:rPr>
              <a:t>- </a:t>
            </a:r>
            <a:r>
              <a:rPr lang="en-US" dirty="0">
                <a:solidFill>
                  <a:schemeClr val="accent4">
                    <a:lumMod val="60000"/>
                    <a:lumOff val="40000"/>
                  </a:schemeClr>
                </a:solidFill>
                <a:latin typeface="Times New Roman" panose="02020603050405020304" pitchFamily="18" charset="0"/>
                <a:cs typeface="Times New Roman" panose="02020603050405020304" pitchFamily="18" charset="0"/>
              </a:rPr>
              <a:t>BLANK ET AL. (2018)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43"/>
          <p:cNvSpPr txBox="1">
            <a:spLocks noGrp="1"/>
          </p:cNvSpPr>
          <p:nvPr>
            <p:ph type="title"/>
          </p:nvPr>
        </p:nvSpPr>
        <p:spPr>
          <a:xfrm>
            <a:off x="3762670" y="3299899"/>
            <a:ext cx="5381330" cy="937975"/>
          </a:xfrm>
          <a:prstGeom prst="rect">
            <a:avLst/>
          </a:prstGeom>
        </p:spPr>
        <p:txBody>
          <a:bodyPr spcFirstLastPara="1" wrap="square" lIns="91425" tIns="91425" rIns="91425" bIns="91425" anchor="b" anchorCtr="0">
            <a:noAutofit/>
          </a:bodyPr>
          <a:lstStyle/>
          <a:p>
            <a:pPr lvl="0"/>
            <a:r>
              <a:rPr lang="en-US" sz="3200" b="1" dirty="0">
                <a:latin typeface="Times New Roman" panose="02020603050405020304" pitchFamily="18" charset="0"/>
                <a:cs typeface="Times New Roman" panose="02020603050405020304" pitchFamily="18" charset="0"/>
              </a:rPr>
              <a:t>DATA AND </a:t>
            </a:r>
            <a:br>
              <a:rPr lang="en-US" sz="3200" b="1" dirty="0">
                <a:latin typeface="Times New Roman" panose="02020603050405020304" pitchFamily="18" charset="0"/>
                <a:cs typeface="Times New Roman" panose="02020603050405020304" pitchFamily="18" charset="0"/>
              </a:rPr>
            </a:br>
            <a:r>
              <a:rPr lang="en-US" sz="3200" b="1" dirty="0">
                <a:latin typeface="Times New Roman" panose="02020603050405020304" pitchFamily="18" charset="0"/>
                <a:cs typeface="Times New Roman" panose="02020603050405020304" pitchFamily="18" charset="0"/>
              </a:rPr>
              <a:t>STYLIZED FACTS</a:t>
            </a:r>
            <a:endParaRPr lang="mk-MK" sz="3200" b="1" dirty="0">
              <a:latin typeface="Times New Roman" panose="02020603050405020304" pitchFamily="18" charset="0"/>
              <a:cs typeface="Times New Roman" panose="02020603050405020304" pitchFamily="18" charset="0"/>
            </a:endParaRPr>
          </a:p>
        </p:txBody>
      </p:sp>
      <p:sp>
        <p:nvSpPr>
          <p:cNvPr id="207" name="Google Shape;207;p43"/>
          <p:cNvSpPr txBox="1">
            <a:spLocks noGrp="1"/>
          </p:cNvSpPr>
          <p:nvPr>
            <p:ph type="title" idx="2"/>
          </p:nvPr>
        </p:nvSpPr>
        <p:spPr>
          <a:xfrm>
            <a:off x="1048270" y="3287500"/>
            <a:ext cx="2412900" cy="9315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4</a:t>
            </a:r>
            <a:endParaRPr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cxnSp>
        <p:nvCxnSpPr>
          <p:cNvPr id="209" name="Google Shape;209;p43"/>
          <p:cNvCxnSpPr/>
          <p:nvPr/>
        </p:nvCxnSpPr>
        <p:spPr>
          <a:xfrm flipH="1">
            <a:off x="3610750" y="3284578"/>
            <a:ext cx="18275" cy="968619"/>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extLst>
      <p:ext uri="{BB962C8B-B14F-4D97-AF65-F5344CB8AC3E}">
        <p14:creationId xmlns:p14="http://schemas.microsoft.com/office/powerpoint/2010/main" val="1739268726"/>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0097A7"/>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2907</TotalTime>
  <Words>1821</Words>
  <Application>Microsoft Office PowerPoint</Application>
  <PresentationFormat>On-screen Show (16:9)</PresentationFormat>
  <Paragraphs>326</Paragraphs>
  <Slides>26</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Montserrat Medium</vt:lpstr>
      <vt:lpstr>Montserrat</vt:lpstr>
      <vt:lpstr>Times New Roman</vt:lpstr>
      <vt:lpstr>Montserrat ExtraBold</vt:lpstr>
      <vt:lpstr>Futuristic Background by Slidesgo</vt:lpstr>
      <vt:lpstr>Examining Services Trade  and its Potential Role in Economic Development</vt:lpstr>
      <vt:lpstr>1</vt:lpstr>
      <vt:lpstr>INTRODUCTION</vt:lpstr>
      <vt:lpstr>INTRODUCTION</vt:lpstr>
      <vt:lpstr>THEORETICAL FRAMEWORK</vt:lpstr>
      <vt:lpstr>- Albeit classical growth theory does not assign an explicit role for services, there is a firm evidence that they have positive implications on the broad economic development. - Services play two roles regarding economic development: firstly, coordinate the process of production and facilitate the distribution and secondly, some services are direct inputs in the production. - Intrinsic characteristics of services that influence how they are traded: intangibility and nonstorability. - The revolution in ICT impacts the nature of services: increased tradability and fragmentation, providing prospects for specialization.  - Inward FDI entailing provision of services has positive effects on productivity by bringing in new technology (Hoekman, 2017). </vt:lpstr>
      <vt:lpstr>LITERATURE REVIEW</vt:lpstr>
      <vt:lpstr>LITERATURE REVIEW</vt:lpstr>
      <vt:lpstr>DATA AND  STYLIZED FACTS</vt:lpstr>
      <vt:lpstr>TOTAL TRADE AND BALANCE OF GOODS AND SERVICES</vt:lpstr>
      <vt:lpstr>SECTORAL COMPOSITION</vt:lpstr>
      <vt:lpstr>SERVICES VALUE ADDED AND STRI</vt:lpstr>
      <vt:lpstr>FDI IN SERVICES AND SERVICES CONTENT OF GROSS EXPORTS</vt:lpstr>
      <vt:lpstr>EXPORTS IN SERVICES AND GDP PER CAPITA GROWTH</vt:lpstr>
      <vt:lpstr>EXPORTS IN SERVICES AND GDP GROWTH</vt:lpstr>
      <vt:lpstr>EMPIRICAL ANALYSIS</vt:lpstr>
      <vt:lpstr>MODEL SPECIFICATION  </vt:lpstr>
      <vt:lpstr>INDEPENDENT VARIABLES</vt:lpstr>
      <vt:lpstr>WHAT ARE THE EFFECTS ON THE ECONOMIC GROWTH?</vt:lpstr>
      <vt:lpstr>BASELINE REGRESSION</vt:lpstr>
      <vt:lpstr>FURTHER INVESTIGATION </vt:lpstr>
      <vt:lpstr>TRADITIONAL VS. MODERN SERVICES EXPORTS</vt:lpstr>
      <vt:lpstr>GMM ESTIMATION</vt:lpstr>
      <vt:lpstr>CONCLUSION</vt:lpstr>
      <vt:lpstr>CONCLUSION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Волатилноста на меѓународните текови на капитал и економските остварувања</dc:title>
  <dc:creator>Jasna</dc:creator>
  <cp:lastModifiedBy>Misho Nikolov</cp:lastModifiedBy>
  <cp:revision>197</cp:revision>
  <dcterms:modified xsi:type="dcterms:W3CDTF">2021-12-03T13:21:10Z</dcterms:modified>
</cp:coreProperties>
</file>