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5" r:id="rId3"/>
    <p:sldId id="267" r:id="rId4"/>
    <p:sldId id="279" r:id="rId5"/>
    <p:sldId id="268" r:id="rId6"/>
    <p:sldId id="280" r:id="rId7"/>
    <p:sldId id="281" r:id="rId8"/>
    <p:sldId id="301" r:id="rId9"/>
    <p:sldId id="274" r:id="rId10"/>
    <p:sldId id="302" r:id="rId11"/>
    <p:sldId id="271" r:id="rId12"/>
    <p:sldId id="275" r:id="rId13"/>
    <p:sldId id="303" r:id="rId14"/>
    <p:sldId id="304" r:id="rId15"/>
    <p:sldId id="286" r:id="rId16"/>
    <p:sldId id="277" r:id="rId17"/>
    <p:sldId id="272" r:id="rId18"/>
    <p:sldId id="276" r:id="rId19"/>
    <p:sldId id="290" r:id="rId20"/>
    <p:sldId id="291" r:id="rId21"/>
    <p:sldId id="293" r:id="rId22"/>
    <p:sldId id="292" r:id="rId23"/>
    <p:sldId id="311" r:id="rId24"/>
    <p:sldId id="307" r:id="rId25"/>
    <p:sldId id="308" r:id="rId26"/>
    <p:sldId id="309" r:id="rId27"/>
    <p:sldId id="310" r:id="rId28"/>
    <p:sldId id="295" r:id="rId29"/>
    <p:sldId id="294" r:id="rId30"/>
    <p:sldId id="312" r:id="rId31"/>
    <p:sldId id="313" r:id="rId32"/>
    <p:sldId id="305" r:id="rId33"/>
    <p:sldId id="306" r:id="rId34"/>
  </p:sldIdLst>
  <p:sldSz cx="6858000" cy="51435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howGuides="1">
      <p:cViewPr varScale="1">
        <p:scale>
          <a:sx n="87" d="100"/>
          <a:sy n="87" d="100"/>
        </p:scale>
        <p:origin x="1180" y="60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5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37A3B-9ED6-4744-8801-279E6A31DA6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22626-8094-4B73-A74C-F757931B8A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41078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7C9B2-7F54-4936-B21A-D1C4CAFB493B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F2868-79A9-4A65-BE2F-743B4721A0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9579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F2868-79A9-4A65-BE2F-743B4721A035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9337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4017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715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1008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98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092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833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402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49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893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63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875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90BB6-64F9-4F21-9E5B-532C225BDD08}" type="datetimeFigureOut">
              <a:rPr lang="it-IT" smtClean="0"/>
              <a:t>06/12/2021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969F7-D2DA-4087-B711-63A9767844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37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9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slide" Target="slide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804539" y="3075806"/>
            <a:ext cx="534659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</a:rPr>
              <a:t>15th Research Workshop in </a:t>
            </a:r>
            <a:r>
              <a:rPr lang="en-US" sz="1600" i="1" dirty="0" smtClean="0">
                <a:solidFill>
                  <a:schemeClr val="bg2">
                    <a:lumMod val="25000"/>
                  </a:schemeClr>
                </a:solidFill>
              </a:rPr>
              <a:t>SEE</a:t>
            </a:r>
          </a:p>
          <a:p>
            <a:pPr algn="ctr"/>
            <a:r>
              <a:rPr lang="en-US" sz="1600" i="1" dirty="0" smtClean="0">
                <a:solidFill>
                  <a:schemeClr val="bg2">
                    <a:lumMod val="25000"/>
                  </a:schemeClr>
                </a:solidFill>
              </a:rPr>
              <a:t>Bank of Albania</a:t>
            </a:r>
          </a:p>
          <a:p>
            <a:pPr algn="ctr"/>
            <a:r>
              <a:rPr lang="en-US" sz="1600" i="1" dirty="0" smtClean="0">
                <a:solidFill>
                  <a:schemeClr val="bg2">
                    <a:lumMod val="25000"/>
                  </a:schemeClr>
                </a:solidFill>
              </a:rPr>
              <a:t>6 December 2021</a:t>
            </a:r>
            <a:endParaRPr lang="en-US" sz="1600" i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sz="7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64704" y="2283718"/>
            <a:ext cx="5346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Valerio </a:t>
            </a:r>
            <a:r>
              <a:rPr lang="en-US" dirty="0" smtClean="0">
                <a:solidFill>
                  <a:srgbClr val="0070C0"/>
                </a:solidFill>
              </a:rPr>
              <a:t>Astuti, Alessio Ciarlone, </a:t>
            </a:r>
            <a:r>
              <a:rPr lang="en-US" dirty="0">
                <a:solidFill>
                  <a:srgbClr val="0070C0"/>
                </a:solidFill>
              </a:rPr>
              <a:t>Alberto </a:t>
            </a:r>
            <a:r>
              <a:rPr lang="en-US" dirty="0" smtClean="0">
                <a:solidFill>
                  <a:srgbClr val="0070C0"/>
                </a:solidFill>
              </a:rPr>
              <a:t>Coco*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88640" y="339502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The </a:t>
            </a:r>
            <a:r>
              <a:rPr lang="en-US" sz="2800" dirty="0">
                <a:solidFill>
                  <a:srgbClr val="0070C0"/>
                </a:solidFill>
              </a:rPr>
              <a:t>role of central bank communication in inflation-targeting </a:t>
            </a:r>
            <a:r>
              <a:rPr lang="en-US" sz="2800" dirty="0" smtClean="0">
                <a:solidFill>
                  <a:srgbClr val="0070C0"/>
                </a:solidFill>
              </a:rPr>
              <a:t>CEE </a:t>
            </a:r>
            <a:r>
              <a:rPr lang="en-US" sz="2800" dirty="0">
                <a:solidFill>
                  <a:srgbClr val="0070C0"/>
                </a:solidFill>
              </a:rPr>
              <a:t>emerging economies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60648" y="429994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*Bank of Italy. Opinions and mistakes included in this presentation belong to the authors only and not to the Institution</a:t>
            </a:r>
            <a:endParaRPr lang="en-US" sz="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84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555526"/>
            <a:ext cx="5904656" cy="3528392"/>
          </a:xfrm>
          <a:prstGeom prst="rect">
            <a:avLst/>
          </a:prstGeom>
          <a:noFill/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Tone indexes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188640" y="4177992"/>
            <a:ext cx="6525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500" u="sng" dirty="0" smtClean="0">
                <a:solidFill>
                  <a:schemeClr val="bg2">
                    <a:lumMod val="25000"/>
                  </a:schemeClr>
                </a:solidFill>
              </a:rPr>
              <a:t>Positively </a:t>
            </a:r>
            <a:r>
              <a:rPr lang="en-US" sz="1500" u="sng" dirty="0">
                <a:solidFill>
                  <a:schemeClr val="bg2">
                    <a:lumMod val="25000"/>
                  </a:schemeClr>
                </a:solidFill>
              </a:rPr>
              <a:t>correlated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with each other, especially between NBP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CNB, while correlation between MNB and CNB tones is lower</a:t>
            </a:r>
            <a:endParaRPr lang="en-GB" sz="15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44624" y="411510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	Global indexes comparison from all CBs    </a:t>
            </a:r>
            <a:endParaRPr lang="en-US" sz="12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3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CB communication </a:t>
            </a:r>
            <a:r>
              <a:rPr lang="en-US" sz="2000" b="1" dirty="0">
                <a:solidFill>
                  <a:schemeClr val="bg1"/>
                </a:solidFill>
              </a:rPr>
              <a:t>on monetary </a:t>
            </a:r>
            <a:r>
              <a:rPr lang="en-US" sz="2000" b="1" dirty="0" smtClean="0">
                <a:solidFill>
                  <a:schemeClr val="bg1"/>
                </a:solidFill>
              </a:rPr>
              <a:t>policy stance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44624" y="474807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Communication </a:t>
            </a:r>
            <a:r>
              <a:rPr lang="en-GB" sz="1500" dirty="0">
                <a:solidFill>
                  <a:schemeClr val="bg2">
                    <a:lumMod val="25000"/>
                  </a:schemeClr>
                </a:solidFill>
              </a:rPr>
              <a:t>may enter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CB </a:t>
            </a:r>
            <a:r>
              <a:rPr lang="en-GB" sz="1500" dirty="0">
                <a:solidFill>
                  <a:schemeClr val="bg2">
                    <a:lumMod val="25000"/>
                  </a:schemeClr>
                </a:solidFill>
              </a:rPr>
              <a:t>reaction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functions </a:t>
            </a:r>
            <a:r>
              <a:rPr lang="en-GB" sz="1500" dirty="0">
                <a:solidFill>
                  <a:schemeClr val="bg2">
                    <a:lumMod val="25000"/>
                  </a:schemeClr>
                </a:solidFill>
              </a:rPr>
              <a:t>of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backward </a:t>
            </a:r>
            <a:r>
              <a:rPr lang="en-GB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forward-looking nature: higher tone index signals a positive economic outlook assessment and consequently a hawkish stance, so it may anticipate </a:t>
            </a:r>
            <a:r>
              <a:rPr lang="en-GB" sz="1500" dirty="0">
                <a:solidFill>
                  <a:schemeClr val="bg2">
                    <a:lumMod val="25000"/>
                  </a:schemeClr>
                </a:solidFill>
              </a:rPr>
              <a:t>an increase of policy rates (</a:t>
            </a:r>
            <a:r>
              <a:rPr lang="en-GB" sz="1500" dirty="0" err="1">
                <a:solidFill>
                  <a:schemeClr val="bg2">
                    <a:lumMod val="25000"/>
                  </a:schemeClr>
                </a:solidFill>
              </a:rPr>
              <a:t>Picault</a:t>
            </a:r>
            <a:r>
              <a:rPr lang="en-GB" sz="1500" dirty="0">
                <a:solidFill>
                  <a:schemeClr val="bg2">
                    <a:lumMod val="25000"/>
                  </a:schemeClr>
                </a:solidFill>
              </a:rPr>
              <a:t> and Renault, 2017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) </a:t>
            </a:r>
            <a:endParaRPr lang="en-GB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asellaDiTesto 2"/>
          <p:cNvSpPr txBox="1"/>
          <p:nvPr/>
        </p:nvSpPr>
        <p:spPr>
          <a:xfrm>
            <a:off x="44624" y="1600513"/>
            <a:ext cx="67687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estimate the following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augmented Taylor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rule with data at monthly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frequency:</a:t>
            </a:r>
            <a:endParaRPr lang="en-GB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44624" y="2859782"/>
            <a:ext cx="669674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We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use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 </a:t>
            </a:r>
            <a:r>
              <a:rPr lang="en-US" sz="1500" b="1" dirty="0">
                <a:solidFill>
                  <a:schemeClr val="bg2">
                    <a:lumMod val="25000"/>
                  </a:schemeClr>
                </a:solidFill>
              </a:rPr>
              <a:t>ordered </a:t>
            </a:r>
            <a:r>
              <a:rPr lang="en-US" sz="1500" b="1" dirty="0" err="1">
                <a:solidFill>
                  <a:schemeClr val="bg2">
                    <a:lumMod val="25000"/>
                  </a:schemeClr>
                </a:solidFill>
              </a:rPr>
              <a:t>probit</a:t>
            </a:r>
            <a:r>
              <a:rPr lang="en-US" sz="1500" b="1" dirty="0">
                <a:solidFill>
                  <a:schemeClr val="bg2">
                    <a:lumMod val="25000"/>
                  </a:schemeClr>
                </a:solidFill>
              </a:rPr>
              <a:t> model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where the dependent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variable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is in discrete deviations for each CB: -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3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(75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bps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cut), -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(50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bps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cut),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-1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(25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bps cut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), 0 (unchanged), 1 (25 bps hike),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(50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bps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hike)  </a:t>
            </a:r>
            <a:endParaRPr lang="en-GB" sz="15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44624" y="2139702"/>
                <a:ext cx="6696744" cy="366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𝐶𝐵</m:t>
                          </m:r>
                        </m:sup>
                      </m:sSubSup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  <m:sup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𝐶𝐵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+12</m:t>
                              </m:r>
                            </m:sub>
                            <m:sup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𝑐𝑓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it-IT" sz="1100" dirty="0"/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4" y="2139702"/>
                <a:ext cx="6696744" cy="366832"/>
              </a:xfrm>
              <a:prstGeom prst="rect">
                <a:avLst/>
              </a:prstGeom>
              <a:blipFill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6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NBP communication </a:t>
            </a:r>
            <a:r>
              <a:rPr lang="en-US" sz="2000" b="1" dirty="0">
                <a:solidFill>
                  <a:schemeClr val="bg1"/>
                </a:solidFill>
              </a:rPr>
              <a:t>on monetary </a:t>
            </a:r>
            <a:r>
              <a:rPr lang="en-US" sz="2000" b="1" dirty="0" smtClean="0">
                <a:solidFill>
                  <a:schemeClr val="bg1"/>
                </a:solidFill>
              </a:rPr>
              <a:t>policy stance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0" name="CasellaDiTesto 2"/>
          <p:cNvSpPr txBox="1"/>
          <p:nvPr/>
        </p:nvSpPr>
        <p:spPr>
          <a:xfrm>
            <a:off x="38555" y="3721263"/>
            <a:ext cx="677482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coefficients statistically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significant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with expected sign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hawkish/positive tone anticipates an increase of policy rates 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BN and ABG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sentiment indexes more significant and explanatory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9" name="Immagin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483518"/>
            <a:ext cx="6624736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/>
          <p:cNvSpPr/>
          <p:nvPr/>
        </p:nvSpPr>
        <p:spPr>
          <a:xfrm>
            <a:off x="44624" y="3074789"/>
            <a:ext cx="66967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Note: monthly observations on days of monetary policy meetings, March 2003-March 2021.</a:t>
            </a:r>
            <a:endParaRPr lang="it-IT" sz="1000" dirty="0">
              <a:latin typeface="Calibri" panose="020F0502020204030204" pitchFamily="34" charset="0"/>
              <a:ea typeface="MS Mincho"/>
              <a:cs typeface="Calibri" panose="020F0502020204030204" pitchFamily="34" charset="0"/>
            </a:endParaRPr>
          </a:p>
          <a:p>
            <a:pPr algn="just"/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Estimates are obtained using ML ordered </a:t>
            </a:r>
            <a:r>
              <a:rPr lang="en-US" sz="1000" dirty="0" err="1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probit</a:t>
            </a:r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 (optimization method by Newton –Raphson); asymptotic standard errors reported in brackets; *, **, *** denotes significance at the 90%, 95% and 99% level, respectively.</a:t>
            </a:r>
            <a:endParaRPr lang="it-IT" sz="1000" dirty="0">
              <a:effectLst/>
              <a:latin typeface="Calibri" panose="020F0502020204030204" pitchFamily="34" charset="0"/>
              <a:ea typeface="MS Mincho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CNB communication </a:t>
            </a:r>
            <a:r>
              <a:rPr lang="en-US" sz="2000" b="1" dirty="0">
                <a:solidFill>
                  <a:schemeClr val="bg1"/>
                </a:solidFill>
              </a:rPr>
              <a:t>on monetary </a:t>
            </a:r>
            <a:r>
              <a:rPr lang="en-US" sz="2000" b="1" dirty="0" smtClean="0">
                <a:solidFill>
                  <a:schemeClr val="bg1"/>
                </a:solidFill>
              </a:rPr>
              <a:t>policy stance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0" name="CasellaDiTesto 2"/>
          <p:cNvSpPr txBox="1"/>
          <p:nvPr/>
        </p:nvSpPr>
        <p:spPr>
          <a:xfrm>
            <a:off x="38555" y="3870216"/>
            <a:ext cx="67748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exchange rate and inflation expectations statistically significant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BN and ABG tone indexes significant with expected sign: hawkish/positive anticipate increase of policy rates  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2" name="Immagin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483518"/>
            <a:ext cx="6480720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ttangolo 12"/>
          <p:cNvSpPr/>
          <p:nvPr/>
        </p:nvSpPr>
        <p:spPr>
          <a:xfrm>
            <a:off x="116632" y="3219822"/>
            <a:ext cx="66967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Note: monthly observations on days of monetary policy meetings, </a:t>
            </a:r>
            <a:r>
              <a:rPr lang="en-US" sz="1000" dirty="0" smtClean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January 2014-March </a:t>
            </a:r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2021.</a:t>
            </a:r>
            <a:endParaRPr lang="it-IT" sz="1000" dirty="0">
              <a:latin typeface="Calibri" panose="020F0502020204030204" pitchFamily="34" charset="0"/>
              <a:ea typeface="MS Mincho"/>
              <a:cs typeface="Calibri" panose="020F0502020204030204" pitchFamily="34" charset="0"/>
            </a:endParaRPr>
          </a:p>
          <a:p>
            <a:pPr algn="just"/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Estimates are obtained using ML ordered </a:t>
            </a:r>
            <a:r>
              <a:rPr lang="en-US" sz="1000" dirty="0" err="1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probit</a:t>
            </a:r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 (optimization method by Newton –Raphson); asymptotic standard errors reported in brackets; *, **, *** denotes significance at the 90%, 95% and 99% level, respectively.</a:t>
            </a:r>
            <a:endParaRPr lang="it-IT" sz="1000" dirty="0">
              <a:effectLst/>
              <a:latin typeface="Calibri" panose="020F0502020204030204" pitchFamily="34" charset="0"/>
              <a:ea typeface="MS Mincho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MNB communication </a:t>
            </a:r>
            <a:r>
              <a:rPr lang="en-US" sz="2000" b="1" dirty="0">
                <a:solidFill>
                  <a:schemeClr val="bg1"/>
                </a:solidFill>
              </a:rPr>
              <a:t>on monetary </a:t>
            </a:r>
            <a:r>
              <a:rPr lang="en-US" sz="2000" b="1" dirty="0" smtClean="0">
                <a:solidFill>
                  <a:schemeClr val="bg1"/>
                </a:solidFill>
              </a:rPr>
              <a:t>policy stance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0" name="CasellaDiTesto 2"/>
          <p:cNvSpPr txBox="1"/>
          <p:nvPr/>
        </p:nvSpPr>
        <p:spPr>
          <a:xfrm>
            <a:off x="38555" y="3582184"/>
            <a:ext cx="67748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inflation, inflation expectations and exchange rate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significant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with expected sign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BN and ABG tone indexes significant with expected sign: hawkish/positive anticipate increase of policy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rates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1" name="Immagin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483518"/>
            <a:ext cx="6480720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/>
          <p:cNvSpPr/>
          <p:nvPr/>
        </p:nvSpPr>
        <p:spPr>
          <a:xfrm>
            <a:off x="116632" y="2859782"/>
            <a:ext cx="65527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Note: monthly observations on days of monetary policy meetings, </a:t>
            </a:r>
            <a:r>
              <a:rPr lang="en-US" sz="1000" dirty="0" smtClean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January 2004-March </a:t>
            </a:r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2021.</a:t>
            </a:r>
            <a:endParaRPr lang="it-IT" sz="1000" dirty="0">
              <a:latin typeface="Calibri" panose="020F0502020204030204" pitchFamily="34" charset="0"/>
              <a:ea typeface="MS Mincho"/>
              <a:cs typeface="Calibri" panose="020F0502020204030204" pitchFamily="34" charset="0"/>
            </a:endParaRPr>
          </a:p>
          <a:p>
            <a:pPr algn="just"/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Estimates are obtained using ML ordered </a:t>
            </a:r>
            <a:r>
              <a:rPr lang="en-US" sz="1000" dirty="0" err="1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probit</a:t>
            </a:r>
            <a:r>
              <a:rPr lang="en-US" sz="100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 (optimization method by Newton –Raphson); asymptotic standard errors reported in brackets; *, **, *** denotes significance at the 90%, 95% and 99% level, respectively.</a:t>
            </a:r>
            <a:endParaRPr lang="it-IT" sz="1000" dirty="0">
              <a:effectLst/>
              <a:latin typeface="Calibri" panose="020F0502020204030204" pitchFamily="34" charset="0"/>
              <a:ea typeface="MS Mincho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communication </a:t>
            </a:r>
            <a:r>
              <a:rPr lang="en-US" sz="2000" b="1" dirty="0">
                <a:solidFill>
                  <a:schemeClr val="bg1"/>
                </a:solidFill>
              </a:rPr>
              <a:t>on </a:t>
            </a:r>
            <a:r>
              <a:rPr lang="en-US" sz="2000" b="1" dirty="0" smtClean="0">
                <a:solidFill>
                  <a:schemeClr val="bg1"/>
                </a:solidFill>
              </a:rPr>
              <a:t>inflation expectations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CasellaDiTesto 2"/>
          <p:cNvSpPr txBox="1"/>
          <p:nvPr/>
        </p:nvSpPr>
        <p:spPr>
          <a:xfrm>
            <a:off x="44624" y="483518"/>
            <a:ext cx="6713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just">
              <a:spcAft>
                <a:spcPts val="6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Communication may affect </a:t>
            </a:r>
            <a:r>
              <a:rPr lang="en-US" sz="1500" b="1" dirty="0">
                <a:solidFill>
                  <a:schemeClr val="bg2">
                    <a:lumMod val="25000"/>
                  </a:schemeClr>
                </a:solidFill>
              </a:rPr>
              <a:t>private sector expectations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, especially when conventional instruments are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less effective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: a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positive/hawkish tone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may signal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inflationary pressures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drive a rise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in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expectations </a:t>
            </a:r>
            <a:r>
              <a:rPr lang="en-GB" sz="15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1500" dirty="0" err="1">
                <a:solidFill>
                  <a:schemeClr val="bg2">
                    <a:lumMod val="25000"/>
                  </a:schemeClr>
                </a:solidFill>
              </a:rPr>
              <a:t>Baranowski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, 2020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12700" algn="just">
              <a:spcBef>
                <a:spcPts val="1200"/>
              </a:spcBef>
              <a:spcAft>
                <a:spcPts val="6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We estimate two equations for inflation expectations respectively for the current year and one-year ahead: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0" y="2224613"/>
                <a:ext cx="6669360" cy="9232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200"/>
                  </a:spcAft>
                  <a:tabLst>
                    <a:tab pos="540385" algn="l"/>
                  </a:tabLs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1400" i="1" smtClean="0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b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𝑡</m:t>
                        </m:r>
                      </m:sub>
                      <m:sup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𝐶𝐹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, </m:t>
                        </m:r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𝑦</m:t>
                        </m:r>
                      </m:sup>
                    </m:sSubSup>
                    <m:r>
                      <a:rPr lang="en-US" sz="1400" i="1">
                        <a:latin typeface="Cambria Math" panose="02040503050406030204" pitchFamily="18" charset="0"/>
                        <a:ea typeface="MS Mincho"/>
                        <a:cs typeface="Calibri" panose="020F0502020204030204" pitchFamily="34" charset="0"/>
                      </a:rPr>
                      <m:t>=</m:t>
                    </m:r>
                    <m:r>
                      <a:rPr lang="it-IT" sz="1400" i="1">
                        <a:latin typeface="Cambria Math" panose="02040503050406030204" pitchFamily="18" charset="0"/>
                        <a:ea typeface="MS Mincho"/>
                        <a:cs typeface="Calibri" panose="020F0502020204030204" pitchFamily="34" charset="0"/>
                      </a:rPr>
                      <m:t>𝛼</m:t>
                    </m:r>
                    <m:r>
                      <a:rPr lang="en-US" sz="1400" i="1">
                        <a:latin typeface="Cambria Math" panose="02040503050406030204" pitchFamily="18" charset="0"/>
                        <a:ea typeface="MS Mincho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𝐶𝐵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3</m:t>
                            </m:r>
                          </m:sub>
                        </m:sSub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𝐶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𝐵𝑓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𝑦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MS Mincho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𝑠</m:t>
                        </m:r>
                      </m:e>
                      <m:sub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𝑡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MS Mincho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lang="it-IT" sz="14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endParaRPr lang="it-IT" sz="1400" dirty="0"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600"/>
                  </a:spcAft>
                  <a:tabLst>
                    <a:tab pos="54038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𝜋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𝐶𝐹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𝑦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+1</m:t>
                          </m:r>
                        </m:sup>
                      </m:sSubSup>
                      <m:r>
                        <a:rPr lang="en-US" sz="1400" i="1">
                          <a:latin typeface="Cambria Math" panose="02040503050406030204" pitchFamily="18" charset="0"/>
                          <a:ea typeface="MS Mincho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it-IT" sz="1400" i="1">
                          <a:latin typeface="Cambria Math" panose="02040503050406030204" pitchFamily="18" charset="0"/>
                          <a:ea typeface="MS Mincho"/>
                          <a:cs typeface="Calibri" panose="020F0502020204030204" pitchFamily="34" charset="0"/>
                        </a:rPr>
                        <m:t>𝛼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MS Mincho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𝐶𝐵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3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𝐶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𝐵𝑓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𝑦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MS Mincho"/>
                                  <a:cs typeface="Calibri" panose="020F0502020204030204" pitchFamily="34" charset="0"/>
                                </a:rPr>
                                <m:t>+1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  <a:ea typeface="MS Mincho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  <a:ea typeface="MS Mincho"/>
                              <a:cs typeface="Calibri" panose="020F0502020204030204" pitchFamily="34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it-IT" sz="1400" dirty="0"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24613"/>
                <a:ext cx="6669360" cy="9232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72008" y="3435846"/>
                <a:ext cx="6669360" cy="8379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300"/>
                  </a:spcAft>
                </a:pPr>
                <a:r>
                  <a:rPr lang="en-US" sz="1500" dirty="0" smtClean="0">
                    <a:solidFill>
                      <a:schemeClr val="bg2">
                        <a:lumMod val="25000"/>
                      </a:schemeClr>
                    </a:solidFill>
                  </a:rPr>
                  <a:t>Dependent variable is consensus </a:t>
                </a:r>
                <a:r>
                  <a:rPr lang="en-US" sz="1500" dirty="0">
                    <a:solidFill>
                      <a:schemeClr val="bg2">
                        <a:lumMod val="25000"/>
                      </a:schemeClr>
                    </a:solidFill>
                  </a:rPr>
                  <a:t>forecast </a:t>
                </a:r>
                <a:r>
                  <a:rPr lang="en-US" sz="1500" dirty="0" smtClean="0">
                    <a:solidFill>
                      <a:schemeClr val="bg2">
                        <a:lumMod val="25000"/>
                      </a:schemeClr>
                    </a:solidFill>
                  </a:rPr>
                  <a:t>(CF) of inflation by financial analysts. Control variables are policy </a:t>
                </a:r>
                <a:r>
                  <a:rPr lang="en-US" sz="1500" dirty="0">
                    <a:solidFill>
                      <a:schemeClr val="bg2">
                        <a:lumMod val="25000"/>
                      </a:schemeClr>
                    </a:solidFill>
                  </a:rPr>
                  <a:t>rate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5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5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it-IT" sz="15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5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sz="1500" dirty="0" smtClean="0">
                    <a:solidFill>
                      <a:schemeClr val="bg2">
                        <a:lumMod val="25000"/>
                      </a:schemeClr>
                    </a:solidFill>
                  </a:rPr>
                  <a:t>, actual inflation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5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5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it-IT" sz="15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it-IT" sz="1500" b="0" i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5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n-US" sz="1500" dirty="0" smtClean="0">
                    <a:solidFill>
                      <a:schemeClr val="bg2">
                        <a:lumMod val="25000"/>
                      </a:schemeClr>
                    </a:solidFill>
                  </a:rPr>
                  <a:t>and </a:t>
                </a:r>
                <a:r>
                  <a:rPr lang="en-US" sz="1500" dirty="0">
                    <a:solidFill>
                      <a:schemeClr val="bg2">
                        <a:lumMod val="25000"/>
                      </a:schemeClr>
                    </a:solidFill>
                  </a:rPr>
                  <a:t>inflation projections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5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15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it-IT" sz="15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5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𝐶𝐵</m:t>
                        </m:r>
                        <m:r>
                          <a:rPr lang="it-IT" sz="15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15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p>
                    </m:sSubSup>
                  </m:oMath>
                </a14:m>
                <a:r>
                  <a:rPr lang="en-US" sz="1500" dirty="0">
                    <a:solidFill>
                      <a:schemeClr val="bg2">
                        <a:lumMod val="25000"/>
                      </a:schemeClr>
                    </a:solidFill>
                  </a:rPr>
                  <a:t>provided by the </a:t>
                </a:r>
                <a:r>
                  <a:rPr lang="en-US" sz="1500" dirty="0" smtClean="0">
                    <a:solidFill>
                      <a:schemeClr val="bg2">
                        <a:lumMod val="25000"/>
                      </a:schemeClr>
                    </a:solidFill>
                  </a:rPr>
                  <a:t>CBs </a:t>
                </a:r>
                <a:endParaRPr lang="it-IT" sz="15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8" y="3435846"/>
                <a:ext cx="6669360" cy="837986"/>
              </a:xfrm>
              <a:prstGeom prst="rect">
                <a:avLst/>
              </a:prstGeom>
              <a:blipFill>
                <a:blip r:embed="rId4"/>
                <a:stretch>
                  <a:fillRect l="-366" t="-2190" r="-366" b="-65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2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NBP communication </a:t>
            </a:r>
            <a:r>
              <a:rPr lang="en-US" sz="2000" b="1" dirty="0">
                <a:solidFill>
                  <a:schemeClr val="bg1"/>
                </a:solidFill>
              </a:rPr>
              <a:t>on inflation expectations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-9595" y="3336543"/>
            <a:ext cx="6741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hawkish/positive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tone may raise inflation expectations by signaling inflationary pressures and overheating economy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one-year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ahead inflation expectations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less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affected by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tone indexes,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less affected by other explicative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variables too; expectations more anchored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at longer horizons, related with CB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credibility</a:t>
            </a:r>
            <a:endParaRPr lang="it-IT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188640" y="685477"/>
                <a:ext cx="3384376" cy="23976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Variable	  HL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LM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BN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ABG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global	</a:t>
                </a:r>
                <a:endParaRPr lang="it-IT" sz="1000" u="sng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0.22	  </a:t>
                </a: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/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(0.01)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(0.01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(0.01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(0.01)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∆</m:t>
                    </m:r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0.26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0.25***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0.24***	</a:t>
                </a: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/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(0.06)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(0.06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(0.06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(0.06)		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∆</m:t>
                    </m:r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𝑡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𝐶𝐵𝑓</m:t>
                        </m:r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0.48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0.48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0.48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0.47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0.48***</a:t>
                </a:r>
              </a:p>
              <a:p>
                <a:pPr algn="just"/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(0.04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(0.04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(0.04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(0.04)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0.04)	</a:t>
                </a: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0.03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/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(0.02)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0.02)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(0.03)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0.01)	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:r>
                  <a:rPr lang="en-US" sz="1000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Obs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147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147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147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147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147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:r>
                  <a:rPr lang="en-US" sz="1000" u="sng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Adj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R</a:t>
                </a:r>
                <a:r>
                  <a:rPr lang="en-US" sz="1000" u="sng" baseline="30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	0.51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0.52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0.51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0.52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0.52	</a:t>
                </a:r>
                <a:endParaRPr lang="it-IT" sz="1000" u="sng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Note: estimates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through OLS;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standard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errors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in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brackets</a:t>
                </a:r>
              </a:p>
              <a:p>
                <a:pPr algn="just"/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*,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**, *** denotes significance at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90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99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level.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40" y="685477"/>
                <a:ext cx="3384376" cy="2397644"/>
              </a:xfrm>
              <a:prstGeom prst="rect">
                <a:avLst/>
              </a:prstGeom>
              <a:blipFill>
                <a:blip r:embed="rId3"/>
                <a:stretch>
                  <a:fillRect b="-2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3356992" y="668950"/>
                <a:ext cx="3456384" cy="24361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300"/>
                  </a:spcAft>
                </a:pP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Variable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HL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LM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BN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ABG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global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endParaRPr lang="en-US" sz="1000" u="sng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0.22**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0.21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0.21**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	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0.11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(0.11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(0.11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(0.10)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0.11)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∆</m:t>
                    </m:r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0.04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0.03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0.04)</a:t>
                </a:r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∆</m:t>
                    </m:r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𝑡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𝐶𝐵𝑓</m:t>
                        </m:r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𝑦</m:t>
                        </m:r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+1 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0.16***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0.17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0.16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0.15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0.17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0.05)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0.05)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0.05)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0.05)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0.05)	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0.00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</a:t>
                </a:r>
                <a:r>
                  <a:rPr lang="en-US" sz="1000" dirty="0" smtClean="0">
                    <a:solidFill>
                      <a:srgbClr val="595959"/>
                    </a:solidFill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0.01	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(0.01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(0.02)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0.02)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(0.01)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Obs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146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146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146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146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146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u="sng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Adj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R</a:t>
                </a:r>
                <a:r>
                  <a:rPr lang="en-US" sz="1000" u="sng" baseline="30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0.12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0.13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0.13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0.12</a:t>
                </a:r>
              </a:p>
              <a:p>
                <a:pPr algn="just"/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Note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: estimates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through OLS;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standard errors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in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brackets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;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*,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**, *** denotes significance at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90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95% and 99%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level.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992" y="668950"/>
                <a:ext cx="3456384" cy="24361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2"/>
              <p:cNvSpPr txBox="1"/>
              <p:nvPr/>
            </p:nvSpPr>
            <p:spPr>
              <a:xfrm>
                <a:off x="188640" y="411510"/>
                <a:ext cx="2736304" cy="297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Dependent variable: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1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𝑪𝑭</m:t>
                        </m:r>
                        <m:r>
                          <a:rPr lang="en-US" sz="11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𝒚</m:t>
                        </m:r>
                      </m:sup>
                    </m:sSubSup>
                  </m:oMath>
                </a14:m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endPara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40" y="411510"/>
                <a:ext cx="2736304" cy="297967"/>
              </a:xfrm>
              <a:prstGeom prst="rect">
                <a:avLst/>
              </a:prstGeom>
              <a:blipFill>
                <a:blip r:embed="rId5"/>
                <a:stretch>
                  <a:fillRect b="-145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2"/>
              <p:cNvSpPr txBox="1"/>
              <p:nvPr/>
            </p:nvSpPr>
            <p:spPr>
              <a:xfrm>
                <a:off x="3356992" y="411510"/>
                <a:ext cx="2664296" cy="297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Dependent variable: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1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𝑪𝑭</m:t>
                        </m:r>
                        <m:r>
                          <a:rPr lang="en-US" sz="11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sz="11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11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endPara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992" y="411510"/>
                <a:ext cx="2664296" cy="297967"/>
              </a:xfrm>
              <a:prstGeom prst="rect">
                <a:avLst/>
              </a:prstGeom>
              <a:blipFill>
                <a:blip r:embed="rId6"/>
                <a:stretch>
                  <a:fillRect b="-145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411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communication </a:t>
            </a:r>
            <a:r>
              <a:rPr lang="en-US" sz="2000" b="1" dirty="0">
                <a:solidFill>
                  <a:schemeClr val="bg1"/>
                </a:solidFill>
              </a:rPr>
              <a:t>on financial markets</a:t>
            </a:r>
          </a:p>
        </p:txBody>
      </p:sp>
      <p:sp>
        <p:nvSpPr>
          <p:cNvPr id="5" name="CasellaDiTesto 2"/>
          <p:cNvSpPr txBox="1"/>
          <p:nvPr/>
        </p:nvSpPr>
        <p:spPr>
          <a:xfrm>
            <a:off x="79566" y="483518"/>
            <a:ext cx="67338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Communication may create news and noise reflected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in market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prices/yields and volatility.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We estimate the impact on </a:t>
            </a:r>
            <a:r>
              <a:rPr lang="en-US" sz="1500" b="1" dirty="0">
                <a:solidFill>
                  <a:schemeClr val="bg2">
                    <a:lumMod val="25000"/>
                  </a:schemeClr>
                </a:solidFill>
              </a:rPr>
              <a:t>interest rates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b="1" dirty="0">
                <a:solidFill>
                  <a:schemeClr val="bg2">
                    <a:lumMod val="25000"/>
                  </a:schemeClr>
                </a:solidFill>
              </a:rPr>
              <a:t>stock prices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by analyzing daily changes around monetary policy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meetings (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Schmelling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Wagner, 2019):</a:t>
            </a:r>
          </a:p>
        </p:txBody>
      </p:sp>
      <p:sp>
        <p:nvSpPr>
          <p:cNvPr id="8" name="Rettangolo 7"/>
          <p:cNvSpPr/>
          <p:nvPr/>
        </p:nvSpPr>
        <p:spPr>
          <a:xfrm>
            <a:off x="95850" y="1707654"/>
            <a:ext cx="6668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US" sz="1400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it-IT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en-US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+ </a:t>
            </a:r>
            <a:r>
              <a:rPr lang="it-IT" sz="1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β∆s</a:t>
            </a:r>
            <a:r>
              <a:rPr lang="en-US" sz="14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sz="1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+ </a:t>
            </a:r>
            <a:r>
              <a:rPr lang="it-IT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n-US" sz="14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US" sz="1400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+ </a:t>
            </a:r>
            <a:r>
              <a:rPr lang="it-IT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n-US" sz="1400" i="1" baseline="-25000" dirty="0"/>
              <a:t>t	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6632" y="2355726"/>
            <a:ext cx="666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i="1" dirty="0" err="1" smtClean="0">
                <a:solidFill>
                  <a:schemeClr val="bg2">
                    <a:lumMod val="25000"/>
                  </a:schemeClr>
                </a:solidFill>
              </a:rPr>
              <a:t>r</a:t>
            </a:r>
            <a:r>
              <a:rPr lang="en-US" sz="1400" i="1" baseline="-25000" dirty="0" err="1" smtClean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are speech-day changes of either government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yields at different maturities (3-6 months; 1-5-10 years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) or stock exchange prices 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l-GR" sz="14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captures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the effect of changes in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sentiment indexes ∆</a:t>
            </a:r>
            <a:r>
              <a:rPr lang="it-IT" sz="1400" i="1" dirty="0" smtClean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it-IT" sz="1400" i="1" baseline="-25000" dirty="0" smtClean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en-US" sz="1400" i="1" dirty="0" err="1" smtClean="0">
                <a:solidFill>
                  <a:schemeClr val="bg2">
                    <a:lumMod val="25000"/>
                  </a:schemeClr>
                </a:solidFill>
              </a:rPr>
              <a:t>X</a:t>
            </a:r>
            <a:r>
              <a:rPr lang="en-US" sz="1400" i="1" baseline="-25000" dirty="0" err="1" smtClean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is a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vector of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control variables: CPI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IP,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oil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prices,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EA and US sovereign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yields,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nominal exchange rate vs EUR and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USD,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VSTOXX volatility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index, CBs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policy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rates </a:t>
            </a:r>
            <a:endParaRPr lang="it-IT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131674" y="4091176"/>
            <a:ext cx="66817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estimate the model in a panel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setting for all the 3 CBs</a:t>
            </a:r>
          </a:p>
        </p:txBody>
      </p:sp>
    </p:spTree>
    <p:extLst>
      <p:ext uri="{BB962C8B-B14F-4D97-AF65-F5344CB8AC3E}">
        <p14:creationId xmlns:p14="http://schemas.microsoft.com/office/powerpoint/2010/main" val="42423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communication on financial markets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1" name="Immagin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411510"/>
            <a:ext cx="6480720" cy="41001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116632" y="4481144"/>
            <a:ext cx="64807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  <a:tabLst>
                <a:tab pos="270510" algn="l"/>
              </a:tabLst>
            </a:pPr>
            <a:r>
              <a:rPr lang="en-US" sz="1050" dirty="0">
                <a:latin typeface="Times New Roman" panose="02020603050405020304" pitchFamily="18" charset="0"/>
                <a:ea typeface="MS Mincho"/>
                <a:cs typeface="Calibri" panose="020F0502020204030204" pitchFamily="34" charset="0"/>
              </a:rPr>
              <a:t>Note: estimates relate to the use of the Global index of sentiment and are obtained using Newey-West robust standard errors, which are reported in brackets; *, **, *** denotes significance at the 90%, 95% and 99% level, respectively.</a:t>
            </a:r>
            <a:endParaRPr lang="it-IT" sz="1200" dirty="0">
              <a:effectLst/>
              <a:latin typeface="Calibri" panose="020F0502020204030204" pitchFamily="34" charset="0"/>
              <a:ea typeface="MS Mincho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7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communication on financial markets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668179"/>
            <a:ext cx="6813376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Interest rates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285750" indent="-28575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hawkish/positive tone raises market yields curve consistently with the effect on monetary policy rates 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among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control variables,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positive impact from CBs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policy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rates and from exchange rate depreciation </a:t>
            </a:r>
          </a:p>
          <a:p>
            <a:pPr algn="just">
              <a:spcAft>
                <a:spcPts val="1200"/>
              </a:spcAft>
            </a:pPr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Stock prices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285750" indent="-28575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hawkish/positive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sentiment lowers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daily returns: inverse relation with market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interest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rates</a:t>
            </a:r>
            <a:endParaRPr lang="it-IT" sz="15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among control variables, negative impact from risk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aversion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proxied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VSTOXX index, and positive from oil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prices and US interest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rates (global spillovers)</a:t>
            </a:r>
            <a:endParaRPr lang="it-IT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0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it-IT" sz="2000" b="1" dirty="0" err="1" smtClean="0">
                <a:solidFill>
                  <a:schemeClr val="bg1"/>
                </a:solidFill>
              </a:rPr>
              <a:t>Outline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188641" y="627534"/>
            <a:ext cx="64087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 algn="just">
              <a:buAutoNum type="arabicPeriod"/>
            </a:pP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it-IT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63538" algn="just" defTabSz="7175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goal and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motivations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363538" algn="just">
              <a:buFont typeface="Arial" panose="020B0604020202020204" pitchFamily="34" charset="0"/>
              <a:buChar char="•"/>
              <a:tabLst>
                <a:tab pos="623888" algn="l"/>
                <a:tab pos="717550" algn="l"/>
              </a:tabLst>
            </a:pPr>
            <a:r>
              <a:rPr lang="it-IT" sz="15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contributions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preview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results</a:t>
            </a:r>
            <a:endParaRPr lang="it-IT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>
              <a:buAutoNum type="arabicPeriod"/>
            </a:pPr>
            <a:endParaRPr lang="it-IT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 defTabSz="363538"/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2.</a:t>
            </a:r>
            <a:r>
              <a:rPr lang="it-IT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	Text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analysis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CBs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communication</a:t>
            </a:r>
            <a:endParaRPr lang="it-IT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63538" algn="just" defTabSz="358775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topic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modelling</a:t>
            </a:r>
            <a:endParaRPr lang="it-IT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63538" algn="just" defTabSz="358775">
              <a:buFont typeface="Arial" panose="020B0604020202020204" pitchFamily="34" charset="0"/>
              <a:buChar char="•"/>
            </a:pP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sentiment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analysis</a:t>
            </a:r>
            <a:endParaRPr lang="it-IT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it-IT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 defTabSz="363538"/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3.	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Effects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CBs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communication</a:t>
            </a:r>
            <a:endParaRPr lang="it-IT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63538" algn="just">
              <a:buFont typeface="Arial" panose="020B0604020202020204" pitchFamily="34" charset="0"/>
              <a:buChar char="•"/>
              <a:tabLst>
                <a:tab pos="717550" algn="l"/>
              </a:tabLst>
            </a:pP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on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monetary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policy</a:t>
            </a:r>
          </a:p>
          <a:p>
            <a:pPr marL="363538" algn="just">
              <a:buFont typeface="Arial" panose="020B0604020202020204" pitchFamily="34" charset="0"/>
              <a:buChar char="•"/>
              <a:tabLst>
                <a:tab pos="717550" algn="l"/>
              </a:tabLst>
            </a:pPr>
            <a:r>
              <a:rPr lang="it-IT" sz="15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on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inflation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expectations</a:t>
            </a:r>
            <a:endParaRPr lang="it-IT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63538" algn="just">
              <a:buFont typeface="Arial" panose="020B0604020202020204" pitchFamily="34" charset="0"/>
              <a:buChar char="•"/>
              <a:tabLst>
                <a:tab pos="717550" algn="l"/>
              </a:tabLst>
            </a:pP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	on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financial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500" dirty="0" err="1" smtClean="0">
                <a:solidFill>
                  <a:schemeClr val="bg2">
                    <a:lumMod val="25000"/>
                  </a:schemeClr>
                </a:solidFill>
              </a:rPr>
              <a:t>markets</a:t>
            </a:r>
            <a:endParaRPr lang="it-IT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63538" algn="just">
              <a:buFont typeface="Arial" panose="020B0604020202020204" pitchFamily="34" charset="0"/>
              <a:buChar char="•"/>
              <a:tabLst>
                <a:tab pos="717550" algn="l"/>
              </a:tabLst>
            </a:pPr>
            <a:endParaRPr lang="it-IT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 defTabSz="363538">
              <a:buAutoNum type="arabicPeriod" startAt="4"/>
            </a:pP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Conclusions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further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agenda</a:t>
            </a:r>
          </a:p>
          <a:p>
            <a:pPr marL="342900" indent="-342900" algn="just" defTabSz="363538">
              <a:buAutoNum type="arabicPeriod" startAt="4"/>
            </a:pPr>
            <a:endParaRPr lang="it-IT" sz="1600" dirty="0">
              <a:solidFill>
                <a:schemeClr val="bg2">
                  <a:lumMod val="25000"/>
                </a:schemeClr>
              </a:solidFill>
            </a:endParaRPr>
          </a:p>
          <a:p>
            <a:pPr algn="just" defTabSz="363538"/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Main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references</a:t>
            </a:r>
            <a:r>
              <a:rPr lang="it-IT" sz="1600" dirty="0" smtClean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it-IT" sz="1600" dirty="0" err="1" smtClean="0">
                <a:solidFill>
                  <a:schemeClr val="bg2">
                    <a:lumMod val="25000"/>
                  </a:schemeClr>
                </a:solidFill>
              </a:rPr>
              <a:t>Appendix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6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Summing up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44624" y="514290"/>
            <a:ext cx="662473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 algn="just"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Textual analysis of CB communication in the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3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CEEs provides a consistent picture: sentiment became negative with the GFC outbreak, reached a low during sovereign debt crisis (and US tapering concerns); it gradually increased with economic recovery, helped by accommodative NSMs in the euro area and better global conditions. Finally, it deteriorated with the pandemic shock</a:t>
            </a:r>
          </a:p>
          <a:p>
            <a:pPr marL="269875" indent="-269875" algn="just"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Effects on monetary policy decisions, inflation expectations,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financial markets again provide a consistent picture: CB communication signaling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 positive economic outlook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and using a hawkish tone anticipates a tight monetary policy </a:t>
            </a:r>
            <a:r>
              <a:rPr lang="en-US" sz="1500" smtClean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smtClean="0">
                <a:solidFill>
                  <a:schemeClr val="bg2">
                    <a:lumMod val="25000"/>
                  </a:schemeClr>
                </a:solidFill>
              </a:rPr>
              <a:t>may lead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private agents to raise inflation expectations; this drives markets to increase interest rates and to decrease stock returns </a:t>
            </a:r>
          </a:p>
          <a:p>
            <a:pPr marL="269875" indent="-269875" algn="just"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also find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some heterogeneities: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) tone indexes derived from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dictionaries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built on CB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language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(BN, ABG) more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significant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than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those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built on generic dictionaries (HL, LM); ii) tone indexes appear more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significant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for NBP than for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other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two CBs</a:t>
            </a:r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4. Conclusion and  possible extensions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3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Future agenda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44624" y="771838"/>
            <a:ext cx="6696744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 algn="just">
              <a:spcBef>
                <a:spcPts val="120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Possibly create our dictionary for CB communication to extract tone index from monetary policy documents</a:t>
            </a:r>
          </a:p>
          <a:p>
            <a:pPr marL="269875" indent="-269875" algn="just">
              <a:spcBef>
                <a:spcPts val="120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Possibly employ VAR analysis to estimate impact of orthogonal shocks - including communication one - on monetary policy transmission</a:t>
            </a:r>
          </a:p>
          <a:p>
            <a:pPr marL="269875" indent="-269875" algn="just">
              <a:spcBef>
                <a:spcPts val="120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Possibly extend analysis to other CBs (other EMEs or ECB)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4. Conclusion and  possible extensions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47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References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72008" y="411510"/>
            <a:ext cx="6741368" cy="477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900"/>
              </a:spcAft>
            </a:pP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Apel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M. and Blix-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Grimaldi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M. (2014). How informative are central bank minutes?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Review of Economics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65, 1, 53–76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>
              <a:spcAft>
                <a:spcPts val="900"/>
              </a:spcAft>
            </a:pPr>
            <a:r>
              <a:rPr lang="en-US" sz="1400" dirty="0" err="1" smtClean="0">
                <a:solidFill>
                  <a:schemeClr val="bg2">
                    <a:lumMod val="25000"/>
                  </a:schemeClr>
                </a:solidFill>
              </a:rPr>
              <a:t>Baranowski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P., 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Doryń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W., 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Łyziak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T., 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Stanisławska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E. (2020b). Words and deeds in managing expectations: empirical evidence on an inflation targeting economy,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NBP Working Paper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n. 326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900"/>
              </a:spcAft>
            </a:pPr>
            <a:r>
              <a:rPr lang="en-US" sz="1400" dirty="0" err="1" smtClean="0">
                <a:solidFill>
                  <a:schemeClr val="bg2">
                    <a:lumMod val="25000"/>
                  </a:schemeClr>
                </a:solidFill>
              </a:rPr>
              <a:t>Bennani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H. and 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Neuenkirch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M. (2017). The (home) bias of European central bankers: new evidence based on speeches,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Applied Economics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49, 11, 1114-31.</a:t>
            </a:r>
          </a:p>
          <a:p>
            <a:pPr algn="just">
              <a:spcAft>
                <a:spcPts val="900"/>
              </a:spcAft>
            </a:pPr>
            <a:r>
              <a:rPr lang="en-US" sz="1400" dirty="0" err="1" smtClean="0">
                <a:solidFill>
                  <a:schemeClr val="bg2">
                    <a:lumMod val="25000"/>
                  </a:schemeClr>
                </a:solidFill>
              </a:rPr>
              <a:t>Blei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D., Ng A. and Jordan M. (2003). Latent 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dirichlet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allocation,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Journal of machine Learning research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3, 993-1022.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900"/>
              </a:spcAft>
            </a:pP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Hu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M. and Liu B. (2004). Mining and summarizing customer reviews,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in Proceedings of the tenth ACM SIGKDD international conference on Knowledge discovery and data mining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168-177.</a:t>
            </a:r>
          </a:p>
          <a:p>
            <a:pPr algn="just">
              <a:spcAft>
                <a:spcPts val="900"/>
              </a:spcAft>
            </a:pPr>
            <a:r>
              <a:rPr lang="en-US" sz="1400" dirty="0" err="1" smtClean="0">
                <a:solidFill>
                  <a:schemeClr val="bg2">
                    <a:lumMod val="25000"/>
                  </a:schemeClr>
                </a:solidFill>
              </a:rPr>
              <a:t>Loughran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T. and McDonald, B. (2011). When is a liability not a liability? Textual analysis, dictionaries, and 10-ks,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Journal of Finance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66, 1, 35–65.</a:t>
            </a:r>
          </a:p>
          <a:p>
            <a:pPr algn="just">
              <a:spcAft>
                <a:spcPts val="900"/>
              </a:spcAft>
            </a:pP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Picault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M. and Renault T. (2017). Words are not all created equal: a new measure of ECB communication,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Journal of International Money and Finance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79, 136-156.</a:t>
            </a:r>
          </a:p>
          <a:p>
            <a:pPr algn="just">
              <a:spcAft>
                <a:spcPts val="900"/>
              </a:spcAft>
            </a:pPr>
            <a:r>
              <a:rPr lang="en-US" sz="1400" dirty="0" err="1" smtClean="0">
                <a:solidFill>
                  <a:schemeClr val="bg2">
                    <a:lumMod val="25000"/>
                  </a:schemeClr>
                </a:solidFill>
              </a:rPr>
              <a:t>Schmelling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M., C., Wagner (2016). Does central bank tone move asset prices?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CEPR Discussion Paper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n. 13490.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4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627534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The role of central bank communication in inflation-targeting CEE emerging </a:t>
            </a:r>
            <a:r>
              <a:rPr lang="en-US" sz="2000" b="1" dirty="0" smtClean="0">
                <a:solidFill>
                  <a:schemeClr val="bg1"/>
                </a:solidFill>
              </a:rPr>
              <a:t>economies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0" y="2243648"/>
            <a:ext cx="6741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900"/>
              </a:spcAft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105473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Distribution of topics from CNB minutes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1" name="CasellaDiTesto 2"/>
          <p:cNvSpPr txBox="1"/>
          <p:nvPr/>
        </p:nvSpPr>
        <p:spPr>
          <a:xfrm>
            <a:off x="476672" y="4120793"/>
            <a:ext cx="60486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Still 4 topics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, which however overlap more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compared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to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NBP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7" name="Immagin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8"/>
          <a:stretch/>
        </p:blipFill>
        <p:spPr bwMode="auto">
          <a:xfrm>
            <a:off x="404664" y="451098"/>
            <a:ext cx="6120680" cy="34771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54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Content of CNB topics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4" name="CasellaDiTesto 2"/>
          <p:cNvSpPr txBox="1"/>
          <p:nvPr/>
        </p:nvSpPr>
        <p:spPr>
          <a:xfrm>
            <a:off x="0" y="466095"/>
            <a:ext cx="11967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</a:rPr>
              <a:t>pre and GFC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: positive and negative terms alternate</a:t>
            </a:r>
          </a:p>
        </p:txBody>
      </p:sp>
      <p:sp>
        <p:nvSpPr>
          <p:cNvPr id="3" name="Rettangolo 2"/>
          <p:cNvSpPr/>
          <p:nvPr/>
        </p:nvSpPr>
        <p:spPr>
          <a:xfrm>
            <a:off x="5589240" y="411510"/>
            <a:ext cx="12687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recovery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inflationary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, depreciating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koruna,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wage pressures</a:t>
            </a:r>
            <a:endParaRPr lang="it-IT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CasellaDiTesto 2"/>
          <p:cNvSpPr txBox="1"/>
          <p:nvPr/>
        </p:nvSpPr>
        <p:spPr>
          <a:xfrm>
            <a:off x="0" y="2643758"/>
            <a:ext cx="1196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</a:rPr>
              <a:t>deflation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lower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rates, intervention regime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to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 depreciate koruna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5589240" y="2643758"/>
            <a:ext cx="1268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err="1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Covid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coronavirus crisis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causes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disruption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and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desirable easing </a:t>
            </a:r>
            <a:endParaRPr lang="en-US" sz="1400" i="1" dirty="0">
              <a:solidFill>
                <a:schemeClr val="bg2">
                  <a:lumMod val="25000"/>
                </a:schemeClr>
              </a:solidFill>
              <a:ea typeface="MS Mincho"/>
            </a:endParaRPr>
          </a:p>
        </p:txBody>
      </p:sp>
      <p:pic>
        <p:nvPicPr>
          <p:cNvPr id="19" name="Immagin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2" y="483518"/>
            <a:ext cx="2160240" cy="20882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Immagine 1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83518"/>
            <a:ext cx="2160240" cy="20882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magin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2" y="2715766"/>
            <a:ext cx="2160240" cy="20882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Immagine 2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715766"/>
            <a:ext cx="2123574" cy="20584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2576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Distribution of topics from MNB minutes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1" name="CasellaDiTesto 2"/>
          <p:cNvSpPr txBox="1"/>
          <p:nvPr/>
        </p:nvSpPr>
        <p:spPr>
          <a:xfrm>
            <a:off x="764704" y="4192801"/>
            <a:ext cx="5760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5 topics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, which however overlap more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compared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to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NBP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9" name="Immagin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483518"/>
            <a:ext cx="5904656" cy="3528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887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Content of MNB topics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4" name="CasellaDiTesto 2"/>
          <p:cNvSpPr txBox="1"/>
          <p:nvPr/>
        </p:nvSpPr>
        <p:spPr>
          <a:xfrm>
            <a:off x="0" y="483518"/>
            <a:ext cx="11967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</a:rPr>
              <a:t>post-GFC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forint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depreciation,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banking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crisis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and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debt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589240" y="411510"/>
            <a:ext cx="1268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deflation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disinflationary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impact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and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easing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measures to foster 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economic growth </a:t>
            </a:r>
          </a:p>
          <a:p>
            <a:pPr algn="just"/>
            <a:endParaRPr lang="it-IT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CasellaDiTesto 2"/>
          <p:cNvSpPr txBox="1"/>
          <p:nvPr/>
        </p:nvSpPr>
        <p:spPr>
          <a:xfrm>
            <a:off x="0" y="2643758"/>
            <a:ext cx="1196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</a:rPr>
              <a:t>recovery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economic growth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and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 underlying inflation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due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 loose monetary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stance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5661248" y="2697182"/>
            <a:ext cx="1196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err="1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Covid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emerging challenges, loosening measures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like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PEPP, TLTRO</a:t>
            </a:r>
            <a:endParaRPr lang="en-US" sz="1400" i="1" dirty="0">
              <a:solidFill>
                <a:schemeClr val="bg2">
                  <a:lumMod val="25000"/>
                </a:schemeClr>
              </a:solidFill>
              <a:ea typeface="MS Mincho"/>
            </a:endParaRPr>
          </a:p>
        </p:txBody>
      </p:sp>
      <p:pic>
        <p:nvPicPr>
          <p:cNvPr id="19" name="Immagin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715766"/>
            <a:ext cx="2160240" cy="20882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Immagine 1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2" y="2715766"/>
            <a:ext cx="2160240" cy="20497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magin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52" y="483518"/>
            <a:ext cx="2160240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2" name="Immagine 2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83518"/>
            <a:ext cx="2160240" cy="21602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5635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339502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Apex and Blix </a:t>
            </a:r>
            <a:r>
              <a:rPr lang="en-GB" sz="2000" b="1" dirty="0" err="1" smtClean="0">
                <a:solidFill>
                  <a:schemeClr val="bg1"/>
                </a:solidFill>
              </a:rPr>
              <a:t>Grimaldi</a:t>
            </a:r>
            <a:r>
              <a:rPr lang="en-GB" sz="2000" b="1" dirty="0" smtClean="0">
                <a:solidFill>
                  <a:schemeClr val="bg1"/>
                </a:solidFill>
              </a:rPr>
              <a:t> dictionary (2014)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83519"/>
            <a:ext cx="6858000" cy="4352192"/>
          </a:xfrm>
          <a:prstGeom prst="rect">
            <a:avLst/>
          </a:prstGeom>
        </p:spPr>
      </p:pic>
      <p:sp>
        <p:nvSpPr>
          <p:cNvPr id="4" name="Freccia a destra 3">
            <a:hlinkClick r:id="rId3" action="ppaction://hlinksldjump"/>
          </p:cNvPr>
          <p:cNvSpPr/>
          <p:nvPr/>
        </p:nvSpPr>
        <p:spPr>
          <a:xfrm rot="10800000">
            <a:off x="188640" y="4731990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283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339502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err="1" smtClean="0">
                <a:solidFill>
                  <a:schemeClr val="bg1"/>
                </a:solidFill>
              </a:rPr>
              <a:t>Bennani</a:t>
            </a:r>
            <a:r>
              <a:rPr lang="en-GB" sz="2000" b="1" dirty="0" smtClean="0">
                <a:solidFill>
                  <a:schemeClr val="bg1"/>
                </a:solidFill>
              </a:rPr>
              <a:t> and </a:t>
            </a:r>
            <a:r>
              <a:rPr lang="en-GB" sz="2000" b="1" dirty="0" err="1" smtClean="0">
                <a:solidFill>
                  <a:schemeClr val="bg1"/>
                </a:solidFill>
              </a:rPr>
              <a:t>Neuenkirch</a:t>
            </a:r>
            <a:r>
              <a:rPr lang="en-GB" sz="2000" b="1" dirty="0" smtClean="0">
                <a:solidFill>
                  <a:schemeClr val="bg1"/>
                </a:solidFill>
              </a:rPr>
              <a:t> dictionary (2017)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80" y="757653"/>
            <a:ext cx="5832648" cy="3673545"/>
          </a:xfrm>
          <a:prstGeom prst="rect">
            <a:avLst/>
          </a:prstGeom>
        </p:spPr>
      </p:pic>
      <p:sp>
        <p:nvSpPr>
          <p:cNvPr id="4" name="Freccia a destra 3">
            <a:hlinkClick r:id="rId3" action="ppaction://hlinksldjump"/>
          </p:cNvPr>
          <p:cNvSpPr/>
          <p:nvPr/>
        </p:nvSpPr>
        <p:spPr>
          <a:xfrm rot="10800000">
            <a:off x="188640" y="4659982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10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4127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Goal and motivations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116632" y="555526"/>
            <a:ext cx="66247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Goal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examine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whether and to what extent the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CB communication in CEEs adopting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nflation Targeting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IT) is able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to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affect monetary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policy decisions,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private inflation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expectations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and financial markets reaction, taking into account that it provides insights on two relevant aspects: state of the economy and CBs intentions</a:t>
            </a:r>
          </a:p>
          <a:p>
            <a:pPr algn="just">
              <a:spcAft>
                <a:spcPts val="600"/>
              </a:spcAft>
            </a:pPr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Motivation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Since GFC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IT regime challenged in both AEs (ZLB) and EMEs. Capital flow swings and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exchange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rate devaluations threaten price and financial stability. Communication can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boost credibility of IT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regimes by shaping expectations</a:t>
            </a:r>
          </a:p>
          <a:p>
            <a:pPr algn="just">
              <a:spcBef>
                <a:spcPts val="1200"/>
              </a:spcBef>
            </a:pPr>
            <a:r>
              <a:rPr lang="en-US" sz="1500" dirty="0" err="1">
                <a:solidFill>
                  <a:schemeClr val="bg2">
                    <a:lumMod val="25000"/>
                  </a:schemeClr>
                </a:solidFill>
              </a:rPr>
              <a:t>Česká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bg2">
                    <a:lumMod val="25000"/>
                  </a:schemeClr>
                </a:solidFill>
              </a:rPr>
              <a:t>Národní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 Banka (CNB),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Magyar </a:t>
            </a:r>
            <a:r>
              <a:rPr lang="en-US" sz="1500" dirty="0" err="1">
                <a:solidFill>
                  <a:schemeClr val="bg2">
                    <a:lumMod val="25000"/>
                  </a:schemeClr>
                </a:solidFill>
              </a:rPr>
              <a:t>Nemzeti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 Bank (MNB) and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Narodowy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Bank </a:t>
            </a:r>
            <a:r>
              <a:rPr lang="en-US" sz="1500" dirty="0" err="1">
                <a:solidFill>
                  <a:schemeClr val="bg2">
                    <a:lumMod val="25000"/>
                  </a:schemeClr>
                </a:solidFill>
              </a:rPr>
              <a:t>Polski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 (NBP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) suited for the analysis: </a:t>
            </a:r>
          </a:p>
          <a:p>
            <a:pPr marL="342900" indent="-342900" algn="just">
              <a:spcBef>
                <a:spcPts val="600"/>
              </a:spcBef>
              <a:buAutoNum type="arabicParenR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EME CBs with transparent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communication tools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(regular published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press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releases, minutes and macro projections) </a:t>
            </a:r>
          </a:p>
          <a:p>
            <a:pPr marL="342900" indent="-342900" algn="just">
              <a:spcBef>
                <a:spcPts val="600"/>
              </a:spcBef>
              <a:buFontTx/>
              <a:buAutoNum type="arabicParenR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since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2015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reference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rate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at historically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low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levels (like AEs), implying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 greater role for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communication</a:t>
            </a:r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1. Introduction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73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555526"/>
            <a:ext cx="5256584" cy="3384376"/>
          </a:xfrm>
          <a:prstGeom prst="rect">
            <a:avLst/>
          </a:prstGeom>
          <a:noFill/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Tone indexes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44624" y="4105984"/>
            <a:ext cx="66693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CNB tone turned positive in 2016, peaked in 2017 and turned negative in 2020 with pandemic</a:t>
            </a:r>
            <a:endParaRPr lang="en-GB" sz="15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1700808" y="411510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	Tone indexes from CNB press releases</a:t>
            </a:r>
            <a:endParaRPr lang="en-US" sz="12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27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6" y="627534"/>
            <a:ext cx="5328592" cy="3384376"/>
          </a:xfrm>
          <a:prstGeom prst="rect">
            <a:avLst/>
          </a:prstGeom>
          <a:noFill/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Tone indexes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44624" y="4105984"/>
            <a:ext cx="66693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MNB tone worsened during GFC then gradually recovered and appears less negative than others CEE CBs during pandemic</a:t>
            </a:r>
            <a:endParaRPr lang="en-GB" sz="15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1700808" y="411510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	Tone indexes from MNB press releases</a:t>
            </a:r>
            <a:endParaRPr lang="en-US" sz="12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4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CNB communication </a:t>
            </a:r>
            <a:r>
              <a:rPr lang="en-US" sz="2000" b="1" dirty="0">
                <a:solidFill>
                  <a:schemeClr val="bg1"/>
                </a:solidFill>
              </a:rPr>
              <a:t>on inflation expectations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116631" y="3596992"/>
            <a:ext cx="66151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tone indexes not significant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one-year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ahead inflation expectations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less affected also by other variables</a:t>
            </a:r>
            <a:endParaRPr lang="it-IT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188640" y="711763"/>
                <a:ext cx="3384376" cy="2436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Variable	  HL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LM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BN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ABG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global	</a:t>
                </a:r>
                <a:endParaRPr lang="it-IT" sz="1000" u="sng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-0.15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-0.08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0.10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0.14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-0.12	    	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0.26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(0.25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(0.25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(0.26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(0.25)</a:t>
                </a: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0.37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0.38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0.40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0.37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0.39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***	 	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0.10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(0.10)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0.10)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0.09)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0.10)		</a:t>
                </a: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𝐶𝐵𝑓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0.24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0.20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0.23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0.24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0.23		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0.18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(0.18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(0.18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(0.18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(0.17)		</a:t>
                </a: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-0.01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0.07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0.03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-0.02		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0.03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(0.05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(0.03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(0.06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(0.02)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</a:p>
              <a:p>
                <a:pPr algn="just">
                  <a:spcBef>
                    <a:spcPts val="300"/>
                  </a:spcBef>
                </a:pPr>
                <a:r>
                  <a:rPr lang="fr-FR" sz="1000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Obs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58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58</a:t>
                </a:r>
              </a:p>
              <a:p>
                <a:pPr algn="just">
                  <a:spcBef>
                    <a:spcPts val="300"/>
                  </a:spcBef>
                </a:pPr>
                <a:r>
                  <a:rPr lang="fr-FR" sz="1000" u="sng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Adj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R2 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0.17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0.21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0.20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0.19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0.20</a:t>
                </a:r>
                <a:endParaRPr lang="it-IT" sz="1000" u="sng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Note: estimates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through OLS;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standard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errors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in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brackets</a:t>
                </a:r>
              </a:p>
              <a:p>
                <a:pPr algn="just"/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*,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**, *** denotes significance at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90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99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level.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40" y="711763"/>
                <a:ext cx="3384376" cy="24360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3356992" y="711698"/>
                <a:ext cx="3456384" cy="24361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300"/>
                  </a:spcAft>
                </a:pP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Variable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HL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LM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BN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ABG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global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endParaRPr lang="en-US" sz="1000" u="sng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0.19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0.20	    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(0.16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(0.16)</a:t>
                </a:r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∆</m:t>
                    </m:r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-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0.00	 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0.06)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0.06)	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0.06)</a:t>
                </a:r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∆</m:t>
                    </m:r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𝑡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𝐶𝐵𝑓</m:t>
                        </m:r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𝑦</m:t>
                        </m:r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Calibri" panose="020F0502020204030204" pitchFamily="34" charset="0"/>
                          </a:rPr>
                          <m:t>+1 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0.23**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0.23**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0.23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0.23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(0.11)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(0.11)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(0.11)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(0.11)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(0.11)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-0.05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(0.02)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0.03)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(0.02)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(0.04)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(0.01)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Obs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58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u="sng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Adj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R</a:t>
                </a:r>
                <a:r>
                  <a:rPr lang="en-US" sz="1000" u="sng" baseline="30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0.06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0.10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</a:p>
              <a:p>
                <a:pPr algn="just"/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Note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: estimates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through OLS;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standard errors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in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brackets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;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*,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**, *** denotes significance at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90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95% and 99%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level.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992" y="711698"/>
                <a:ext cx="3456384" cy="24361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2"/>
              <p:cNvSpPr txBox="1"/>
              <p:nvPr/>
            </p:nvSpPr>
            <p:spPr>
              <a:xfrm>
                <a:off x="188640" y="437008"/>
                <a:ext cx="2736304" cy="297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Dependent variable: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1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𝑪𝑭</m:t>
                        </m:r>
                        <m:r>
                          <a:rPr lang="en-US" sz="11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𝒚</m:t>
                        </m:r>
                      </m:sup>
                    </m:sSubSup>
                  </m:oMath>
                </a14:m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endPara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40" y="437008"/>
                <a:ext cx="2736304" cy="297967"/>
              </a:xfrm>
              <a:prstGeom prst="rect">
                <a:avLst/>
              </a:prstGeom>
              <a:blipFill>
                <a:blip r:embed="rId5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2"/>
              <p:cNvSpPr txBox="1"/>
              <p:nvPr/>
            </p:nvSpPr>
            <p:spPr>
              <a:xfrm>
                <a:off x="3356992" y="426140"/>
                <a:ext cx="2664296" cy="297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Dependent variable: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1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𝑪𝑭</m:t>
                        </m:r>
                        <m:r>
                          <a:rPr lang="en-US" sz="11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sz="11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11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endPara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992" y="426140"/>
                <a:ext cx="2664296" cy="297967"/>
              </a:xfrm>
              <a:prstGeom prst="rect">
                <a:avLst/>
              </a:prstGeom>
              <a:blipFill>
                <a:blip r:embed="rId6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27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Impact </a:t>
            </a:r>
            <a:r>
              <a:rPr lang="en-US" sz="2000" b="1" dirty="0">
                <a:solidFill>
                  <a:schemeClr val="bg1"/>
                </a:solidFill>
              </a:rPr>
              <a:t>of </a:t>
            </a:r>
            <a:r>
              <a:rPr lang="en-US" sz="2000" b="1" dirty="0" smtClean="0">
                <a:solidFill>
                  <a:schemeClr val="bg1"/>
                </a:solidFill>
              </a:rPr>
              <a:t>MNB communication </a:t>
            </a:r>
            <a:r>
              <a:rPr lang="en-US" sz="2000" b="1" dirty="0">
                <a:solidFill>
                  <a:schemeClr val="bg1"/>
                </a:solidFill>
              </a:rPr>
              <a:t>on inflation expectations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116631" y="3438168"/>
            <a:ext cx="661514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inflation expectations for current year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affected by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tone indexes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(LM, BN,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ABG with negative sign)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one-year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ahead inflation expectations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not affected: expectations more stable at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longer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horizons</a:t>
            </a:r>
            <a:endParaRPr lang="it-IT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3. Effects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188640" y="711763"/>
                <a:ext cx="3384376" cy="2018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Variable	  HL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LM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BN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ABG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global	</a:t>
                </a:r>
                <a:endParaRPr lang="it-IT" sz="1000" u="sng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0.26**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0.27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030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0.25**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0.28**	    	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0.11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(0.11)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0.12)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0.12)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0.12)</a:t>
                </a:r>
                <a:endParaRPr lang="fr-FR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0.16**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0.15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0.15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0.18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0.15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	 	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0.07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(0.07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(0.07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(0.07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(0.07)	</a:t>
                </a:r>
                <a:endParaRPr lang="fr-FR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0.08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0.06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-0.17*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0.03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(0.04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(0.07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(0.11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(0.01)	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</a:p>
              <a:p>
                <a:pPr algn="just">
                  <a:spcBef>
                    <a:spcPts val="300"/>
                  </a:spcBef>
                </a:pPr>
                <a:r>
                  <a:rPr lang="fr-FR" sz="1000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Obs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172</a:t>
                </a:r>
                <a:r>
                  <a:rPr lang="fr-FR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172	172	172	172</a:t>
                </a:r>
                <a:endParaRPr lang="fr-FR" sz="1000" dirty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:r>
                  <a:rPr lang="fr-FR" sz="1000" u="sng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Adj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R2 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  <a:r>
                  <a:rPr lang="fr-FR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fr-FR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	0.05</a:t>
                </a:r>
                <a:endParaRPr lang="it-IT" sz="1000" u="sng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Bef>
                    <a:spcPts val="300"/>
                  </a:spcBef>
                </a:pP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Note: estimates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through OLS;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standard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errors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in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brackets</a:t>
                </a:r>
              </a:p>
              <a:p>
                <a:pPr algn="just"/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*,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**, *** denotes significance at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90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99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level.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40" y="711763"/>
                <a:ext cx="3384376" cy="2018951"/>
              </a:xfrm>
              <a:prstGeom prst="rect">
                <a:avLst/>
              </a:prstGeom>
              <a:blipFill>
                <a:blip r:embed="rId3"/>
                <a:stretch>
                  <a:fillRect b="-6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3356992" y="711698"/>
                <a:ext cx="3456384" cy="2018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300"/>
                  </a:spcAft>
                </a:pP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Variable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HL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LM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BN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ABG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global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endParaRPr lang="en-US" sz="1000" u="sng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0.02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0.02	    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0.07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(0.08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(0.08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(0.08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(0.08)</a:t>
                </a:r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∆</m:t>
                    </m:r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0.07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0.06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0.07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0.07	 	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0.04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(0.05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(0.04)</a:t>
                </a:r>
                <a:endParaRPr lang="en-US" sz="1000" dirty="0" smtClean="0">
                  <a:latin typeface="Times New Roman" panose="02020603050405020304" pitchFamily="18" charset="0"/>
                  <a:ea typeface="MS Mincho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3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-0.01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-0.01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0.10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-0.01	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(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0.02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(0.02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(0.02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(0.07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(0.01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)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Obs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172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172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172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172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172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u="sng" dirty="0" err="1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Adj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R</a:t>
                </a:r>
                <a:r>
                  <a:rPr lang="en-US" sz="1000" u="sng" baseline="30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2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 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0.00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0.01</a:t>
                </a:r>
                <a:r>
                  <a:rPr lang="en-US" sz="1000" u="sng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	</a:t>
                </a:r>
                <a:r>
                  <a:rPr lang="en-US" sz="1000" u="sng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0.00</a:t>
                </a:r>
              </a:p>
              <a:p>
                <a:pPr algn="just"/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Note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: estimates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through OLS;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standard errors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in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brackets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;</a:t>
                </a:r>
              </a:p>
              <a:p>
                <a:pPr algn="just">
                  <a:spcAft>
                    <a:spcPts val="300"/>
                  </a:spcAft>
                </a:pP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*, 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**, *** denotes significance at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90</a:t>
                </a:r>
                <a:r>
                  <a:rPr lang="en-US" sz="1000" dirty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%, 95% and 99% </a:t>
                </a:r>
                <a:r>
                  <a:rPr lang="en-US" sz="1000" dirty="0" smtClean="0">
                    <a:latin typeface="Times New Roman" panose="02020603050405020304" pitchFamily="18" charset="0"/>
                    <a:ea typeface="MS Mincho"/>
                    <a:cs typeface="Calibri" panose="020F0502020204030204" pitchFamily="34" charset="0"/>
                  </a:rPr>
                  <a:t>level.</a:t>
                </a:r>
                <a:endParaRPr lang="it-IT" sz="1000" dirty="0">
                  <a:effectLst/>
                  <a:latin typeface="Calibri" panose="020F0502020204030204" pitchFamily="34" charset="0"/>
                  <a:ea typeface="MS Minch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992" y="711698"/>
                <a:ext cx="3456384" cy="2018951"/>
              </a:xfrm>
              <a:prstGeom prst="rect">
                <a:avLst/>
              </a:prstGeom>
              <a:blipFill>
                <a:blip r:embed="rId4"/>
                <a:stretch>
                  <a:fillRect b="-6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2"/>
              <p:cNvSpPr txBox="1"/>
              <p:nvPr/>
            </p:nvSpPr>
            <p:spPr>
              <a:xfrm>
                <a:off x="188640" y="437008"/>
                <a:ext cx="2736304" cy="297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Dependent variable: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1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𝑪𝑭</m:t>
                        </m:r>
                        <m:r>
                          <a:rPr lang="en-US" sz="11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𝒚</m:t>
                        </m:r>
                      </m:sup>
                    </m:sSubSup>
                  </m:oMath>
                </a14:m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endPara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40" y="437008"/>
                <a:ext cx="2736304" cy="297967"/>
              </a:xfrm>
              <a:prstGeom prst="rect">
                <a:avLst/>
              </a:prstGeom>
              <a:blipFill>
                <a:blip r:embed="rId5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2"/>
              <p:cNvSpPr txBox="1"/>
              <p:nvPr/>
            </p:nvSpPr>
            <p:spPr>
              <a:xfrm>
                <a:off x="3356992" y="426140"/>
                <a:ext cx="2664296" cy="297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Dependent variable: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11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𝑪𝑭</m:t>
                        </m:r>
                        <m:r>
                          <a:rPr lang="en-US" sz="11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1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sz="11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11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11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endPara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992" y="426140"/>
                <a:ext cx="2664296" cy="297967"/>
              </a:xfrm>
              <a:prstGeom prst="rect">
                <a:avLst/>
              </a:prstGeom>
              <a:blipFill>
                <a:blip r:embed="rId6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145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Contribution and preview of results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116632" y="504418"/>
            <a:ext cx="662473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Contribution</a:t>
            </a:r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first textual analysis of both content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sentiment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of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CB communication in CEE-3, by using different lexicons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comprehensive analysis of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3 CBs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communication effects on conduct of monetary policy, private inflation expectations, and financial markets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assessment of COVID-19 topic</a:t>
            </a:r>
          </a:p>
          <a:p>
            <a:pPr algn="just"/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Main results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detect relevant topics in CBs communication related to GFC, post-GFC, recovery and pandemic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b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uild 5 indicators capturing hawkish/positive vs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dovish/negative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tone by CBs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 hawkish/positive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dovish/negative) sentiment anticipates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 tight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(loose)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monetary policy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decision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it may increase (decrease) private inflation expectations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it associates to higher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(lower)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market interest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rates and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lower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(higher) stock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market prices </a:t>
            </a:r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1. Introduction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55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Topic modelling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68415" y="1563638"/>
            <a:ext cx="673381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b="1" dirty="0" smtClean="0">
                <a:solidFill>
                  <a:schemeClr val="bg2">
                    <a:lumMod val="25000"/>
                  </a:schemeClr>
                </a:solidFill>
              </a:rPr>
              <a:t>Latent </a:t>
            </a:r>
            <a:r>
              <a:rPr lang="en-GB" sz="1500" b="1" dirty="0" err="1">
                <a:solidFill>
                  <a:schemeClr val="bg2">
                    <a:lumMod val="25000"/>
                  </a:schemeClr>
                </a:solidFill>
              </a:rPr>
              <a:t>Dirichlet</a:t>
            </a:r>
            <a:r>
              <a:rPr lang="en-GB" sz="15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500" b="1" dirty="0" smtClean="0">
                <a:solidFill>
                  <a:schemeClr val="bg2">
                    <a:lumMod val="25000"/>
                  </a:schemeClr>
                </a:solidFill>
              </a:rPr>
              <a:t>Allocation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is an unsupervised learning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algorithm that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detects a number of latent </a:t>
            </a:r>
            <a:r>
              <a:rPr lang="en-GB" sz="1500" b="1" dirty="0" smtClean="0">
                <a:solidFill>
                  <a:schemeClr val="bg2">
                    <a:lumMod val="25000"/>
                  </a:schemeClr>
                </a:solidFill>
              </a:rPr>
              <a:t>topics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 in the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documents’ corpus: each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topic is a probability distribution grouping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words consistently occurring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together (</a:t>
            </a:r>
            <a:r>
              <a:rPr lang="en-US" sz="1500" dirty="0" err="1">
                <a:solidFill>
                  <a:schemeClr val="bg2">
                    <a:lumMod val="25000"/>
                  </a:schemeClr>
                </a:solidFill>
              </a:rPr>
              <a:t>Blei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, Ng and Jordan, 2003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), and each document is a probability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distribution over topics</a:t>
            </a:r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bag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of words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BoW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)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represents documents as vectors of word counts, usually of huge and sparse dimension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pre-processing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reduces dimension by: </a:t>
            </a:r>
            <a:r>
              <a:rPr lang="en-US" sz="1400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) text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normalization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(remove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capital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letters and white spaces); ii) stop-words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removal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(articles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pronouns,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auxiliary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verbs, numbers); iii) frequency-based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filtering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(remove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words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appearing too little or too often)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perplexity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assesses LDA performance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(log-likelihood per word over documents)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and drives the choice of topics’ number</a:t>
            </a:r>
          </a:p>
        </p:txBody>
      </p:sp>
      <p:sp>
        <p:nvSpPr>
          <p:cNvPr id="8" name="CasellaDiTesto 2"/>
          <p:cNvSpPr txBox="1"/>
          <p:nvPr/>
        </p:nvSpPr>
        <p:spPr>
          <a:xfrm>
            <a:off x="44624" y="483518"/>
            <a:ext cx="67687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Data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196 press releases for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Poland (March 2003-March 2021),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201 for Hungary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(January 2004-March 2021) and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60 for the Czech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Republic (January 2014-March 2021). In addition 144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minutes for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Poland, 194 for Hungary, 156 for Czech Republic</a:t>
            </a:r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12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Distribution of topics from NBP minutes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1" name="CasellaDiTesto 2"/>
          <p:cNvSpPr txBox="1"/>
          <p:nvPr/>
        </p:nvSpPr>
        <p:spPr>
          <a:xfrm>
            <a:off x="138174" y="4083918"/>
            <a:ext cx="63871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First topic prevails during the GFC, second during post-GFC, third during recovery phase (2016-2019), and fourth during Covid-19 crisis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0" name="Immagin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483518"/>
            <a:ext cx="5904656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355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Content of NBP topics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0" name="Immagin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2" y="483518"/>
            <a:ext cx="2160240" cy="20162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Immagin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83518"/>
            <a:ext cx="2160240" cy="20162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asellaDiTesto 2"/>
          <p:cNvSpPr txBox="1"/>
          <p:nvPr/>
        </p:nvSpPr>
        <p:spPr>
          <a:xfrm>
            <a:off x="0" y="466095"/>
            <a:ext cx="11967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>
                <a:solidFill>
                  <a:schemeClr val="bg2">
                    <a:lumMod val="25000"/>
                  </a:schemeClr>
                </a:solidFill>
              </a:rPr>
              <a:t>GFC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zloty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depreciation,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tightening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lending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credit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</a:p>
        </p:txBody>
      </p:sp>
      <p:pic>
        <p:nvPicPr>
          <p:cNvPr id="15" name="Immagin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2" y="2643758"/>
            <a:ext cx="2160240" cy="20882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Immagine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643758"/>
            <a:ext cx="2160240" cy="20882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ttangolo 2"/>
          <p:cNvSpPr/>
          <p:nvPr/>
        </p:nvSpPr>
        <p:spPr>
          <a:xfrm>
            <a:off x="5589240" y="411510"/>
            <a:ext cx="1268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post-GFC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: real side,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easing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measures for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lending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 and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recovery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in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emerging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(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QE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tapering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 in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US)</a:t>
            </a:r>
            <a:endParaRPr lang="en-US" sz="1400" dirty="0">
              <a:solidFill>
                <a:schemeClr val="bg2">
                  <a:lumMod val="25000"/>
                </a:schemeClr>
              </a:solidFill>
              <a:ea typeface="MS Mincho"/>
            </a:endParaRPr>
          </a:p>
          <a:p>
            <a:pPr algn="just"/>
            <a:endParaRPr lang="it-IT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CasellaDiTesto 2"/>
          <p:cNvSpPr txBox="1"/>
          <p:nvPr/>
        </p:nvSpPr>
        <p:spPr>
          <a:xfrm>
            <a:off x="0" y="2499742"/>
            <a:ext cx="1196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</a:rPr>
              <a:t>recovery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consumer employment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benefit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from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favourable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environment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TLTRO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</a:rPr>
              <a:t>reinvestment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5589240" y="2556068"/>
            <a:ext cx="126876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err="1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Covid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: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pandemic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causes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uncertainty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 and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rate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cuts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,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easing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 of 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  <a:ea typeface="MS Mincho"/>
              </a:rPr>
              <a:t>fiscal </a:t>
            </a:r>
            <a:r>
              <a:rPr lang="en-US" sz="1400" i="1" dirty="0" smtClean="0">
                <a:solidFill>
                  <a:schemeClr val="bg2">
                    <a:lumMod val="25000"/>
                  </a:schemeClr>
                </a:solidFill>
                <a:ea typeface="MS Mincho"/>
              </a:rPr>
              <a:t>measures</a:t>
            </a:r>
            <a:endParaRPr lang="en-US" sz="1400" i="1" dirty="0">
              <a:solidFill>
                <a:schemeClr val="bg2">
                  <a:lumMod val="25000"/>
                </a:schemeClr>
              </a:solidFill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161762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Sentiment analysis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44624" y="494546"/>
            <a:ext cx="673381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W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ords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are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assigned a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positive/negative score (according</a:t>
            </a:r>
            <a:r>
              <a:rPr lang="it-IT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500" dirty="0" smtClean="0">
                <a:solidFill>
                  <a:schemeClr val="bg2">
                    <a:lumMod val="25000"/>
                  </a:schemeClr>
                </a:solidFill>
              </a:rPr>
              <a:t>to some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i="1" dirty="0" smtClean="0">
                <a:solidFill>
                  <a:schemeClr val="bg2">
                    <a:lumMod val="25000"/>
                  </a:schemeClr>
                </a:solidFill>
              </a:rPr>
              <a:t>vocabulary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r>
              <a:rPr lang="en-US" sz="15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and then counted to form a </a:t>
            </a: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sentiment index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normalized between -1 (most negative/dovish) and 1 (most positive/hawkish) by the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length of the document :</a:t>
            </a:r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en-US" sz="1500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endParaRPr lang="en-US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We calculate 4 indexes based on dictionaries in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the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literature + 1 weighted average:</a:t>
            </a:r>
          </a:p>
          <a:p>
            <a:pPr marL="357188" indent="-357188" algn="just">
              <a:spcAft>
                <a:spcPts val="600"/>
              </a:spcAft>
              <a:buFontTx/>
              <a:buAutoNum type="romanLcParenR"/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HL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NLTK library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generic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dictionary by Hu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&amp; Liu (2004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 marL="357188" indent="-357188" algn="just">
              <a:spcAft>
                <a:spcPts val="600"/>
              </a:spcAft>
              <a:buFontTx/>
              <a:buAutoNum type="romanLcParenR"/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LM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Loughran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and  McDonald (2011) economic dictionary</a:t>
            </a:r>
          </a:p>
          <a:p>
            <a:pPr marL="357188" indent="-357188" algn="just">
              <a:spcAft>
                <a:spcPts val="600"/>
              </a:spcAft>
              <a:buAutoNum type="romanLcParenR"/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  <a:hlinkClick r:id="rId3" action="ppaction://hlinksldjump"/>
              </a:rPr>
              <a:t>ABG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Apel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and Blix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Grimaldi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(2014) 2-words dictionary built for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Riskbank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357188" indent="-357188" algn="just">
              <a:spcAft>
                <a:spcPts val="600"/>
              </a:spcAft>
              <a:buAutoNum type="romanLcParenR"/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  <a:hlinkClick r:id="rId4" action="ppaction://hlinksldjump"/>
              </a:rPr>
              <a:t>BN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Bennani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sz="1500" dirty="0" err="1" smtClean="0">
                <a:solidFill>
                  <a:schemeClr val="bg2">
                    <a:lumMod val="25000"/>
                  </a:schemeClr>
                </a:solidFill>
              </a:rPr>
              <a:t>Neuenkirch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(BN, 2017) dictionary built for ECB </a:t>
            </a:r>
          </a:p>
          <a:p>
            <a:pPr marL="357188" indent="-357188" algn="just">
              <a:spcAft>
                <a:spcPts val="600"/>
              </a:spcAft>
              <a:buAutoNum type="romanLcParenR"/>
            </a:pPr>
            <a:r>
              <a:rPr lang="en-US" sz="1500" b="1" dirty="0" smtClean="0">
                <a:solidFill>
                  <a:schemeClr val="bg2">
                    <a:lumMod val="25000"/>
                  </a:schemeClr>
                </a:solidFill>
              </a:rPr>
              <a:t>global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: weighted average of previous indexes according to the frequency of each vocabulary in the documents 	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1988840" y="1563638"/>
                <a:ext cx="2448272" cy="5344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50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it-IT" sz="1500" b="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it-IT" sz="1500" i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5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5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it-IT" sz="15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h𝑎𝑤𝑘𝑖𝑠h</m:t>
                          </m:r>
                          <m:r>
                            <a:rPr lang="it-IT" sz="15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− #</m:t>
                          </m:r>
                          <m:r>
                            <a:rPr lang="it-IT" sz="15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𝑑𝑜𝑣𝑖𝑠h</m:t>
                          </m:r>
                        </m:num>
                        <m:den>
                          <m:r>
                            <a:rPr lang="it-IT" sz="15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it-IT" sz="15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  <m:r>
                            <a:rPr lang="it-IT" sz="15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5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𝑤𝑜𝑟𝑑𝑠</m:t>
                          </m:r>
                        </m:den>
                      </m:f>
                    </m:oMath>
                  </m:oMathPara>
                </a14:m>
                <a:endParaRPr lang="it-IT" sz="15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840" y="1563638"/>
                <a:ext cx="2448272" cy="5344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0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555526"/>
            <a:ext cx="5184576" cy="3168352"/>
          </a:xfrm>
          <a:prstGeom prst="rect">
            <a:avLst/>
          </a:prstGeom>
          <a:noFill/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856" y="686947"/>
            <a:ext cx="1450778" cy="29692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411510"/>
          </a:xfr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Tone indexes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2"/>
          <p:cNvSpPr txBox="1"/>
          <p:nvPr/>
        </p:nvSpPr>
        <p:spPr>
          <a:xfrm>
            <a:off x="44624" y="3783399"/>
            <a:ext cx="666936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5 indexes </a:t>
            </a:r>
            <a:r>
              <a:rPr lang="en-US" sz="1500" u="sng" dirty="0" smtClean="0">
                <a:solidFill>
                  <a:schemeClr val="bg2">
                    <a:lumMod val="25000"/>
                  </a:schemeClr>
                </a:solidFill>
              </a:rPr>
              <a:t>positively </a:t>
            </a:r>
            <a:r>
              <a:rPr lang="en-US" sz="1500" u="sng" dirty="0">
                <a:solidFill>
                  <a:schemeClr val="bg2">
                    <a:lumMod val="25000"/>
                  </a:schemeClr>
                </a:solidFill>
              </a:rPr>
              <a:t>correlated</a:t>
            </a:r>
            <a:r>
              <a:rPr lang="en-US" sz="15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across CBs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They </a:t>
            </a:r>
            <a:r>
              <a:rPr lang="en-US" sz="1500" u="sng" dirty="0" smtClean="0">
                <a:solidFill>
                  <a:schemeClr val="bg2">
                    <a:lumMod val="25000"/>
                  </a:schemeClr>
                </a:solidFill>
              </a:rPr>
              <a:t>reflect topic </a:t>
            </a:r>
            <a:r>
              <a:rPr lang="en-US" sz="1500" u="sng" dirty="0">
                <a:solidFill>
                  <a:schemeClr val="bg2">
                    <a:lumMod val="25000"/>
                  </a:schemeClr>
                </a:solidFill>
              </a:rPr>
              <a:t>distribution and </a:t>
            </a:r>
            <a:r>
              <a:rPr lang="en-US" sz="1500" u="sng" dirty="0" smtClean="0">
                <a:solidFill>
                  <a:schemeClr val="bg2">
                    <a:lumMod val="25000"/>
                  </a:schemeClr>
                </a:solidFill>
              </a:rPr>
              <a:t>content:</a:t>
            </a:r>
            <a:r>
              <a:rPr lang="en-US" sz="1500" dirty="0" smtClean="0">
                <a:solidFill>
                  <a:schemeClr val="bg2">
                    <a:lumMod val="25000"/>
                  </a:schemeClr>
                </a:solidFill>
              </a:rPr>
              <a:t> NBP tone worsened with GFC, reached a low in 2013 (sovereign debt crisis), turned positive in 2016, peak in 2018 with robust recovery, turned negative in 2020 with pandemic</a:t>
            </a:r>
            <a:endParaRPr lang="en-GB" sz="15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CasellaDiTesto 2"/>
          <p:cNvSpPr txBox="1"/>
          <p:nvPr/>
        </p:nvSpPr>
        <p:spPr>
          <a:xfrm>
            <a:off x="1700808" y="411510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	Tone indexes from NBP press releases</a:t>
            </a:r>
            <a:endParaRPr lang="en-US" sz="12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4876006"/>
            <a:ext cx="6864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2. </a:t>
            </a:r>
            <a:r>
              <a:rPr lang="en-US" sz="1600" b="1" dirty="0">
                <a:solidFill>
                  <a:schemeClr val="bg1"/>
                </a:solidFill>
              </a:rPr>
              <a:t>Text analysis of </a:t>
            </a:r>
            <a:r>
              <a:rPr lang="en-US" sz="1600" b="1" dirty="0" smtClean="0">
                <a:solidFill>
                  <a:schemeClr val="bg1"/>
                </a:solidFill>
              </a:rPr>
              <a:t>CBs </a:t>
            </a:r>
            <a:r>
              <a:rPr lang="en-US" sz="1600" b="1" dirty="0">
                <a:solidFill>
                  <a:schemeClr val="bg1"/>
                </a:solidFill>
              </a:rPr>
              <a:t>communication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46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3976</TotalTime>
  <Words>4270</Words>
  <Application>Microsoft Office PowerPoint</Application>
  <PresentationFormat>Personalizzato</PresentationFormat>
  <Paragraphs>263</Paragraphs>
  <Slides>33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MS Mincho</vt:lpstr>
      <vt:lpstr>Times New Roman</vt:lpstr>
      <vt:lpstr>Tema di Office</vt:lpstr>
      <vt:lpstr>Presentazione standard di PowerPoint</vt:lpstr>
      <vt:lpstr>Outline</vt:lpstr>
      <vt:lpstr>Goal and motivations</vt:lpstr>
      <vt:lpstr>Contribution and preview of results</vt:lpstr>
      <vt:lpstr>Topic modelling</vt:lpstr>
      <vt:lpstr>Distribution of topics from NBP minutes</vt:lpstr>
      <vt:lpstr>Content of NBP topics</vt:lpstr>
      <vt:lpstr>Sentiment analysis</vt:lpstr>
      <vt:lpstr>Tone indexes</vt:lpstr>
      <vt:lpstr>Tone indexes</vt:lpstr>
      <vt:lpstr>Impact of CB communication on monetary policy stance</vt:lpstr>
      <vt:lpstr>Impact of NBP communication on monetary policy stance</vt:lpstr>
      <vt:lpstr>Impact of CNB communication on monetary policy stance</vt:lpstr>
      <vt:lpstr>Impact of MNB communication on monetary policy stance</vt:lpstr>
      <vt:lpstr>Impact of communication on inflation expectations</vt:lpstr>
      <vt:lpstr>Impact of NBP communication on inflation expectations</vt:lpstr>
      <vt:lpstr>Impact of communication on financial markets</vt:lpstr>
      <vt:lpstr>Impact of communication on financial markets</vt:lpstr>
      <vt:lpstr>Impact of communication on financial markets</vt:lpstr>
      <vt:lpstr>Summing up</vt:lpstr>
      <vt:lpstr>Future agenda</vt:lpstr>
      <vt:lpstr>References</vt:lpstr>
      <vt:lpstr>The role of central bank communication in inflation-targeting CEE emerging economies</vt:lpstr>
      <vt:lpstr>Distribution of topics from CNB minutes</vt:lpstr>
      <vt:lpstr>Content of CNB topics</vt:lpstr>
      <vt:lpstr>Distribution of topics from MNB minutes</vt:lpstr>
      <vt:lpstr>Content of MNB topics</vt:lpstr>
      <vt:lpstr>Apex and Blix Grimaldi dictionary (2014)</vt:lpstr>
      <vt:lpstr>Bennani and Neuenkirch dictionary (2017)</vt:lpstr>
      <vt:lpstr>Tone indexes</vt:lpstr>
      <vt:lpstr>Tone indexes</vt:lpstr>
      <vt:lpstr>Impact of CNB communication on inflation expectations</vt:lpstr>
      <vt:lpstr>Impact of MNB communication on inflation expectations</vt:lpstr>
    </vt:vector>
  </TitlesOfParts>
  <Company>Banca d'Italia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Alessia Palumbo</dc:creator>
  <cp:lastModifiedBy>Alberto Coco</cp:lastModifiedBy>
  <cp:revision>376</cp:revision>
  <cp:lastPrinted>2019-09-12T09:14:13Z</cp:lastPrinted>
  <dcterms:created xsi:type="dcterms:W3CDTF">2018-01-22T14:40:45Z</dcterms:created>
  <dcterms:modified xsi:type="dcterms:W3CDTF">2021-12-06T12:51:05Z</dcterms:modified>
</cp:coreProperties>
</file>