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2"/>
  </p:notesMasterIdLst>
  <p:sldIdLst>
    <p:sldId id="257" r:id="rId2"/>
    <p:sldId id="356" r:id="rId3"/>
    <p:sldId id="348" r:id="rId4"/>
    <p:sldId id="350" r:id="rId5"/>
    <p:sldId id="349" r:id="rId6"/>
    <p:sldId id="351" r:id="rId7"/>
    <p:sldId id="352" r:id="rId8"/>
    <p:sldId id="353" r:id="rId9"/>
    <p:sldId id="354" r:id="rId10"/>
    <p:sldId id="355" r:id="rId11"/>
    <p:sldId id="357" r:id="rId12"/>
    <p:sldId id="358" r:id="rId13"/>
    <p:sldId id="359" r:id="rId14"/>
    <p:sldId id="360" r:id="rId15"/>
    <p:sldId id="363" r:id="rId16"/>
    <p:sldId id="364" r:id="rId17"/>
    <p:sldId id="365" r:id="rId18"/>
    <p:sldId id="366" r:id="rId19"/>
    <p:sldId id="367" r:id="rId20"/>
    <p:sldId id="261" r:id="rId21"/>
  </p:sldIdLst>
  <p:sldSz cx="9144000" cy="6858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ilip Toma" initials="FT" lastIdx="33" clrIdx="0"/>
  <p:cmAuthor id="1" name="Alexie Alupoaiei" initials="A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4C58"/>
    <a:srgbClr val="46A485"/>
    <a:srgbClr val="7ABCA3"/>
    <a:srgbClr val="E7AFB4"/>
    <a:srgbClr val="F9F9F9"/>
    <a:srgbClr val="B7DBCD"/>
    <a:srgbClr val="D0E8DF"/>
    <a:srgbClr val="A5D2C1"/>
    <a:srgbClr val="4CB291"/>
    <a:srgbClr val="D77B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24" autoAdjust="0"/>
    <p:restoredTop sz="94857" autoAdjust="0"/>
  </p:normalViewPr>
  <p:slideViewPr>
    <p:cSldViewPr>
      <p:cViewPr varScale="1">
        <p:scale>
          <a:sx n="72" d="100"/>
          <a:sy n="72" d="100"/>
        </p:scale>
        <p:origin x="9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E77C0-ECD1-48D7-8B68-F6CD930E998D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CA995-D19A-48C9-ABED-995207F1C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03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A995-D19A-48C9-ABED-995207F1CA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A995-D19A-48C9-ABED-995207F1CA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24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374ECEA-0386-4995-9EB5-1A361B702D35}" type="slidenum">
              <a:rPr lang="ro-RO" altLang="ro-RO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ro-RO" altLang="ro-RO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978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374ECEA-0386-4995-9EB5-1A361B702D35}" type="slidenum">
              <a:rPr lang="ro-RO" altLang="ro-RO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ro-RO" altLang="ro-RO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912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374ECEA-0386-4995-9EB5-1A361B702D35}" type="slidenum">
              <a:rPr lang="ro-RO" altLang="ro-RO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ro-RO" altLang="ro-RO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44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PPT BNR\Materiale\exportate\Supergrafic mare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5" t="45711" r="1596" b="6007"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876300" y="3705225"/>
            <a:ext cx="7391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895350" y="6096000"/>
            <a:ext cx="7391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1331913"/>
            <a:ext cx="4598988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068" y="3895725"/>
            <a:ext cx="7499732" cy="147002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118" y="5438775"/>
            <a:ext cx="7480682" cy="533400"/>
          </a:xfrm>
        </p:spPr>
        <p:txBody>
          <a:bodyPr>
            <a:no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Calibri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286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:\PPT BNR\Materiale\exportate\Monograma si supergrafic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5" t="45679" r="1041" b="5838"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0430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PPT BNR\Materiale\exportate\Supergrafic mare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5" t="45711" r="1596" b="6007"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 userDrawn="1"/>
        </p:nvCxnSpPr>
        <p:spPr>
          <a:xfrm>
            <a:off x="914400" y="857250"/>
            <a:ext cx="7391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866775" y="3476625"/>
            <a:ext cx="7391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068" y="920064"/>
            <a:ext cx="7499731" cy="25146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48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409575"/>
            <a:ext cx="7267575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1" y="2057400"/>
            <a:ext cx="7277100" cy="17526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3AAD9-5B9A-43D4-B86D-F04B83F65B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99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650" y="566933"/>
            <a:ext cx="729615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175" y="2057400"/>
            <a:ext cx="7286625" cy="3962400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87BEA-6A78-4A1B-89F0-0B113C51A9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41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576458"/>
            <a:ext cx="729615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8225" y="2101850"/>
            <a:ext cx="3352800" cy="3927475"/>
          </a:xfrm>
        </p:spPr>
        <p:txBody>
          <a:bodyPr/>
          <a:lstStyle>
            <a:lvl1pPr>
              <a:lnSpc>
                <a:spcPts val="3000"/>
              </a:lnSpc>
              <a:spcBef>
                <a:spcPts val="0"/>
              </a:spcBef>
              <a:defRPr sz="2800"/>
            </a:lvl1pPr>
            <a:lvl2pPr>
              <a:lnSpc>
                <a:spcPts val="3000"/>
              </a:lnSpc>
              <a:defRPr sz="2400"/>
            </a:lvl2pPr>
            <a:lvl3pPr>
              <a:lnSpc>
                <a:spcPts val="3000"/>
              </a:lnSpc>
              <a:defRPr sz="2000"/>
            </a:lvl3pPr>
            <a:lvl4pPr>
              <a:lnSpc>
                <a:spcPts val="3000"/>
              </a:lnSpc>
              <a:defRPr sz="1800"/>
            </a:lvl4pPr>
            <a:lvl5pPr>
              <a:lnSpc>
                <a:spcPts val="3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276600" cy="3927475"/>
          </a:xfrm>
        </p:spPr>
        <p:txBody>
          <a:bodyPr>
            <a:noAutofit/>
          </a:bodyPr>
          <a:lstStyle>
            <a:lvl1pPr>
              <a:lnSpc>
                <a:spcPts val="3000"/>
              </a:lnSpc>
              <a:spcBef>
                <a:spcPts val="0"/>
              </a:spcBef>
              <a:defRPr sz="2800"/>
            </a:lvl1pPr>
            <a:lvl2pPr>
              <a:lnSpc>
                <a:spcPts val="3000"/>
              </a:lnSpc>
              <a:defRPr sz="2400"/>
            </a:lvl2pPr>
            <a:lvl3pPr>
              <a:lnSpc>
                <a:spcPts val="3000"/>
              </a:lnSpc>
              <a:defRPr sz="2400"/>
            </a:lvl3pPr>
            <a:lvl4pPr>
              <a:lnSpc>
                <a:spcPts val="3000"/>
              </a:lnSpc>
              <a:defRPr sz="2400"/>
            </a:lvl4pPr>
            <a:lvl5pPr>
              <a:lnSpc>
                <a:spcPts val="3000"/>
              </a:lnSpc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2ECE6-EC36-4D6C-A3D6-2D4BDD357C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20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581025"/>
            <a:ext cx="7305675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179637"/>
            <a:ext cx="3314700" cy="639763"/>
          </a:xfrm>
        </p:spPr>
        <p:txBody>
          <a:bodyPr anchor="b">
            <a:noAutofit/>
          </a:bodyPr>
          <a:lstStyle>
            <a:lvl1pPr marL="0" indent="0">
              <a:lnSpc>
                <a:spcPts val="26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2971799"/>
            <a:ext cx="3314700" cy="3124201"/>
          </a:xfrm>
        </p:spPr>
        <p:txBody>
          <a:bodyPr/>
          <a:lstStyle>
            <a:lvl1pPr>
              <a:lnSpc>
                <a:spcPts val="3000"/>
              </a:lnSpc>
              <a:defRPr sz="2400"/>
            </a:lvl1pPr>
            <a:lvl2pPr>
              <a:lnSpc>
                <a:spcPts val="3000"/>
              </a:lnSpc>
              <a:defRPr sz="2000"/>
            </a:lvl2pPr>
            <a:lvl3pPr>
              <a:lnSpc>
                <a:spcPts val="3000"/>
              </a:lnSpc>
              <a:defRPr sz="1800"/>
            </a:lvl3pPr>
            <a:lvl4pPr>
              <a:lnSpc>
                <a:spcPts val="3000"/>
              </a:lnSpc>
              <a:defRPr sz="1600"/>
            </a:lvl4pPr>
            <a:lvl5pPr>
              <a:lnSpc>
                <a:spcPts val="3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9827" y="2190750"/>
            <a:ext cx="3355973" cy="639763"/>
          </a:xfrm>
        </p:spPr>
        <p:txBody>
          <a:bodyPr anchor="b"/>
          <a:lstStyle>
            <a:lvl1pPr marL="0" indent="0">
              <a:lnSpc>
                <a:spcPts val="26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00" y="2971799"/>
            <a:ext cx="3352800" cy="3124201"/>
          </a:xfrm>
        </p:spPr>
        <p:txBody>
          <a:bodyPr/>
          <a:lstStyle>
            <a:lvl1pPr>
              <a:lnSpc>
                <a:spcPts val="3000"/>
              </a:lnSpc>
              <a:defRPr sz="2400"/>
            </a:lvl1pPr>
            <a:lvl2pPr>
              <a:lnSpc>
                <a:spcPts val="3000"/>
              </a:lnSpc>
              <a:defRPr sz="2000"/>
            </a:lvl2pPr>
            <a:lvl3pPr>
              <a:lnSpc>
                <a:spcPts val="3000"/>
              </a:lnSpc>
              <a:defRPr sz="1800"/>
            </a:lvl3pPr>
            <a:lvl4pPr>
              <a:lnSpc>
                <a:spcPts val="3000"/>
              </a:lnSpc>
              <a:defRPr sz="1600"/>
            </a:lvl4pPr>
            <a:lvl5pPr>
              <a:lnSpc>
                <a:spcPts val="3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AE44E-54DA-403F-B488-36C66FA7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5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2B2A2-FCD9-45DC-A9EE-958C155C64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7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2A485-A6E6-447B-8FD7-E08302AF79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335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650" y="204786"/>
            <a:ext cx="7296150" cy="1557339"/>
          </a:xfrm>
        </p:spPr>
        <p:txBody>
          <a:bodyPr anchor="b"/>
          <a:lstStyle>
            <a:lvl1pPr algn="l">
              <a:lnSpc>
                <a:spcPts val="5500"/>
              </a:lnSpc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2438400"/>
            <a:ext cx="7162800" cy="3657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7750" y="1762126"/>
            <a:ext cx="7258050" cy="609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BB10C-89D8-4F93-8AD2-A81E32AF4B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333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576263"/>
            <a:ext cx="72961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19175" y="2055813"/>
            <a:ext cx="7286625" cy="404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2700" y="6556375"/>
            <a:ext cx="685800" cy="136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D318B8-75DA-4B3A-990F-A99848F7E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1143000" y="6324600"/>
            <a:ext cx="8001000" cy="1588"/>
          </a:xfrm>
          <a:prstGeom prst="line">
            <a:avLst/>
          </a:prstGeom>
          <a:ln>
            <a:solidFill>
              <a:srgbClr val="D0D2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>
            <a:off x="876300" y="6324600"/>
            <a:ext cx="2000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6491288"/>
            <a:ext cx="20050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3" r:id="rId10"/>
  </p:sldLayoutIdLst>
  <p:txStyles>
    <p:titleStyle>
      <a:lvl1pPr algn="l" rtl="0" eaLnBrk="0" fontAlgn="base" hangingPunct="0">
        <a:lnSpc>
          <a:spcPts val="5900"/>
        </a:lnSpc>
        <a:spcBef>
          <a:spcPct val="0"/>
        </a:spcBef>
        <a:spcAft>
          <a:spcPct val="0"/>
        </a:spcAft>
        <a:defRPr sz="6000" kern="1200">
          <a:solidFill>
            <a:srgbClr val="004BA6"/>
          </a:solidFill>
          <a:latin typeface="Calibri Light" pitchFamily="34" charset="0"/>
          <a:ea typeface="+mj-ea"/>
          <a:cs typeface="+mj-cs"/>
        </a:defRPr>
      </a:lvl1pPr>
      <a:lvl2pPr algn="l" rtl="0" eaLnBrk="0" fontAlgn="base" hangingPunct="0">
        <a:lnSpc>
          <a:spcPts val="5900"/>
        </a:lnSpc>
        <a:spcBef>
          <a:spcPct val="0"/>
        </a:spcBef>
        <a:spcAft>
          <a:spcPct val="0"/>
        </a:spcAft>
        <a:defRPr sz="6000">
          <a:solidFill>
            <a:srgbClr val="004BA6"/>
          </a:solidFill>
          <a:latin typeface="Calibri Light" pitchFamily="34" charset="0"/>
        </a:defRPr>
      </a:lvl2pPr>
      <a:lvl3pPr algn="l" rtl="0" eaLnBrk="0" fontAlgn="base" hangingPunct="0">
        <a:lnSpc>
          <a:spcPts val="5900"/>
        </a:lnSpc>
        <a:spcBef>
          <a:spcPct val="0"/>
        </a:spcBef>
        <a:spcAft>
          <a:spcPct val="0"/>
        </a:spcAft>
        <a:defRPr sz="6000">
          <a:solidFill>
            <a:srgbClr val="004BA6"/>
          </a:solidFill>
          <a:latin typeface="Calibri Light" pitchFamily="34" charset="0"/>
        </a:defRPr>
      </a:lvl3pPr>
      <a:lvl4pPr algn="l" rtl="0" eaLnBrk="0" fontAlgn="base" hangingPunct="0">
        <a:lnSpc>
          <a:spcPts val="5900"/>
        </a:lnSpc>
        <a:spcBef>
          <a:spcPct val="0"/>
        </a:spcBef>
        <a:spcAft>
          <a:spcPct val="0"/>
        </a:spcAft>
        <a:defRPr sz="6000">
          <a:solidFill>
            <a:srgbClr val="004BA6"/>
          </a:solidFill>
          <a:latin typeface="Calibri Light" pitchFamily="34" charset="0"/>
        </a:defRPr>
      </a:lvl4pPr>
      <a:lvl5pPr algn="l" rtl="0" eaLnBrk="0" fontAlgn="base" hangingPunct="0">
        <a:lnSpc>
          <a:spcPts val="5900"/>
        </a:lnSpc>
        <a:spcBef>
          <a:spcPct val="0"/>
        </a:spcBef>
        <a:spcAft>
          <a:spcPct val="0"/>
        </a:spcAft>
        <a:defRPr sz="6000">
          <a:solidFill>
            <a:srgbClr val="004BA6"/>
          </a:solidFill>
          <a:latin typeface="Calibri Light" pitchFamily="34" charset="0"/>
        </a:defRPr>
      </a:lvl5pPr>
      <a:lvl6pPr marL="457200" algn="l" rtl="0" fontAlgn="base">
        <a:lnSpc>
          <a:spcPts val="5900"/>
        </a:lnSpc>
        <a:spcBef>
          <a:spcPct val="0"/>
        </a:spcBef>
        <a:spcAft>
          <a:spcPct val="0"/>
        </a:spcAft>
        <a:defRPr sz="6000">
          <a:solidFill>
            <a:srgbClr val="004BA6"/>
          </a:solidFill>
          <a:latin typeface="Calibri Light" pitchFamily="34" charset="0"/>
        </a:defRPr>
      </a:lvl6pPr>
      <a:lvl7pPr marL="914400" algn="l" rtl="0" fontAlgn="base">
        <a:lnSpc>
          <a:spcPts val="5900"/>
        </a:lnSpc>
        <a:spcBef>
          <a:spcPct val="0"/>
        </a:spcBef>
        <a:spcAft>
          <a:spcPct val="0"/>
        </a:spcAft>
        <a:defRPr sz="6000">
          <a:solidFill>
            <a:srgbClr val="004BA6"/>
          </a:solidFill>
          <a:latin typeface="Calibri Light" pitchFamily="34" charset="0"/>
        </a:defRPr>
      </a:lvl7pPr>
      <a:lvl8pPr marL="1371600" algn="l" rtl="0" fontAlgn="base">
        <a:lnSpc>
          <a:spcPts val="5900"/>
        </a:lnSpc>
        <a:spcBef>
          <a:spcPct val="0"/>
        </a:spcBef>
        <a:spcAft>
          <a:spcPct val="0"/>
        </a:spcAft>
        <a:defRPr sz="6000">
          <a:solidFill>
            <a:srgbClr val="004BA6"/>
          </a:solidFill>
          <a:latin typeface="Calibri Light" pitchFamily="34" charset="0"/>
        </a:defRPr>
      </a:lvl8pPr>
      <a:lvl9pPr marL="1828800" algn="l" rtl="0" fontAlgn="base">
        <a:lnSpc>
          <a:spcPts val="5900"/>
        </a:lnSpc>
        <a:spcBef>
          <a:spcPct val="0"/>
        </a:spcBef>
        <a:spcAft>
          <a:spcPct val="0"/>
        </a:spcAft>
        <a:defRPr sz="6000">
          <a:solidFill>
            <a:srgbClr val="004BA6"/>
          </a:solidFill>
          <a:latin typeface="Calibri Light" pitchFamily="34" charset="0"/>
        </a:defRPr>
      </a:lvl9pPr>
    </p:titleStyle>
    <p:bodyStyle>
      <a:lvl1pPr marL="342900" indent="-342900" algn="l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rgbClr val="6E6F72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–"/>
        <a:defRPr sz="3600" kern="1200">
          <a:solidFill>
            <a:srgbClr val="6E6F72"/>
          </a:solidFill>
          <a:latin typeface="Calibri" pitchFamily="34" charset="0"/>
          <a:ea typeface="+mn-ea"/>
          <a:cs typeface="+mn-cs"/>
        </a:defRPr>
      </a:lvl2pPr>
      <a:lvl3pPr marL="1143000" indent="-228600" algn="l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rgbClr val="6E6F72"/>
          </a:solidFill>
          <a:latin typeface="Calibri" pitchFamily="34" charset="0"/>
          <a:ea typeface="+mn-ea"/>
          <a:cs typeface="+mn-cs"/>
        </a:defRPr>
      </a:lvl3pPr>
      <a:lvl4pPr marL="1600200" indent="-228600" algn="l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–"/>
        <a:defRPr sz="3600" kern="1200">
          <a:solidFill>
            <a:srgbClr val="6E6F72"/>
          </a:solidFill>
          <a:latin typeface="Calibri" pitchFamily="34" charset="0"/>
          <a:ea typeface="+mn-ea"/>
          <a:cs typeface="+mn-cs"/>
        </a:defRPr>
      </a:lvl4pPr>
      <a:lvl5pPr marL="2057400" indent="-228600" algn="l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»"/>
        <a:defRPr sz="3600" kern="1200">
          <a:solidFill>
            <a:srgbClr val="6E6F72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762000" y="3505200"/>
            <a:ext cx="7560129" cy="981075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Looking for the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macroprudential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policy stance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838200" y="5562600"/>
            <a:ext cx="7391400" cy="381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n-US" alt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Alexie </a:t>
            </a:r>
            <a:r>
              <a:rPr lang="en-US" alt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Alupoaiei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Florian Neagu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Matei </a:t>
            </a:r>
            <a:r>
              <a:rPr lang="en-US" alt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Kubinschi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6096000"/>
            <a:ext cx="7467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opinions expressed in this paper/presentation are those of the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authors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do not necessarily reflect the views of the National Bank of Romania.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Scenario analysis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99060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scenario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assumes that the NBR kept in place the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Borrower-Based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measures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adopted in 2004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order to limit the build-up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excessive credit growth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2006263"/>
            <a:ext cx="8915400" cy="40103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98715" y="6400800"/>
            <a:ext cx="2035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Source: authors’ estimation</a:t>
            </a:r>
          </a:p>
        </p:txBody>
      </p:sp>
    </p:spTree>
    <p:extLst>
      <p:ext uri="{BB962C8B-B14F-4D97-AF65-F5344CB8AC3E}">
        <p14:creationId xmlns:p14="http://schemas.microsoft.com/office/powerpoint/2010/main" val="263071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838200" y="914400"/>
            <a:ext cx="7651750" cy="2514600"/>
          </a:xfrm>
        </p:spPr>
        <p:txBody>
          <a:bodyPr/>
          <a:lstStyle/>
          <a:p>
            <a:pPr algn="ctr" eaLnBrk="1" hangingPunct="1"/>
            <a:r>
              <a:rPr lang="en-US" alt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approach</a:t>
            </a:r>
          </a:p>
        </p:txBody>
      </p:sp>
    </p:spTree>
    <p:extLst>
      <p:ext uri="{BB962C8B-B14F-4D97-AF65-F5344CB8AC3E}">
        <p14:creationId xmlns:p14="http://schemas.microsoft.com/office/powerpoint/2010/main" val="115325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D0870A-832B-435B-9B40-6F9F28FB700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4825" y="410081"/>
            <a:ext cx="8134349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US" sz="4000" dirty="0" smtClean="0">
              <a:latin typeface="+mn-lt"/>
            </a:endParaRPr>
          </a:p>
          <a:p>
            <a:pPr algn="just">
              <a:spcAft>
                <a:spcPts val="600"/>
              </a:spcAft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Job description of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macroprudential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policy in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three core directions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2573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When to act?</a:t>
            </a:r>
          </a:p>
          <a:p>
            <a:pPr marL="12573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How to act?</a:t>
            </a:r>
          </a:p>
          <a:p>
            <a:pPr marL="12573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How much to act?</a:t>
            </a:r>
          </a:p>
          <a:p>
            <a:pPr algn="just">
              <a:spcAft>
                <a:spcPts val="600"/>
              </a:spcAft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Need for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simple implementable optimal rules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instruments setting </a:t>
            </a:r>
          </a:p>
          <a:p>
            <a:pPr algn="just"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Need for a proper understanding of the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interaction between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macroprudential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instruments and financial stability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related objectives </a:t>
            </a:r>
          </a:p>
          <a:p>
            <a:pPr marL="571500" indent="-5715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32019" y="305166"/>
            <a:ext cx="7658100" cy="6463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1B449C"/>
                </a:solidFill>
                <a:cs typeface="Arial" panose="020B0604020202020204" pitchFamily="34" charset="0"/>
              </a:rPr>
              <a:t>Motivation</a:t>
            </a:r>
            <a:endParaRPr lang="en-US" sz="3600" b="1" dirty="0">
              <a:solidFill>
                <a:srgbClr val="1B449C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06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67553" y="152400"/>
            <a:ext cx="8763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004BA6"/>
                </a:solidFill>
                <a:latin typeface="Calibri Light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 structural approach for the </a:t>
            </a:r>
            <a:r>
              <a:rPr lang="en-US" alt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macroprudential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policy </a:t>
            </a:r>
            <a:r>
              <a:rPr lang="en-US" alt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stance: framework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228600" y="1219200"/>
            <a:ext cx="8610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n-US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Financial-business </a:t>
            </a:r>
            <a:r>
              <a:rPr lang="en-US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</a:t>
            </a:r>
            <a:r>
              <a:rPr lang="en-US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facts as </a:t>
            </a:r>
            <a:r>
              <a:rPr lang="en-US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3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Iacoviello</a:t>
            </a:r>
            <a:r>
              <a:rPr lang="en-US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(2013) and Rubio and Carrasco-</a:t>
            </a:r>
            <a:r>
              <a:rPr lang="en-US" sz="23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Gallego</a:t>
            </a:r>
            <a:r>
              <a:rPr lang="en-US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(2014</a:t>
            </a:r>
            <a:r>
              <a:rPr lang="en-US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are </a:t>
            </a:r>
            <a:r>
              <a:rPr lang="en-US" sz="23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analysed</a:t>
            </a:r>
            <a:r>
              <a:rPr lang="en-US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US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 a Dynamic Stochastic General Equilibrium (DSGE) </a:t>
            </a:r>
            <a:r>
              <a:rPr lang="en-US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endParaRPr lang="en-US" sz="2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7772400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525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90500" y="152400"/>
            <a:ext cx="8763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004BA6"/>
                </a:solidFill>
                <a:latin typeface="Calibri Light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</a:pP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 structural approach for the </a:t>
            </a:r>
            <a:r>
              <a:rPr lang="en-US" alt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macroprudential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policy </a:t>
            </a:r>
            <a:r>
              <a:rPr lang="en-US" alt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stance: implementation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190500" y="1524000"/>
            <a:ext cx="8610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200" kern="1200">
                <a:solidFill>
                  <a:srgbClr val="6E6F72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Calibration at quarterly frequency for Romanian economy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Exogenous disturbance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technology and housing shocks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Solving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Second order approximation for the welfare based optimal </a:t>
            </a:r>
          </a:p>
          <a:p>
            <a:pPr marL="0" indent="0" algn="just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policy adopted by the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macroprudential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authority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Instruments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Loan-to-Value (LTV) and Countercyclical Capital Buffer (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CCyB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Macroprudential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decisions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 algn="just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static exogenous rules</a:t>
            </a:r>
          </a:p>
          <a:p>
            <a:pPr marL="0" indent="0" algn="just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ii) dynamic hybrid (endogenous and exogenous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rules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9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52400" y="76200"/>
            <a:ext cx="8763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004BA6"/>
                </a:solidFill>
                <a:latin typeface="Calibri Light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defRPr sz="6000">
                <a:solidFill>
                  <a:srgbClr val="004BA6"/>
                </a:solidFill>
                <a:latin typeface="Calibri Light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</a:pP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 structural approach for the </a:t>
            </a:r>
            <a:r>
              <a:rPr lang="en-US" alt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macroprudential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policy </a:t>
            </a:r>
            <a:r>
              <a:rPr lang="en-US" alt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stance: implementation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7" y="1295400"/>
            <a:ext cx="7858126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50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1" y="228599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Optimal parameters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1" y="887775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Optimal parameters for the five rules were obtained by numerical optimization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0122642"/>
                  </p:ext>
                </p:extLst>
              </p:nvPr>
            </p:nvGraphicFramePr>
            <p:xfrm>
              <a:off x="533402" y="1731617"/>
              <a:ext cx="8229599" cy="413578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85694">
                      <a:extLst>
                        <a:ext uri="{9D8B030D-6E8A-4147-A177-3AD203B41FA5}">
                          <a16:colId xmlns:a16="http://schemas.microsoft.com/office/drawing/2014/main" val="1685515923"/>
                        </a:ext>
                      </a:extLst>
                    </a:gridCol>
                    <a:gridCol w="863201">
                      <a:extLst>
                        <a:ext uri="{9D8B030D-6E8A-4147-A177-3AD203B41FA5}">
                          <a16:colId xmlns:a16="http://schemas.microsoft.com/office/drawing/2014/main" val="1481916030"/>
                        </a:ext>
                      </a:extLst>
                    </a:gridCol>
                    <a:gridCol w="1400343">
                      <a:extLst>
                        <a:ext uri="{9D8B030D-6E8A-4147-A177-3AD203B41FA5}">
                          <a16:colId xmlns:a16="http://schemas.microsoft.com/office/drawing/2014/main" val="2190693520"/>
                        </a:ext>
                      </a:extLst>
                    </a:gridCol>
                    <a:gridCol w="988953">
                      <a:extLst>
                        <a:ext uri="{9D8B030D-6E8A-4147-A177-3AD203B41FA5}">
                          <a16:colId xmlns:a16="http://schemas.microsoft.com/office/drawing/2014/main" val="4271717062"/>
                        </a:ext>
                      </a:extLst>
                    </a:gridCol>
                    <a:gridCol w="1112909">
                      <a:extLst>
                        <a:ext uri="{9D8B030D-6E8A-4147-A177-3AD203B41FA5}">
                          <a16:colId xmlns:a16="http://schemas.microsoft.com/office/drawing/2014/main" val="612569886"/>
                        </a:ext>
                      </a:extLst>
                    </a:gridCol>
                    <a:gridCol w="1778499">
                      <a:extLst>
                        <a:ext uri="{9D8B030D-6E8A-4147-A177-3AD203B41FA5}">
                          <a16:colId xmlns:a16="http://schemas.microsoft.com/office/drawing/2014/main" val="3749373453"/>
                        </a:ext>
                      </a:extLst>
                    </a:gridCol>
                  </a:tblGrid>
                  <a:tr h="8366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Static Rule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Static Rule Bayes Uncertainty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Standard Rule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Inertial Standard Rule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Inertial  Forward-Looking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Rule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486165625"/>
                      </a:ext>
                    </a:extLst>
                  </a:tr>
                  <a:tr h="36376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Optimal CAR (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4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ro-RO" sz="14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𝐂𝐀𝐑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20.91 %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20.02 %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82341589"/>
                      </a:ext>
                    </a:extLst>
                  </a:tr>
                  <a:tr h="36376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Optimal LTV (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4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ro-RO" sz="14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𝐋𝐓𝐕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77.08%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78.19 %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00455441"/>
                      </a:ext>
                    </a:extLst>
                  </a:tr>
                  <a:tr h="51142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Sensitivity to credit gap 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0.0161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0.0150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0.0133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429225535"/>
                      </a:ext>
                    </a:extLst>
                  </a:tr>
                  <a:tr h="55776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Sensitivity to housing prices gap 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0.0531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0.0106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0.0108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20672722"/>
                      </a:ext>
                    </a:extLst>
                  </a:tr>
                  <a:tr h="36376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CAR rule persistence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0.8748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0.8761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63026882"/>
                      </a:ext>
                    </a:extLst>
                  </a:tr>
                  <a:tr h="36376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LTV rule persistence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0.8564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0.8582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20242920"/>
                      </a:ext>
                    </a:extLst>
                  </a:tr>
                  <a:tr h="77489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Conditional Consumption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Gains (%)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-2.05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0.0039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-0.0044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-0.0041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890975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0122642"/>
                  </p:ext>
                </p:extLst>
              </p:nvPr>
            </p:nvGraphicFramePr>
            <p:xfrm>
              <a:off x="533402" y="1731617"/>
              <a:ext cx="8229599" cy="413578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85694">
                      <a:extLst>
                        <a:ext uri="{9D8B030D-6E8A-4147-A177-3AD203B41FA5}">
                          <a16:colId xmlns:a16="http://schemas.microsoft.com/office/drawing/2014/main" val="1685515923"/>
                        </a:ext>
                      </a:extLst>
                    </a:gridCol>
                    <a:gridCol w="863201">
                      <a:extLst>
                        <a:ext uri="{9D8B030D-6E8A-4147-A177-3AD203B41FA5}">
                          <a16:colId xmlns:a16="http://schemas.microsoft.com/office/drawing/2014/main" val="1481916030"/>
                        </a:ext>
                      </a:extLst>
                    </a:gridCol>
                    <a:gridCol w="1400343">
                      <a:extLst>
                        <a:ext uri="{9D8B030D-6E8A-4147-A177-3AD203B41FA5}">
                          <a16:colId xmlns:a16="http://schemas.microsoft.com/office/drawing/2014/main" val="2190693520"/>
                        </a:ext>
                      </a:extLst>
                    </a:gridCol>
                    <a:gridCol w="988953">
                      <a:extLst>
                        <a:ext uri="{9D8B030D-6E8A-4147-A177-3AD203B41FA5}">
                          <a16:colId xmlns:a16="http://schemas.microsoft.com/office/drawing/2014/main" val="4271717062"/>
                        </a:ext>
                      </a:extLst>
                    </a:gridCol>
                    <a:gridCol w="1112909">
                      <a:extLst>
                        <a:ext uri="{9D8B030D-6E8A-4147-A177-3AD203B41FA5}">
                          <a16:colId xmlns:a16="http://schemas.microsoft.com/office/drawing/2014/main" val="612569886"/>
                        </a:ext>
                      </a:extLst>
                    </a:gridCol>
                    <a:gridCol w="1778499">
                      <a:extLst>
                        <a:ext uri="{9D8B030D-6E8A-4147-A177-3AD203B41FA5}">
                          <a16:colId xmlns:a16="http://schemas.microsoft.com/office/drawing/2014/main" val="3749373453"/>
                        </a:ext>
                      </a:extLst>
                    </a:gridCol>
                  </a:tblGrid>
                  <a:tr h="8366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Static Rule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Static Rule Bayes Uncertainty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Standard Rule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Inertial Standard Rule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Inertial  Forward-Looking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Rule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486165625"/>
                      </a:ext>
                    </a:extLst>
                  </a:tr>
                  <a:tr h="3637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92" t="-230000" r="-296199" b="-8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20.91 %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20.02 %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82341589"/>
                      </a:ext>
                    </a:extLst>
                  </a:tr>
                  <a:tr h="3637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92" t="-330000" r="-296199" b="-7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77.08%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78.19 %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00455441"/>
                      </a:ext>
                    </a:extLst>
                  </a:tr>
                  <a:tr h="51142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Sensitivity to credit gap 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0.0161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0.0150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0.0133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429225535"/>
                      </a:ext>
                    </a:extLst>
                  </a:tr>
                  <a:tr h="55776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Sensitivity to housing prices gap 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0.0531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0.0106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0.0108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20672722"/>
                      </a:ext>
                    </a:extLst>
                  </a:tr>
                  <a:tr h="36376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CAR rule persistence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0.8748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0.8761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63026882"/>
                      </a:ext>
                    </a:extLst>
                  </a:tr>
                  <a:tr h="36376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LTV rule persistence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0.8564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0.8582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20242920"/>
                      </a:ext>
                    </a:extLst>
                  </a:tr>
                  <a:tr h="77489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Conditional Consumption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Gains (%)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---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-2.05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0.0039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-0.0044</a:t>
                          </a:r>
                          <a:endParaRPr lang="en-US" sz="1400" b="1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-0.0041</a:t>
                          </a:r>
                          <a:endParaRPr lang="en-US" sz="1400" b="1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890975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Rectangle 2"/>
          <p:cNvSpPr/>
          <p:nvPr/>
        </p:nvSpPr>
        <p:spPr>
          <a:xfrm>
            <a:off x="6329578" y="5867402"/>
            <a:ext cx="243342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Source: </a:t>
            </a:r>
            <a:r>
              <a:rPr lang="en-US" sz="14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authors’ </a:t>
            </a:r>
            <a:r>
              <a:rPr lang="en-US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estimations</a:t>
            </a:r>
            <a:endParaRPr lang="en-US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81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Simulated Volatility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9906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Policy makers are interested to minimize the volatility of some variables of interest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712714"/>
              </p:ext>
            </p:extLst>
          </p:nvPr>
        </p:nvGraphicFramePr>
        <p:xfrm>
          <a:off x="381000" y="1828800"/>
          <a:ext cx="8381999" cy="411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7080">
                  <a:extLst>
                    <a:ext uri="{9D8B030D-6E8A-4147-A177-3AD203B41FA5}">
                      <a16:colId xmlns:a16="http://schemas.microsoft.com/office/drawing/2014/main" val="2187071696"/>
                    </a:ext>
                  </a:extLst>
                </a:gridCol>
                <a:gridCol w="975387">
                  <a:extLst>
                    <a:ext uri="{9D8B030D-6E8A-4147-A177-3AD203B41FA5}">
                      <a16:colId xmlns:a16="http://schemas.microsoft.com/office/drawing/2014/main" val="3804466016"/>
                    </a:ext>
                  </a:extLst>
                </a:gridCol>
                <a:gridCol w="1407987">
                  <a:extLst>
                    <a:ext uri="{9D8B030D-6E8A-4147-A177-3AD203B41FA5}">
                      <a16:colId xmlns:a16="http://schemas.microsoft.com/office/drawing/2014/main" val="2101562162"/>
                    </a:ext>
                  </a:extLst>
                </a:gridCol>
                <a:gridCol w="994352">
                  <a:extLst>
                    <a:ext uri="{9D8B030D-6E8A-4147-A177-3AD203B41FA5}">
                      <a16:colId xmlns:a16="http://schemas.microsoft.com/office/drawing/2014/main" val="1437840152"/>
                    </a:ext>
                  </a:extLst>
                </a:gridCol>
                <a:gridCol w="1118985">
                  <a:extLst>
                    <a:ext uri="{9D8B030D-6E8A-4147-A177-3AD203B41FA5}">
                      <a16:colId xmlns:a16="http://schemas.microsoft.com/office/drawing/2014/main" val="2846814842"/>
                    </a:ext>
                  </a:extLst>
                </a:gridCol>
                <a:gridCol w="1788208">
                  <a:extLst>
                    <a:ext uri="{9D8B030D-6E8A-4147-A177-3AD203B41FA5}">
                      <a16:colId xmlns:a16="http://schemas.microsoft.com/office/drawing/2014/main" val="3516650021"/>
                    </a:ext>
                  </a:extLst>
                </a:gridCol>
              </a:tblGrid>
              <a:tr h="1376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Static Rule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Static Rule Bayes Uncertainty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 Rule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Inertial Standard Rule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Inertial  Forward-Looking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Rule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1540258"/>
                  </a:ext>
                </a:extLst>
              </a:tr>
              <a:tr h="547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Credit gap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19.78 %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19.72 %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18.45%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18.03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6058901"/>
                  </a:ext>
                </a:extLst>
              </a:tr>
              <a:tr h="547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Loans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22.38 %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22.32 %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21.03%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20.6 %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20.63%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7552465"/>
                  </a:ext>
                </a:extLst>
              </a:tr>
              <a:tr h="547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GDP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3.43 %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3.43 %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3.42%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3.43%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3.43%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0065296"/>
                  </a:ext>
                </a:extLst>
              </a:tr>
              <a:tr h="547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Housing prices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17.30 %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17.27 %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17.23%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17.21%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17.2%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1905110"/>
                  </a:ext>
                </a:extLst>
              </a:tr>
              <a:tr h="547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Welfare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0.138 %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0.137 %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0.132%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0.14%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0.137%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782192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329576" y="5886138"/>
            <a:ext cx="243342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Source: </a:t>
            </a:r>
            <a:r>
              <a:rPr lang="en-US" sz="14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authors’ </a:t>
            </a:r>
            <a:r>
              <a:rPr lang="en-US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estimations</a:t>
            </a:r>
            <a:endParaRPr lang="en-US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0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Impulse-response functions to a shock in technology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990600"/>
            <a:ext cx="838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82706"/>
            <a:ext cx="8382000" cy="48370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29578" y="5867402"/>
            <a:ext cx="243342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Source: </a:t>
            </a:r>
            <a:r>
              <a:rPr lang="en-US" sz="14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authors’ </a:t>
            </a:r>
            <a:r>
              <a:rPr lang="en-US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estimations</a:t>
            </a:r>
            <a:endParaRPr lang="en-US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53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Impulse-response functions to a shock in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housing demand 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990600"/>
            <a:ext cx="838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120898"/>
            <a:ext cx="8420100" cy="483709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29578" y="5867402"/>
            <a:ext cx="243342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Source: </a:t>
            </a:r>
            <a:r>
              <a:rPr lang="en-US" sz="14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authors’ </a:t>
            </a:r>
            <a:r>
              <a:rPr lang="en-US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estimations</a:t>
            </a:r>
            <a:endParaRPr lang="en-US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65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838200" y="914400"/>
            <a:ext cx="7651750" cy="2514600"/>
          </a:xfrm>
        </p:spPr>
        <p:txBody>
          <a:bodyPr/>
          <a:lstStyle/>
          <a:p>
            <a:pPr algn="ctr" eaLnBrk="1" hangingPunct="1"/>
            <a:r>
              <a:rPr lang="en-US" altLang="en-US" sz="4400" b="1" dirty="0" smtClean="0"/>
              <a:t>Growth-at-Risk approach</a:t>
            </a:r>
          </a:p>
        </p:txBody>
      </p:sp>
    </p:spTree>
    <p:extLst>
      <p:ext uri="{BB962C8B-B14F-4D97-AF65-F5344CB8AC3E}">
        <p14:creationId xmlns:p14="http://schemas.microsoft.com/office/powerpoint/2010/main" val="29105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8700" y="3075057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Thank you for your attention</a:t>
            </a:r>
            <a:r>
              <a:rPr lang="ro-RO" sz="4000" dirty="0" smtClean="0">
                <a:solidFill>
                  <a:schemeClr val="bg1"/>
                </a:solidFill>
              </a:rPr>
              <a:t>!</a:t>
            </a:r>
            <a:endParaRPr lang="en-US" sz="4000" dirty="0">
              <a:solidFill>
                <a:schemeClr val="bg1"/>
              </a:solidFill>
              <a:latin typeface="Myriad Pro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Motivation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2900" y="990600"/>
            <a:ext cx="84582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/>
              <a:t>The importance given to </a:t>
            </a:r>
            <a:r>
              <a:rPr lang="en-US" sz="2200" b="1" dirty="0"/>
              <a:t>financial conditions </a:t>
            </a:r>
            <a:r>
              <a:rPr lang="en-US" sz="2200" dirty="0"/>
              <a:t>and their impact on economic activity has risen sharply after the recent Global Financial Crisis, triggering strong policy responses worldwide</a:t>
            </a:r>
            <a:endParaRPr lang="en-US" sz="2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Assessing 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macroprudential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policy stance </a:t>
            </a:r>
            <a:r>
              <a:rPr lang="en-US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paramount to implementing policies and instruments in a countercyclical manner, in order to obtain a </a:t>
            </a:r>
            <a:r>
              <a:rPr lang="en-US" sz="2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welfare-enhancing policy </a:t>
            </a:r>
            <a:r>
              <a:rPr lang="en-US" sz="2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framework</a:t>
            </a:r>
          </a:p>
          <a:p>
            <a:pPr algn="just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200" dirty="0"/>
              <a:t>In </a:t>
            </a:r>
            <a:r>
              <a:rPr lang="en-US" sz="2200" dirty="0" smtClean="0"/>
              <a:t>practice, the varied </a:t>
            </a:r>
            <a:r>
              <a:rPr lang="en-US" sz="2200" dirty="0"/>
              <a:t>nature of systemic risks and instruments </a:t>
            </a:r>
            <a:r>
              <a:rPr lang="en-US" sz="2200" dirty="0" smtClean="0">
                <a:sym typeface="Wingdings" panose="05000000000000000000" pitchFamily="2" charset="2"/>
              </a:rPr>
              <a:t></a:t>
            </a:r>
            <a:r>
              <a:rPr lang="en-US" sz="2200" dirty="0" smtClean="0"/>
              <a:t> </a:t>
            </a:r>
            <a:r>
              <a:rPr lang="en-US" sz="2200" dirty="0"/>
              <a:t>tracking the </a:t>
            </a:r>
            <a:r>
              <a:rPr lang="en-US" sz="2200" dirty="0" smtClean="0"/>
              <a:t>stance = </a:t>
            </a:r>
            <a:r>
              <a:rPr lang="en-US" sz="2200" dirty="0"/>
              <a:t>a daunting task for </a:t>
            </a:r>
            <a:r>
              <a:rPr lang="en-US" sz="2200" dirty="0" err="1"/>
              <a:t>macroprudential</a:t>
            </a:r>
            <a:r>
              <a:rPr lang="en-US" sz="2200" dirty="0"/>
              <a:t> policy-makers in developed, as well as emerging market </a:t>
            </a:r>
            <a:r>
              <a:rPr lang="en-US" sz="2200" dirty="0" smtClean="0"/>
              <a:t>economies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dirty="0" smtClean="0"/>
              <a:t>The Romanian </a:t>
            </a:r>
            <a:r>
              <a:rPr lang="en-US" sz="2200" dirty="0"/>
              <a:t>macro-financial environment showed a strong </a:t>
            </a:r>
            <a:r>
              <a:rPr lang="en-US" sz="2200" dirty="0" err="1"/>
              <a:t>procyclical</a:t>
            </a:r>
            <a:r>
              <a:rPr lang="en-US" sz="2200" dirty="0"/>
              <a:t> pattern or a “</a:t>
            </a:r>
            <a:r>
              <a:rPr lang="en-US" sz="2200" i="1" dirty="0"/>
              <a:t>Boom &amp; Bust</a:t>
            </a:r>
            <a:r>
              <a:rPr lang="en-US" sz="2200" dirty="0"/>
              <a:t>” </a:t>
            </a:r>
            <a:r>
              <a:rPr lang="en-US" sz="2200" dirty="0" smtClean="0"/>
              <a:t>behavior </a:t>
            </a:r>
            <a:r>
              <a:rPr lang="en-US" sz="2200" dirty="0" smtClean="0">
                <a:sym typeface="Wingdings" panose="05000000000000000000" pitchFamily="2" charset="2"/>
              </a:rPr>
              <a:t> </a:t>
            </a:r>
            <a:r>
              <a:rPr lang="en-US" sz="2200" dirty="0"/>
              <a:t>proper use of </a:t>
            </a:r>
            <a:r>
              <a:rPr lang="en-US" sz="2200" dirty="0" err="1"/>
              <a:t>macroprudential</a:t>
            </a:r>
            <a:r>
              <a:rPr lang="en-US" sz="2200" dirty="0"/>
              <a:t> tools can correct this behavior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7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Literature review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2900" y="990600"/>
            <a:ext cx="8458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Surge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literature related to estimating the distribution of economic growth conditional on financial variables, in a </a:t>
            </a: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Growth-at-Risk (</a:t>
            </a:r>
            <a:r>
              <a:rPr lang="en-US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GaR</a:t>
            </a: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framework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(Yao and Wang, 2001</a:t>
            </a:r>
            <a:r>
              <a:rPr lang="en-US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):</a:t>
            </a:r>
          </a:p>
          <a:p>
            <a:pPr algn="just"/>
            <a:endParaRPr lang="en-US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Adrian,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Boyarchenko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Giannone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(2017) </a:t>
            </a:r>
            <a:r>
              <a:rPr lang="en-US" dirty="0"/>
              <a:t>study the relationship between economic growth and financial conditions in a quantile regression </a:t>
            </a:r>
            <a:r>
              <a:rPr lang="en-US" dirty="0" smtClean="0"/>
              <a:t>framework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Prasad (2019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dirty="0" smtClean="0"/>
              <a:t>outlines </a:t>
            </a:r>
            <a:r>
              <a:rPr lang="en-US" dirty="0"/>
              <a:t>the application of the Growth-at-Risk framework in the </a:t>
            </a:r>
            <a:r>
              <a:rPr lang="en-US" dirty="0" smtClean="0"/>
              <a:t>IMF Country </a:t>
            </a:r>
            <a:r>
              <a:rPr lang="en-US" dirty="0"/>
              <a:t>Surveillance </a:t>
            </a:r>
            <a:r>
              <a:rPr lang="en-US" dirty="0" smtClean="0"/>
              <a:t>process - </a:t>
            </a:r>
            <a:r>
              <a:rPr lang="en-US" dirty="0"/>
              <a:t>financial conditions index based on </a:t>
            </a:r>
            <a:r>
              <a:rPr lang="en-US" dirty="0" err="1"/>
              <a:t>subindices</a:t>
            </a:r>
            <a:r>
              <a:rPr lang="en-US" dirty="0"/>
              <a:t> related to price of risk, leverage and external </a:t>
            </a:r>
            <a:r>
              <a:rPr lang="en-US" dirty="0" smtClean="0"/>
              <a:t>condition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Bank </a:t>
            </a:r>
            <a:r>
              <a:rPr lang="en-US" dirty="0"/>
              <a:t>of England </a:t>
            </a:r>
            <a:r>
              <a:rPr lang="en-US" dirty="0" smtClean="0"/>
              <a:t>- developed the </a:t>
            </a:r>
            <a:r>
              <a:rPr lang="en-US" dirty="0" err="1" smtClean="0"/>
              <a:t>GaR</a:t>
            </a:r>
            <a:r>
              <a:rPr lang="en-US" dirty="0" smtClean="0"/>
              <a:t> </a:t>
            </a:r>
            <a:r>
              <a:rPr lang="en-US" dirty="0"/>
              <a:t>approach in several working papers focusing on different areas of </a:t>
            </a:r>
            <a:r>
              <a:rPr lang="en-US" dirty="0" err="1"/>
              <a:t>macroprudential</a:t>
            </a:r>
            <a:r>
              <a:rPr lang="en-US" dirty="0"/>
              <a:t> </a:t>
            </a:r>
            <a:r>
              <a:rPr lang="en-US" dirty="0" smtClean="0"/>
              <a:t>policy, e.g.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Aikman et al. (2018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Bundesbank (2021) </a:t>
            </a:r>
            <a:r>
              <a:rPr lang="en-US" dirty="0" smtClean="0"/>
              <a:t>- implementation </a:t>
            </a:r>
            <a:r>
              <a:rPr lang="en-US" dirty="0"/>
              <a:t>of the </a:t>
            </a:r>
            <a:r>
              <a:rPr lang="en-US" dirty="0" err="1"/>
              <a:t>GaR</a:t>
            </a:r>
            <a:r>
              <a:rPr lang="en-US" dirty="0"/>
              <a:t> framework, using the traditional quantile regression approach, but also extensions such as a structural Quantile VAR model (</a:t>
            </a:r>
            <a:r>
              <a:rPr lang="en-US" dirty="0" smtClean="0"/>
              <a:t>QVAR)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Other work done at the Banca </a:t>
            </a:r>
            <a:r>
              <a:rPr lang="en-US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d’Italia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Banco </a:t>
            </a:r>
            <a:r>
              <a:rPr lang="en-US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d’Espa</a:t>
            </a:r>
            <a:r>
              <a:rPr lang="en-US" dirty="0" err="1" smtClean="0"/>
              <a:t>ñ</a:t>
            </a:r>
            <a:r>
              <a:rPr lang="en-US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the ESRB</a:t>
            </a:r>
          </a:p>
        </p:txBody>
      </p:sp>
    </p:spTree>
    <p:extLst>
      <p:ext uri="{BB962C8B-B14F-4D97-AF65-F5344CB8AC3E}">
        <p14:creationId xmlns:p14="http://schemas.microsoft.com/office/powerpoint/2010/main" val="216381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Modelling approach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914400"/>
            <a:ext cx="861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Formally,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quantile regression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model minimizes the sum of absolute errors and weighs the errors via the quantile loss function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28056" y="2000310"/>
                <a:ext cx="8458200" cy="2267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𝐺𝐴𝑃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𝐶𝐿𝐼𝐹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𝐶𝐴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𝑆𝑂𝐿𝑉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𝐵𝐵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𝐺𝐸𝑃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=10, 20,…, 90,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=4, 8, 12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where</a:t>
                </a:r>
                <a:endParaRPr lang="en-US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argmin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sub>
                              </m:s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ℝ</m:t>
                                  </m:r>
                                </m:e>
                                <m:sup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p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≥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1−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e>
                              </m:d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&lt;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𝜏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56" y="2000310"/>
                <a:ext cx="8458200" cy="2267480"/>
              </a:xfrm>
              <a:prstGeom prst="rect">
                <a:avLst/>
              </a:prstGeom>
              <a:blipFill>
                <a:blip r:embed="rId2"/>
                <a:stretch>
                  <a:fillRect l="-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04800" y="4572000"/>
                <a:ext cx="8504712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 smtClean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dependent variable </a:t>
                </a:r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|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 </a:t>
                </a:r>
                <a:r>
                  <a:rPr lang="en-US" sz="18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is represented by the annualized average real GDP growth rate over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h</m:t>
                    </m:r>
                  </m:oMath>
                </a14:m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quarters ahead and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is the percentile of interest defined </a:t>
                </a:r>
                <a:r>
                  <a:rPr lang="en-US" sz="18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 </a:t>
                </a:r>
                <a:r>
                  <a:rPr lang="en-US" sz="1800" i="1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priori</a:t>
                </a:r>
                <a:r>
                  <a:rPr lang="en-US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 smtClean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(benchmark values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𝑄</m:t>
                    </m:r>
                  </m:oMath>
                </a14:m>
                <a:r>
                  <a:rPr lang="en-US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th</m:t>
                        </m:r>
                      </m:sup>
                    </m:sSup>
                  </m:oMath>
                </a14:m>
                <a:r>
                  <a:rPr lang="en-US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percentile)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572000"/>
                <a:ext cx="8504712" cy="1338828"/>
              </a:xfrm>
              <a:prstGeom prst="rect">
                <a:avLst/>
              </a:prstGeom>
              <a:blipFill>
                <a:blip r:embed="rId3"/>
                <a:stretch>
                  <a:fillRect l="-573" r="-573" b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3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Modelling approach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838200"/>
            <a:ext cx="8610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Potential </a:t>
            </a: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drawback </a:t>
            </a:r>
            <a:r>
              <a:rPr lang="en-US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limited data series &amp; high parameter uncertainty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Solution = </a:t>
            </a:r>
            <a:r>
              <a:rPr lang="en-US" sz="2000" b="1" dirty="0"/>
              <a:t>model averaging approach</a:t>
            </a:r>
            <a:r>
              <a:rPr lang="en-US" sz="2000" dirty="0"/>
              <a:t> to the Growth-at-Risk quantile </a:t>
            </a:r>
            <a:r>
              <a:rPr lang="en-US" sz="2000" dirty="0" smtClean="0"/>
              <a:t>regressions, involving </a:t>
            </a:r>
            <a:r>
              <a:rPr lang="en-US" sz="2000" dirty="0"/>
              <a:t>the following </a:t>
            </a:r>
            <a:r>
              <a:rPr lang="en-US" sz="2000" dirty="0" smtClean="0"/>
              <a:t>steps:</a:t>
            </a:r>
          </a:p>
          <a:p>
            <a:pPr marL="342900" indent="-342900" algn="just">
              <a:buFont typeface="Wingdings" panose="05000000000000000000" pitchFamily="2" charset="2"/>
              <a:buChar char="è"/>
            </a:pPr>
            <a:endParaRPr lang="en-US" sz="2000" dirty="0"/>
          </a:p>
          <a:p>
            <a:pPr marL="457200" lvl="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US" sz="2000" dirty="0"/>
              <a:t>Estimate all model combinations with </a:t>
            </a:r>
            <a:r>
              <a:rPr lang="en-US" sz="2000" dirty="0" smtClean="0"/>
              <a:t>variables </a:t>
            </a:r>
            <a:r>
              <a:rPr lang="en-US" sz="2000" dirty="0"/>
              <a:t>raging from 2 to </a:t>
            </a:r>
            <a:r>
              <a:rPr lang="en-US" sz="2000" dirty="0" smtClean="0"/>
              <a:t>7 </a:t>
            </a:r>
            <a:r>
              <a:rPr lang="en-US" sz="2000" dirty="0"/>
              <a:t>– we run a total of 31 quantile regressions for each time horizon and quantile.</a:t>
            </a:r>
          </a:p>
          <a:p>
            <a:pPr marL="457200" lvl="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US" sz="2000" dirty="0"/>
              <a:t>Build the conditional </a:t>
            </a:r>
            <a:r>
              <a:rPr lang="en-US" sz="2000" dirty="0" smtClean="0"/>
              <a:t>forecast series</a:t>
            </a:r>
            <a:endParaRPr lang="en-US" sz="2000" dirty="0"/>
          </a:p>
          <a:p>
            <a:pPr marL="457200" lvl="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US" sz="2000" dirty="0"/>
              <a:t>Compute the Quantile Loss for each model combination based on the check function </a:t>
            </a:r>
            <a:endParaRPr lang="en-US" sz="2000" dirty="0" smtClean="0"/>
          </a:p>
          <a:p>
            <a:pPr marL="457200" lvl="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Derive </a:t>
            </a:r>
            <a:r>
              <a:rPr lang="en-US" sz="2000" dirty="0"/>
              <a:t>weights based on the sum of Quantile Losses for all the model combinations and compute the final weighted series to obtain the </a:t>
            </a:r>
            <a:r>
              <a:rPr lang="en-US" sz="2000" dirty="0" err="1"/>
              <a:t>GaR</a:t>
            </a:r>
            <a:r>
              <a:rPr lang="en-US" sz="2000" dirty="0"/>
              <a:t> estimate:</a:t>
            </a:r>
          </a:p>
          <a:p>
            <a:pPr algn="just"/>
            <a:endParaRPr lang="en-US" sz="2000" dirty="0" smtClean="0"/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447800" y="5410200"/>
                <a:ext cx="6629400" cy="848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𝐺𝑎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𝐺𝑎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nary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where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1\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1\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5410200"/>
                <a:ext cx="6629400" cy="8485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914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Estimation results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153400" cy="4800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3810" y="892433"/>
            <a:ext cx="90232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Summary statistics for the quantile coefficients obtained </a:t>
            </a:r>
            <a:r>
              <a:rPr lang="en-US" sz="1600" b="1" dirty="0" smtClean="0"/>
              <a:t>from the </a:t>
            </a:r>
            <a:r>
              <a:rPr lang="en-US" sz="1600" b="1" dirty="0"/>
              <a:t>model combinations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6498715" y="6400800"/>
            <a:ext cx="2035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Source: authors’ estimation</a:t>
            </a:r>
          </a:p>
        </p:txBody>
      </p:sp>
    </p:spTree>
    <p:extLst>
      <p:ext uri="{BB962C8B-B14F-4D97-AF65-F5344CB8AC3E}">
        <p14:creationId xmlns:p14="http://schemas.microsoft.com/office/powerpoint/2010/main" val="23649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Estimation results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3" y="1676400"/>
            <a:ext cx="9144000" cy="4038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98715" y="6400800"/>
            <a:ext cx="2035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Source: authors’ estimation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71203" y="1190071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GaR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Fanchart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and the time-varying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GaR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density (kernel)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- 8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quarters</a:t>
            </a:r>
          </a:p>
        </p:txBody>
      </p:sp>
    </p:spTree>
    <p:extLst>
      <p:ext uri="{BB962C8B-B14F-4D97-AF65-F5344CB8AC3E}">
        <p14:creationId xmlns:p14="http://schemas.microsoft.com/office/powerpoint/2010/main" val="98781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Estimation results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98715" y="6400800"/>
            <a:ext cx="2035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Source: authors’ estimation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276101" y="1379075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Tail (left) and Median (right) </a:t>
            </a:r>
            <a:r>
              <a:rPr lang="en-US" b="1" dirty="0" err="1"/>
              <a:t>GaR</a:t>
            </a:r>
            <a:r>
              <a:rPr lang="en-US" b="1" dirty="0"/>
              <a:t> decomposition - 8 quarters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00" y="1748407"/>
            <a:ext cx="8715499" cy="389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87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5431</TotalTime>
  <Words>1340</Words>
  <Application>Microsoft Office PowerPoint</Application>
  <PresentationFormat>Letter Paper (8.5x11 in)</PresentationFormat>
  <Paragraphs>179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Myriad Pro Light</vt:lpstr>
      <vt:lpstr>Times New Roman</vt:lpstr>
      <vt:lpstr>Wingdings</vt:lpstr>
      <vt:lpstr>Office Theme</vt:lpstr>
      <vt:lpstr>Looking for the macroprudential policy stance</vt:lpstr>
      <vt:lpstr>Growth-at-Risk approach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approach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Seed</dc:creator>
  <cp:lastModifiedBy> </cp:lastModifiedBy>
  <cp:revision>370</cp:revision>
  <dcterms:created xsi:type="dcterms:W3CDTF">2014-12-11T10:18:47Z</dcterms:created>
  <dcterms:modified xsi:type="dcterms:W3CDTF">2021-12-03T16:55:43Z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4854e4d-cbd9-4add-afce-3efecf8cc4fb_Enabled">
    <vt:lpwstr>True</vt:lpwstr>
  </property>
  <property fmtid="{D5CDD505-2E9C-101B-9397-08002B2CF9AE}" pid="3" name="MSIP_Label_d4854e4d-cbd9-4add-afce-3efecf8cc4fb_SiteId">
    <vt:lpwstr>c4f8f904-47e9-4e03-8a3a-90619d4a24a0</vt:lpwstr>
  </property>
  <property fmtid="{D5CDD505-2E9C-101B-9397-08002B2CF9AE}" pid="4" name="MSIP_Label_d4854e4d-cbd9-4add-afce-3efecf8cc4fb_Owner">
    <vt:lpwstr>Matei.Kubinschi@bnr.ro</vt:lpwstr>
  </property>
  <property fmtid="{D5CDD505-2E9C-101B-9397-08002B2CF9AE}" pid="5" name="MSIP_Label_d4854e4d-cbd9-4add-afce-3efecf8cc4fb_SetDate">
    <vt:lpwstr>2021-12-03T14:54:33.5091650Z</vt:lpwstr>
  </property>
  <property fmtid="{D5CDD505-2E9C-101B-9397-08002B2CF9AE}" pid="6" name="MSIP_Label_d4854e4d-cbd9-4add-afce-3efecf8cc4fb_Name">
    <vt:lpwstr>Extern</vt:lpwstr>
  </property>
  <property fmtid="{D5CDD505-2E9C-101B-9397-08002B2CF9AE}" pid="7" name="MSIP_Label_d4854e4d-cbd9-4add-afce-3efecf8cc4fb_Application">
    <vt:lpwstr>Microsoft Azure Information Protection</vt:lpwstr>
  </property>
  <property fmtid="{D5CDD505-2E9C-101B-9397-08002B2CF9AE}" pid="8" name="MSIP_Label_d4854e4d-cbd9-4add-afce-3efecf8cc4fb_ActionId">
    <vt:lpwstr>ee84c20a-d4bc-40ad-96f3-912d174beb25</vt:lpwstr>
  </property>
  <property fmtid="{D5CDD505-2E9C-101B-9397-08002B2CF9AE}" pid="9" name="MSIP_Label_d4854e4d-cbd9-4add-afce-3efecf8cc4fb_Extended_MSFT_Method">
    <vt:lpwstr>Manual</vt:lpwstr>
  </property>
  <property fmtid="{D5CDD505-2E9C-101B-9397-08002B2CF9AE}" pid="10" name="Sensitivity">
    <vt:lpwstr>Extern</vt:lpwstr>
  </property>
</Properties>
</file>