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1" r:id="rId1"/>
  </p:sldMasterIdLst>
  <p:notesMasterIdLst>
    <p:notesMasterId r:id="rId14"/>
  </p:notesMasterIdLst>
  <p:handoutMasterIdLst>
    <p:handoutMasterId r:id="rId15"/>
  </p:handoutMasterIdLst>
  <p:sldIdLst>
    <p:sldId id="256" r:id="rId2"/>
    <p:sldId id="332" r:id="rId3"/>
    <p:sldId id="334" r:id="rId4"/>
    <p:sldId id="350" r:id="rId5"/>
    <p:sldId id="349" r:id="rId6"/>
    <p:sldId id="348" r:id="rId7"/>
    <p:sldId id="351" r:id="rId8"/>
    <p:sldId id="352" r:id="rId9"/>
    <p:sldId id="353" r:id="rId10"/>
    <p:sldId id="354" r:id="rId11"/>
    <p:sldId id="345" r:id="rId12"/>
    <p:sldId id="346" r:id="rId13"/>
  </p:sldIdLst>
  <p:sldSz cx="9144000" cy="6858000" type="screen4x3"/>
  <p:notesSz cx="6797675" cy="9928225"/>
  <p:defaultTextStyle>
    <a:defPPr>
      <a:defRPr lang="sr-Latn-R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Šabić" initials="AŠ" lastIdx="2" clrIdx="0">
    <p:extLst>
      <p:ext uri="{19B8F6BF-5375-455C-9EA6-DF929625EA0E}">
        <p15:presenceInfo xmlns:p15="http://schemas.microsoft.com/office/powerpoint/2012/main" userId="S-1-5-21-1288235128-2553061431-1978169118-7055" providerId="AD"/>
      </p:ext>
    </p:extLst>
  </p:cmAuthor>
  <p:cmAuthor id="2" name="Ozana Nadoveza Jelić" initials="ONJ" lastIdx="3" clrIdx="1">
    <p:extLst>
      <p:ext uri="{19B8F6BF-5375-455C-9EA6-DF929625EA0E}">
        <p15:presenceInfo xmlns:p15="http://schemas.microsoft.com/office/powerpoint/2012/main" userId="S-1-5-21-1288235128-2553061431-1978169118-30971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0A15C55-8517-42AA-B614-E9B94910E393}" styleName="Srednji stil 2 - Isticanje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Srednji stil 2 - Isticanj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4B1156A-380E-4F78-BDF5-A606A8083BF9}" styleName="Srednji stil 4 - Isticanje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A488322-F2BA-4B5B-9748-0D474271808F}" styleName="Srednji stil 3 - Isticanje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073A0DAA-6AF3-43AB-8588-CEC1D06C72B9}" styleName="Srednji stil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03447BB-5D67-496B-8E87-E561075AD55C}" styleName="Tamni stil 1 - Isticanje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Tamni stil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182" autoAdjust="0"/>
    <p:restoredTop sz="70581" autoAdjust="0"/>
  </p:normalViewPr>
  <p:slideViewPr>
    <p:cSldViewPr>
      <p:cViewPr varScale="1">
        <p:scale>
          <a:sx n="81" d="100"/>
          <a:sy n="81" d="100"/>
        </p:scale>
        <p:origin x="2340"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8002" name="Rectangle 2"/>
          <p:cNvSpPr>
            <a:spLocks noGrp="1" noChangeArrowheads="1"/>
          </p:cNvSpPr>
          <p:nvPr>
            <p:ph type="hdr" sz="quarter"/>
          </p:nvPr>
        </p:nvSpPr>
        <p:spPr bwMode="auto">
          <a:xfrm>
            <a:off x="0" y="0"/>
            <a:ext cx="2946400" cy="496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panose="020B0604020202020204" pitchFamily="34" charset="0"/>
              </a:defRPr>
            </a:lvl1pPr>
          </a:lstStyle>
          <a:p>
            <a:endParaRPr lang="en-US" altLang="sr-Latn-RS"/>
          </a:p>
        </p:txBody>
      </p:sp>
      <p:sp>
        <p:nvSpPr>
          <p:cNvPr id="128003" name="Rectangle 3"/>
          <p:cNvSpPr>
            <a:spLocks noGrp="1" noChangeArrowheads="1"/>
          </p:cNvSpPr>
          <p:nvPr>
            <p:ph type="dt" sz="quarter" idx="1"/>
          </p:nvPr>
        </p:nvSpPr>
        <p:spPr bwMode="auto">
          <a:xfrm>
            <a:off x="3849688" y="0"/>
            <a:ext cx="2946400" cy="496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panose="020B0604020202020204" pitchFamily="34" charset="0"/>
              </a:defRPr>
            </a:lvl1pPr>
          </a:lstStyle>
          <a:p>
            <a:endParaRPr lang="en-US" altLang="sr-Latn-RS"/>
          </a:p>
        </p:txBody>
      </p:sp>
      <p:sp>
        <p:nvSpPr>
          <p:cNvPr id="128004" name="Rectangle 4"/>
          <p:cNvSpPr>
            <a:spLocks noGrp="1" noChangeArrowheads="1"/>
          </p:cNvSpPr>
          <p:nvPr>
            <p:ph type="ftr" sz="quarter" idx="2"/>
          </p:nvPr>
        </p:nvSpPr>
        <p:spPr bwMode="auto">
          <a:xfrm>
            <a:off x="0" y="9430218"/>
            <a:ext cx="2946400" cy="496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panose="020B0604020202020204" pitchFamily="34" charset="0"/>
              </a:defRPr>
            </a:lvl1pPr>
          </a:lstStyle>
          <a:p>
            <a:endParaRPr lang="en-US" altLang="sr-Latn-RS"/>
          </a:p>
        </p:txBody>
      </p:sp>
      <p:sp>
        <p:nvSpPr>
          <p:cNvPr id="128005" name="Rectangle 5"/>
          <p:cNvSpPr>
            <a:spLocks noGrp="1" noChangeArrowheads="1"/>
          </p:cNvSpPr>
          <p:nvPr>
            <p:ph type="sldNum" sz="quarter" idx="3"/>
          </p:nvPr>
        </p:nvSpPr>
        <p:spPr bwMode="auto">
          <a:xfrm>
            <a:off x="3849688" y="9430218"/>
            <a:ext cx="2946400" cy="496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panose="020B0604020202020204" pitchFamily="34" charset="0"/>
              </a:defRPr>
            </a:lvl1pPr>
          </a:lstStyle>
          <a:p>
            <a:fld id="{63F499CC-CD0C-4924-8BDA-8680AC99ED39}" type="slidenum">
              <a:rPr lang="en-US" altLang="sr-Latn-RS"/>
              <a:pPr/>
              <a:t>‹#›</a:t>
            </a:fld>
            <a:endParaRPr lang="en-US" altLang="sr-Latn-RS"/>
          </a:p>
        </p:txBody>
      </p:sp>
    </p:spTree>
    <p:extLst>
      <p:ext uri="{BB962C8B-B14F-4D97-AF65-F5344CB8AC3E}">
        <p14:creationId xmlns:p14="http://schemas.microsoft.com/office/powerpoint/2010/main" val="15755042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0"/>
            <a:ext cx="2946400" cy="496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panose="020B0604020202020204" pitchFamily="34" charset="0"/>
              </a:defRPr>
            </a:lvl1pPr>
          </a:lstStyle>
          <a:p>
            <a:endParaRPr lang="en-US" altLang="sr-Latn-RS"/>
          </a:p>
        </p:txBody>
      </p:sp>
      <p:sp>
        <p:nvSpPr>
          <p:cNvPr id="21507" name="Rectangle 3"/>
          <p:cNvSpPr>
            <a:spLocks noGrp="1" noChangeArrowheads="1"/>
          </p:cNvSpPr>
          <p:nvPr>
            <p:ph type="dt" idx="1"/>
          </p:nvPr>
        </p:nvSpPr>
        <p:spPr bwMode="auto">
          <a:xfrm>
            <a:off x="3849688" y="0"/>
            <a:ext cx="2946400" cy="496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panose="020B0604020202020204" pitchFamily="34" charset="0"/>
              </a:defRPr>
            </a:lvl1pPr>
          </a:lstStyle>
          <a:p>
            <a:endParaRPr lang="en-US" altLang="sr-Latn-RS"/>
          </a:p>
        </p:txBody>
      </p:sp>
      <p:sp>
        <p:nvSpPr>
          <p:cNvPr id="21508" name="Rectangle 4"/>
          <p:cNvSpPr>
            <a:spLocks noGrp="1" noRot="1" noChangeAspect="1" noChangeArrowheads="1" noTextEdit="1"/>
          </p:cNvSpPr>
          <p:nvPr>
            <p:ph type="sldImg" idx="2"/>
          </p:nvPr>
        </p:nvSpPr>
        <p:spPr bwMode="auto">
          <a:xfrm>
            <a:off x="919163" y="746125"/>
            <a:ext cx="4960937" cy="37211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1509" name="Rectangle 5"/>
          <p:cNvSpPr>
            <a:spLocks noGrp="1" noChangeArrowheads="1"/>
          </p:cNvSpPr>
          <p:nvPr>
            <p:ph type="body" sz="quarter" idx="3"/>
          </p:nvPr>
        </p:nvSpPr>
        <p:spPr bwMode="auto">
          <a:xfrm>
            <a:off x="679450" y="4715109"/>
            <a:ext cx="5438775" cy="44677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sr-Latn-RS" smtClean="0"/>
              <a:t>Click to edit Master text styles</a:t>
            </a:r>
          </a:p>
          <a:p>
            <a:pPr lvl="1"/>
            <a:r>
              <a:rPr lang="en-US" altLang="sr-Latn-RS" smtClean="0"/>
              <a:t>Second level</a:t>
            </a:r>
          </a:p>
          <a:p>
            <a:pPr lvl="2"/>
            <a:r>
              <a:rPr lang="en-US" altLang="sr-Latn-RS" smtClean="0"/>
              <a:t>Third level</a:t>
            </a:r>
          </a:p>
          <a:p>
            <a:pPr lvl="3"/>
            <a:r>
              <a:rPr lang="en-US" altLang="sr-Latn-RS" smtClean="0"/>
              <a:t>Fourth level</a:t>
            </a:r>
          </a:p>
          <a:p>
            <a:pPr lvl="4"/>
            <a:r>
              <a:rPr lang="en-US" altLang="sr-Latn-RS" smtClean="0"/>
              <a:t>Fifth level</a:t>
            </a:r>
          </a:p>
        </p:txBody>
      </p:sp>
      <p:sp>
        <p:nvSpPr>
          <p:cNvPr id="21510" name="Rectangle 6"/>
          <p:cNvSpPr>
            <a:spLocks noGrp="1" noChangeArrowheads="1"/>
          </p:cNvSpPr>
          <p:nvPr>
            <p:ph type="ftr" sz="quarter" idx="4"/>
          </p:nvPr>
        </p:nvSpPr>
        <p:spPr bwMode="auto">
          <a:xfrm>
            <a:off x="0" y="9430218"/>
            <a:ext cx="2946400" cy="496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panose="020B0604020202020204" pitchFamily="34" charset="0"/>
              </a:defRPr>
            </a:lvl1pPr>
          </a:lstStyle>
          <a:p>
            <a:endParaRPr lang="en-US" altLang="sr-Latn-RS"/>
          </a:p>
        </p:txBody>
      </p:sp>
      <p:sp>
        <p:nvSpPr>
          <p:cNvPr id="21511" name="Rectangle 7"/>
          <p:cNvSpPr>
            <a:spLocks noGrp="1" noChangeArrowheads="1"/>
          </p:cNvSpPr>
          <p:nvPr>
            <p:ph type="sldNum" sz="quarter" idx="5"/>
          </p:nvPr>
        </p:nvSpPr>
        <p:spPr bwMode="auto">
          <a:xfrm>
            <a:off x="3849688" y="9430218"/>
            <a:ext cx="2946400" cy="496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panose="020B0604020202020204" pitchFamily="34" charset="0"/>
              </a:defRPr>
            </a:lvl1pPr>
          </a:lstStyle>
          <a:p>
            <a:fld id="{9B7EEB39-C017-4888-9362-3C4FAE44640C}" type="slidenum">
              <a:rPr lang="en-US" altLang="sr-Latn-RS"/>
              <a:pPr/>
              <a:t>‹#›</a:t>
            </a:fld>
            <a:endParaRPr lang="en-US" altLang="sr-Latn-RS"/>
          </a:p>
        </p:txBody>
      </p:sp>
    </p:spTree>
    <p:extLst>
      <p:ext uri="{BB962C8B-B14F-4D97-AF65-F5344CB8AC3E}">
        <p14:creationId xmlns:p14="http://schemas.microsoft.com/office/powerpoint/2010/main" val="177203744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en-US" dirty="0"/>
          </a:p>
        </p:txBody>
      </p:sp>
      <p:sp>
        <p:nvSpPr>
          <p:cNvPr id="4" name="Rezervirano mjesto broja slajda 3"/>
          <p:cNvSpPr>
            <a:spLocks noGrp="1"/>
          </p:cNvSpPr>
          <p:nvPr>
            <p:ph type="sldNum" sz="quarter" idx="10"/>
          </p:nvPr>
        </p:nvSpPr>
        <p:spPr/>
        <p:txBody>
          <a:bodyPr/>
          <a:lstStyle/>
          <a:p>
            <a:fld id="{9B7EEB39-C017-4888-9362-3C4FAE44640C}" type="slidenum">
              <a:rPr lang="en-US" altLang="sr-Latn-RS" smtClean="0"/>
              <a:pPr/>
              <a:t>1</a:t>
            </a:fld>
            <a:endParaRPr lang="en-US" altLang="sr-Latn-RS"/>
          </a:p>
        </p:txBody>
      </p:sp>
    </p:spTree>
    <p:extLst>
      <p:ext uri="{BB962C8B-B14F-4D97-AF65-F5344CB8AC3E}">
        <p14:creationId xmlns:p14="http://schemas.microsoft.com/office/powerpoint/2010/main" val="3150348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603EB1-2FA7-4D56-9DD2-F4ACF83516BF}" type="slidenum">
              <a:rPr lang="en-US" altLang="sr-Latn-RS"/>
              <a:pPr/>
              <a:t>10</a:t>
            </a:fld>
            <a:endParaRPr lang="en-US" altLang="sr-Latn-RS"/>
          </a:p>
        </p:txBody>
      </p:sp>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a:xfrm>
            <a:off x="906463" y="4715109"/>
            <a:ext cx="4984750" cy="4467702"/>
          </a:xfrm>
        </p:spPr>
        <p:txBody>
          <a:bodyPr/>
          <a:lstStyle/>
          <a:p>
            <a:endParaRPr lang="en-US" altLang="sr-Latn-RS" dirty="0"/>
          </a:p>
        </p:txBody>
      </p:sp>
    </p:spTree>
    <p:extLst>
      <p:ext uri="{BB962C8B-B14F-4D97-AF65-F5344CB8AC3E}">
        <p14:creationId xmlns:p14="http://schemas.microsoft.com/office/powerpoint/2010/main" val="37456825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603EB1-2FA7-4D56-9DD2-F4ACF83516BF}" type="slidenum">
              <a:rPr lang="en-US" altLang="sr-Latn-RS"/>
              <a:pPr/>
              <a:t>11</a:t>
            </a:fld>
            <a:endParaRPr lang="en-US" altLang="sr-Latn-RS"/>
          </a:p>
        </p:txBody>
      </p:sp>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a:xfrm>
            <a:off x="906463" y="4715109"/>
            <a:ext cx="4984750" cy="4467702"/>
          </a:xfrm>
        </p:spPr>
        <p:txBody>
          <a:bodyPr/>
          <a:lstStyle/>
          <a:p>
            <a:endParaRPr lang="en-US" altLang="sr-Latn-RS" dirty="0"/>
          </a:p>
        </p:txBody>
      </p:sp>
    </p:spTree>
    <p:extLst>
      <p:ext uri="{BB962C8B-B14F-4D97-AF65-F5344CB8AC3E}">
        <p14:creationId xmlns:p14="http://schemas.microsoft.com/office/powerpoint/2010/main" val="1937664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603EB1-2FA7-4D56-9DD2-F4ACF83516BF}" type="slidenum">
              <a:rPr lang="en-US" altLang="sr-Latn-RS"/>
              <a:pPr/>
              <a:t>12</a:t>
            </a:fld>
            <a:endParaRPr lang="en-US" altLang="sr-Latn-RS"/>
          </a:p>
        </p:txBody>
      </p:sp>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a:xfrm>
            <a:off x="906463" y="4715109"/>
            <a:ext cx="4984750" cy="4467702"/>
          </a:xfrm>
        </p:spPr>
        <p:txBody>
          <a:bodyPr/>
          <a:lstStyle/>
          <a:p>
            <a:endParaRPr lang="en-US" altLang="sr-Latn-RS" dirty="0"/>
          </a:p>
        </p:txBody>
      </p:sp>
    </p:spTree>
    <p:extLst>
      <p:ext uri="{BB962C8B-B14F-4D97-AF65-F5344CB8AC3E}">
        <p14:creationId xmlns:p14="http://schemas.microsoft.com/office/powerpoint/2010/main" val="17622361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603EB1-2FA7-4D56-9DD2-F4ACF83516BF}" type="slidenum">
              <a:rPr lang="en-US" altLang="sr-Latn-RS"/>
              <a:pPr/>
              <a:t>2</a:t>
            </a:fld>
            <a:endParaRPr lang="en-US" altLang="sr-Latn-RS"/>
          </a:p>
        </p:txBody>
      </p:sp>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a:xfrm>
            <a:off x="906463" y="4715109"/>
            <a:ext cx="4984750" cy="4467702"/>
          </a:xfrm>
        </p:spPr>
        <p:txBody>
          <a:bodyPr/>
          <a:lstStyle/>
          <a:p>
            <a:pPr marL="0" indent="0" algn="just">
              <a:buFont typeface="Arial" panose="020B0604020202020204" pitchFamily="34" charset="0"/>
              <a:buNone/>
            </a:pPr>
            <a:endParaRPr lang="hr-HR" sz="1200" dirty="0" smtClean="0"/>
          </a:p>
          <a:p>
            <a:endParaRPr lang="en-US" altLang="sr-Latn-RS" dirty="0"/>
          </a:p>
        </p:txBody>
      </p:sp>
    </p:spTree>
    <p:extLst>
      <p:ext uri="{BB962C8B-B14F-4D97-AF65-F5344CB8AC3E}">
        <p14:creationId xmlns:p14="http://schemas.microsoft.com/office/powerpoint/2010/main" val="26446066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603EB1-2FA7-4D56-9DD2-F4ACF83516BF}" type="slidenum">
              <a:rPr lang="en-US" altLang="sr-Latn-RS"/>
              <a:pPr/>
              <a:t>3</a:t>
            </a:fld>
            <a:endParaRPr lang="en-US" altLang="sr-Latn-RS"/>
          </a:p>
        </p:txBody>
      </p:sp>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a:xfrm>
            <a:off x="906463" y="4715109"/>
            <a:ext cx="4984750" cy="4467702"/>
          </a:xfrm>
        </p:spPr>
        <p:txBody>
          <a:bodyPr/>
          <a:lstStyle/>
          <a:p>
            <a:pPr lvl="0"/>
            <a:endParaRPr lang="en-GB" sz="1200" kern="1200" dirty="0">
              <a:solidFill>
                <a:schemeClr val="tx1"/>
              </a:solidFill>
              <a:effectLst/>
              <a:latin typeface="Arial" panose="020B0604020202020204" pitchFamily="34" charset="0"/>
              <a:ea typeface="+mn-ea"/>
              <a:cs typeface="+mn-cs"/>
            </a:endParaRPr>
          </a:p>
        </p:txBody>
      </p:sp>
    </p:spTree>
    <p:extLst>
      <p:ext uri="{BB962C8B-B14F-4D97-AF65-F5344CB8AC3E}">
        <p14:creationId xmlns:p14="http://schemas.microsoft.com/office/powerpoint/2010/main" val="39539906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603EB1-2FA7-4D56-9DD2-F4ACF83516BF}" type="slidenum">
              <a:rPr lang="en-US" altLang="sr-Latn-RS"/>
              <a:pPr/>
              <a:t>4</a:t>
            </a:fld>
            <a:endParaRPr lang="en-US" altLang="sr-Latn-RS"/>
          </a:p>
        </p:txBody>
      </p:sp>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a:xfrm>
            <a:off x="906463" y="4715109"/>
            <a:ext cx="4984750" cy="4467702"/>
          </a:xfrm>
        </p:spPr>
        <p:txBody>
          <a:bodyPr/>
          <a:lstStyle/>
          <a:p>
            <a:pPr lvl="0"/>
            <a:endParaRPr lang="en-US" altLang="sr-Latn-RS" dirty="0"/>
          </a:p>
        </p:txBody>
      </p:sp>
    </p:spTree>
    <p:extLst>
      <p:ext uri="{BB962C8B-B14F-4D97-AF65-F5344CB8AC3E}">
        <p14:creationId xmlns:p14="http://schemas.microsoft.com/office/powerpoint/2010/main" val="31501850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603EB1-2FA7-4D56-9DD2-F4ACF83516BF}" type="slidenum">
              <a:rPr lang="en-US" altLang="sr-Latn-RS"/>
              <a:pPr/>
              <a:t>5</a:t>
            </a:fld>
            <a:endParaRPr lang="en-US" altLang="sr-Latn-RS"/>
          </a:p>
        </p:txBody>
      </p:sp>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a:xfrm>
            <a:off x="906463" y="4715109"/>
            <a:ext cx="4984750" cy="4467702"/>
          </a:xfrm>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endParaRPr lang="en-US" altLang="sr-Latn-RS" dirty="0"/>
          </a:p>
        </p:txBody>
      </p:sp>
    </p:spTree>
    <p:extLst>
      <p:ext uri="{BB962C8B-B14F-4D97-AF65-F5344CB8AC3E}">
        <p14:creationId xmlns:p14="http://schemas.microsoft.com/office/powerpoint/2010/main" val="32864893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603EB1-2FA7-4D56-9DD2-F4ACF83516BF}" type="slidenum">
              <a:rPr lang="en-US" altLang="sr-Latn-RS"/>
              <a:pPr/>
              <a:t>6</a:t>
            </a:fld>
            <a:endParaRPr lang="en-US" altLang="sr-Latn-RS"/>
          </a:p>
        </p:txBody>
      </p:sp>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a:xfrm>
            <a:off x="906463" y="4715109"/>
            <a:ext cx="4984750" cy="4467702"/>
          </a:xfrm>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endParaRPr lang="hr-HR" altLang="sr-Latn-RS" dirty="0" smtClean="0"/>
          </a:p>
          <a:p>
            <a:endParaRPr lang="en-US" altLang="sr-Latn-RS" dirty="0"/>
          </a:p>
        </p:txBody>
      </p:sp>
    </p:spTree>
    <p:extLst>
      <p:ext uri="{BB962C8B-B14F-4D97-AF65-F5344CB8AC3E}">
        <p14:creationId xmlns:p14="http://schemas.microsoft.com/office/powerpoint/2010/main" val="18812447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603EB1-2FA7-4D56-9DD2-F4ACF83516BF}" type="slidenum">
              <a:rPr lang="en-US" altLang="sr-Latn-RS"/>
              <a:pPr/>
              <a:t>7</a:t>
            </a:fld>
            <a:endParaRPr lang="en-US" altLang="sr-Latn-RS"/>
          </a:p>
        </p:txBody>
      </p:sp>
      <p:sp>
        <p:nvSpPr>
          <p:cNvPr id="46082" name="Rectangle 2"/>
          <p:cNvSpPr>
            <a:spLocks noGrp="1" noRot="1" noChangeAspect="1" noChangeArrowheads="1" noTextEdit="1"/>
          </p:cNvSpPr>
          <p:nvPr>
            <p:ph type="sldImg"/>
          </p:nvPr>
        </p:nvSpPr>
        <p:spPr>
          <a:ln/>
        </p:spPr>
      </p:sp>
      <mc:AlternateContent xmlns:mc="http://schemas.openxmlformats.org/markup-compatibility/2006" xmlns:a14="http://schemas.microsoft.com/office/drawing/2010/main">
        <mc:Choice Requires="a14">
          <p:sp>
            <p:nvSpPr>
              <p:cNvPr id="46083" name="Rectangle 3"/>
              <p:cNvSpPr>
                <a:spLocks noGrp="1" noChangeArrowheads="1"/>
              </p:cNvSpPr>
              <p:nvPr>
                <p:ph type="body" idx="1"/>
              </p:nvPr>
            </p:nvSpPr>
            <p:spPr>
              <a:xfrm>
                <a:off x="906463" y="4715109"/>
                <a:ext cx="4984750" cy="4467702"/>
              </a:xfrm>
            </p:spPr>
            <p:txBody>
              <a:bodyPr/>
              <a:lstStyle/>
              <a:p>
                <a:endParaRPr lang="en-US" altLang="sr-Latn-RS" dirty="0"/>
              </a:p>
            </p:txBody>
          </p:sp>
        </mc:Choice>
        <mc:Fallback xmlns="">
          <p:sp>
            <p:nvSpPr>
              <p:cNvPr id="46083" name="Rectangle 3"/>
              <p:cNvSpPr>
                <a:spLocks noGrp="1" noChangeArrowheads="1"/>
              </p:cNvSpPr>
              <p:nvPr>
                <p:ph type="body" idx="1"/>
              </p:nvPr>
            </p:nvSpPr>
            <p:spPr>
              <a:xfrm>
                <a:off x="906463" y="4715109"/>
                <a:ext cx="4984750" cy="4467702"/>
              </a:xfrm>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kern="1200" dirty="0" smtClean="0">
                    <a:solidFill>
                      <a:schemeClr val="tx1"/>
                    </a:solidFill>
                    <a:effectLst/>
                    <a:latin typeface="Arial" panose="020B0604020202020204" pitchFamily="34" charset="0"/>
                    <a:ea typeface="+mn-ea"/>
                    <a:cs typeface="+mn-cs"/>
                  </a:rPr>
                  <a:t>We decompose the structural break in </a:t>
                </a:r>
                <a:r>
                  <a:rPr lang="en-GB" sz="1200" kern="1200" dirty="0" err="1" smtClean="0">
                    <a:solidFill>
                      <a:schemeClr val="tx1"/>
                    </a:solidFill>
                    <a:effectLst/>
                    <a:latin typeface="Arial" panose="020B0604020202020204" pitchFamily="34" charset="0"/>
                    <a:ea typeface="+mn-ea"/>
                    <a:cs typeface="+mn-cs"/>
                  </a:rPr>
                  <a:t>TFP</a:t>
                </a:r>
                <a:r>
                  <a:rPr lang="en-GB" sz="1200" kern="1200" dirty="0" smtClean="0">
                    <a:solidFill>
                      <a:schemeClr val="tx1"/>
                    </a:solidFill>
                    <a:effectLst/>
                    <a:latin typeface="Arial" panose="020B0604020202020204" pitchFamily="34" charset="0"/>
                    <a:ea typeface="+mn-ea"/>
                    <a:cs typeface="+mn-cs"/>
                  </a:rPr>
                  <a:t> into a trend </a:t>
                </a:r>
                <a:r>
                  <a:rPr lang="en-GB" sz="1200" kern="1200" dirty="0">
                    <a:solidFill>
                      <a:schemeClr val="tx1"/>
                    </a:solidFill>
                    <a:effectLst/>
                    <a:latin typeface="Arial" panose="020B0604020202020204" pitchFamily="34" charset="0"/>
                    <a:ea typeface="+mn-ea"/>
                    <a:cs typeface="+mn-cs"/>
                  </a:rPr>
                  <a:t>(</a:t>
                </a:r>
                <a:r>
                  <a:rPr lang="en-GB" sz="1200" i="0" kern="1200">
                    <a:solidFill>
                      <a:schemeClr val="tx1"/>
                    </a:solidFill>
                    <a:effectLst/>
                    <a:latin typeface="Arial" panose="020B0604020202020204" pitchFamily="34" charset="0"/>
                    <a:ea typeface="+mn-ea"/>
                    <a:cs typeface="+mn-cs"/>
                  </a:rPr>
                  <a:t>(𝑇𝐹𝑃) ̅_𝑡</a:t>
                </a:r>
                <a:r>
                  <a:rPr lang="en-GB" sz="1200" kern="1200" dirty="0">
                    <a:solidFill>
                      <a:schemeClr val="tx1"/>
                    </a:solidFill>
                    <a:effectLst/>
                    <a:latin typeface="Arial" panose="020B0604020202020204" pitchFamily="34" charset="0"/>
                    <a:ea typeface="+mn-ea"/>
                    <a:cs typeface="+mn-cs"/>
                  </a:rPr>
                  <a:t>) and cycle (</a:t>
                </a:r>
                <a:r>
                  <a:rPr lang="en-GB" sz="1200" i="0" kern="1200">
                    <a:solidFill>
                      <a:schemeClr val="tx1"/>
                    </a:solidFill>
                    <a:effectLst/>
                    <a:latin typeface="Arial" panose="020B0604020202020204" pitchFamily="34" charset="0"/>
                    <a:ea typeface="+mn-ea"/>
                    <a:cs typeface="+mn-cs"/>
                  </a:rPr>
                  <a:t>(𝑇𝐹𝑃) ̃_𝑡)</a:t>
                </a:r>
                <a:r>
                  <a:rPr lang="en-GB" sz="1200" kern="1200" dirty="0">
                    <a:solidFill>
                      <a:schemeClr val="tx1"/>
                    </a:solidFill>
                    <a:effectLst/>
                    <a:latin typeface="Arial" panose="020B0604020202020204" pitchFamily="34" charset="0"/>
                    <a:ea typeface="+mn-ea"/>
                    <a:cs typeface="+mn-cs"/>
                  </a:rPr>
                  <a:t> component by adding the dummy variable in 2020 in the equations of trend </a:t>
                </a:r>
                <a:r>
                  <a:rPr lang="en-GB" sz="1200" kern="1200" dirty="0" err="1">
                    <a:solidFill>
                      <a:schemeClr val="tx1"/>
                    </a:solidFill>
                    <a:effectLst/>
                    <a:latin typeface="Arial" panose="020B0604020202020204" pitchFamily="34" charset="0"/>
                    <a:ea typeface="+mn-ea"/>
                    <a:cs typeface="+mn-cs"/>
                  </a:rPr>
                  <a:t>TFP</a:t>
                </a:r>
                <a:r>
                  <a:rPr lang="en-GB" sz="1200" kern="1200" dirty="0">
                    <a:solidFill>
                      <a:schemeClr val="tx1"/>
                    </a:solidFill>
                    <a:effectLst/>
                    <a:latin typeface="Arial" panose="020B0604020202020204" pitchFamily="34" charset="0"/>
                    <a:ea typeface="+mn-ea"/>
                    <a:cs typeface="+mn-cs"/>
                  </a:rPr>
                  <a:t> level (</a:t>
                </a:r>
                <a:r>
                  <a:rPr lang="en-GB" sz="1200" b="1" i="0" kern="1200">
                    <a:solidFill>
                      <a:schemeClr val="tx1"/>
                    </a:solidFill>
                    <a:effectLst/>
                    <a:latin typeface="Arial" panose="020B0604020202020204" pitchFamily="34" charset="0"/>
                    <a:ea typeface="+mn-ea"/>
                    <a:cs typeface="+mn-cs"/>
                  </a:rPr>
                  <a:t>𝒄_𝟏 </a:t>
                </a:r>
                <a:r>
                  <a:rPr lang="en-GB" sz="1200" i="0" kern="1200">
                    <a:solidFill>
                      <a:schemeClr val="tx1"/>
                    </a:solidFill>
                    <a:effectLst/>
                    <a:latin typeface="Arial" panose="020B0604020202020204" pitchFamily="34" charset="0"/>
                    <a:ea typeface="+mn-ea"/>
                    <a:cs typeface="+mn-cs"/>
                  </a:rPr>
                  <a:t>d_2020" " </a:t>
                </a:r>
                <a:r>
                  <a:rPr lang="en-GB" sz="1200" kern="1200" dirty="0">
                    <a:solidFill>
                      <a:schemeClr val="tx1"/>
                    </a:solidFill>
                    <a:effectLst/>
                    <a:latin typeface="Arial" panose="020B0604020202020204" pitchFamily="34" charset="0"/>
                    <a:ea typeface="+mn-ea"/>
                    <a:cs typeface="+mn-cs"/>
                  </a:rPr>
                  <a:t>) and cycle (</a:t>
                </a:r>
                <a:r>
                  <a:rPr lang="en-GB" sz="1200" b="1" i="0" kern="1200">
                    <a:solidFill>
                      <a:schemeClr val="tx1"/>
                    </a:solidFill>
                    <a:effectLst/>
                    <a:latin typeface="Arial" panose="020B0604020202020204" pitchFamily="34" charset="0"/>
                    <a:ea typeface="+mn-ea"/>
                    <a:cs typeface="+mn-cs"/>
                  </a:rPr>
                  <a:t>𝒄_𝟎 </a:t>
                </a:r>
                <a:r>
                  <a:rPr lang="en-GB" sz="1200" i="0" kern="1200">
                    <a:solidFill>
                      <a:schemeClr val="tx1"/>
                    </a:solidFill>
                    <a:effectLst/>
                    <a:latin typeface="Arial" panose="020B0604020202020204" pitchFamily="34" charset="0"/>
                    <a:ea typeface="+mn-ea"/>
                    <a:cs typeface="+mn-cs"/>
                  </a:rPr>
                  <a:t>𝑑_2020" " )</a:t>
                </a:r>
                <a:r>
                  <a:rPr lang="en-GB" sz="1200" kern="1200" dirty="0">
                    <a:solidFill>
                      <a:schemeClr val="tx1"/>
                    </a:solidFill>
                    <a:effectLst/>
                    <a:latin typeface="Arial" panose="020B0604020202020204" pitchFamily="34" charset="0"/>
                    <a:ea typeface="+mn-ea"/>
                    <a:cs typeface="+mn-cs"/>
                  </a:rPr>
                  <a:t> within a univariate HP filter written in the state-space representation and estimated by the </a:t>
                </a:r>
                <a:r>
                  <a:rPr lang="en-GB" sz="1200" kern="1200" dirty="0" err="1">
                    <a:solidFill>
                      <a:schemeClr val="tx1"/>
                    </a:solidFill>
                    <a:effectLst/>
                    <a:latin typeface="Arial" panose="020B0604020202020204" pitchFamily="34" charset="0"/>
                    <a:ea typeface="+mn-ea"/>
                    <a:cs typeface="+mn-cs"/>
                  </a:rPr>
                  <a:t>Kalman</a:t>
                </a:r>
                <a:r>
                  <a:rPr lang="en-GB" sz="1200" kern="1200" dirty="0">
                    <a:solidFill>
                      <a:schemeClr val="tx1"/>
                    </a:solidFill>
                    <a:effectLst/>
                    <a:latin typeface="Arial" panose="020B0604020202020204" pitchFamily="34" charset="0"/>
                    <a:ea typeface="+mn-ea"/>
                    <a:cs typeface="+mn-cs"/>
                  </a:rPr>
                  <a:t> filter</a:t>
                </a:r>
                <a:r>
                  <a:rPr lang="en-GB" sz="1200" kern="1200" dirty="0" smtClean="0">
                    <a:solidFill>
                      <a:schemeClr val="tx1"/>
                    </a:solidFill>
                    <a:effectLst/>
                    <a:latin typeface="Arial" panose="020B0604020202020204" pitchFamily="34" charset="0"/>
                    <a:ea typeface="+mn-ea"/>
                    <a:cs typeface="+mn-cs"/>
                  </a:rPr>
                  <a:t>.</a:t>
                </a:r>
                <a:r>
                  <a:rPr lang="hr-HR" sz="1200" kern="1200" dirty="0" smtClean="0">
                    <a:solidFill>
                      <a:schemeClr val="tx1"/>
                    </a:solidFill>
                    <a:effectLst/>
                    <a:latin typeface="Arial" panose="020B0604020202020204" pitchFamily="34" charset="0"/>
                    <a:ea typeface="+mn-ea"/>
                    <a:cs typeface="+mn-cs"/>
                  </a:rPr>
                  <a:t> </a:t>
                </a:r>
                <a:r>
                  <a:rPr lang="en-GB" sz="1200" kern="1200" dirty="0" smtClean="0">
                    <a:solidFill>
                      <a:schemeClr val="tx1"/>
                    </a:solidFill>
                    <a:effectLst/>
                    <a:latin typeface="Arial" panose="020B0604020202020204" pitchFamily="34" charset="0"/>
                    <a:ea typeface="+mn-ea"/>
                    <a:cs typeface="+mn-cs"/>
                  </a:rPr>
                  <a:t>By adding the dummy variable to the first transition equation, we assume that the macroeconomic shock caused by the coronavirus pandemic affected the trend level of </a:t>
                </a:r>
                <a:r>
                  <a:rPr lang="en-GB" sz="1200" kern="1200" dirty="0" err="1" smtClean="0">
                    <a:solidFill>
                      <a:schemeClr val="tx1"/>
                    </a:solidFill>
                    <a:effectLst/>
                    <a:latin typeface="Arial" panose="020B0604020202020204" pitchFamily="34" charset="0"/>
                    <a:ea typeface="+mn-ea"/>
                    <a:cs typeface="+mn-cs"/>
                  </a:rPr>
                  <a:t>TFP</a:t>
                </a:r>
                <a:r>
                  <a:rPr lang="en-GB" sz="1200" kern="1200" dirty="0" smtClean="0">
                    <a:solidFill>
                      <a:schemeClr val="tx1"/>
                    </a:solidFill>
                    <a:effectLst/>
                    <a:latin typeface="Arial" panose="020B0604020202020204" pitchFamily="34" charset="0"/>
                    <a:ea typeface="+mn-ea"/>
                    <a:cs typeface="+mn-cs"/>
                  </a:rPr>
                  <a:t> </a:t>
                </a:r>
                <a:r>
                  <a:rPr lang="en-GB" sz="1200" kern="1200" dirty="0">
                    <a:solidFill>
                      <a:schemeClr val="tx1"/>
                    </a:solidFill>
                    <a:effectLst/>
                    <a:latin typeface="Arial" panose="020B0604020202020204" pitchFamily="34" charset="0"/>
                    <a:ea typeface="+mn-ea"/>
                    <a:cs typeface="+mn-cs"/>
                  </a:rPr>
                  <a:t>(</a:t>
                </a:r>
                <a:r>
                  <a:rPr lang="en-GB" sz="1200" i="0" kern="1200">
                    <a:solidFill>
                      <a:schemeClr val="tx1"/>
                    </a:solidFill>
                    <a:effectLst/>
                    <a:latin typeface="Arial" panose="020B0604020202020204" pitchFamily="34" charset="0"/>
                    <a:ea typeface="+mn-ea"/>
                    <a:cs typeface="+mn-cs"/>
                  </a:rPr>
                  <a:t>(𝑇𝐹𝑃) ̅_𝑡</a:t>
                </a:r>
                <a:r>
                  <a:rPr lang="en-GB" sz="1200" kern="1200" dirty="0">
                    <a:solidFill>
                      <a:schemeClr val="tx1"/>
                    </a:solidFill>
                    <a:effectLst/>
                    <a:latin typeface="Arial" panose="020B0604020202020204" pitchFamily="34" charset="0"/>
                    <a:ea typeface="+mn-ea"/>
                    <a:cs typeface="+mn-cs"/>
                  </a:rPr>
                  <a:t>) in 2020 (level shift). On the other hand, by adding the dummy variable to the measurement equation we take into account the effects of containment measures on the level of </a:t>
                </a:r>
                <a:r>
                  <a:rPr lang="en-GB" sz="1200" kern="1200" dirty="0" err="1">
                    <a:solidFill>
                      <a:schemeClr val="tx1"/>
                    </a:solidFill>
                    <a:effectLst/>
                    <a:latin typeface="Arial" panose="020B0604020202020204" pitchFamily="34" charset="0"/>
                    <a:ea typeface="+mn-ea"/>
                    <a:cs typeface="+mn-cs"/>
                  </a:rPr>
                  <a:t>TFP</a:t>
                </a:r>
                <a:r>
                  <a:rPr lang="en-GB" sz="1200" kern="1200" dirty="0">
                    <a:solidFill>
                      <a:schemeClr val="tx1"/>
                    </a:solidFill>
                    <a:effectLst/>
                    <a:latin typeface="Arial" panose="020B0604020202020204" pitchFamily="34" charset="0"/>
                    <a:ea typeface="+mn-ea"/>
                    <a:cs typeface="+mn-cs"/>
                  </a:rPr>
                  <a:t> that are temporary, i.e., the result of temporary supply constraints related to epidemiological measures.</a:t>
                </a:r>
              </a:p>
              <a:p>
                <a:r>
                  <a:rPr lang="en-GB" sz="1200" kern="1200" dirty="0" smtClean="0">
                    <a:solidFill>
                      <a:schemeClr val="tx1"/>
                    </a:solidFill>
                    <a:effectLst/>
                    <a:latin typeface="Arial" panose="020B0604020202020204" pitchFamily="34" charset="0"/>
                    <a:ea typeface="+mn-ea"/>
                    <a:cs typeface="+mn-cs"/>
                  </a:rPr>
                  <a:t>The </a:t>
                </a:r>
                <a:r>
                  <a:rPr lang="en-GB" sz="1200" kern="1200" dirty="0" smtClean="0">
                    <a:solidFill>
                      <a:schemeClr val="tx1"/>
                    </a:solidFill>
                    <a:effectLst/>
                    <a:latin typeface="Arial" panose="020B0604020202020204" pitchFamily="34" charset="0"/>
                    <a:ea typeface="+mn-ea"/>
                    <a:cs typeface="+mn-cs"/>
                  </a:rPr>
                  <a:t>parameters with the dummy variables (</a:t>
                </a:r>
                <a:r>
                  <a:rPr lang="hr-HR" sz="1200" kern="1200" dirty="0" smtClean="0">
                    <a:solidFill>
                      <a:schemeClr val="tx1"/>
                    </a:solidFill>
                    <a:effectLst/>
                    <a:latin typeface="Arial" panose="020B0604020202020204" pitchFamily="34" charset="0"/>
                    <a:ea typeface="+mn-ea"/>
                    <a:cs typeface="+mn-cs"/>
                  </a:rPr>
                  <a:t>c0</a:t>
                </a:r>
                <a:r>
                  <a:rPr lang="hr-HR" sz="1200" kern="1200" baseline="0" dirty="0" smtClean="0">
                    <a:solidFill>
                      <a:schemeClr val="tx1"/>
                    </a:solidFill>
                    <a:effectLst/>
                    <a:latin typeface="Arial" panose="020B0604020202020204" pitchFamily="34" charset="0"/>
                    <a:ea typeface="+mn-ea"/>
                    <a:cs typeface="+mn-cs"/>
                  </a:rPr>
                  <a:t> </a:t>
                </a:r>
                <a:r>
                  <a:rPr lang="hr-HR" sz="1200" kern="1200" baseline="0" dirty="0" err="1" smtClean="0">
                    <a:solidFill>
                      <a:schemeClr val="tx1"/>
                    </a:solidFill>
                    <a:effectLst/>
                    <a:latin typeface="Arial" panose="020B0604020202020204" pitchFamily="34" charset="0"/>
                    <a:ea typeface="+mn-ea"/>
                    <a:cs typeface="+mn-cs"/>
                  </a:rPr>
                  <a:t>and</a:t>
                </a:r>
                <a:r>
                  <a:rPr lang="hr-HR" sz="1200" kern="1200" baseline="0" dirty="0" smtClean="0">
                    <a:solidFill>
                      <a:schemeClr val="tx1"/>
                    </a:solidFill>
                    <a:effectLst/>
                    <a:latin typeface="Arial" panose="020B0604020202020204" pitchFamily="34" charset="0"/>
                    <a:ea typeface="+mn-ea"/>
                    <a:cs typeface="+mn-cs"/>
                  </a:rPr>
                  <a:t> c1</a:t>
                </a:r>
                <a:r>
                  <a:rPr lang="en-GB" sz="1200" kern="1200" dirty="0" smtClean="0">
                    <a:solidFill>
                      <a:schemeClr val="tx1"/>
                    </a:solidFill>
                    <a:effectLst/>
                    <a:latin typeface="Arial" panose="020B0604020202020204" pitchFamily="34" charset="0"/>
                    <a:ea typeface="+mn-ea"/>
                    <a:cs typeface="+mn-cs"/>
                  </a:rPr>
                  <a:t> ) were calibrated in such a way that the revised estimate of potential GDP meets the following criteria: 1) we preferred calibration in which revisions of historical potential output and total factor productivity were as small as possible 2) the output gap is decomposed into demand and supply shock using the PACMAN semi-structural macroeconomic model and the Phillips curve taking it into account that the implied output gap should be a major factor in explaining core inflation developments and 3) the </a:t>
                </a:r>
                <a:r>
                  <a:rPr lang="en-GB" sz="1200" kern="1200" dirty="0" err="1" smtClean="0">
                    <a:solidFill>
                      <a:schemeClr val="tx1"/>
                    </a:solidFill>
                    <a:effectLst/>
                    <a:latin typeface="Arial" panose="020B0604020202020204" pitchFamily="34" charset="0"/>
                    <a:ea typeface="+mn-ea"/>
                    <a:cs typeface="+mn-cs"/>
                  </a:rPr>
                  <a:t>TFP</a:t>
                </a:r>
                <a:r>
                  <a:rPr lang="en-GB" sz="1200" kern="1200" dirty="0" smtClean="0">
                    <a:solidFill>
                      <a:schemeClr val="tx1"/>
                    </a:solidFill>
                    <a:effectLst/>
                    <a:latin typeface="Arial" panose="020B0604020202020204" pitchFamily="34" charset="0"/>
                    <a:ea typeface="+mn-ea"/>
                    <a:cs typeface="+mn-cs"/>
                  </a:rPr>
                  <a:t> growth rate returns to pre-pandemic levels in the long run</a:t>
                </a:r>
                <a:r>
                  <a:rPr lang="en-GB" dirty="0" smtClean="0">
                    <a:effectLst/>
                  </a:rPr>
                  <a:t> </a:t>
                </a:r>
                <a:r>
                  <a:rPr lang="en-GB" sz="1200" kern="1200" dirty="0" smtClean="0">
                    <a:solidFill>
                      <a:schemeClr val="tx1"/>
                    </a:solidFill>
                    <a:effectLst/>
                    <a:latin typeface="Arial" panose="020B0604020202020204" pitchFamily="34" charset="0"/>
                    <a:ea typeface="+mn-ea"/>
                    <a:cs typeface="+mn-cs"/>
                  </a:rPr>
                  <a:t>The criteria are in line with the ECB's recommendations on the desirable features of estimating potential GDP, see ECB, 2020. The impact of COVID-19 on potential output in the euro area. </a:t>
                </a:r>
                <a:r>
                  <a:rPr lang="en-GB" sz="1200" i="1" kern="1200" dirty="0" smtClean="0">
                    <a:solidFill>
                      <a:schemeClr val="tx1"/>
                    </a:solidFill>
                    <a:effectLst/>
                    <a:latin typeface="Arial" panose="020B0604020202020204" pitchFamily="34" charset="0"/>
                    <a:ea typeface="+mn-ea"/>
                    <a:cs typeface="+mn-cs"/>
                  </a:rPr>
                  <a:t>ECB Economic Bulletin, No. 7/2020.</a:t>
                </a:r>
                <a:endParaRPr lang="en-GB" sz="1200" kern="1200" dirty="0" smtClean="0">
                  <a:solidFill>
                    <a:schemeClr val="tx1"/>
                  </a:solidFill>
                  <a:effectLst/>
                  <a:latin typeface="Arial" panose="020B0604020202020204" pitchFamily="34" charset="0"/>
                  <a:ea typeface="+mn-ea"/>
                  <a:cs typeface="+mn-cs"/>
                </a:endParaRPr>
              </a:p>
              <a:p>
                <a:r>
                  <a:rPr lang="en-GB" sz="1200" kern="1200" dirty="0" smtClean="0">
                    <a:solidFill>
                      <a:schemeClr val="tx1"/>
                    </a:solidFill>
                    <a:effectLst/>
                    <a:latin typeface="Arial" panose="020B0604020202020204" pitchFamily="34" charset="0"/>
                    <a:ea typeface="+mn-ea"/>
                    <a:cs typeface="+mn-cs"/>
                  </a:rPr>
                  <a:t>PACMAN (Policy Analysis Croatian </a:t>
                </a:r>
                <a:r>
                  <a:rPr lang="en-GB" sz="1200" kern="1200" dirty="0" err="1" smtClean="0">
                    <a:solidFill>
                      <a:schemeClr val="tx1"/>
                    </a:solidFill>
                    <a:effectLst/>
                    <a:latin typeface="Arial" panose="020B0604020202020204" pitchFamily="34" charset="0"/>
                    <a:ea typeface="+mn-ea"/>
                    <a:cs typeface="+mn-cs"/>
                  </a:rPr>
                  <a:t>MAcroecoNometric</a:t>
                </a:r>
                <a:r>
                  <a:rPr lang="en-GB" sz="1200" kern="1200" dirty="0" smtClean="0">
                    <a:solidFill>
                      <a:schemeClr val="tx1"/>
                    </a:solidFill>
                    <a:effectLst/>
                    <a:latin typeface="Arial" panose="020B0604020202020204" pitchFamily="34" charset="0"/>
                    <a:ea typeface="+mn-ea"/>
                    <a:cs typeface="+mn-cs"/>
                  </a:rPr>
                  <a:t>) is a medium-sized </a:t>
                </a:r>
                <a:r>
                  <a:rPr lang="en-GB" sz="1200" kern="1200" dirty="0" err="1" smtClean="0">
                    <a:solidFill>
                      <a:schemeClr val="tx1"/>
                    </a:solidFill>
                    <a:effectLst/>
                    <a:latin typeface="Arial" panose="020B0604020202020204" pitchFamily="34" charset="0"/>
                    <a:ea typeface="+mn-ea"/>
                    <a:cs typeface="+mn-cs"/>
                  </a:rPr>
                  <a:t>macroeconometric</a:t>
                </a:r>
                <a:r>
                  <a:rPr lang="en-GB" sz="1200" kern="1200" dirty="0" smtClean="0">
                    <a:solidFill>
                      <a:schemeClr val="tx1"/>
                    </a:solidFill>
                    <a:effectLst/>
                    <a:latin typeface="Arial" panose="020B0604020202020204" pitchFamily="34" charset="0"/>
                    <a:ea typeface="+mn-ea"/>
                    <a:cs typeface="+mn-cs"/>
                  </a:rPr>
                  <a:t> model with a high level of aggregation, which accounts for the relationships among key macroeconomic variables in a systematic manner. Although highly aggregated the model is sufficiently detailed to be able to describe the most important characteristics of the Croatian economy, see Nadoveza Jelić, O. and </a:t>
                </a:r>
                <a:r>
                  <a:rPr lang="en-GB" sz="1200" kern="1200" dirty="0" err="1" smtClean="0">
                    <a:solidFill>
                      <a:schemeClr val="tx1"/>
                    </a:solidFill>
                    <a:effectLst/>
                    <a:latin typeface="Arial" panose="020B0604020202020204" pitchFamily="34" charset="0"/>
                    <a:ea typeface="+mn-ea"/>
                    <a:cs typeface="+mn-cs"/>
                  </a:rPr>
                  <a:t>Ravnik</a:t>
                </a:r>
                <a:r>
                  <a:rPr lang="en-GB" sz="1200" kern="1200" dirty="0" smtClean="0">
                    <a:solidFill>
                      <a:schemeClr val="tx1"/>
                    </a:solidFill>
                    <a:effectLst/>
                    <a:latin typeface="Arial" panose="020B0604020202020204" pitchFamily="34" charset="0"/>
                    <a:ea typeface="+mn-ea"/>
                    <a:cs typeface="+mn-cs"/>
                  </a:rPr>
                  <a:t>, R., 2021. Introducing Policy Analysis Croatian </a:t>
                </a:r>
                <a:r>
                  <a:rPr lang="en-GB" sz="1200" kern="1200" dirty="0" err="1" smtClean="0">
                    <a:solidFill>
                      <a:schemeClr val="tx1"/>
                    </a:solidFill>
                    <a:effectLst/>
                    <a:latin typeface="Arial" panose="020B0604020202020204" pitchFamily="34" charset="0"/>
                    <a:ea typeface="+mn-ea"/>
                    <a:cs typeface="+mn-cs"/>
                  </a:rPr>
                  <a:t>MAcroecoNometric</a:t>
                </a:r>
                <a:r>
                  <a:rPr lang="en-GB" sz="1200" kern="1200" dirty="0" smtClean="0">
                    <a:solidFill>
                      <a:schemeClr val="tx1"/>
                    </a:solidFill>
                    <a:effectLst/>
                    <a:latin typeface="Arial" panose="020B0604020202020204" pitchFamily="34" charset="0"/>
                    <a:ea typeface="+mn-ea"/>
                    <a:cs typeface="+mn-cs"/>
                  </a:rPr>
                  <a:t> Model (PACMAN). </a:t>
                </a:r>
                <a:r>
                  <a:rPr lang="en-GB" sz="1200" i="1" kern="1200" dirty="0" err="1" smtClean="0">
                    <a:solidFill>
                      <a:schemeClr val="tx1"/>
                    </a:solidFill>
                    <a:effectLst/>
                    <a:latin typeface="Arial" panose="020B0604020202020204" pitchFamily="34" charset="0"/>
                    <a:ea typeface="+mn-ea"/>
                    <a:cs typeface="+mn-cs"/>
                  </a:rPr>
                  <a:t>HNB</a:t>
                </a:r>
                <a:r>
                  <a:rPr lang="en-GB" sz="1200" i="1" kern="1200" dirty="0" smtClean="0">
                    <a:solidFill>
                      <a:schemeClr val="tx1"/>
                    </a:solidFill>
                    <a:effectLst/>
                    <a:latin typeface="Arial" panose="020B0604020202020204" pitchFamily="34" charset="0"/>
                    <a:ea typeface="+mn-ea"/>
                    <a:cs typeface="+mn-cs"/>
                  </a:rPr>
                  <a:t> Survey, S-41</a:t>
                </a:r>
                <a:r>
                  <a:rPr lang="en-GB" sz="1200" kern="1200" dirty="0" smtClean="0">
                    <a:solidFill>
                      <a:schemeClr val="tx1"/>
                    </a:solidFill>
                    <a:effectLst/>
                    <a:latin typeface="Arial" panose="020B0604020202020204" pitchFamily="34" charset="0"/>
                    <a:ea typeface="+mn-ea"/>
                    <a:cs typeface="+mn-cs"/>
                  </a:rPr>
                  <a:t>.</a:t>
                </a:r>
              </a:p>
              <a:p>
                <a:r>
                  <a:rPr lang="en-GB" sz="1200" kern="1200" dirty="0" smtClean="0">
                    <a:solidFill>
                      <a:schemeClr val="tx1"/>
                    </a:solidFill>
                    <a:effectLst/>
                    <a:latin typeface="Arial" panose="020B0604020202020204" pitchFamily="34" charset="0"/>
                    <a:ea typeface="+mn-ea"/>
                    <a:cs typeface="+mn-cs"/>
                  </a:rPr>
                  <a:t>The adjustment was performed using the PACMAN macroeconomic model and projections of headline and core inflation with respect to alternative output gap sizes in the Phillips curve. The ultimate goal was for the selected calibration to result in an output gap that would align the 2020 inflation with the </a:t>
                </a:r>
                <a:r>
                  <a:rPr lang="en-GB" sz="1200" kern="1200" dirty="0" err="1" smtClean="0">
                    <a:solidFill>
                      <a:schemeClr val="tx1"/>
                    </a:solidFill>
                    <a:effectLst/>
                    <a:latin typeface="Arial" panose="020B0604020202020204" pitchFamily="34" charset="0"/>
                    <a:ea typeface="+mn-ea"/>
                    <a:cs typeface="+mn-cs"/>
                  </a:rPr>
                  <a:t>HNB's</a:t>
                </a:r>
                <a:r>
                  <a:rPr lang="en-GB" sz="1200" kern="1200" dirty="0" smtClean="0">
                    <a:solidFill>
                      <a:schemeClr val="tx1"/>
                    </a:solidFill>
                    <a:effectLst/>
                    <a:latin typeface="Arial" panose="020B0604020202020204" pitchFamily="34" charset="0"/>
                    <a:ea typeface="+mn-ea"/>
                    <a:cs typeface="+mn-cs"/>
                  </a:rPr>
                  <a:t> official December 2020 inflation projection.</a:t>
                </a:r>
              </a:p>
              <a:p>
                <a:endParaRPr lang="en-US" altLang="sr-Latn-RS" dirty="0"/>
              </a:p>
            </p:txBody>
          </p:sp>
        </mc:Fallback>
      </mc:AlternateContent>
    </p:spTree>
    <p:extLst>
      <p:ext uri="{BB962C8B-B14F-4D97-AF65-F5344CB8AC3E}">
        <p14:creationId xmlns:p14="http://schemas.microsoft.com/office/powerpoint/2010/main" val="1490570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603EB1-2FA7-4D56-9DD2-F4ACF83516BF}" type="slidenum">
              <a:rPr lang="en-US" altLang="sr-Latn-RS"/>
              <a:pPr/>
              <a:t>8</a:t>
            </a:fld>
            <a:endParaRPr lang="en-US" altLang="sr-Latn-RS"/>
          </a:p>
        </p:txBody>
      </p:sp>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a:xfrm>
            <a:off x="906463" y="4715109"/>
            <a:ext cx="4984750" cy="4467702"/>
          </a:xfrm>
        </p:spPr>
        <p:txBody>
          <a:bodyPr/>
          <a:lstStyle/>
          <a:p>
            <a:pPr lvl="0"/>
            <a:endParaRPr lang="en-US" altLang="sr-Latn-RS" dirty="0"/>
          </a:p>
        </p:txBody>
      </p:sp>
    </p:spTree>
    <p:extLst>
      <p:ext uri="{BB962C8B-B14F-4D97-AF65-F5344CB8AC3E}">
        <p14:creationId xmlns:p14="http://schemas.microsoft.com/office/powerpoint/2010/main" val="22141040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603EB1-2FA7-4D56-9DD2-F4ACF83516BF}" type="slidenum">
              <a:rPr lang="en-US" altLang="sr-Latn-RS"/>
              <a:pPr/>
              <a:t>9</a:t>
            </a:fld>
            <a:endParaRPr lang="en-US" altLang="sr-Latn-RS"/>
          </a:p>
        </p:txBody>
      </p:sp>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a:xfrm>
            <a:off x="906463" y="4715109"/>
            <a:ext cx="4984750" cy="4467702"/>
          </a:xfrm>
        </p:spPr>
        <p:txBody>
          <a:bodyPr/>
          <a:lstStyle/>
          <a:p>
            <a:endParaRPr lang="en-US" altLang="sr-Latn-RS" dirty="0"/>
          </a:p>
        </p:txBody>
      </p:sp>
    </p:spTree>
    <p:extLst>
      <p:ext uri="{BB962C8B-B14F-4D97-AF65-F5344CB8AC3E}">
        <p14:creationId xmlns:p14="http://schemas.microsoft.com/office/powerpoint/2010/main" val="16356011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Naslovni slajd">
    <p:spTree>
      <p:nvGrpSpPr>
        <p:cNvPr id="1" name=""/>
        <p:cNvGrpSpPr/>
        <p:nvPr/>
      </p:nvGrpSpPr>
      <p:grpSpPr>
        <a:xfrm>
          <a:off x="0" y="0"/>
          <a:ext cx="0" cy="0"/>
          <a:chOff x="0" y="0"/>
          <a:chExt cx="0" cy="0"/>
        </a:xfrm>
      </p:grpSpPr>
      <p:sp>
        <p:nvSpPr>
          <p:cNvPr id="57348" name="Rectangle 4"/>
          <p:cNvSpPr>
            <a:spLocks noGrp="1" noChangeArrowheads="1"/>
          </p:cNvSpPr>
          <p:nvPr>
            <p:ph type="ctrTitle" hasCustomPrompt="1"/>
          </p:nvPr>
        </p:nvSpPr>
        <p:spPr>
          <a:xfrm>
            <a:off x="721519" y="3479902"/>
            <a:ext cx="7700962" cy="360099"/>
          </a:xfrm>
        </p:spPr>
        <p:txBody>
          <a:bodyPr>
            <a:spAutoFit/>
          </a:bodyPr>
          <a:lstStyle>
            <a:lvl1pPr algn="ctr">
              <a:lnSpc>
                <a:spcPct val="90000"/>
              </a:lnSpc>
              <a:defRPr sz="2600">
                <a:solidFill>
                  <a:schemeClr val="accent1"/>
                </a:solidFill>
                <a:latin typeface="+mj-lt"/>
                <a:ea typeface="Segoe UI" panose="020B0502040204020203" pitchFamily="34" charset="0"/>
                <a:cs typeface="Segoe UI" panose="020B0502040204020203" pitchFamily="34" charset="0"/>
              </a:defRPr>
            </a:lvl1pPr>
          </a:lstStyle>
          <a:p>
            <a:pPr lvl="0"/>
            <a:r>
              <a:rPr lang="en-US" altLang="sr-Latn-RS" noProof="0" dirty="0" err="1" smtClean="0"/>
              <a:t>Uredite</a:t>
            </a:r>
            <a:r>
              <a:rPr lang="en-US" altLang="sr-Latn-RS" noProof="0" dirty="0" smtClean="0"/>
              <a:t> </a:t>
            </a:r>
            <a:r>
              <a:rPr lang="en-US" altLang="sr-Latn-RS" noProof="0" dirty="0" err="1" smtClean="0"/>
              <a:t>naslov</a:t>
            </a:r>
            <a:r>
              <a:rPr lang="hr-HR" altLang="sr-Latn-RS" noProof="0" dirty="0" smtClean="0"/>
              <a:t> prezentacije</a:t>
            </a:r>
          </a:p>
        </p:txBody>
      </p:sp>
      <p:sp>
        <p:nvSpPr>
          <p:cNvPr id="57349" name="Rectangle 5"/>
          <p:cNvSpPr>
            <a:spLocks noGrp="1" noChangeArrowheads="1"/>
          </p:cNvSpPr>
          <p:nvPr>
            <p:ph type="subTitle" idx="1" hasCustomPrompt="1"/>
          </p:nvPr>
        </p:nvSpPr>
        <p:spPr>
          <a:xfrm>
            <a:off x="721519" y="4032001"/>
            <a:ext cx="7700962" cy="219291"/>
          </a:xfrm>
        </p:spPr>
        <p:txBody>
          <a:bodyPr>
            <a:spAutoFit/>
          </a:bodyPr>
          <a:lstStyle>
            <a:lvl1pPr marL="0" indent="0" algn="ctr">
              <a:lnSpc>
                <a:spcPct val="95000"/>
              </a:lnSpc>
              <a:defRPr spc="0" baseline="0">
                <a:solidFill>
                  <a:schemeClr val="bg2">
                    <a:lumMod val="50000"/>
                  </a:schemeClr>
                </a:solidFill>
                <a:latin typeface="+mj-lt"/>
                <a:ea typeface="Segoe UI" panose="020B0502040204020203" pitchFamily="34" charset="0"/>
                <a:cs typeface="Segoe UI" panose="020B0502040204020203" pitchFamily="34" charset="0"/>
              </a:defRPr>
            </a:lvl1pPr>
          </a:lstStyle>
          <a:p>
            <a:pPr lvl="0"/>
            <a:r>
              <a:rPr lang="en-US" altLang="sr-Latn-RS" noProof="0" dirty="0" err="1" smtClean="0"/>
              <a:t>Uredite</a:t>
            </a:r>
            <a:r>
              <a:rPr lang="en-US" altLang="sr-Latn-RS" noProof="0" dirty="0" smtClean="0"/>
              <a:t> </a:t>
            </a:r>
            <a:r>
              <a:rPr lang="en-US" altLang="sr-Latn-RS" noProof="0" dirty="0" err="1" smtClean="0"/>
              <a:t>podnaslov</a:t>
            </a:r>
            <a:r>
              <a:rPr lang="hr-HR" altLang="sr-Latn-RS" noProof="0" dirty="0" smtClean="0"/>
              <a:t> ili prazno</a:t>
            </a:r>
          </a:p>
        </p:txBody>
      </p:sp>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42310" y="548680"/>
            <a:ext cx="459380" cy="864000"/>
          </a:xfrm>
          <a:prstGeom prst="rect">
            <a:avLst/>
          </a:prstGeom>
        </p:spPr>
      </p:pic>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53846" y="6309320"/>
            <a:ext cx="2636308" cy="96000"/>
          </a:xfrm>
          <a:prstGeom prst="rect">
            <a:avLst/>
          </a:prstGeom>
        </p:spPr>
      </p:pic>
      <p:sp>
        <p:nvSpPr>
          <p:cNvPr id="10" name="Slide Number Placeholder 9"/>
          <p:cNvSpPr>
            <a:spLocks noGrp="1" noChangeArrowheads="1"/>
          </p:cNvSpPr>
          <p:nvPr>
            <p:ph type="sldNum" sz="quarter" idx="4"/>
          </p:nvPr>
        </p:nvSpPr>
        <p:spPr bwMode="auto">
          <a:xfrm>
            <a:off x="8424000" y="0"/>
            <a:ext cx="576000" cy="4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72000" numCol="1" anchor="b" anchorCtr="0" compatLnSpc="1">
            <a:prstTxWarp prst="textNoShape">
              <a:avLst/>
            </a:prstTxWarp>
          </a:bodyPr>
          <a:lstStyle>
            <a:lvl1pPr algn="r">
              <a:defRPr sz="1000" smtClean="0">
                <a:solidFill>
                  <a:schemeClr val="bg1"/>
                </a:solidFill>
                <a:latin typeface="+mn-lt"/>
                <a:ea typeface="Segoe UI" panose="020B0502040204020203" pitchFamily="34" charset="0"/>
                <a:cs typeface="Segoe UI" panose="020B0502040204020203" pitchFamily="34" charset="0"/>
              </a:defRPr>
            </a:lvl1pPr>
          </a:lstStyle>
          <a:p>
            <a:fld id="{4AA25522-AB9F-4BC2-A6A3-F0D90FC764BB}" type="slidenum">
              <a:rPr lang="hr-HR" altLang="sr-Latn-RS" smtClean="0"/>
              <a:pPr/>
              <a:t>‹#›</a:t>
            </a:fld>
            <a:endParaRPr lang="hr-HR" altLang="sr-Latn-RS"/>
          </a:p>
        </p:txBody>
      </p:sp>
      <p:sp>
        <p:nvSpPr>
          <p:cNvPr id="8" name="Text Placeholder 15"/>
          <p:cNvSpPr>
            <a:spLocks noGrp="1"/>
          </p:cNvSpPr>
          <p:nvPr>
            <p:ph type="body" sz="quarter" idx="10" hasCustomPrompt="1"/>
          </p:nvPr>
        </p:nvSpPr>
        <p:spPr>
          <a:xfrm>
            <a:off x="721519" y="5472000"/>
            <a:ext cx="7700400" cy="146194"/>
          </a:xfrm>
        </p:spPr>
        <p:txBody>
          <a:bodyPr anchor="t" anchorCtr="0">
            <a:spAutoFit/>
          </a:bodyPr>
          <a:lstStyle>
            <a:lvl1pPr marL="0" indent="0" algn="ctr">
              <a:lnSpc>
                <a:spcPct val="95000"/>
              </a:lnSpc>
              <a:spcBef>
                <a:spcPts val="0"/>
              </a:spcBef>
              <a:defRPr sz="1000" baseline="0">
                <a:solidFill>
                  <a:schemeClr val="bg2">
                    <a:lumMod val="50000"/>
                  </a:schemeClr>
                </a:solidFill>
                <a:latin typeface="+mn-lt"/>
                <a:ea typeface="Segoe UI" panose="020B0502040204020203" pitchFamily="34" charset="0"/>
                <a:cs typeface="Segoe UI" panose="020B0502040204020203" pitchFamily="34" charset="0"/>
              </a:defRPr>
            </a:lvl1pPr>
          </a:lstStyle>
          <a:p>
            <a:pPr lvl="0"/>
            <a:r>
              <a:rPr lang="en-US" dirty="0" err="1" smtClean="0"/>
              <a:t>Uredite</a:t>
            </a:r>
            <a:r>
              <a:rPr lang="en-US" dirty="0" smtClean="0"/>
              <a:t> </a:t>
            </a:r>
            <a:r>
              <a:rPr lang="hr-HR" dirty="0" smtClean="0"/>
              <a:t>potpis autora i suradnika ili prazno</a:t>
            </a:r>
            <a:endParaRPr lang="en-US" dirty="0" smtClean="0"/>
          </a:p>
        </p:txBody>
      </p:sp>
    </p:spTree>
    <p:extLst>
      <p:ext uri="{BB962C8B-B14F-4D97-AF65-F5344CB8AC3E}">
        <p14:creationId xmlns:p14="http://schemas.microsoft.com/office/powerpoint/2010/main" val="145164411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Usporedba">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0000" y="1310374"/>
            <a:ext cx="7700400" cy="321627"/>
          </a:xfrm>
        </p:spPr>
        <p:txBody>
          <a:bodyPr/>
          <a:lstStyle>
            <a:lvl1pPr>
              <a:defRPr>
                <a:latin typeface="+mj-lt"/>
                <a:ea typeface="Segoe UI" panose="020B0502040204020203" pitchFamily="34" charset="0"/>
                <a:cs typeface="Segoe UI" panose="020B0502040204020203" pitchFamily="34" charset="0"/>
              </a:defRPr>
            </a:lvl1pPr>
          </a:lstStyle>
          <a:p>
            <a:r>
              <a:rPr lang="hr-HR" dirty="0" smtClean="0"/>
              <a:t>Uredite</a:t>
            </a:r>
            <a:r>
              <a:rPr lang="en-US" dirty="0" smtClean="0"/>
              <a:t> </a:t>
            </a:r>
            <a:r>
              <a:rPr lang="en-US" dirty="0" err="1" smtClean="0"/>
              <a:t>naslov</a:t>
            </a:r>
            <a:endParaRPr lang="hr-HR" dirty="0"/>
          </a:p>
        </p:txBody>
      </p:sp>
      <p:sp>
        <p:nvSpPr>
          <p:cNvPr id="3" name="Text Placeholder 2"/>
          <p:cNvSpPr>
            <a:spLocks noGrp="1"/>
          </p:cNvSpPr>
          <p:nvPr>
            <p:ph type="body" idx="1" hasCustomPrompt="1"/>
          </p:nvPr>
        </p:nvSpPr>
        <p:spPr>
          <a:xfrm>
            <a:off x="720000" y="1752384"/>
            <a:ext cx="3780000" cy="233910"/>
          </a:xfrm>
        </p:spPr>
        <p:txBody>
          <a:bodyPr anchor="t" anchorCtr="0">
            <a:spAutoFit/>
          </a:bodyPr>
          <a:lstStyle>
            <a:lvl1pPr marL="0" indent="0" algn="l">
              <a:lnSpc>
                <a:spcPct val="95000"/>
              </a:lnSpc>
              <a:buNone/>
              <a:defRPr sz="1600" b="0">
                <a:solidFill>
                  <a:schemeClr val="tx2">
                    <a:lumMod val="60000"/>
                    <a:lumOff val="40000"/>
                  </a:schemeClr>
                </a:solidFill>
                <a:latin typeface="+mj-lt"/>
                <a:ea typeface="Segoe UI" panose="020B0502040204020203" pitchFamily="34" charset="0"/>
                <a:cs typeface="Segoe UI" panose="020B05020402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dirty="0" smtClean="0"/>
              <a:t>Uredite podnaslov</a:t>
            </a:r>
            <a:endParaRPr lang="en-US" dirty="0" smtClean="0"/>
          </a:p>
        </p:txBody>
      </p:sp>
      <p:sp>
        <p:nvSpPr>
          <p:cNvPr id="4" name="Content Placeholder 3"/>
          <p:cNvSpPr>
            <a:spLocks noGrp="1"/>
          </p:cNvSpPr>
          <p:nvPr>
            <p:ph sz="half" idx="2" hasCustomPrompt="1"/>
          </p:nvPr>
        </p:nvSpPr>
        <p:spPr>
          <a:xfrm>
            <a:off x="720000" y="2496000"/>
            <a:ext cx="3780000" cy="3648000"/>
          </a:xfrm>
        </p:spPr>
        <p:txBody>
          <a:bodyPr>
            <a:normAutofit/>
          </a:bodyPr>
          <a:lstStyle>
            <a:lvl1pPr>
              <a:defRPr sz="1500">
                <a:latin typeface="+mn-lt"/>
                <a:ea typeface="Segoe UI" panose="020B0502040204020203" pitchFamily="34" charset="0"/>
                <a:cs typeface="Segoe UI" panose="020B0502040204020203" pitchFamily="34" charset="0"/>
              </a:defRPr>
            </a:lvl1pPr>
            <a:lvl2pPr>
              <a:defRPr sz="1500">
                <a:latin typeface="+mn-lt"/>
                <a:ea typeface="Segoe UI" panose="020B0502040204020203" pitchFamily="34" charset="0"/>
                <a:cs typeface="Segoe UI" panose="020B0502040204020203" pitchFamily="34" charset="0"/>
              </a:defRPr>
            </a:lvl2pPr>
            <a:lvl3pPr>
              <a:defRPr sz="1500">
                <a:latin typeface="+mn-lt"/>
                <a:ea typeface="Segoe UI" panose="020B0502040204020203" pitchFamily="34" charset="0"/>
                <a:cs typeface="Segoe UI" panose="020B0502040204020203" pitchFamily="34" charset="0"/>
              </a:defRPr>
            </a:lvl3pPr>
            <a:lvl4pPr>
              <a:defRPr sz="1500">
                <a:latin typeface="+mn-lt"/>
                <a:ea typeface="Segoe UI" panose="020B0502040204020203" pitchFamily="34" charset="0"/>
                <a:cs typeface="Segoe UI" panose="020B0502040204020203" pitchFamily="34" charset="0"/>
              </a:defRPr>
            </a:lvl4pPr>
            <a:lvl5pPr>
              <a:defRPr sz="1500">
                <a:latin typeface="+mn-lt"/>
                <a:ea typeface="Segoe UI" panose="020B0502040204020203" pitchFamily="34" charset="0"/>
                <a:cs typeface="Segoe UI" panose="020B0502040204020203" pitchFamily="34" charset="0"/>
              </a:defRPr>
            </a:lvl5pPr>
            <a:lvl6pPr>
              <a:defRPr sz="1600"/>
            </a:lvl6pPr>
            <a:lvl7pPr>
              <a:defRPr sz="1600"/>
            </a:lvl7pPr>
            <a:lvl8pPr>
              <a:defRPr sz="1600"/>
            </a:lvl8pPr>
            <a:lvl9pPr>
              <a:defRPr sz="1600"/>
            </a:lvl9pPr>
          </a:lstStyle>
          <a:p>
            <a:pPr lvl="0"/>
            <a:r>
              <a:rPr lang="en-US" dirty="0" err="1" smtClean="0"/>
              <a:t>Uredite</a:t>
            </a:r>
            <a:r>
              <a:rPr lang="en-US" dirty="0" smtClean="0"/>
              <a:t> </a:t>
            </a:r>
            <a:r>
              <a:rPr lang="en-US" dirty="0" err="1" smtClean="0"/>
              <a:t>tekst</a:t>
            </a:r>
            <a:endParaRPr lang="en-US" dirty="0" smtClean="0"/>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hr-HR" dirty="0"/>
          </a:p>
        </p:txBody>
      </p:sp>
      <p:sp>
        <p:nvSpPr>
          <p:cNvPr id="5" name="Text Placeholder 4"/>
          <p:cNvSpPr>
            <a:spLocks noGrp="1"/>
          </p:cNvSpPr>
          <p:nvPr>
            <p:ph type="body" sz="quarter" idx="3" hasCustomPrompt="1"/>
          </p:nvPr>
        </p:nvSpPr>
        <p:spPr>
          <a:xfrm>
            <a:off x="4644000" y="1752384"/>
            <a:ext cx="3780000" cy="233910"/>
          </a:xfrm>
        </p:spPr>
        <p:txBody>
          <a:bodyPr anchor="t" anchorCtr="0">
            <a:spAutoFit/>
          </a:bodyPr>
          <a:lstStyle>
            <a:lvl1pPr marL="0" indent="0" algn="l">
              <a:lnSpc>
                <a:spcPct val="95000"/>
              </a:lnSpc>
              <a:buNone/>
              <a:defRPr sz="1600" b="0">
                <a:solidFill>
                  <a:schemeClr val="tx2">
                    <a:lumMod val="60000"/>
                    <a:lumOff val="40000"/>
                  </a:schemeClr>
                </a:solidFill>
                <a:latin typeface="+mj-lt"/>
                <a:ea typeface="Segoe UI" panose="020B0502040204020203" pitchFamily="34" charset="0"/>
                <a:cs typeface="Segoe UI" panose="020B05020402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dirty="0" smtClean="0"/>
              <a:t>Uredite podnaslov</a:t>
            </a:r>
            <a:endParaRPr lang="en-US" dirty="0" smtClean="0"/>
          </a:p>
        </p:txBody>
      </p:sp>
      <p:sp>
        <p:nvSpPr>
          <p:cNvPr id="6" name="Content Placeholder 5"/>
          <p:cNvSpPr>
            <a:spLocks noGrp="1"/>
          </p:cNvSpPr>
          <p:nvPr>
            <p:ph sz="quarter" idx="4" hasCustomPrompt="1"/>
          </p:nvPr>
        </p:nvSpPr>
        <p:spPr>
          <a:xfrm>
            <a:off x="4644000" y="2496000"/>
            <a:ext cx="3780000" cy="3648000"/>
          </a:xfrm>
        </p:spPr>
        <p:txBody>
          <a:bodyPr>
            <a:normAutofit/>
          </a:bodyPr>
          <a:lstStyle>
            <a:lvl1pPr>
              <a:defRPr sz="1500">
                <a:latin typeface="+mn-lt"/>
                <a:ea typeface="Segoe UI" panose="020B0502040204020203" pitchFamily="34" charset="0"/>
                <a:cs typeface="Segoe UI" panose="020B0502040204020203" pitchFamily="34" charset="0"/>
              </a:defRPr>
            </a:lvl1pPr>
            <a:lvl2pPr>
              <a:defRPr sz="1500">
                <a:latin typeface="+mn-lt"/>
                <a:ea typeface="Segoe UI" panose="020B0502040204020203" pitchFamily="34" charset="0"/>
                <a:cs typeface="Segoe UI" panose="020B0502040204020203" pitchFamily="34" charset="0"/>
              </a:defRPr>
            </a:lvl2pPr>
            <a:lvl3pPr>
              <a:defRPr sz="1500">
                <a:latin typeface="+mn-lt"/>
                <a:ea typeface="Segoe UI" panose="020B0502040204020203" pitchFamily="34" charset="0"/>
                <a:cs typeface="Segoe UI" panose="020B0502040204020203" pitchFamily="34" charset="0"/>
              </a:defRPr>
            </a:lvl3pPr>
            <a:lvl4pPr>
              <a:defRPr sz="1500">
                <a:latin typeface="+mn-lt"/>
                <a:ea typeface="Segoe UI" panose="020B0502040204020203" pitchFamily="34" charset="0"/>
                <a:cs typeface="Segoe UI" panose="020B0502040204020203" pitchFamily="34" charset="0"/>
              </a:defRPr>
            </a:lvl4pPr>
            <a:lvl5pPr>
              <a:defRPr sz="1500">
                <a:latin typeface="+mn-lt"/>
                <a:ea typeface="Segoe UI" panose="020B0502040204020203" pitchFamily="34" charset="0"/>
                <a:cs typeface="Segoe UI" panose="020B0502040204020203" pitchFamily="34" charset="0"/>
              </a:defRPr>
            </a:lvl5pPr>
            <a:lvl6pPr>
              <a:defRPr sz="1600"/>
            </a:lvl6pPr>
            <a:lvl7pPr>
              <a:defRPr sz="1600"/>
            </a:lvl7pPr>
            <a:lvl8pPr>
              <a:defRPr sz="1600"/>
            </a:lvl8pPr>
            <a:lvl9pPr>
              <a:defRPr sz="1600"/>
            </a:lvl9pPr>
          </a:lstStyle>
          <a:p>
            <a:pPr lvl="0"/>
            <a:r>
              <a:rPr lang="en-US" dirty="0" err="1" smtClean="0"/>
              <a:t>Uredite</a:t>
            </a:r>
            <a:r>
              <a:rPr lang="en-US" dirty="0" smtClean="0"/>
              <a:t> </a:t>
            </a:r>
            <a:r>
              <a:rPr lang="en-US" dirty="0" err="1" smtClean="0"/>
              <a:t>tekst</a:t>
            </a:r>
            <a:endParaRPr lang="en-US" dirty="0" smtClean="0"/>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hr-HR" dirty="0"/>
          </a:p>
        </p:txBody>
      </p:sp>
      <p:sp>
        <p:nvSpPr>
          <p:cNvPr id="7" name="Rectangle 9"/>
          <p:cNvSpPr>
            <a:spLocks noGrp="1" noChangeArrowheads="1"/>
          </p:cNvSpPr>
          <p:nvPr>
            <p:ph type="sldNum" sz="quarter" idx="10"/>
          </p:nvPr>
        </p:nvSpPr>
        <p:spPr>
          <a:ln/>
        </p:spPr>
        <p:txBody>
          <a:bodyPr/>
          <a:lstStyle>
            <a:lvl1pPr>
              <a:defRPr>
                <a:latin typeface="+mn-lt"/>
                <a:ea typeface="Segoe UI" panose="020B0502040204020203" pitchFamily="34" charset="0"/>
                <a:cs typeface="Segoe UI" panose="020B0502040204020203" pitchFamily="34" charset="0"/>
              </a:defRPr>
            </a:lvl1pPr>
          </a:lstStyle>
          <a:p>
            <a:fld id="{9182E502-2F41-4DDA-969F-1DC8C76D43D8}" type="slidenum">
              <a:rPr lang="hr-HR" altLang="sr-Latn-RS" smtClean="0"/>
              <a:pPr/>
              <a:t>‹#›</a:t>
            </a:fld>
            <a:endParaRPr lang="hr-HR" altLang="sr-Latn-RS"/>
          </a:p>
        </p:txBody>
      </p:sp>
      <p:sp>
        <p:nvSpPr>
          <p:cNvPr id="8" name="Rectangle 12"/>
          <p:cNvSpPr>
            <a:spLocks noGrp="1" noChangeArrowheads="1"/>
          </p:cNvSpPr>
          <p:nvPr>
            <p:ph type="ftr" sz="quarter" idx="11"/>
          </p:nvPr>
        </p:nvSpPr>
        <p:spPr>
          <a:ln/>
        </p:spPr>
        <p:txBody>
          <a:bodyPr bIns="72000"/>
          <a:lstStyle>
            <a:lvl1pPr>
              <a:defRPr>
                <a:latin typeface="+mn-lt"/>
                <a:ea typeface="Segoe UI" panose="020B0502040204020203" pitchFamily="34" charset="0"/>
                <a:cs typeface="Segoe UI" panose="020B0502040204020203" pitchFamily="34" charset="0"/>
              </a:defRPr>
            </a:lvl1pPr>
          </a:lstStyle>
          <a:p>
            <a:endParaRPr lang="hr-HR" altLang="sr-Latn-RS"/>
          </a:p>
        </p:txBody>
      </p:sp>
    </p:spTree>
    <p:extLst>
      <p:ext uri="{BB962C8B-B14F-4D97-AF65-F5344CB8AC3E}">
        <p14:creationId xmlns:p14="http://schemas.microsoft.com/office/powerpoint/2010/main" val="110311042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Sadržaj s opisom">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0000" y="768001"/>
            <a:ext cx="2592000" cy="292388"/>
          </a:xfrm>
        </p:spPr>
        <p:txBody>
          <a:bodyPr anchor="t" anchorCtr="0"/>
          <a:lstStyle>
            <a:lvl1pPr algn="l">
              <a:defRPr sz="2000" b="0">
                <a:latin typeface="+mj-lt"/>
                <a:ea typeface="Segoe UI" panose="020B0502040204020203" pitchFamily="34" charset="0"/>
                <a:cs typeface="Segoe UI" panose="020B0502040204020203" pitchFamily="34" charset="0"/>
              </a:defRPr>
            </a:lvl1pPr>
          </a:lstStyle>
          <a:p>
            <a:r>
              <a:rPr lang="hr-HR" dirty="0" smtClean="0"/>
              <a:t>Uredite naslov</a:t>
            </a:r>
            <a:endParaRPr lang="hr-HR" dirty="0"/>
          </a:p>
        </p:txBody>
      </p:sp>
      <p:sp>
        <p:nvSpPr>
          <p:cNvPr id="3" name="Content Placeholder 2"/>
          <p:cNvSpPr>
            <a:spLocks noGrp="1"/>
          </p:cNvSpPr>
          <p:nvPr>
            <p:ph idx="1" hasCustomPrompt="1"/>
          </p:nvPr>
        </p:nvSpPr>
        <p:spPr>
          <a:xfrm>
            <a:off x="3456000" y="768000"/>
            <a:ext cx="4968000" cy="5280000"/>
          </a:xfrm>
        </p:spPr>
        <p:txBody>
          <a:bodyPr>
            <a:normAutofit/>
          </a:bodyPr>
          <a:lstStyle>
            <a:lvl1pPr>
              <a:defRPr sz="1600">
                <a:latin typeface="+mn-lt"/>
                <a:ea typeface="Segoe UI" panose="020B0502040204020203" pitchFamily="34" charset="0"/>
                <a:cs typeface="Segoe UI" panose="020B0502040204020203" pitchFamily="34" charset="0"/>
              </a:defRPr>
            </a:lvl1pPr>
            <a:lvl2pPr>
              <a:defRPr sz="1600">
                <a:latin typeface="+mn-lt"/>
                <a:ea typeface="Segoe UI" panose="020B0502040204020203" pitchFamily="34" charset="0"/>
                <a:cs typeface="Segoe UI" panose="020B0502040204020203" pitchFamily="34" charset="0"/>
              </a:defRPr>
            </a:lvl2pPr>
            <a:lvl3pPr>
              <a:defRPr sz="1600">
                <a:latin typeface="+mn-lt"/>
                <a:ea typeface="Segoe UI" panose="020B0502040204020203" pitchFamily="34" charset="0"/>
                <a:cs typeface="Segoe UI" panose="020B0502040204020203" pitchFamily="34" charset="0"/>
              </a:defRPr>
            </a:lvl3pPr>
            <a:lvl4pPr>
              <a:defRPr sz="1600">
                <a:latin typeface="+mn-lt"/>
                <a:ea typeface="Segoe UI" panose="020B0502040204020203" pitchFamily="34" charset="0"/>
                <a:cs typeface="Segoe UI" panose="020B0502040204020203" pitchFamily="34" charset="0"/>
              </a:defRPr>
            </a:lvl4pPr>
            <a:lvl5pPr>
              <a:defRPr sz="1600">
                <a:latin typeface="+mn-lt"/>
                <a:ea typeface="Segoe UI" panose="020B0502040204020203" pitchFamily="34" charset="0"/>
                <a:cs typeface="Segoe UI" panose="020B0502040204020203" pitchFamily="34" charset="0"/>
              </a:defRPr>
            </a:lvl5pPr>
            <a:lvl6pPr>
              <a:defRPr sz="2000"/>
            </a:lvl6pPr>
            <a:lvl7pPr>
              <a:defRPr sz="2000"/>
            </a:lvl7pPr>
            <a:lvl8pPr>
              <a:defRPr sz="2000"/>
            </a:lvl8pPr>
            <a:lvl9pPr>
              <a:defRPr sz="2000"/>
            </a:lvl9pPr>
          </a:lstStyle>
          <a:p>
            <a:pPr lvl="0"/>
            <a:r>
              <a:rPr lang="en-US" dirty="0" err="1" smtClean="0"/>
              <a:t>Uredite</a:t>
            </a:r>
            <a:r>
              <a:rPr lang="en-US" dirty="0" smtClean="0"/>
              <a:t> </a:t>
            </a:r>
            <a:r>
              <a:rPr lang="en-US" dirty="0" err="1" smtClean="0"/>
              <a:t>tekst</a:t>
            </a:r>
            <a:endParaRPr lang="en-US" dirty="0" smtClean="0"/>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hr-HR" dirty="0"/>
          </a:p>
        </p:txBody>
      </p:sp>
      <p:sp>
        <p:nvSpPr>
          <p:cNvPr id="4" name="Text Placeholder 3"/>
          <p:cNvSpPr>
            <a:spLocks noGrp="1"/>
          </p:cNvSpPr>
          <p:nvPr>
            <p:ph type="body" sz="half" idx="2" hasCustomPrompt="1"/>
          </p:nvPr>
        </p:nvSpPr>
        <p:spPr>
          <a:xfrm>
            <a:off x="720000" y="1700808"/>
            <a:ext cx="2592000" cy="4347192"/>
          </a:xfrm>
        </p:spPr>
        <p:txBody>
          <a:bodyPr>
            <a:normAutofit/>
          </a:bodyPr>
          <a:lstStyle>
            <a:lvl1pPr marL="0" indent="0">
              <a:buNone/>
              <a:defRPr sz="1300">
                <a:latin typeface="+mn-lt"/>
                <a:ea typeface="Segoe UI" panose="020B0502040204020203" pitchFamily="34" charset="0"/>
                <a:cs typeface="Segoe UI" panose="020B0502040204020203"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smtClean="0"/>
              <a:t>Uredite</a:t>
            </a:r>
            <a:r>
              <a:rPr lang="en-US" dirty="0" smtClean="0"/>
              <a:t> </a:t>
            </a:r>
            <a:r>
              <a:rPr lang="en-US" dirty="0" err="1" smtClean="0"/>
              <a:t>tekst</a:t>
            </a:r>
            <a:endParaRPr lang="en-US" dirty="0" smtClean="0"/>
          </a:p>
        </p:txBody>
      </p:sp>
      <p:sp>
        <p:nvSpPr>
          <p:cNvPr id="5" name="Rectangle 9"/>
          <p:cNvSpPr>
            <a:spLocks noGrp="1" noChangeArrowheads="1"/>
          </p:cNvSpPr>
          <p:nvPr>
            <p:ph type="sldNum" sz="quarter" idx="10"/>
          </p:nvPr>
        </p:nvSpPr>
        <p:spPr>
          <a:ln/>
        </p:spPr>
        <p:txBody>
          <a:bodyPr/>
          <a:lstStyle>
            <a:lvl1pPr>
              <a:defRPr>
                <a:latin typeface="+mn-lt"/>
                <a:ea typeface="Segoe UI" panose="020B0502040204020203" pitchFamily="34" charset="0"/>
                <a:cs typeface="Segoe UI" panose="020B0502040204020203" pitchFamily="34" charset="0"/>
              </a:defRPr>
            </a:lvl1pPr>
          </a:lstStyle>
          <a:p>
            <a:fld id="{5B20FB45-1D28-4FEE-9DBA-16AA1FD8119A}" type="slidenum">
              <a:rPr lang="hr-HR" altLang="sr-Latn-RS" smtClean="0"/>
              <a:pPr/>
              <a:t>‹#›</a:t>
            </a:fld>
            <a:endParaRPr lang="hr-HR" altLang="sr-Latn-RS"/>
          </a:p>
        </p:txBody>
      </p:sp>
      <p:sp>
        <p:nvSpPr>
          <p:cNvPr id="6" name="Rectangle 12"/>
          <p:cNvSpPr>
            <a:spLocks noGrp="1" noChangeArrowheads="1"/>
          </p:cNvSpPr>
          <p:nvPr>
            <p:ph type="ftr" sz="quarter" idx="11"/>
          </p:nvPr>
        </p:nvSpPr>
        <p:spPr>
          <a:ln/>
        </p:spPr>
        <p:txBody>
          <a:bodyPr bIns="72000"/>
          <a:lstStyle>
            <a:lvl1pPr>
              <a:defRPr>
                <a:latin typeface="+mn-lt"/>
                <a:ea typeface="Segoe UI" panose="020B0502040204020203" pitchFamily="34" charset="0"/>
                <a:cs typeface="Segoe UI" panose="020B0502040204020203" pitchFamily="34" charset="0"/>
              </a:defRPr>
            </a:lvl1pPr>
          </a:lstStyle>
          <a:p>
            <a:endParaRPr lang="hr-HR" altLang="sr-Latn-RS"/>
          </a:p>
        </p:txBody>
      </p:sp>
    </p:spTree>
    <p:extLst>
      <p:ext uri="{BB962C8B-B14F-4D97-AF65-F5344CB8AC3E}">
        <p14:creationId xmlns:p14="http://schemas.microsoft.com/office/powerpoint/2010/main" val="32571672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Slika s opisom">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760000" y="1248001"/>
            <a:ext cx="2664000" cy="292388"/>
          </a:xfrm>
        </p:spPr>
        <p:txBody>
          <a:bodyPr anchor="t" anchorCtr="0"/>
          <a:lstStyle>
            <a:lvl1pPr algn="l">
              <a:defRPr sz="2000" b="0">
                <a:latin typeface="+mj-lt"/>
                <a:ea typeface="Segoe UI" panose="020B0502040204020203" pitchFamily="34" charset="0"/>
                <a:cs typeface="Segoe UI" panose="020B0502040204020203" pitchFamily="34" charset="0"/>
              </a:defRPr>
            </a:lvl1pPr>
          </a:lstStyle>
          <a:p>
            <a:r>
              <a:rPr lang="hr-HR" dirty="0" smtClean="0"/>
              <a:t>Uredite naslov</a:t>
            </a:r>
            <a:endParaRPr lang="hr-HR" dirty="0"/>
          </a:p>
        </p:txBody>
      </p:sp>
      <p:sp>
        <p:nvSpPr>
          <p:cNvPr id="3" name="Picture Placeholder 2"/>
          <p:cNvSpPr>
            <a:spLocks noGrp="1"/>
          </p:cNvSpPr>
          <p:nvPr>
            <p:ph type="pic" idx="1"/>
          </p:nvPr>
        </p:nvSpPr>
        <p:spPr>
          <a:xfrm>
            <a:off x="720000" y="1248000"/>
            <a:ext cx="4896000" cy="4320000"/>
          </a:xfrm>
        </p:spPr>
        <p:txBody>
          <a:bodyPr/>
          <a:lstStyle>
            <a:lvl1pPr marL="0" indent="0" algn="l">
              <a:buNone/>
              <a:defRPr sz="3200">
                <a:latin typeface="+mn-lt"/>
                <a:ea typeface="Segoe UI" panose="020B0502040204020203" pitchFamily="34" charset="0"/>
                <a:cs typeface="Segoe UI" panose="020B0502040204020203"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hr-HR" noProof="0" smtClean="0"/>
              <a:t>Kliknite ikonu da biste dodali  sliku</a:t>
            </a:r>
            <a:endParaRPr lang="hr-HR" noProof="0" dirty="0" smtClean="0"/>
          </a:p>
        </p:txBody>
      </p:sp>
      <p:sp>
        <p:nvSpPr>
          <p:cNvPr id="4" name="Text Placeholder 3"/>
          <p:cNvSpPr>
            <a:spLocks noGrp="1"/>
          </p:cNvSpPr>
          <p:nvPr>
            <p:ph type="body" sz="half" idx="2" hasCustomPrompt="1"/>
          </p:nvPr>
        </p:nvSpPr>
        <p:spPr>
          <a:xfrm>
            <a:off x="5760000" y="2112000"/>
            <a:ext cx="2664000" cy="3456000"/>
          </a:xfrm>
        </p:spPr>
        <p:txBody>
          <a:bodyPr>
            <a:normAutofit/>
          </a:bodyPr>
          <a:lstStyle>
            <a:lvl1pPr marL="0" indent="0" algn="l">
              <a:buNone/>
              <a:defRPr sz="1300">
                <a:latin typeface="+mn-lt"/>
                <a:ea typeface="Segoe UI" panose="020B0502040204020203" pitchFamily="34" charset="0"/>
                <a:cs typeface="Segoe UI" panose="020B0502040204020203"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smtClean="0"/>
              <a:t>Uredite</a:t>
            </a:r>
            <a:r>
              <a:rPr lang="en-US" dirty="0" smtClean="0"/>
              <a:t> </a:t>
            </a:r>
            <a:r>
              <a:rPr lang="en-US" dirty="0" err="1" smtClean="0"/>
              <a:t>tekst</a:t>
            </a:r>
            <a:endParaRPr lang="en-US" dirty="0" smtClean="0"/>
          </a:p>
        </p:txBody>
      </p:sp>
      <p:sp>
        <p:nvSpPr>
          <p:cNvPr id="5" name="Rectangle 9"/>
          <p:cNvSpPr>
            <a:spLocks noGrp="1" noChangeArrowheads="1"/>
          </p:cNvSpPr>
          <p:nvPr>
            <p:ph type="sldNum" sz="quarter" idx="10"/>
          </p:nvPr>
        </p:nvSpPr>
        <p:spPr>
          <a:ln/>
        </p:spPr>
        <p:txBody>
          <a:bodyPr/>
          <a:lstStyle>
            <a:lvl1pPr>
              <a:defRPr>
                <a:latin typeface="+mn-lt"/>
                <a:ea typeface="Segoe UI" panose="020B0502040204020203" pitchFamily="34" charset="0"/>
                <a:cs typeface="Segoe UI" panose="020B0502040204020203" pitchFamily="34" charset="0"/>
              </a:defRPr>
            </a:lvl1pPr>
          </a:lstStyle>
          <a:p>
            <a:fld id="{AE0CA082-FCF1-4800-B6C2-12B83A4F3BDE}" type="slidenum">
              <a:rPr lang="hr-HR" altLang="sr-Latn-RS" smtClean="0"/>
              <a:pPr/>
              <a:t>‹#›</a:t>
            </a:fld>
            <a:endParaRPr lang="hr-HR" altLang="sr-Latn-RS"/>
          </a:p>
        </p:txBody>
      </p:sp>
      <p:sp>
        <p:nvSpPr>
          <p:cNvPr id="6" name="Rectangle 12"/>
          <p:cNvSpPr>
            <a:spLocks noGrp="1" noChangeArrowheads="1"/>
          </p:cNvSpPr>
          <p:nvPr>
            <p:ph type="ftr" sz="quarter" idx="11"/>
          </p:nvPr>
        </p:nvSpPr>
        <p:spPr>
          <a:ln/>
        </p:spPr>
        <p:txBody>
          <a:bodyPr bIns="72000"/>
          <a:lstStyle>
            <a:lvl1pPr>
              <a:defRPr>
                <a:latin typeface="+mn-lt"/>
                <a:ea typeface="Segoe UI" panose="020B0502040204020203" pitchFamily="34" charset="0"/>
                <a:cs typeface="Segoe UI" panose="020B0502040204020203" pitchFamily="34" charset="0"/>
              </a:defRPr>
            </a:lvl1pPr>
          </a:lstStyle>
          <a:p>
            <a:endParaRPr lang="hr-HR" altLang="sr-Latn-RS"/>
          </a:p>
        </p:txBody>
      </p:sp>
    </p:spTree>
    <p:extLst>
      <p:ext uri="{BB962C8B-B14F-4D97-AF65-F5344CB8AC3E}">
        <p14:creationId xmlns:p14="http://schemas.microsoft.com/office/powerpoint/2010/main" val="343490287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1800" y="5371613"/>
            <a:ext cx="7700400" cy="292388"/>
          </a:xfrm>
        </p:spPr>
        <p:txBody>
          <a:bodyPr/>
          <a:lstStyle>
            <a:lvl1pPr algn="ctr">
              <a:defRPr sz="2000" b="0">
                <a:latin typeface="+mj-lt"/>
                <a:ea typeface="Segoe UI" panose="020B0502040204020203" pitchFamily="34" charset="0"/>
                <a:cs typeface="Segoe UI" panose="020B0502040204020203" pitchFamily="34" charset="0"/>
              </a:defRPr>
            </a:lvl1pPr>
          </a:lstStyle>
          <a:p>
            <a:r>
              <a:rPr lang="hr-HR" dirty="0" smtClean="0"/>
              <a:t>Uredite naslov slike</a:t>
            </a:r>
            <a:endParaRPr lang="hr-HR" dirty="0"/>
          </a:p>
        </p:txBody>
      </p:sp>
      <p:sp>
        <p:nvSpPr>
          <p:cNvPr id="3" name="Picture Placeholder 2"/>
          <p:cNvSpPr>
            <a:spLocks noGrp="1"/>
          </p:cNvSpPr>
          <p:nvPr>
            <p:ph type="pic" idx="1"/>
          </p:nvPr>
        </p:nvSpPr>
        <p:spPr>
          <a:xfrm>
            <a:off x="2124000" y="768000"/>
            <a:ext cx="4896000" cy="4320000"/>
          </a:xfrm>
        </p:spPr>
        <p:txBody>
          <a:bodyPr/>
          <a:lstStyle>
            <a:lvl1pPr marL="0" indent="0" algn="ctr">
              <a:buNone/>
              <a:defRPr sz="3200">
                <a:latin typeface="+mn-lt"/>
                <a:ea typeface="Segoe UI" panose="020B0502040204020203" pitchFamily="34" charset="0"/>
                <a:cs typeface="Segoe UI" panose="020B0502040204020203"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hr-HR" noProof="0" smtClean="0"/>
              <a:t>Kliknite ikonu da biste dodali  sliku</a:t>
            </a:r>
          </a:p>
        </p:txBody>
      </p:sp>
      <p:sp>
        <p:nvSpPr>
          <p:cNvPr id="4" name="Text Placeholder 3"/>
          <p:cNvSpPr>
            <a:spLocks noGrp="1"/>
          </p:cNvSpPr>
          <p:nvPr>
            <p:ph type="body" sz="half" idx="2" hasCustomPrompt="1"/>
          </p:nvPr>
        </p:nvSpPr>
        <p:spPr>
          <a:xfrm>
            <a:off x="721800" y="5760000"/>
            <a:ext cx="7700400" cy="480000"/>
          </a:xfrm>
        </p:spPr>
        <p:txBody>
          <a:bodyPr>
            <a:normAutofit/>
          </a:bodyPr>
          <a:lstStyle>
            <a:lvl1pPr marL="0" indent="0" algn="ctr">
              <a:buNone/>
              <a:defRPr sz="1300">
                <a:latin typeface="+mj-lt"/>
                <a:ea typeface="Segoe UI" panose="020B0502040204020203" pitchFamily="34" charset="0"/>
                <a:cs typeface="Segoe UI" panose="020B0502040204020203"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r-HR" dirty="0" smtClean="0"/>
              <a:t>Uredite opis slike</a:t>
            </a:r>
            <a:endParaRPr lang="en-US" dirty="0" smtClean="0"/>
          </a:p>
        </p:txBody>
      </p:sp>
      <p:sp>
        <p:nvSpPr>
          <p:cNvPr id="6" name="Rectangle 12"/>
          <p:cNvSpPr>
            <a:spLocks noGrp="1" noChangeArrowheads="1"/>
          </p:cNvSpPr>
          <p:nvPr>
            <p:ph type="ftr" sz="quarter" idx="11"/>
          </p:nvPr>
        </p:nvSpPr>
        <p:spPr>
          <a:ln/>
        </p:spPr>
        <p:txBody>
          <a:bodyPr bIns="72000"/>
          <a:lstStyle>
            <a:lvl1pPr algn="ctr">
              <a:defRPr>
                <a:latin typeface="+mn-lt"/>
                <a:ea typeface="Segoe UI" panose="020B0502040204020203" pitchFamily="34" charset="0"/>
                <a:cs typeface="Segoe UI" panose="020B0502040204020203" pitchFamily="34" charset="0"/>
              </a:defRPr>
            </a:lvl1pPr>
          </a:lstStyle>
          <a:p>
            <a:endParaRPr lang="hr-HR" altLang="sr-Latn-RS"/>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53846" y="6379200"/>
            <a:ext cx="2636308" cy="96000"/>
          </a:xfrm>
          <a:prstGeom prst="rect">
            <a:avLst/>
          </a:prstGeom>
        </p:spPr>
      </p:pic>
      <p:sp>
        <p:nvSpPr>
          <p:cNvPr id="7" name="Rectangle 9"/>
          <p:cNvSpPr>
            <a:spLocks noGrp="1" noChangeArrowheads="1"/>
          </p:cNvSpPr>
          <p:nvPr>
            <p:ph type="sldNum" sz="quarter" idx="4"/>
          </p:nvPr>
        </p:nvSpPr>
        <p:spPr bwMode="auto">
          <a:xfrm>
            <a:off x="8424000" y="0"/>
            <a:ext cx="576000" cy="4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72000" numCol="1" anchor="b" anchorCtr="0" compatLnSpc="1">
            <a:prstTxWarp prst="textNoShape">
              <a:avLst/>
            </a:prstTxWarp>
          </a:bodyPr>
          <a:lstStyle>
            <a:lvl1pPr algn="r">
              <a:defRPr sz="1000" smtClean="0">
                <a:solidFill>
                  <a:schemeClr val="bg1"/>
                </a:solidFill>
                <a:latin typeface="+mn-lt"/>
                <a:ea typeface="Segoe UI" panose="020B0502040204020203" pitchFamily="34" charset="0"/>
                <a:cs typeface="Segoe UI" panose="020B0502040204020203" pitchFamily="34" charset="0"/>
              </a:defRPr>
            </a:lvl1pPr>
          </a:lstStyle>
          <a:p>
            <a:fld id="{4AA25522-AB9F-4BC2-A6A3-F0D90FC764BB}" type="slidenum">
              <a:rPr lang="hr-HR" altLang="sr-Latn-RS" smtClean="0"/>
              <a:pPr/>
              <a:t>‹#›</a:t>
            </a:fld>
            <a:endParaRPr lang="hr-HR" altLang="sr-Latn-RS"/>
          </a:p>
        </p:txBody>
      </p:sp>
    </p:spTree>
    <p:extLst>
      <p:ext uri="{BB962C8B-B14F-4D97-AF65-F5344CB8AC3E}">
        <p14:creationId xmlns:p14="http://schemas.microsoft.com/office/powerpoint/2010/main" val="167972435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picTx" preserve="1">
  <p:cSld name="2_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1800" y="955613"/>
            <a:ext cx="7700400" cy="292388"/>
          </a:xfrm>
        </p:spPr>
        <p:txBody>
          <a:bodyPr/>
          <a:lstStyle>
            <a:lvl1pPr algn="ctr">
              <a:defRPr sz="2000" b="0">
                <a:latin typeface="+mj-lt"/>
                <a:ea typeface="Segoe UI" panose="020B0502040204020203" pitchFamily="34" charset="0"/>
                <a:cs typeface="Segoe UI" panose="020B0502040204020203" pitchFamily="34" charset="0"/>
              </a:defRPr>
            </a:lvl1pPr>
          </a:lstStyle>
          <a:p>
            <a:r>
              <a:rPr lang="hr-HR" dirty="0" smtClean="0"/>
              <a:t>Uredite naslov slike</a:t>
            </a:r>
            <a:endParaRPr lang="hr-HR" dirty="0"/>
          </a:p>
        </p:txBody>
      </p:sp>
      <p:sp>
        <p:nvSpPr>
          <p:cNvPr id="3" name="Picture Placeholder 2"/>
          <p:cNvSpPr>
            <a:spLocks noGrp="1"/>
          </p:cNvSpPr>
          <p:nvPr>
            <p:ph type="pic" idx="1"/>
          </p:nvPr>
        </p:nvSpPr>
        <p:spPr>
          <a:xfrm>
            <a:off x="2124000" y="1344000"/>
            <a:ext cx="4896000" cy="4320000"/>
          </a:xfrm>
        </p:spPr>
        <p:txBody>
          <a:bodyPr/>
          <a:lstStyle>
            <a:lvl1pPr marL="0" indent="0" algn="ctr">
              <a:buNone/>
              <a:defRPr sz="3200">
                <a:latin typeface="+mn-lt"/>
                <a:ea typeface="Segoe UI" panose="020B0502040204020203" pitchFamily="34" charset="0"/>
                <a:cs typeface="Segoe UI" panose="020B0502040204020203"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hr-HR" noProof="0" smtClean="0"/>
              <a:t>Kliknite ikonu da biste dodali  sliku</a:t>
            </a:r>
          </a:p>
        </p:txBody>
      </p:sp>
      <p:sp>
        <p:nvSpPr>
          <p:cNvPr id="4" name="Text Placeholder 3"/>
          <p:cNvSpPr>
            <a:spLocks noGrp="1"/>
          </p:cNvSpPr>
          <p:nvPr>
            <p:ph type="body" sz="half" idx="2" hasCustomPrompt="1"/>
          </p:nvPr>
        </p:nvSpPr>
        <p:spPr>
          <a:xfrm>
            <a:off x="721800" y="5760000"/>
            <a:ext cx="7700400" cy="480000"/>
          </a:xfrm>
        </p:spPr>
        <p:txBody>
          <a:bodyPr>
            <a:normAutofit/>
          </a:bodyPr>
          <a:lstStyle>
            <a:lvl1pPr marL="0" indent="0" algn="ctr">
              <a:buNone/>
              <a:defRPr sz="1300">
                <a:latin typeface="+mj-lt"/>
                <a:ea typeface="Segoe UI" panose="020B0502040204020203" pitchFamily="34" charset="0"/>
                <a:cs typeface="Segoe UI" panose="020B0502040204020203"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smtClean="0"/>
              <a:t>Uredite</a:t>
            </a:r>
            <a:r>
              <a:rPr lang="en-US" dirty="0" smtClean="0"/>
              <a:t> </a:t>
            </a:r>
            <a:r>
              <a:rPr lang="en-US" dirty="0" err="1" smtClean="0"/>
              <a:t>opis</a:t>
            </a:r>
            <a:r>
              <a:rPr lang="en-US" dirty="0" smtClean="0"/>
              <a:t> </a:t>
            </a:r>
            <a:r>
              <a:rPr lang="en-US" dirty="0" err="1" smtClean="0"/>
              <a:t>slike</a:t>
            </a:r>
            <a:endParaRPr lang="en-US" dirty="0" smtClean="0"/>
          </a:p>
        </p:txBody>
      </p:sp>
      <p:sp>
        <p:nvSpPr>
          <p:cNvPr id="6" name="Rectangle 12"/>
          <p:cNvSpPr>
            <a:spLocks noGrp="1" noChangeArrowheads="1"/>
          </p:cNvSpPr>
          <p:nvPr>
            <p:ph type="ftr" sz="quarter" idx="11"/>
          </p:nvPr>
        </p:nvSpPr>
        <p:spPr>
          <a:ln/>
        </p:spPr>
        <p:txBody>
          <a:bodyPr bIns="72000"/>
          <a:lstStyle>
            <a:lvl1pPr algn="ctr">
              <a:defRPr>
                <a:latin typeface="+mn-lt"/>
                <a:ea typeface="Segoe UI" panose="020B0502040204020203" pitchFamily="34" charset="0"/>
                <a:cs typeface="Segoe UI" panose="020B0502040204020203" pitchFamily="34" charset="0"/>
              </a:defRPr>
            </a:lvl1pPr>
          </a:lstStyle>
          <a:p>
            <a:endParaRPr lang="hr-HR" altLang="sr-Latn-RS"/>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53846" y="6379200"/>
            <a:ext cx="2636308" cy="96000"/>
          </a:xfrm>
          <a:prstGeom prst="rect">
            <a:avLst/>
          </a:prstGeom>
        </p:spPr>
      </p:pic>
      <p:sp>
        <p:nvSpPr>
          <p:cNvPr id="7" name="Rectangle 9"/>
          <p:cNvSpPr>
            <a:spLocks noGrp="1" noChangeArrowheads="1"/>
          </p:cNvSpPr>
          <p:nvPr>
            <p:ph type="sldNum" sz="quarter" idx="4"/>
          </p:nvPr>
        </p:nvSpPr>
        <p:spPr bwMode="auto">
          <a:xfrm>
            <a:off x="8424000" y="0"/>
            <a:ext cx="576000" cy="4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72000" numCol="1" anchor="b" anchorCtr="0" compatLnSpc="1">
            <a:prstTxWarp prst="textNoShape">
              <a:avLst/>
            </a:prstTxWarp>
          </a:bodyPr>
          <a:lstStyle>
            <a:lvl1pPr algn="r">
              <a:defRPr sz="1000" smtClean="0">
                <a:solidFill>
                  <a:schemeClr val="bg1"/>
                </a:solidFill>
                <a:latin typeface="+mn-lt"/>
                <a:ea typeface="Segoe UI" panose="020B0502040204020203" pitchFamily="34" charset="0"/>
                <a:cs typeface="Segoe UI" panose="020B0502040204020203" pitchFamily="34" charset="0"/>
              </a:defRPr>
            </a:lvl1pPr>
          </a:lstStyle>
          <a:p>
            <a:fld id="{4AA25522-AB9F-4BC2-A6A3-F0D90FC764BB}" type="slidenum">
              <a:rPr lang="hr-HR" altLang="sr-Latn-RS" smtClean="0"/>
              <a:pPr/>
              <a:t>‹#›</a:t>
            </a:fld>
            <a:endParaRPr lang="hr-HR" altLang="sr-Latn-RS"/>
          </a:p>
        </p:txBody>
      </p:sp>
    </p:spTree>
    <p:extLst>
      <p:ext uri="{BB962C8B-B14F-4D97-AF65-F5344CB8AC3E}">
        <p14:creationId xmlns:p14="http://schemas.microsoft.com/office/powerpoint/2010/main" val="5427508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atin typeface="+mj-lt"/>
                <a:ea typeface="Segoe UI" panose="020B0502040204020203" pitchFamily="34" charset="0"/>
                <a:cs typeface="Segoe UI" panose="020B0502040204020203" pitchFamily="34" charset="0"/>
              </a:defRPr>
            </a:lvl1pPr>
          </a:lstStyle>
          <a:p>
            <a:r>
              <a:rPr lang="hr-HR" dirty="0" smtClean="0"/>
              <a:t>Uredite naslov</a:t>
            </a:r>
            <a:endParaRPr lang="hr-HR" dirty="0"/>
          </a:p>
        </p:txBody>
      </p:sp>
      <p:sp>
        <p:nvSpPr>
          <p:cNvPr id="3" name="Rectangle 9"/>
          <p:cNvSpPr>
            <a:spLocks noGrp="1" noChangeArrowheads="1"/>
          </p:cNvSpPr>
          <p:nvPr>
            <p:ph type="sldNum" sz="quarter" idx="10"/>
          </p:nvPr>
        </p:nvSpPr>
        <p:spPr>
          <a:ln/>
        </p:spPr>
        <p:txBody>
          <a:bodyPr/>
          <a:lstStyle>
            <a:lvl1pPr>
              <a:defRPr>
                <a:latin typeface="+mn-lt"/>
                <a:ea typeface="Segoe UI" panose="020B0502040204020203" pitchFamily="34" charset="0"/>
                <a:cs typeface="Segoe UI" panose="020B0502040204020203" pitchFamily="34" charset="0"/>
              </a:defRPr>
            </a:lvl1pPr>
          </a:lstStyle>
          <a:p>
            <a:fld id="{2DE92817-7EDC-4195-B6FF-904373380C1F}" type="slidenum">
              <a:rPr lang="hr-HR" altLang="sr-Latn-RS" smtClean="0"/>
              <a:pPr/>
              <a:t>‹#›</a:t>
            </a:fld>
            <a:endParaRPr lang="hr-HR" altLang="sr-Latn-RS"/>
          </a:p>
        </p:txBody>
      </p:sp>
      <p:sp>
        <p:nvSpPr>
          <p:cNvPr id="4" name="Rectangle 12"/>
          <p:cNvSpPr>
            <a:spLocks noGrp="1" noChangeArrowheads="1"/>
          </p:cNvSpPr>
          <p:nvPr>
            <p:ph type="ftr" sz="quarter" idx="11"/>
          </p:nvPr>
        </p:nvSpPr>
        <p:spPr>
          <a:ln/>
        </p:spPr>
        <p:txBody>
          <a:bodyPr bIns="72000"/>
          <a:lstStyle>
            <a:lvl1pPr>
              <a:defRPr>
                <a:latin typeface="+mn-lt"/>
                <a:ea typeface="Segoe UI" panose="020B0502040204020203" pitchFamily="34" charset="0"/>
                <a:cs typeface="Segoe UI" panose="020B0502040204020203" pitchFamily="34" charset="0"/>
              </a:defRPr>
            </a:lvl1pPr>
          </a:lstStyle>
          <a:p>
            <a:endParaRPr lang="hr-HR" altLang="sr-Latn-RS"/>
          </a:p>
        </p:txBody>
      </p:sp>
    </p:spTree>
    <p:extLst>
      <p:ext uri="{BB962C8B-B14F-4D97-AF65-F5344CB8AC3E}">
        <p14:creationId xmlns:p14="http://schemas.microsoft.com/office/powerpoint/2010/main" val="2091941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Prazno">
    <p:spTree>
      <p:nvGrpSpPr>
        <p:cNvPr id="1" name=""/>
        <p:cNvGrpSpPr/>
        <p:nvPr/>
      </p:nvGrpSpPr>
      <p:grpSpPr>
        <a:xfrm>
          <a:off x="0" y="0"/>
          <a:ext cx="0" cy="0"/>
          <a:chOff x="0" y="0"/>
          <a:chExt cx="0" cy="0"/>
        </a:xfrm>
      </p:grpSpPr>
      <p:sp>
        <p:nvSpPr>
          <p:cNvPr id="2" name="Rectangle 9"/>
          <p:cNvSpPr>
            <a:spLocks noGrp="1" noChangeArrowheads="1"/>
          </p:cNvSpPr>
          <p:nvPr>
            <p:ph type="sldNum" sz="quarter" idx="10"/>
          </p:nvPr>
        </p:nvSpPr>
        <p:spPr>
          <a:ln/>
        </p:spPr>
        <p:txBody>
          <a:bodyPr/>
          <a:lstStyle>
            <a:lvl1pPr>
              <a:defRPr>
                <a:latin typeface="+mn-lt"/>
                <a:ea typeface="Segoe UI" panose="020B0502040204020203" pitchFamily="34" charset="0"/>
                <a:cs typeface="Segoe UI" panose="020B0502040204020203" pitchFamily="34" charset="0"/>
              </a:defRPr>
            </a:lvl1pPr>
          </a:lstStyle>
          <a:p>
            <a:fld id="{9049911B-5DB9-4EA3-BF7C-5E675C066F33}" type="slidenum">
              <a:rPr lang="hr-HR" altLang="sr-Latn-RS" smtClean="0"/>
              <a:pPr/>
              <a:t>‹#›</a:t>
            </a:fld>
            <a:endParaRPr lang="hr-HR" altLang="sr-Latn-RS"/>
          </a:p>
        </p:txBody>
      </p:sp>
      <p:sp>
        <p:nvSpPr>
          <p:cNvPr id="3" name="Rectangle 12"/>
          <p:cNvSpPr>
            <a:spLocks noGrp="1" noChangeArrowheads="1"/>
          </p:cNvSpPr>
          <p:nvPr>
            <p:ph type="ftr" sz="quarter" idx="11"/>
          </p:nvPr>
        </p:nvSpPr>
        <p:spPr>
          <a:ln/>
        </p:spPr>
        <p:txBody>
          <a:bodyPr/>
          <a:lstStyle>
            <a:lvl1pPr>
              <a:defRPr>
                <a:latin typeface="+mn-lt"/>
                <a:ea typeface="Segoe UI" panose="020B0502040204020203" pitchFamily="34" charset="0"/>
                <a:cs typeface="Segoe UI" panose="020B0502040204020203" pitchFamily="34" charset="0"/>
              </a:defRPr>
            </a:lvl1pPr>
          </a:lstStyle>
          <a:p>
            <a:endParaRPr lang="hr-HR" altLang="sr-Latn-RS"/>
          </a:p>
        </p:txBody>
      </p:sp>
    </p:spTree>
    <p:extLst>
      <p:ext uri="{BB962C8B-B14F-4D97-AF65-F5344CB8AC3E}">
        <p14:creationId xmlns:p14="http://schemas.microsoft.com/office/powerpoint/2010/main" val="14009677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
  <p:cSld name="1_Naslovni slajd">
    <p:spTree>
      <p:nvGrpSpPr>
        <p:cNvPr id="1" name=""/>
        <p:cNvGrpSpPr/>
        <p:nvPr/>
      </p:nvGrpSpPr>
      <p:grpSpPr>
        <a:xfrm>
          <a:off x="0" y="0"/>
          <a:ext cx="0" cy="0"/>
          <a:chOff x="0" y="0"/>
          <a:chExt cx="0" cy="0"/>
        </a:xfrm>
      </p:grpSpPr>
      <p:sp>
        <p:nvSpPr>
          <p:cNvPr id="18434" name="Rectangle 2"/>
          <p:cNvSpPr>
            <a:spLocks noGrp="1" noChangeArrowheads="1"/>
          </p:cNvSpPr>
          <p:nvPr>
            <p:ph type="ctrTitle"/>
          </p:nvPr>
        </p:nvSpPr>
        <p:spPr>
          <a:xfrm>
            <a:off x="703263" y="3733800"/>
            <a:ext cx="7772400" cy="984250"/>
          </a:xfrm>
        </p:spPr>
        <p:txBody>
          <a:bodyPr/>
          <a:lstStyle>
            <a:lvl1pPr>
              <a:defRPr sz="4300"/>
            </a:lvl1pPr>
          </a:lstStyle>
          <a:p>
            <a:pPr lvl="0"/>
            <a:r>
              <a:rPr lang="hr-HR" altLang="sr-Latn-RS" noProof="0" smtClean="0"/>
              <a:t>Click to edit Master title</a:t>
            </a:r>
          </a:p>
        </p:txBody>
      </p:sp>
      <p:sp>
        <p:nvSpPr>
          <p:cNvPr id="18435" name="Rectangle 3"/>
          <p:cNvSpPr>
            <a:spLocks noGrp="1" noChangeArrowheads="1"/>
          </p:cNvSpPr>
          <p:nvPr>
            <p:ph type="subTitle" idx="1"/>
          </p:nvPr>
        </p:nvSpPr>
        <p:spPr>
          <a:xfrm>
            <a:off x="1125538" y="5257800"/>
            <a:ext cx="6858000" cy="533400"/>
          </a:xfrm>
        </p:spPr>
        <p:txBody>
          <a:bodyPr/>
          <a:lstStyle>
            <a:lvl1pPr marL="0" indent="0" algn="ctr">
              <a:buFont typeface="Wingdings" panose="05000000000000000000" pitchFamily="2" charset="2"/>
              <a:buNone/>
              <a:defRPr sz="2600"/>
            </a:lvl1pPr>
          </a:lstStyle>
          <a:p>
            <a:pPr lvl="0"/>
            <a:r>
              <a:rPr lang="hr-HR" altLang="sr-Latn-RS" noProof="0" smtClean="0"/>
              <a:t>Click to edit Master subtitle or name</a:t>
            </a:r>
          </a:p>
        </p:txBody>
      </p:sp>
      <p:sp>
        <p:nvSpPr>
          <p:cNvPr id="18436" name="Rectangle 4"/>
          <p:cNvSpPr>
            <a:spLocks noGrp="1" noChangeArrowheads="1"/>
          </p:cNvSpPr>
          <p:nvPr>
            <p:ph type="dt" sz="half" idx="2"/>
          </p:nvPr>
        </p:nvSpPr>
        <p:spPr/>
        <p:txBody>
          <a:bodyPr/>
          <a:lstStyle>
            <a:lvl1pPr>
              <a:defRPr/>
            </a:lvl1pPr>
          </a:lstStyle>
          <a:p>
            <a:endParaRPr lang="hr-HR" altLang="sr-Latn-RS"/>
          </a:p>
        </p:txBody>
      </p:sp>
      <p:sp>
        <p:nvSpPr>
          <p:cNvPr id="18437" name="Rectangle 5"/>
          <p:cNvSpPr>
            <a:spLocks noGrp="1" noChangeArrowheads="1"/>
          </p:cNvSpPr>
          <p:nvPr>
            <p:ph type="ftr" sz="quarter" idx="3"/>
          </p:nvPr>
        </p:nvSpPr>
        <p:spPr/>
        <p:txBody>
          <a:bodyPr/>
          <a:lstStyle>
            <a:lvl1pPr>
              <a:defRPr/>
            </a:lvl1pPr>
          </a:lstStyle>
          <a:p>
            <a:endParaRPr lang="hr-HR" altLang="sr-Latn-RS"/>
          </a:p>
        </p:txBody>
      </p:sp>
      <p:sp>
        <p:nvSpPr>
          <p:cNvPr id="18438" name="Rectangle 6"/>
          <p:cNvSpPr>
            <a:spLocks noGrp="1" noChangeArrowheads="1"/>
          </p:cNvSpPr>
          <p:nvPr>
            <p:ph type="sldNum" sz="quarter" idx="4"/>
          </p:nvPr>
        </p:nvSpPr>
        <p:spPr/>
        <p:txBody>
          <a:bodyPr/>
          <a:lstStyle>
            <a:lvl1pPr>
              <a:defRPr/>
            </a:lvl1pPr>
          </a:lstStyle>
          <a:p>
            <a:fld id="{EC66749E-EE52-4B33-B57B-1A6CE230E64D}" type="slidenum">
              <a:rPr lang="hr-HR" altLang="sr-Latn-RS"/>
              <a:pPr/>
              <a:t>‹#›</a:t>
            </a:fld>
            <a:endParaRPr lang="hr-HR" altLang="sr-Latn-RS"/>
          </a:p>
        </p:txBody>
      </p:sp>
    </p:spTree>
    <p:extLst>
      <p:ext uri="{BB962C8B-B14F-4D97-AF65-F5344CB8AC3E}">
        <p14:creationId xmlns:p14="http://schemas.microsoft.com/office/powerpoint/2010/main" val="417203879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2_Title Slide">
    <p:spTree>
      <p:nvGrpSpPr>
        <p:cNvPr id="1" name=""/>
        <p:cNvGrpSpPr/>
        <p:nvPr/>
      </p:nvGrpSpPr>
      <p:grpSpPr>
        <a:xfrm>
          <a:off x="0" y="0"/>
          <a:ext cx="0" cy="0"/>
          <a:chOff x="0" y="0"/>
          <a:chExt cx="0" cy="0"/>
        </a:xfrm>
      </p:grpSpPr>
      <p:sp>
        <p:nvSpPr>
          <p:cNvPr id="7" name="Pravokutnik 6"/>
          <p:cNvSpPr/>
          <p:nvPr/>
        </p:nvSpPr>
        <p:spPr>
          <a:xfrm>
            <a:off x="0" y="2400000"/>
            <a:ext cx="9144000" cy="2880000"/>
          </a:xfrm>
          <a:prstGeom prst="rect">
            <a:avLst/>
          </a:prstGeom>
          <a:solidFill>
            <a:schemeClr val="tx1">
              <a:lumMod val="20000"/>
              <a:lumOff val="8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57348" name="Rectangle 4"/>
          <p:cNvSpPr>
            <a:spLocks noGrp="1" noChangeArrowheads="1"/>
          </p:cNvSpPr>
          <p:nvPr>
            <p:ph type="ctrTitle" hasCustomPrompt="1"/>
          </p:nvPr>
        </p:nvSpPr>
        <p:spPr>
          <a:xfrm>
            <a:off x="721519" y="3479902"/>
            <a:ext cx="7700962" cy="360099"/>
          </a:xfrm>
        </p:spPr>
        <p:txBody>
          <a:bodyPr>
            <a:spAutoFit/>
          </a:bodyPr>
          <a:lstStyle>
            <a:lvl1pPr algn="ctr">
              <a:lnSpc>
                <a:spcPct val="90000"/>
              </a:lnSpc>
              <a:defRPr sz="2600">
                <a:solidFill>
                  <a:schemeClr val="accent1"/>
                </a:solidFill>
                <a:latin typeface="+mj-lt"/>
                <a:ea typeface="Segoe UI" panose="020B0502040204020203" pitchFamily="34" charset="0"/>
                <a:cs typeface="Segoe UI" panose="020B0502040204020203" pitchFamily="34" charset="0"/>
              </a:defRPr>
            </a:lvl1pPr>
          </a:lstStyle>
          <a:p>
            <a:pPr lvl="0"/>
            <a:r>
              <a:rPr lang="en-US" altLang="sr-Latn-RS" noProof="0" dirty="0" err="1" smtClean="0"/>
              <a:t>Uredite</a:t>
            </a:r>
            <a:r>
              <a:rPr lang="en-US" altLang="sr-Latn-RS" noProof="0" dirty="0" smtClean="0"/>
              <a:t> </a:t>
            </a:r>
            <a:r>
              <a:rPr lang="en-US" altLang="sr-Latn-RS" noProof="0" dirty="0" err="1" smtClean="0"/>
              <a:t>naslov</a:t>
            </a:r>
            <a:r>
              <a:rPr lang="hr-HR" altLang="sr-Latn-RS" noProof="0" dirty="0" smtClean="0"/>
              <a:t> prezentacije</a:t>
            </a:r>
          </a:p>
        </p:txBody>
      </p:sp>
      <p:sp>
        <p:nvSpPr>
          <p:cNvPr id="57349" name="Rectangle 5"/>
          <p:cNvSpPr>
            <a:spLocks noGrp="1" noChangeArrowheads="1"/>
          </p:cNvSpPr>
          <p:nvPr>
            <p:ph type="subTitle" idx="1" hasCustomPrompt="1"/>
          </p:nvPr>
        </p:nvSpPr>
        <p:spPr>
          <a:xfrm>
            <a:off x="721519" y="4032001"/>
            <a:ext cx="7700962" cy="219291"/>
          </a:xfrm>
        </p:spPr>
        <p:txBody>
          <a:bodyPr>
            <a:spAutoFit/>
          </a:bodyPr>
          <a:lstStyle>
            <a:lvl1pPr marL="0" indent="0" algn="ctr">
              <a:lnSpc>
                <a:spcPct val="95000"/>
              </a:lnSpc>
              <a:defRPr spc="0" baseline="0">
                <a:solidFill>
                  <a:schemeClr val="tx1">
                    <a:lumMod val="75000"/>
                  </a:schemeClr>
                </a:solidFill>
                <a:latin typeface="+mj-lt"/>
                <a:ea typeface="Segoe UI" panose="020B0502040204020203" pitchFamily="34" charset="0"/>
                <a:cs typeface="Segoe UI" panose="020B0502040204020203" pitchFamily="34" charset="0"/>
              </a:defRPr>
            </a:lvl1pPr>
          </a:lstStyle>
          <a:p>
            <a:pPr lvl="0"/>
            <a:r>
              <a:rPr lang="en-US" altLang="sr-Latn-RS" noProof="0" dirty="0" err="1" smtClean="0"/>
              <a:t>Uredite</a:t>
            </a:r>
            <a:r>
              <a:rPr lang="en-US" altLang="sr-Latn-RS" noProof="0" dirty="0" smtClean="0"/>
              <a:t> </a:t>
            </a:r>
            <a:r>
              <a:rPr lang="en-US" altLang="sr-Latn-RS" noProof="0" dirty="0" err="1" smtClean="0"/>
              <a:t>podnaslov</a:t>
            </a:r>
            <a:r>
              <a:rPr lang="hr-HR" altLang="sr-Latn-RS" noProof="0" dirty="0" smtClean="0"/>
              <a:t> ili prazno</a:t>
            </a:r>
          </a:p>
        </p:txBody>
      </p:sp>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42310" y="548680"/>
            <a:ext cx="459380" cy="864000"/>
          </a:xfrm>
          <a:prstGeom prst="rect">
            <a:avLst/>
          </a:prstGeom>
        </p:spPr>
      </p:pic>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53846" y="6309320"/>
            <a:ext cx="2636308" cy="96000"/>
          </a:xfrm>
          <a:prstGeom prst="rect">
            <a:avLst/>
          </a:prstGeom>
        </p:spPr>
      </p:pic>
      <p:sp>
        <p:nvSpPr>
          <p:cNvPr id="16" name="Text Placeholder 15"/>
          <p:cNvSpPr>
            <a:spLocks noGrp="1"/>
          </p:cNvSpPr>
          <p:nvPr>
            <p:ph type="body" sz="quarter" idx="10" hasCustomPrompt="1"/>
          </p:nvPr>
        </p:nvSpPr>
        <p:spPr>
          <a:xfrm>
            <a:off x="721519" y="5472000"/>
            <a:ext cx="7700400" cy="146194"/>
          </a:xfrm>
        </p:spPr>
        <p:txBody>
          <a:bodyPr anchor="t" anchorCtr="0">
            <a:spAutoFit/>
          </a:bodyPr>
          <a:lstStyle>
            <a:lvl1pPr marL="0" indent="0" algn="ctr">
              <a:lnSpc>
                <a:spcPct val="95000"/>
              </a:lnSpc>
              <a:spcBef>
                <a:spcPts val="0"/>
              </a:spcBef>
              <a:defRPr sz="1000" baseline="0">
                <a:solidFill>
                  <a:schemeClr val="bg2">
                    <a:lumMod val="50000"/>
                  </a:schemeClr>
                </a:solidFill>
                <a:latin typeface="+mn-lt"/>
                <a:ea typeface="Segoe UI" panose="020B0502040204020203" pitchFamily="34" charset="0"/>
                <a:cs typeface="Segoe UI" panose="020B0502040204020203" pitchFamily="34" charset="0"/>
              </a:defRPr>
            </a:lvl1pPr>
          </a:lstStyle>
          <a:p>
            <a:pPr lvl="0"/>
            <a:r>
              <a:rPr lang="en-US" dirty="0" err="1" smtClean="0"/>
              <a:t>Uredite</a:t>
            </a:r>
            <a:r>
              <a:rPr lang="en-US" dirty="0" smtClean="0"/>
              <a:t> </a:t>
            </a:r>
            <a:r>
              <a:rPr lang="hr-HR" dirty="0" smtClean="0"/>
              <a:t>potpis autora i suradnika ili prazno</a:t>
            </a:r>
            <a:endParaRPr lang="en-US" dirty="0" smtClean="0"/>
          </a:p>
        </p:txBody>
      </p:sp>
      <p:sp>
        <p:nvSpPr>
          <p:cNvPr id="8" name="Rectangle 9"/>
          <p:cNvSpPr>
            <a:spLocks noGrp="1" noChangeArrowheads="1"/>
          </p:cNvSpPr>
          <p:nvPr>
            <p:ph type="sldNum" sz="quarter" idx="4"/>
          </p:nvPr>
        </p:nvSpPr>
        <p:spPr bwMode="auto">
          <a:xfrm>
            <a:off x="8424000" y="0"/>
            <a:ext cx="576000" cy="4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72000" numCol="1" anchor="b" anchorCtr="0" compatLnSpc="1">
            <a:prstTxWarp prst="textNoShape">
              <a:avLst/>
            </a:prstTxWarp>
          </a:bodyPr>
          <a:lstStyle>
            <a:lvl1pPr algn="r">
              <a:defRPr sz="1000" smtClean="0">
                <a:solidFill>
                  <a:schemeClr val="bg1"/>
                </a:solidFill>
                <a:latin typeface="+mn-lt"/>
                <a:ea typeface="Segoe UI" panose="020B0502040204020203" pitchFamily="34" charset="0"/>
                <a:cs typeface="Segoe UI" panose="020B0502040204020203" pitchFamily="34" charset="0"/>
              </a:defRPr>
            </a:lvl1pPr>
          </a:lstStyle>
          <a:p>
            <a:fld id="{4AA25522-AB9F-4BC2-A6A3-F0D90FC764BB}" type="slidenum">
              <a:rPr lang="hr-HR" altLang="sr-Latn-RS" smtClean="0"/>
              <a:pPr/>
              <a:t>‹#›</a:t>
            </a:fld>
            <a:endParaRPr lang="hr-HR" altLang="sr-Latn-RS"/>
          </a:p>
        </p:txBody>
      </p:sp>
    </p:spTree>
    <p:extLst>
      <p:ext uri="{BB962C8B-B14F-4D97-AF65-F5344CB8AC3E}">
        <p14:creationId xmlns:p14="http://schemas.microsoft.com/office/powerpoint/2010/main" val="28294295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5_Title Slide">
    <p:spTree>
      <p:nvGrpSpPr>
        <p:cNvPr id="1" name=""/>
        <p:cNvGrpSpPr/>
        <p:nvPr/>
      </p:nvGrpSpPr>
      <p:grpSpPr>
        <a:xfrm>
          <a:off x="0" y="0"/>
          <a:ext cx="0" cy="0"/>
          <a:chOff x="0" y="0"/>
          <a:chExt cx="0" cy="0"/>
        </a:xfrm>
      </p:grpSpPr>
      <p:sp>
        <p:nvSpPr>
          <p:cNvPr id="3" name="Pravokutnik 2"/>
          <p:cNvSpPr/>
          <p:nvPr/>
        </p:nvSpPr>
        <p:spPr>
          <a:xfrm>
            <a:off x="2993830" y="2400000"/>
            <a:ext cx="6150170" cy="2661181"/>
          </a:xfrm>
          <a:prstGeom prst="rect">
            <a:avLst/>
          </a:prstGeom>
          <a:solidFill>
            <a:srgbClr val="28389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57348" name="Rectangle 4"/>
          <p:cNvSpPr>
            <a:spLocks noGrp="1" noChangeArrowheads="1"/>
          </p:cNvSpPr>
          <p:nvPr>
            <p:ph type="ctrTitle" hasCustomPrompt="1"/>
          </p:nvPr>
        </p:nvSpPr>
        <p:spPr>
          <a:xfrm>
            <a:off x="3253845" y="3336494"/>
            <a:ext cx="5168635" cy="360099"/>
          </a:xfrm>
        </p:spPr>
        <p:txBody>
          <a:bodyPr>
            <a:spAutoFit/>
          </a:bodyPr>
          <a:lstStyle>
            <a:lvl1pPr algn="l">
              <a:lnSpc>
                <a:spcPct val="90000"/>
              </a:lnSpc>
              <a:defRPr sz="2600">
                <a:solidFill>
                  <a:schemeClr val="bg1">
                    <a:lumMod val="95000"/>
                  </a:schemeClr>
                </a:solidFill>
                <a:latin typeface="+mj-lt"/>
                <a:ea typeface="Segoe UI" panose="020B0502040204020203" pitchFamily="34" charset="0"/>
                <a:cs typeface="Segoe UI" panose="020B0502040204020203" pitchFamily="34" charset="0"/>
              </a:defRPr>
            </a:lvl1pPr>
          </a:lstStyle>
          <a:p>
            <a:pPr lvl="0"/>
            <a:r>
              <a:rPr lang="en-US" altLang="sr-Latn-RS" noProof="0" dirty="0" err="1" smtClean="0"/>
              <a:t>Uredite</a:t>
            </a:r>
            <a:r>
              <a:rPr lang="en-US" altLang="sr-Latn-RS" noProof="0" dirty="0" smtClean="0"/>
              <a:t> </a:t>
            </a:r>
            <a:r>
              <a:rPr lang="en-US" altLang="sr-Latn-RS" noProof="0" dirty="0" err="1" smtClean="0"/>
              <a:t>naslov</a:t>
            </a:r>
            <a:r>
              <a:rPr lang="hr-HR" altLang="sr-Latn-RS" noProof="0" dirty="0" smtClean="0"/>
              <a:t> prezentacije</a:t>
            </a:r>
          </a:p>
        </p:txBody>
      </p:sp>
      <p:sp>
        <p:nvSpPr>
          <p:cNvPr id="57349" name="Rectangle 5"/>
          <p:cNvSpPr>
            <a:spLocks noGrp="1" noChangeArrowheads="1"/>
          </p:cNvSpPr>
          <p:nvPr>
            <p:ph type="subTitle" idx="1" hasCustomPrompt="1"/>
          </p:nvPr>
        </p:nvSpPr>
        <p:spPr>
          <a:xfrm>
            <a:off x="3253845" y="3888593"/>
            <a:ext cx="5168635" cy="219291"/>
          </a:xfrm>
        </p:spPr>
        <p:txBody>
          <a:bodyPr>
            <a:spAutoFit/>
          </a:bodyPr>
          <a:lstStyle>
            <a:lvl1pPr marL="0" indent="0" algn="l">
              <a:lnSpc>
                <a:spcPct val="95000"/>
              </a:lnSpc>
              <a:defRPr spc="0" baseline="0">
                <a:solidFill>
                  <a:schemeClr val="bg1">
                    <a:lumMod val="95000"/>
                  </a:schemeClr>
                </a:solidFill>
                <a:latin typeface="+mj-lt"/>
                <a:ea typeface="Segoe UI" panose="020B0502040204020203" pitchFamily="34" charset="0"/>
                <a:cs typeface="Segoe UI" panose="020B0502040204020203" pitchFamily="34" charset="0"/>
              </a:defRPr>
            </a:lvl1pPr>
          </a:lstStyle>
          <a:p>
            <a:pPr lvl="0"/>
            <a:r>
              <a:rPr lang="en-US" altLang="sr-Latn-RS" noProof="0" dirty="0" err="1" smtClean="0"/>
              <a:t>Uredite</a:t>
            </a:r>
            <a:r>
              <a:rPr lang="en-US" altLang="sr-Latn-RS" noProof="0" dirty="0" smtClean="0"/>
              <a:t> </a:t>
            </a:r>
            <a:r>
              <a:rPr lang="en-US" altLang="sr-Latn-RS" noProof="0" dirty="0" err="1" smtClean="0"/>
              <a:t>podnaslov</a:t>
            </a:r>
            <a:r>
              <a:rPr lang="hr-HR" altLang="sr-Latn-RS" noProof="0" dirty="0" smtClean="0"/>
              <a:t> ili prazno</a:t>
            </a:r>
          </a:p>
        </p:txBody>
      </p:sp>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42310" y="548680"/>
            <a:ext cx="459380" cy="864000"/>
          </a:xfrm>
          <a:prstGeom prst="rect">
            <a:avLst/>
          </a:prstGeom>
        </p:spPr>
      </p:pic>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53846" y="6309320"/>
            <a:ext cx="2636308" cy="96000"/>
          </a:xfrm>
          <a:prstGeom prst="rect">
            <a:avLst/>
          </a:prstGeom>
        </p:spPr>
      </p:pic>
      <p:sp>
        <p:nvSpPr>
          <p:cNvPr id="16" name="Text Placeholder 15"/>
          <p:cNvSpPr>
            <a:spLocks noGrp="1"/>
          </p:cNvSpPr>
          <p:nvPr>
            <p:ph type="body" sz="quarter" idx="10" hasCustomPrompt="1"/>
          </p:nvPr>
        </p:nvSpPr>
        <p:spPr>
          <a:xfrm>
            <a:off x="3253942" y="5253182"/>
            <a:ext cx="5168258" cy="146194"/>
          </a:xfrm>
        </p:spPr>
        <p:txBody>
          <a:bodyPr anchor="t" anchorCtr="0">
            <a:spAutoFit/>
          </a:bodyPr>
          <a:lstStyle>
            <a:lvl1pPr marL="0" indent="0" algn="l">
              <a:lnSpc>
                <a:spcPct val="95000"/>
              </a:lnSpc>
              <a:spcBef>
                <a:spcPts val="0"/>
              </a:spcBef>
              <a:defRPr sz="1000" baseline="0">
                <a:solidFill>
                  <a:schemeClr val="bg2">
                    <a:lumMod val="50000"/>
                  </a:schemeClr>
                </a:solidFill>
                <a:latin typeface="+mn-lt"/>
                <a:ea typeface="Segoe UI" panose="020B0502040204020203" pitchFamily="34" charset="0"/>
                <a:cs typeface="Segoe UI" panose="020B0502040204020203" pitchFamily="34" charset="0"/>
              </a:defRPr>
            </a:lvl1pPr>
          </a:lstStyle>
          <a:p>
            <a:pPr lvl="0"/>
            <a:r>
              <a:rPr lang="en-US" dirty="0" err="1" smtClean="0"/>
              <a:t>Uredite</a:t>
            </a:r>
            <a:r>
              <a:rPr lang="en-US" dirty="0" smtClean="0"/>
              <a:t> </a:t>
            </a:r>
            <a:r>
              <a:rPr lang="hr-HR" dirty="0" smtClean="0"/>
              <a:t>potpis autora i suradnika ili prazno</a:t>
            </a:r>
            <a:endParaRPr lang="en-US" dirty="0" smtClean="0"/>
          </a:p>
        </p:txBody>
      </p:sp>
      <p:pic>
        <p:nvPicPr>
          <p:cNvPr id="2" name="Slika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 y="2400000"/>
            <a:ext cx="2993829" cy="2661181"/>
          </a:xfrm>
          <a:prstGeom prst="rect">
            <a:avLst/>
          </a:prstGeom>
        </p:spPr>
      </p:pic>
      <p:sp>
        <p:nvSpPr>
          <p:cNvPr id="9" name="Rectangle 9"/>
          <p:cNvSpPr>
            <a:spLocks noGrp="1" noChangeArrowheads="1"/>
          </p:cNvSpPr>
          <p:nvPr>
            <p:ph type="sldNum" sz="quarter" idx="4"/>
          </p:nvPr>
        </p:nvSpPr>
        <p:spPr bwMode="auto">
          <a:xfrm>
            <a:off x="8424000" y="0"/>
            <a:ext cx="576000" cy="4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72000" numCol="1" anchor="b" anchorCtr="0" compatLnSpc="1">
            <a:prstTxWarp prst="textNoShape">
              <a:avLst/>
            </a:prstTxWarp>
          </a:bodyPr>
          <a:lstStyle>
            <a:lvl1pPr algn="r">
              <a:defRPr sz="1000" smtClean="0">
                <a:solidFill>
                  <a:schemeClr val="bg1"/>
                </a:solidFill>
                <a:latin typeface="+mn-lt"/>
                <a:ea typeface="Segoe UI" panose="020B0502040204020203" pitchFamily="34" charset="0"/>
                <a:cs typeface="Segoe UI" panose="020B0502040204020203" pitchFamily="34" charset="0"/>
              </a:defRPr>
            </a:lvl1pPr>
          </a:lstStyle>
          <a:p>
            <a:fld id="{4AA25522-AB9F-4BC2-A6A3-F0D90FC764BB}" type="slidenum">
              <a:rPr lang="hr-HR" altLang="sr-Latn-RS" smtClean="0"/>
              <a:pPr/>
              <a:t>‹#›</a:t>
            </a:fld>
            <a:endParaRPr lang="hr-HR" altLang="sr-Latn-RS"/>
          </a:p>
        </p:txBody>
      </p:sp>
    </p:spTree>
    <p:extLst>
      <p:ext uri="{BB962C8B-B14F-4D97-AF65-F5344CB8AC3E}">
        <p14:creationId xmlns:p14="http://schemas.microsoft.com/office/powerpoint/2010/main" val="34557531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Naslov i sadržaj">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19138" y="1310374"/>
            <a:ext cx="7700962" cy="321627"/>
          </a:xfrm>
        </p:spPr>
        <p:txBody>
          <a:bodyPr/>
          <a:lstStyle>
            <a:lvl1pPr>
              <a:defRPr sz="2200">
                <a:solidFill>
                  <a:schemeClr val="accent1"/>
                </a:solidFill>
                <a:latin typeface="+mj-lt"/>
                <a:ea typeface="Segoe UI" panose="020B0502040204020203" pitchFamily="34" charset="0"/>
                <a:cs typeface="Segoe UI" panose="020B0502040204020203" pitchFamily="34" charset="0"/>
              </a:defRPr>
            </a:lvl1pPr>
          </a:lstStyle>
          <a:p>
            <a:r>
              <a:rPr lang="hr-HR" dirty="0" smtClean="0"/>
              <a:t>Uredite naslov</a:t>
            </a:r>
            <a:endParaRPr lang="hr-HR" dirty="0"/>
          </a:p>
        </p:txBody>
      </p:sp>
      <p:sp>
        <p:nvSpPr>
          <p:cNvPr id="3" name="Content Placeholder 2"/>
          <p:cNvSpPr>
            <a:spLocks noGrp="1"/>
          </p:cNvSpPr>
          <p:nvPr>
            <p:ph idx="1" hasCustomPrompt="1"/>
          </p:nvPr>
        </p:nvSpPr>
        <p:spPr>
          <a:xfrm>
            <a:off x="719138" y="1920000"/>
            <a:ext cx="7700962" cy="4128000"/>
          </a:xfrm>
        </p:spPr>
        <p:txBody>
          <a:bodyPr/>
          <a:lstStyle>
            <a:lvl1pPr>
              <a:lnSpc>
                <a:spcPct val="114000"/>
              </a:lnSpc>
              <a:defRPr>
                <a:latin typeface="+mn-lt"/>
                <a:ea typeface="Segoe UI" panose="020B0502040204020203" pitchFamily="34" charset="0"/>
                <a:cs typeface="Segoe UI" panose="020B0502040204020203" pitchFamily="34" charset="0"/>
              </a:defRPr>
            </a:lvl1pPr>
            <a:lvl2pPr>
              <a:lnSpc>
                <a:spcPct val="114000"/>
              </a:lnSpc>
              <a:defRPr>
                <a:latin typeface="+mn-lt"/>
                <a:ea typeface="Segoe UI" panose="020B0502040204020203" pitchFamily="34" charset="0"/>
                <a:cs typeface="Segoe UI" panose="020B0502040204020203" pitchFamily="34" charset="0"/>
              </a:defRPr>
            </a:lvl2pPr>
            <a:lvl3pPr>
              <a:lnSpc>
                <a:spcPct val="114000"/>
              </a:lnSpc>
              <a:defRPr>
                <a:latin typeface="+mn-lt"/>
                <a:ea typeface="Segoe UI" panose="020B0502040204020203" pitchFamily="34" charset="0"/>
                <a:cs typeface="Segoe UI" panose="020B0502040204020203" pitchFamily="34" charset="0"/>
              </a:defRPr>
            </a:lvl3pPr>
            <a:lvl4pPr>
              <a:lnSpc>
                <a:spcPct val="114000"/>
              </a:lnSpc>
              <a:defRPr>
                <a:latin typeface="+mn-lt"/>
                <a:ea typeface="Segoe UI" panose="020B0502040204020203" pitchFamily="34" charset="0"/>
                <a:cs typeface="Segoe UI" panose="020B0502040204020203" pitchFamily="34" charset="0"/>
              </a:defRPr>
            </a:lvl4pPr>
            <a:lvl5pPr>
              <a:lnSpc>
                <a:spcPct val="114000"/>
              </a:lnSpc>
              <a:defRPr>
                <a:latin typeface="+mn-lt"/>
                <a:ea typeface="Segoe UI" panose="020B0502040204020203" pitchFamily="34" charset="0"/>
                <a:cs typeface="Segoe UI" panose="020B0502040204020203" pitchFamily="34" charset="0"/>
              </a:defRPr>
            </a:lvl5pPr>
          </a:lstStyle>
          <a:p>
            <a:pPr lvl="0"/>
            <a:r>
              <a:rPr lang="en-US" dirty="0" err="1" smtClean="0"/>
              <a:t>Uredite</a:t>
            </a:r>
            <a:r>
              <a:rPr lang="en-US" dirty="0" smtClean="0"/>
              <a:t> </a:t>
            </a:r>
            <a:r>
              <a:rPr lang="en-US" dirty="0" err="1" smtClean="0"/>
              <a:t>tekst</a:t>
            </a:r>
            <a:endParaRPr lang="en-US" dirty="0" smtClean="0"/>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hr-HR" dirty="0"/>
          </a:p>
        </p:txBody>
      </p:sp>
      <p:sp>
        <p:nvSpPr>
          <p:cNvPr id="4" name="Rectangle 9"/>
          <p:cNvSpPr>
            <a:spLocks noGrp="1" noChangeArrowheads="1"/>
          </p:cNvSpPr>
          <p:nvPr>
            <p:ph type="sldNum" sz="quarter" idx="10"/>
          </p:nvPr>
        </p:nvSpPr>
        <p:spPr>
          <a:ln/>
        </p:spPr>
        <p:txBody>
          <a:bodyPr/>
          <a:lstStyle>
            <a:lvl1pPr>
              <a:defRPr>
                <a:latin typeface="+mn-lt"/>
                <a:ea typeface="Segoe UI" panose="020B0502040204020203" pitchFamily="34" charset="0"/>
                <a:cs typeface="Segoe UI" panose="020B0502040204020203" pitchFamily="34" charset="0"/>
              </a:defRPr>
            </a:lvl1pPr>
          </a:lstStyle>
          <a:p>
            <a:fld id="{8A954942-4480-4664-BDB4-D97B099C0325}" type="slidenum">
              <a:rPr lang="hr-HR" altLang="sr-Latn-RS" smtClean="0"/>
              <a:pPr/>
              <a:t>‹#›</a:t>
            </a:fld>
            <a:endParaRPr lang="hr-HR" altLang="sr-Latn-RS"/>
          </a:p>
        </p:txBody>
      </p:sp>
      <p:sp>
        <p:nvSpPr>
          <p:cNvPr id="5" name="Rectangle 12"/>
          <p:cNvSpPr>
            <a:spLocks noGrp="1" noChangeArrowheads="1"/>
          </p:cNvSpPr>
          <p:nvPr>
            <p:ph type="ftr" sz="quarter" idx="11"/>
          </p:nvPr>
        </p:nvSpPr>
        <p:spPr>
          <a:xfrm>
            <a:off x="720000" y="0"/>
            <a:ext cx="7700400" cy="480000"/>
          </a:xfrm>
          <a:ln/>
        </p:spPr>
        <p:txBody>
          <a:bodyPr bIns="72000"/>
          <a:lstStyle>
            <a:lvl1pPr>
              <a:defRPr>
                <a:latin typeface="+mn-lt"/>
                <a:ea typeface="Segoe UI" panose="020B0502040204020203" pitchFamily="34" charset="0"/>
                <a:cs typeface="Segoe UI" panose="020B0502040204020203" pitchFamily="34" charset="0"/>
              </a:defRPr>
            </a:lvl1pPr>
          </a:lstStyle>
          <a:p>
            <a:endParaRPr lang="hr-HR" altLang="sr-Latn-RS"/>
          </a:p>
        </p:txBody>
      </p:sp>
    </p:spTree>
    <p:extLst>
      <p:ext uri="{BB962C8B-B14F-4D97-AF65-F5344CB8AC3E}">
        <p14:creationId xmlns:p14="http://schemas.microsoft.com/office/powerpoint/2010/main" val="33625711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ctr">
              <a:defRPr sz="2200">
                <a:solidFill>
                  <a:schemeClr val="accent1"/>
                </a:solidFill>
                <a:latin typeface="+mj-lt"/>
                <a:ea typeface="Segoe UI" panose="020B0502040204020203" pitchFamily="34" charset="0"/>
                <a:cs typeface="Segoe UI" panose="020B0502040204020203" pitchFamily="34" charset="0"/>
              </a:defRPr>
            </a:lvl1pPr>
          </a:lstStyle>
          <a:p>
            <a:r>
              <a:rPr lang="hr-HR" dirty="0" smtClean="0"/>
              <a:t>Uredite naslov</a:t>
            </a:r>
            <a:endParaRPr lang="hr-HR" dirty="0"/>
          </a:p>
        </p:txBody>
      </p:sp>
      <p:sp>
        <p:nvSpPr>
          <p:cNvPr id="3" name="Content Placeholder 2"/>
          <p:cNvSpPr>
            <a:spLocks noGrp="1"/>
          </p:cNvSpPr>
          <p:nvPr>
            <p:ph idx="1" hasCustomPrompt="1"/>
          </p:nvPr>
        </p:nvSpPr>
        <p:spPr>
          <a:xfrm>
            <a:off x="719138" y="1920000"/>
            <a:ext cx="7700962" cy="4128000"/>
          </a:xfrm>
        </p:spPr>
        <p:txBody>
          <a:bodyPr/>
          <a:lstStyle>
            <a:lvl1pPr algn="ctr">
              <a:lnSpc>
                <a:spcPct val="114000"/>
              </a:lnSpc>
              <a:defRPr>
                <a:latin typeface="+mn-lt"/>
                <a:ea typeface="Segoe UI" panose="020B0502040204020203" pitchFamily="34" charset="0"/>
                <a:cs typeface="Segoe UI" panose="020B0502040204020203" pitchFamily="34" charset="0"/>
              </a:defRPr>
            </a:lvl1pPr>
            <a:lvl2pPr algn="ctr">
              <a:defRPr>
                <a:latin typeface="Segoe UI" panose="020B0502040204020203" pitchFamily="34" charset="0"/>
                <a:ea typeface="Segoe UI" panose="020B0502040204020203" pitchFamily="34" charset="0"/>
                <a:cs typeface="Segoe UI" panose="020B0502040204020203" pitchFamily="34" charset="0"/>
              </a:defRPr>
            </a:lvl2pPr>
            <a:lvl3pPr algn="ctr">
              <a:defRPr>
                <a:latin typeface="Segoe UI" panose="020B0502040204020203" pitchFamily="34" charset="0"/>
                <a:ea typeface="Segoe UI" panose="020B0502040204020203" pitchFamily="34" charset="0"/>
                <a:cs typeface="Segoe UI" panose="020B0502040204020203" pitchFamily="34" charset="0"/>
              </a:defRPr>
            </a:lvl3pPr>
            <a:lvl4pPr algn="ctr">
              <a:defRPr>
                <a:latin typeface="Segoe UI" panose="020B0502040204020203" pitchFamily="34" charset="0"/>
                <a:ea typeface="Segoe UI" panose="020B0502040204020203" pitchFamily="34" charset="0"/>
                <a:cs typeface="Segoe UI" panose="020B0502040204020203" pitchFamily="34" charset="0"/>
              </a:defRPr>
            </a:lvl4pPr>
            <a:lvl5pPr algn="ctr">
              <a:defRPr>
                <a:latin typeface="Segoe UI" panose="020B0502040204020203" pitchFamily="34" charset="0"/>
                <a:ea typeface="Segoe UI" panose="020B0502040204020203" pitchFamily="34" charset="0"/>
                <a:cs typeface="Segoe UI" panose="020B0502040204020203" pitchFamily="34" charset="0"/>
              </a:defRPr>
            </a:lvl5pPr>
          </a:lstStyle>
          <a:p>
            <a:pPr lvl="0"/>
            <a:r>
              <a:rPr lang="en-US" dirty="0" err="1" smtClean="0"/>
              <a:t>Uredite</a:t>
            </a:r>
            <a:r>
              <a:rPr lang="en-US" dirty="0" smtClean="0"/>
              <a:t> </a:t>
            </a:r>
            <a:r>
              <a:rPr lang="en-US" dirty="0" err="1" smtClean="0"/>
              <a:t>tekst</a:t>
            </a:r>
            <a:endParaRPr lang="hr-HR" dirty="0"/>
          </a:p>
        </p:txBody>
      </p:sp>
      <p:sp>
        <p:nvSpPr>
          <p:cNvPr id="5" name="Rectangle 12"/>
          <p:cNvSpPr>
            <a:spLocks noGrp="1" noChangeArrowheads="1"/>
          </p:cNvSpPr>
          <p:nvPr>
            <p:ph type="ftr" sz="quarter" idx="11"/>
          </p:nvPr>
        </p:nvSpPr>
        <p:spPr>
          <a:xfrm>
            <a:off x="720000" y="0"/>
            <a:ext cx="7700400" cy="480000"/>
          </a:xfrm>
          <a:ln/>
        </p:spPr>
        <p:txBody>
          <a:bodyPr bIns="72000"/>
          <a:lstStyle>
            <a:lvl1pPr algn="ctr">
              <a:defRPr>
                <a:latin typeface="+mn-lt"/>
                <a:ea typeface="Segoe UI" panose="020B0502040204020203" pitchFamily="34" charset="0"/>
                <a:cs typeface="Segoe UI" panose="020B0502040204020203" pitchFamily="34" charset="0"/>
              </a:defRPr>
            </a:lvl1pPr>
          </a:lstStyle>
          <a:p>
            <a:endParaRPr lang="hr-HR" altLang="sr-Latn-RS"/>
          </a:p>
        </p:txBody>
      </p:sp>
      <p:pic>
        <p:nvPicPr>
          <p:cNvPr id="6" name="Picture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53846" y="6309320"/>
            <a:ext cx="2636308" cy="96000"/>
          </a:xfrm>
          <a:prstGeom prst="rect">
            <a:avLst/>
          </a:prstGeom>
        </p:spPr>
      </p:pic>
      <p:sp>
        <p:nvSpPr>
          <p:cNvPr id="7" name="Rectangle 7"/>
          <p:cNvSpPr>
            <a:spLocks noChangeArrowheads="1"/>
          </p:cNvSpPr>
          <p:nvPr/>
        </p:nvSpPr>
        <p:spPr bwMode="auto">
          <a:xfrm>
            <a:off x="8424000" y="0"/>
            <a:ext cx="720000" cy="480000"/>
          </a:xfrm>
          <a:prstGeom prst="rect">
            <a:avLst/>
          </a:prstGeom>
          <a:solidFill>
            <a:srgbClr val="EF4135"/>
          </a:solidFill>
          <a:ln>
            <a:noFill/>
          </a:ln>
          <a:effectLst/>
        </p:spPr>
        <p:txBody>
          <a:bodyPr wrap="none" anchor="ctr"/>
          <a:lstStyle>
            <a:lvl1pPr eaLnBrk="0" hangingPunct="0">
              <a:defRPr sz="2100">
                <a:solidFill>
                  <a:schemeClr val="tx1"/>
                </a:solidFill>
                <a:latin typeface="Arial" charset="0"/>
              </a:defRPr>
            </a:lvl1pPr>
            <a:lvl2pPr marL="742950" indent="-285750" eaLnBrk="0" hangingPunct="0">
              <a:defRPr sz="2100">
                <a:solidFill>
                  <a:schemeClr val="tx1"/>
                </a:solidFill>
                <a:latin typeface="Arial" charset="0"/>
              </a:defRPr>
            </a:lvl2pPr>
            <a:lvl3pPr marL="1143000" indent="-228600" eaLnBrk="0" hangingPunct="0">
              <a:defRPr sz="2100">
                <a:solidFill>
                  <a:schemeClr val="tx1"/>
                </a:solidFill>
                <a:latin typeface="Arial" charset="0"/>
              </a:defRPr>
            </a:lvl3pPr>
            <a:lvl4pPr marL="1600200" indent="-228600" eaLnBrk="0" hangingPunct="0">
              <a:defRPr sz="2100">
                <a:solidFill>
                  <a:schemeClr val="tx1"/>
                </a:solidFill>
                <a:latin typeface="Arial" charset="0"/>
              </a:defRPr>
            </a:lvl4pPr>
            <a:lvl5pPr marL="2057400" indent="-228600" eaLnBrk="0" hangingPunct="0">
              <a:defRPr sz="2100">
                <a:solidFill>
                  <a:schemeClr val="tx1"/>
                </a:solidFill>
                <a:latin typeface="Arial" charset="0"/>
              </a:defRPr>
            </a:lvl5pPr>
            <a:lvl6pPr marL="2514600" indent="-228600" eaLnBrk="0" fontAlgn="base" hangingPunct="0">
              <a:spcBef>
                <a:spcPct val="0"/>
              </a:spcBef>
              <a:spcAft>
                <a:spcPct val="0"/>
              </a:spcAft>
              <a:defRPr sz="2100">
                <a:solidFill>
                  <a:schemeClr val="tx1"/>
                </a:solidFill>
                <a:latin typeface="Arial" charset="0"/>
              </a:defRPr>
            </a:lvl6pPr>
            <a:lvl7pPr marL="2971800" indent="-228600" eaLnBrk="0" fontAlgn="base" hangingPunct="0">
              <a:spcBef>
                <a:spcPct val="0"/>
              </a:spcBef>
              <a:spcAft>
                <a:spcPct val="0"/>
              </a:spcAft>
              <a:defRPr sz="2100">
                <a:solidFill>
                  <a:schemeClr val="tx1"/>
                </a:solidFill>
                <a:latin typeface="Arial" charset="0"/>
              </a:defRPr>
            </a:lvl7pPr>
            <a:lvl8pPr marL="3429000" indent="-228600" eaLnBrk="0" fontAlgn="base" hangingPunct="0">
              <a:spcBef>
                <a:spcPct val="0"/>
              </a:spcBef>
              <a:spcAft>
                <a:spcPct val="0"/>
              </a:spcAft>
              <a:defRPr sz="2100">
                <a:solidFill>
                  <a:schemeClr val="tx1"/>
                </a:solidFill>
                <a:latin typeface="Arial" charset="0"/>
              </a:defRPr>
            </a:lvl8pPr>
            <a:lvl9pPr marL="3886200" indent="-228600" eaLnBrk="0" fontAlgn="base" hangingPunct="0">
              <a:spcBef>
                <a:spcPct val="0"/>
              </a:spcBef>
              <a:spcAft>
                <a:spcPct val="0"/>
              </a:spcAft>
              <a:defRPr sz="2100">
                <a:solidFill>
                  <a:schemeClr val="tx1"/>
                </a:solidFill>
                <a:latin typeface="Arial" charset="0"/>
              </a:defRPr>
            </a:lvl9pPr>
          </a:lstStyle>
          <a:p>
            <a:pPr eaLnBrk="1" hangingPunct="1"/>
            <a:endParaRPr lang="hr-HR" altLang="sr-Latn-RS" sz="2100">
              <a:latin typeface="Segoe UI" panose="020B0502040204020203" pitchFamily="34" charset="0"/>
              <a:ea typeface="Segoe UI" panose="020B0502040204020203" pitchFamily="34" charset="0"/>
              <a:cs typeface="Segoe UI" panose="020B0502040204020203" pitchFamily="34" charset="0"/>
            </a:endParaRPr>
          </a:p>
        </p:txBody>
      </p:sp>
      <p:sp>
        <p:nvSpPr>
          <p:cNvPr id="8" name="Rectangle 9"/>
          <p:cNvSpPr>
            <a:spLocks noGrp="1" noChangeArrowheads="1"/>
          </p:cNvSpPr>
          <p:nvPr>
            <p:ph type="sldNum" sz="quarter" idx="4"/>
          </p:nvPr>
        </p:nvSpPr>
        <p:spPr bwMode="auto">
          <a:xfrm>
            <a:off x="8424000" y="0"/>
            <a:ext cx="576000" cy="4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72000" numCol="1" anchor="b" anchorCtr="0" compatLnSpc="1">
            <a:prstTxWarp prst="textNoShape">
              <a:avLst/>
            </a:prstTxWarp>
          </a:bodyPr>
          <a:lstStyle>
            <a:lvl1pPr algn="r">
              <a:defRPr sz="1000" smtClean="0">
                <a:solidFill>
                  <a:schemeClr val="bg1"/>
                </a:solidFill>
                <a:latin typeface="+mn-lt"/>
                <a:ea typeface="Segoe UI" panose="020B0502040204020203" pitchFamily="34" charset="0"/>
                <a:cs typeface="Segoe UI" panose="020B0502040204020203" pitchFamily="34" charset="0"/>
              </a:defRPr>
            </a:lvl1pPr>
          </a:lstStyle>
          <a:p>
            <a:fld id="{4AA25522-AB9F-4BC2-A6A3-F0D90FC764BB}" type="slidenum">
              <a:rPr lang="hr-HR" altLang="sr-Latn-RS" smtClean="0"/>
              <a:pPr/>
              <a:t>‹#›</a:t>
            </a:fld>
            <a:endParaRPr lang="hr-HR" altLang="sr-Latn-RS"/>
          </a:p>
        </p:txBody>
      </p:sp>
    </p:spTree>
    <p:extLst>
      <p:ext uri="{BB962C8B-B14F-4D97-AF65-F5344CB8AC3E}">
        <p14:creationId xmlns:p14="http://schemas.microsoft.com/office/powerpoint/2010/main" val="7773277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Zaglavlje sekcije">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0000" y="624000"/>
            <a:ext cx="408338" cy="768000"/>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0000" y="6307200"/>
            <a:ext cx="2636308" cy="96000"/>
          </a:xfrm>
          <a:prstGeom prst="rect">
            <a:avLst/>
          </a:prstGeom>
        </p:spPr>
      </p:pic>
      <p:sp>
        <p:nvSpPr>
          <p:cNvPr id="9" name="Rectangle 9"/>
          <p:cNvSpPr>
            <a:spLocks noGrp="1" noChangeArrowheads="1"/>
          </p:cNvSpPr>
          <p:nvPr>
            <p:ph type="sldNum" sz="quarter" idx="4"/>
          </p:nvPr>
        </p:nvSpPr>
        <p:spPr bwMode="auto">
          <a:xfrm>
            <a:off x="8424000" y="0"/>
            <a:ext cx="576000" cy="4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72000" numCol="1" anchor="b" anchorCtr="0" compatLnSpc="1">
            <a:prstTxWarp prst="textNoShape">
              <a:avLst/>
            </a:prstTxWarp>
          </a:bodyPr>
          <a:lstStyle>
            <a:lvl1pPr algn="r">
              <a:defRPr sz="1000" smtClean="0">
                <a:solidFill>
                  <a:schemeClr val="bg1"/>
                </a:solidFill>
                <a:latin typeface="+mn-lt"/>
                <a:ea typeface="Segoe UI" panose="020B0502040204020203" pitchFamily="34" charset="0"/>
                <a:cs typeface="Segoe UI" panose="020B0502040204020203" pitchFamily="34" charset="0"/>
              </a:defRPr>
            </a:lvl1pPr>
          </a:lstStyle>
          <a:p>
            <a:fld id="{4AA25522-AB9F-4BC2-A6A3-F0D90FC764BB}" type="slidenum">
              <a:rPr lang="hr-HR" altLang="sr-Latn-RS" smtClean="0"/>
              <a:pPr/>
              <a:t>‹#›</a:t>
            </a:fld>
            <a:endParaRPr lang="hr-HR" altLang="sr-Latn-RS"/>
          </a:p>
        </p:txBody>
      </p:sp>
      <p:sp>
        <p:nvSpPr>
          <p:cNvPr id="10" name="Title 1"/>
          <p:cNvSpPr>
            <a:spLocks noGrp="1"/>
          </p:cNvSpPr>
          <p:nvPr>
            <p:ph type="title" hasCustomPrompt="1"/>
          </p:nvPr>
        </p:nvSpPr>
        <p:spPr>
          <a:xfrm>
            <a:off x="720000" y="3485137"/>
            <a:ext cx="7700400" cy="360099"/>
          </a:xfrm>
        </p:spPr>
        <p:txBody>
          <a:bodyPr anchor="ctr" anchorCtr="0">
            <a:spAutoFit/>
          </a:bodyPr>
          <a:lstStyle>
            <a:lvl1pPr algn="l">
              <a:lnSpc>
                <a:spcPct val="90000"/>
              </a:lnSpc>
              <a:defRPr sz="2600" b="0" cap="none">
                <a:latin typeface="+mj-lt"/>
                <a:ea typeface="Segoe UI" panose="020B0502040204020203" pitchFamily="34" charset="0"/>
                <a:cs typeface="Segoe UI" panose="020B0502040204020203" pitchFamily="34" charset="0"/>
              </a:defRPr>
            </a:lvl1pPr>
          </a:lstStyle>
          <a:p>
            <a:r>
              <a:rPr lang="hr-HR" dirty="0" smtClean="0"/>
              <a:t>Uredite naslov sekcije</a:t>
            </a:r>
            <a:endParaRPr lang="hr-HR" dirty="0"/>
          </a:p>
        </p:txBody>
      </p:sp>
      <p:sp>
        <p:nvSpPr>
          <p:cNvPr id="11" name="Text Placeholder 2"/>
          <p:cNvSpPr>
            <a:spLocks noGrp="1"/>
          </p:cNvSpPr>
          <p:nvPr>
            <p:ph type="body" idx="1" hasCustomPrompt="1"/>
          </p:nvPr>
        </p:nvSpPr>
        <p:spPr>
          <a:xfrm>
            <a:off x="720000" y="2774023"/>
            <a:ext cx="7700400" cy="219291"/>
          </a:xfrm>
        </p:spPr>
        <p:txBody>
          <a:bodyPr anchor="b">
            <a:spAutoFit/>
          </a:bodyPr>
          <a:lstStyle>
            <a:lvl1pPr marL="0" indent="0">
              <a:lnSpc>
                <a:spcPct val="95000"/>
              </a:lnSpc>
              <a:buNone/>
              <a:defRPr sz="1500">
                <a:solidFill>
                  <a:schemeClr val="tx1"/>
                </a:solidFill>
                <a:latin typeface="+mj-lt"/>
                <a:ea typeface="Segoe UI" panose="020B0502040204020203" pitchFamily="34" charset="0"/>
                <a:cs typeface="Segoe UI" panose="020B0502040204020203"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hr-HR" dirty="0" smtClean="0"/>
              <a:t>Uredite nadnaslov ili prazno</a:t>
            </a:r>
            <a:endParaRPr lang="en-US" dirty="0" smtClean="0"/>
          </a:p>
        </p:txBody>
      </p:sp>
      <p:sp>
        <p:nvSpPr>
          <p:cNvPr id="12" name="Text Placeholder 7"/>
          <p:cNvSpPr>
            <a:spLocks noGrp="1"/>
          </p:cNvSpPr>
          <p:nvPr>
            <p:ph type="body" sz="quarter" idx="12" hasCustomPrompt="1"/>
          </p:nvPr>
        </p:nvSpPr>
        <p:spPr>
          <a:xfrm>
            <a:off x="720725" y="4337463"/>
            <a:ext cx="7700400" cy="219291"/>
          </a:xfrm>
        </p:spPr>
        <p:txBody>
          <a:bodyPr>
            <a:spAutoFit/>
          </a:bodyPr>
          <a:lstStyle>
            <a:lvl1pPr marL="0" indent="0">
              <a:lnSpc>
                <a:spcPct val="95000"/>
              </a:lnSpc>
              <a:spcBef>
                <a:spcPts val="0"/>
              </a:spcBef>
              <a:defRPr sz="1500">
                <a:latin typeface="+mj-lt"/>
                <a:ea typeface="Segoe UI" panose="020B0502040204020203" pitchFamily="34" charset="0"/>
                <a:cs typeface="Segoe UI" panose="020B0502040204020203" pitchFamily="34" charset="0"/>
              </a:defRPr>
            </a:lvl1pPr>
          </a:lstStyle>
          <a:p>
            <a:pPr lvl="0"/>
            <a:r>
              <a:rPr lang="hr-HR" dirty="0" smtClean="0"/>
              <a:t>Uredite podnaslov ili prazno</a:t>
            </a:r>
            <a:endParaRPr lang="en-US" dirty="0" smtClean="0"/>
          </a:p>
        </p:txBody>
      </p:sp>
    </p:spTree>
    <p:extLst>
      <p:ext uri="{BB962C8B-B14F-4D97-AF65-F5344CB8AC3E}">
        <p14:creationId xmlns:p14="http://schemas.microsoft.com/office/powerpoint/2010/main" val="165056377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1_Section Header">
    <p:spTree>
      <p:nvGrpSpPr>
        <p:cNvPr id="1" name=""/>
        <p:cNvGrpSpPr/>
        <p:nvPr/>
      </p:nvGrpSpPr>
      <p:grpSpPr>
        <a:xfrm>
          <a:off x="0" y="0"/>
          <a:ext cx="0" cy="0"/>
          <a:chOff x="0" y="0"/>
          <a:chExt cx="0" cy="0"/>
        </a:xfrm>
      </p:grpSpPr>
      <p:sp>
        <p:nvSpPr>
          <p:cNvPr id="9" name="Pravokutnik 8"/>
          <p:cNvSpPr/>
          <p:nvPr/>
        </p:nvSpPr>
        <p:spPr>
          <a:xfrm>
            <a:off x="0" y="1892830"/>
            <a:ext cx="9144000" cy="3648967"/>
          </a:xfrm>
          <a:prstGeom prst="rect">
            <a:avLst/>
          </a:prstGeom>
          <a:solidFill>
            <a:schemeClr val="tx1">
              <a:lumMod val="20000"/>
              <a:lumOff val="8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2" name="Title 1"/>
          <p:cNvSpPr>
            <a:spLocks noGrp="1"/>
          </p:cNvSpPr>
          <p:nvPr>
            <p:ph type="title" hasCustomPrompt="1"/>
          </p:nvPr>
        </p:nvSpPr>
        <p:spPr>
          <a:xfrm>
            <a:off x="720000" y="3485137"/>
            <a:ext cx="7700400" cy="360099"/>
          </a:xfrm>
        </p:spPr>
        <p:txBody>
          <a:bodyPr anchor="ctr" anchorCtr="0">
            <a:spAutoFit/>
          </a:bodyPr>
          <a:lstStyle>
            <a:lvl1pPr algn="l">
              <a:lnSpc>
                <a:spcPct val="90000"/>
              </a:lnSpc>
              <a:defRPr sz="2600" b="0" cap="none">
                <a:latin typeface="+mj-lt"/>
                <a:ea typeface="Segoe UI" panose="020B0502040204020203" pitchFamily="34" charset="0"/>
                <a:cs typeface="Segoe UI" panose="020B0502040204020203" pitchFamily="34" charset="0"/>
              </a:defRPr>
            </a:lvl1pPr>
          </a:lstStyle>
          <a:p>
            <a:r>
              <a:rPr lang="hr-HR" dirty="0" smtClean="0"/>
              <a:t>Uredite naslov sekcije</a:t>
            </a:r>
            <a:endParaRPr lang="hr-HR" dirty="0"/>
          </a:p>
        </p:txBody>
      </p:sp>
      <p:sp>
        <p:nvSpPr>
          <p:cNvPr id="3" name="Text Placeholder 2"/>
          <p:cNvSpPr>
            <a:spLocks noGrp="1"/>
          </p:cNvSpPr>
          <p:nvPr>
            <p:ph type="body" idx="1" hasCustomPrompt="1"/>
          </p:nvPr>
        </p:nvSpPr>
        <p:spPr>
          <a:xfrm>
            <a:off x="720000" y="2774023"/>
            <a:ext cx="7700400" cy="219291"/>
          </a:xfrm>
        </p:spPr>
        <p:txBody>
          <a:bodyPr anchor="b">
            <a:spAutoFit/>
          </a:bodyPr>
          <a:lstStyle>
            <a:lvl1pPr marL="0" indent="0">
              <a:lnSpc>
                <a:spcPct val="95000"/>
              </a:lnSpc>
              <a:buNone/>
              <a:defRPr sz="1500">
                <a:solidFill>
                  <a:schemeClr val="tx1"/>
                </a:solidFill>
                <a:latin typeface="+mj-lt"/>
                <a:ea typeface="Segoe UI" panose="020B0502040204020203" pitchFamily="34" charset="0"/>
                <a:cs typeface="Segoe UI" panose="020B0502040204020203"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hr-HR" dirty="0" smtClean="0"/>
              <a:t>Uredite nadnaslov ili prazno</a:t>
            </a:r>
            <a:endParaRPr lang="en-US" dirty="0" smtClean="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0000" y="624000"/>
            <a:ext cx="408338" cy="768000"/>
          </a:xfrm>
          <a:prstGeom prst="rect">
            <a:avLst/>
          </a:prstGeom>
        </p:spPr>
      </p:pic>
      <p:sp>
        <p:nvSpPr>
          <p:cNvPr id="8" name="Text Placeholder 7"/>
          <p:cNvSpPr>
            <a:spLocks noGrp="1"/>
          </p:cNvSpPr>
          <p:nvPr>
            <p:ph type="body" sz="quarter" idx="12" hasCustomPrompt="1"/>
          </p:nvPr>
        </p:nvSpPr>
        <p:spPr>
          <a:xfrm>
            <a:off x="720725" y="4337463"/>
            <a:ext cx="7700400" cy="219291"/>
          </a:xfrm>
        </p:spPr>
        <p:txBody>
          <a:bodyPr>
            <a:spAutoFit/>
          </a:bodyPr>
          <a:lstStyle>
            <a:lvl1pPr marL="0" indent="0">
              <a:lnSpc>
                <a:spcPct val="95000"/>
              </a:lnSpc>
              <a:spcBef>
                <a:spcPts val="0"/>
              </a:spcBef>
              <a:defRPr sz="1500">
                <a:latin typeface="+mj-lt"/>
                <a:ea typeface="Segoe UI" panose="020B0502040204020203" pitchFamily="34" charset="0"/>
                <a:cs typeface="Segoe UI" panose="020B0502040204020203" pitchFamily="34" charset="0"/>
              </a:defRPr>
            </a:lvl1pPr>
          </a:lstStyle>
          <a:p>
            <a:pPr lvl="0"/>
            <a:r>
              <a:rPr lang="hr-HR" dirty="0" smtClean="0"/>
              <a:t>Uredite podnaslov ili prazno</a:t>
            </a:r>
            <a:endParaRPr lang="en-US" dirty="0" smtClean="0"/>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0000" y="6150171"/>
            <a:ext cx="2636308" cy="96000"/>
          </a:xfrm>
          <a:prstGeom prst="rect">
            <a:avLst/>
          </a:prstGeom>
        </p:spPr>
      </p:pic>
      <p:sp>
        <p:nvSpPr>
          <p:cNvPr id="10" name="Slide Number Placeholder 9"/>
          <p:cNvSpPr>
            <a:spLocks noGrp="1" noChangeArrowheads="1"/>
          </p:cNvSpPr>
          <p:nvPr>
            <p:ph type="sldNum" sz="quarter" idx="4"/>
          </p:nvPr>
        </p:nvSpPr>
        <p:spPr bwMode="auto">
          <a:xfrm>
            <a:off x="8424000" y="0"/>
            <a:ext cx="576000" cy="4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72000" numCol="1" anchor="b" anchorCtr="0" compatLnSpc="1">
            <a:prstTxWarp prst="textNoShape">
              <a:avLst/>
            </a:prstTxWarp>
          </a:bodyPr>
          <a:lstStyle>
            <a:lvl1pPr algn="r">
              <a:defRPr sz="1000" smtClean="0">
                <a:solidFill>
                  <a:schemeClr val="bg1"/>
                </a:solidFill>
                <a:latin typeface="+mn-lt"/>
                <a:ea typeface="Segoe UI" panose="020B0502040204020203" pitchFamily="34" charset="0"/>
                <a:cs typeface="Segoe UI" panose="020B0502040204020203" pitchFamily="34" charset="0"/>
              </a:defRPr>
            </a:lvl1pPr>
          </a:lstStyle>
          <a:p>
            <a:fld id="{4AA25522-AB9F-4BC2-A6A3-F0D90FC764BB}" type="slidenum">
              <a:rPr lang="hr-HR" altLang="sr-Latn-RS" smtClean="0"/>
              <a:pPr/>
              <a:t>‹#›</a:t>
            </a:fld>
            <a:endParaRPr lang="hr-HR" altLang="sr-Latn-RS"/>
          </a:p>
        </p:txBody>
      </p:sp>
    </p:spTree>
    <p:extLst>
      <p:ext uri="{BB962C8B-B14F-4D97-AF65-F5344CB8AC3E}">
        <p14:creationId xmlns:p14="http://schemas.microsoft.com/office/powerpoint/2010/main" val="240798240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3_Section Header">
    <p:spTree>
      <p:nvGrpSpPr>
        <p:cNvPr id="1" name=""/>
        <p:cNvGrpSpPr/>
        <p:nvPr/>
      </p:nvGrpSpPr>
      <p:grpSpPr>
        <a:xfrm>
          <a:off x="0" y="0"/>
          <a:ext cx="0" cy="0"/>
          <a:chOff x="0" y="0"/>
          <a:chExt cx="0" cy="0"/>
        </a:xfrm>
      </p:grpSpPr>
      <p:sp>
        <p:nvSpPr>
          <p:cNvPr id="9" name="Pravokutnik 8"/>
          <p:cNvSpPr/>
          <p:nvPr/>
        </p:nvSpPr>
        <p:spPr>
          <a:xfrm>
            <a:off x="0" y="1892830"/>
            <a:ext cx="9144000" cy="3648967"/>
          </a:xfrm>
          <a:prstGeom prst="rect">
            <a:avLst/>
          </a:prstGeom>
          <a:solidFill>
            <a:srgbClr val="28389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2" name="Title 1"/>
          <p:cNvSpPr>
            <a:spLocks noGrp="1"/>
          </p:cNvSpPr>
          <p:nvPr>
            <p:ph type="title" hasCustomPrompt="1"/>
          </p:nvPr>
        </p:nvSpPr>
        <p:spPr>
          <a:xfrm>
            <a:off x="720000" y="3485137"/>
            <a:ext cx="7700400" cy="360099"/>
          </a:xfrm>
        </p:spPr>
        <p:txBody>
          <a:bodyPr anchor="ctr" anchorCtr="0">
            <a:spAutoFit/>
          </a:bodyPr>
          <a:lstStyle>
            <a:lvl1pPr algn="l">
              <a:lnSpc>
                <a:spcPct val="90000"/>
              </a:lnSpc>
              <a:defRPr sz="2600" b="0" cap="none">
                <a:solidFill>
                  <a:schemeClr val="bg1">
                    <a:lumMod val="95000"/>
                  </a:schemeClr>
                </a:solidFill>
                <a:latin typeface="+mj-lt"/>
                <a:ea typeface="Segoe UI" panose="020B0502040204020203" pitchFamily="34" charset="0"/>
                <a:cs typeface="Segoe UI" panose="020B0502040204020203" pitchFamily="34" charset="0"/>
              </a:defRPr>
            </a:lvl1pPr>
          </a:lstStyle>
          <a:p>
            <a:r>
              <a:rPr lang="hr-HR" dirty="0" smtClean="0"/>
              <a:t>Uredite naslov sekcije</a:t>
            </a:r>
            <a:endParaRPr lang="hr-HR" dirty="0"/>
          </a:p>
        </p:txBody>
      </p:sp>
      <p:sp>
        <p:nvSpPr>
          <p:cNvPr id="3" name="Text Placeholder 2"/>
          <p:cNvSpPr>
            <a:spLocks noGrp="1"/>
          </p:cNvSpPr>
          <p:nvPr>
            <p:ph type="body" idx="1" hasCustomPrompt="1"/>
          </p:nvPr>
        </p:nvSpPr>
        <p:spPr>
          <a:xfrm>
            <a:off x="720000" y="2774023"/>
            <a:ext cx="7700400" cy="219291"/>
          </a:xfrm>
        </p:spPr>
        <p:txBody>
          <a:bodyPr anchor="b">
            <a:spAutoFit/>
          </a:bodyPr>
          <a:lstStyle>
            <a:lvl1pPr marL="0" indent="0">
              <a:lnSpc>
                <a:spcPct val="95000"/>
              </a:lnSpc>
              <a:buNone/>
              <a:defRPr sz="1500">
                <a:solidFill>
                  <a:schemeClr val="bg1">
                    <a:lumMod val="95000"/>
                  </a:schemeClr>
                </a:solidFill>
                <a:latin typeface="+mj-lt"/>
                <a:ea typeface="Segoe UI" panose="020B0502040204020203" pitchFamily="34" charset="0"/>
                <a:cs typeface="Segoe UI" panose="020B0502040204020203"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hr-HR" dirty="0" smtClean="0"/>
              <a:t>Uredite nadnaslov ili prazno</a:t>
            </a:r>
            <a:endParaRPr lang="en-US" dirty="0" smtClean="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0000" y="624000"/>
            <a:ext cx="408338" cy="768000"/>
          </a:xfrm>
          <a:prstGeom prst="rect">
            <a:avLst/>
          </a:prstGeom>
        </p:spPr>
      </p:pic>
      <p:sp>
        <p:nvSpPr>
          <p:cNvPr id="8" name="Text Placeholder 7"/>
          <p:cNvSpPr>
            <a:spLocks noGrp="1"/>
          </p:cNvSpPr>
          <p:nvPr>
            <p:ph type="body" sz="quarter" idx="12" hasCustomPrompt="1"/>
          </p:nvPr>
        </p:nvSpPr>
        <p:spPr>
          <a:xfrm>
            <a:off x="720725" y="4337463"/>
            <a:ext cx="7700400" cy="219291"/>
          </a:xfrm>
        </p:spPr>
        <p:txBody>
          <a:bodyPr>
            <a:spAutoFit/>
          </a:bodyPr>
          <a:lstStyle>
            <a:lvl1pPr marL="0" indent="0">
              <a:lnSpc>
                <a:spcPct val="95000"/>
              </a:lnSpc>
              <a:spcBef>
                <a:spcPts val="0"/>
              </a:spcBef>
              <a:defRPr sz="1500">
                <a:solidFill>
                  <a:schemeClr val="bg1">
                    <a:lumMod val="95000"/>
                  </a:schemeClr>
                </a:solidFill>
                <a:latin typeface="+mj-lt"/>
                <a:ea typeface="Segoe UI" panose="020B0502040204020203" pitchFamily="34" charset="0"/>
                <a:cs typeface="Segoe UI" panose="020B0502040204020203" pitchFamily="34" charset="0"/>
              </a:defRPr>
            </a:lvl1pPr>
          </a:lstStyle>
          <a:p>
            <a:pPr lvl="0"/>
            <a:r>
              <a:rPr lang="hr-HR" dirty="0" smtClean="0"/>
              <a:t>Uredite podnaslov ili prazno</a:t>
            </a:r>
            <a:endParaRPr lang="en-US" dirty="0" smtClean="0"/>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0000" y="6150171"/>
            <a:ext cx="2636308" cy="96000"/>
          </a:xfrm>
          <a:prstGeom prst="rect">
            <a:avLst/>
          </a:prstGeom>
        </p:spPr>
      </p:pic>
      <p:sp>
        <p:nvSpPr>
          <p:cNvPr id="10" name="Slide Number Placeholder 9"/>
          <p:cNvSpPr>
            <a:spLocks noGrp="1" noChangeArrowheads="1"/>
          </p:cNvSpPr>
          <p:nvPr>
            <p:ph type="sldNum" sz="quarter" idx="4"/>
          </p:nvPr>
        </p:nvSpPr>
        <p:spPr bwMode="auto">
          <a:xfrm>
            <a:off x="8424000" y="0"/>
            <a:ext cx="576000" cy="4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72000" numCol="1" anchor="b" anchorCtr="0" compatLnSpc="1">
            <a:prstTxWarp prst="textNoShape">
              <a:avLst/>
            </a:prstTxWarp>
          </a:bodyPr>
          <a:lstStyle>
            <a:lvl1pPr algn="r">
              <a:defRPr sz="1000" smtClean="0">
                <a:solidFill>
                  <a:schemeClr val="bg1"/>
                </a:solidFill>
                <a:latin typeface="+mn-lt"/>
                <a:ea typeface="Segoe UI" panose="020B0502040204020203" pitchFamily="34" charset="0"/>
                <a:cs typeface="Segoe UI" panose="020B0502040204020203" pitchFamily="34" charset="0"/>
              </a:defRPr>
            </a:lvl1pPr>
          </a:lstStyle>
          <a:p>
            <a:fld id="{4AA25522-AB9F-4BC2-A6A3-F0D90FC764BB}" type="slidenum">
              <a:rPr lang="hr-HR" altLang="sr-Latn-RS" smtClean="0"/>
              <a:pPr/>
              <a:t>‹#›</a:t>
            </a:fld>
            <a:endParaRPr lang="hr-HR" altLang="sr-Latn-RS"/>
          </a:p>
        </p:txBody>
      </p:sp>
    </p:spTree>
    <p:extLst>
      <p:ext uri="{BB962C8B-B14F-4D97-AF65-F5344CB8AC3E}">
        <p14:creationId xmlns:p14="http://schemas.microsoft.com/office/powerpoint/2010/main" val="390028732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Dva sadržaja">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atin typeface="+mj-lt"/>
                <a:ea typeface="Segoe UI" panose="020B0502040204020203" pitchFamily="34" charset="0"/>
                <a:cs typeface="Segoe UI" panose="020B0502040204020203" pitchFamily="34" charset="0"/>
              </a:defRPr>
            </a:lvl1pPr>
          </a:lstStyle>
          <a:p>
            <a:r>
              <a:rPr lang="hr-HR" dirty="0" smtClean="0"/>
              <a:t>Uredite</a:t>
            </a:r>
            <a:r>
              <a:rPr lang="en-US" dirty="0" smtClean="0"/>
              <a:t> </a:t>
            </a:r>
            <a:r>
              <a:rPr lang="en-US" dirty="0" err="1" smtClean="0"/>
              <a:t>naslov</a:t>
            </a:r>
            <a:endParaRPr lang="hr-HR" dirty="0"/>
          </a:p>
        </p:txBody>
      </p:sp>
      <p:sp>
        <p:nvSpPr>
          <p:cNvPr id="3" name="Content Placeholder 2"/>
          <p:cNvSpPr>
            <a:spLocks noGrp="1"/>
          </p:cNvSpPr>
          <p:nvPr>
            <p:ph sz="half" idx="1" hasCustomPrompt="1"/>
          </p:nvPr>
        </p:nvSpPr>
        <p:spPr>
          <a:xfrm>
            <a:off x="719140" y="1920000"/>
            <a:ext cx="3773487" cy="4128000"/>
          </a:xfrm>
        </p:spPr>
        <p:txBody>
          <a:bodyPr>
            <a:normAutofit/>
          </a:bodyPr>
          <a:lstStyle>
            <a:lvl1pPr marL="0" indent="-288000">
              <a:lnSpc>
                <a:spcPct val="113000"/>
              </a:lnSpc>
              <a:defRPr sz="1500">
                <a:latin typeface="+mn-lt"/>
                <a:ea typeface="Segoe UI" panose="020B0502040204020203" pitchFamily="34" charset="0"/>
                <a:cs typeface="Segoe UI" panose="020B0502040204020203" pitchFamily="34" charset="0"/>
              </a:defRPr>
            </a:lvl1pPr>
            <a:lvl2pPr>
              <a:lnSpc>
                <a:spcPct val="113000"/>
              </a:lnSpc>
              <a:defRPr sz="1500">
                <a:latin typeface="+mn-lt"/>
                <a:ea typeface="Segoe UI" panose="020B0502040204020203" pitchFamily="34" charset="0"/>
                <a:cs typeface="Segoe UI" panose="020B0502040204020203" pitchFamily="34" charset="0"/>
              </a:defRPr>
            </a:lvl2pPr>
            <a:lvl3pPr>
              <a:lnSpc>
                <a:spcPct val="113000"/>
              </a:lnSpc>
              <a:defRPr sz="1500">
                <a:latin typeface="+mn-lt"/>
                <a:ea typeface="Segoe UI" panose="020B0502040204020203" pitchFamily="34" charset="0"/>
                <a:cs typeface="Segoe UI" panose="020B0502040204020203" pitchFamily="34" charset="0"/>
              </a:defRPr>
            </a:lvl3pPr>
            <a:lvl4pPr>
              <a:lnSpc>
                <a:spcPct val="113000"/>
              </a:lnSpc>
              <a:defRPr sz="1500">
                <a:latin typeface="+mn-lt"/>
                <a:ea typeface="Segoe UI" panose="020B0502040204020203" pitchFamily="34" charset="0"/>
                <a:cs typeface="Segoe UI" panose="020B0502040204020203" pitchFamily="34" charset="0"/>
              </a:defRPr>
            </a:lvl4pPr>
            <a:lvl5pPr>
              <a:lnSpc>
                <a:spcPct val="113000"/>
              </a:lnSpc>
              <a:defRPr sz="1500">
                <a:latin typeface="+mn-lt"/>
                <a:ea typeface="Segoe UI" panose="020B0502040204020203" pitchFamily="34" charset="0"/>
                <a:cs typeface="Segoe UI" panose="020B0502040204020203" pitchFamily="34" charset="0"/>
              </a:defRPr>
            </a:lvl5pPr>
            <a:lvl6pPr>
              <a:defRPr sz="1800"/>
            </a:lvl6pPr>
            <a:lvl7pPr>
              <a:defRPr sz="1800"/>
            </a:lvl7pPr>
            <a:lvl8pPr>
              <a:defRPr sz="1800"/>
            </a:lvl8pPr>
            <a:lvl9pPr>
              <a:defRPr sz="1800"/>
            </a:lvl9pPr>
          </a:lstStyle>
          <a:p>
            <a:pPr lvl="0"/>
            <a:r>
              <a:rPr lang="en-US" dirty="0" err="1" smtClean="0"/>
              <a:t>Uredite</a:t>
            </a:r>
            <a:r>
              <a:rPr lang="en-US" dirty="0" smtClean="0"/>
              <a:t> </a:t>
            </a:r>
            <a:r>
              <a:rPr lang="en-US" dirty="0" err="1" smtClean="0"/>
              <a:t>tekst</a:t>
            </a:r>
            <a:endParaRPr lang="en-US" dirty="0" smtClean="0"/>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hr-HR" dirty="0"/>
          </a:p>
        </p:txBody>
      </p:sp>
      <p:sp>
        <p:nvSpPr>
          <p:cNvPr id="4" name="Content Placeholder 3"/>
          <p:cNvSpPr>
            <a:spLocks noGrp="1"/>
          </p:cNvSpPr>
          <p:nvPr>
            <p:ph sz="half" idx="2" hasCustomPrompt="1"/>
          </p:nvPr>
        </p:nvSpPr>
        <p:spPr>
          <a:xfrm>
            <a:off x="4645027" y="1920000"/>
            <a:ext cx="3775075" cy="4128000"/>
          </a:xfrm>
        </p:spPr>
        <p:txBody>
          <a:bodyPr>
            <a:normAutofit/>
          </a:bodyPr>
          <a:lstStyle>
            <a:lvl1pPr>
              <a:lnSpc>
                <a:spcPct val="113000"/>
              </a:lnSpc>
              <a:spcBef>
                <a:spcPts val="400"/>
              </a:spcBef>
              <a:defRPr sz="1500">
                <a:latin typeface="+mn-lt"/>
                <a:ea typeface="Segoe UI" panose="020B0502040204020203" pitchFamily="34" charset="0"/>
                <a:cs typeface="Segoe UI" panose="020B0502040204020203" pitchFamily="34" charset="0"/>
              </a:defRPr>
            </a:lvl1pPr>
            <a:lvl2pPr>
              <a:lnSpc>
                <a:spcPct val="113000"/>
              </a:lnSpc>
              <a:spcBef>
                <a:spcPts val="400"/>
              </a:spcBef>
              <a:defRPr sz="1500">
                <a:latin typeface="+mn-lt"/>
                <a:ea typeface="Segoe UI" panose="020B0502040204020203" pitchFamily="34" charset="0"/>
                <a:cs typeface="Segoe UI" panose="020B0502040204020203" pitchFamily="34" charset="0"/>
              </a:defRPr>
            </a:lvl2pPr>
            <a:lvl3pPr>
              <a:lnSpc>
                <a:spcPct val="113000"/>
              </a:lnSpc>
              <a:spcBef>
                <a:spcPts val="400"/>
              </a:spcBef>
              <a:defRPr sz="1500">
                <a:latin typeface="+mn-lt"/>
                <a:ea typeface="Segoe UI" panose="020B0502040204020203" pitchFamily="34" charset="0"/>
                <a:cs typeface="Segoe UI" panose="020B0502040204020203" pitchFamily="34" charset="0"/>
              </a:defRPr>
            </a:lvl3pPr>
            <a:lvl4pPr>
              <a:lnSpc>
                <a:spcPct val="113000"/>
              </a:lnSpc>
              <a:spcBef>
                <a:spcPts val="400"/>
              </a:spcBef>
              <a:defRPr sz="1500">
                <a:latin typeface="+mn-lt"/>
                <a:ea typeface="Segoe UI" panose="020B0502040204020203" pitchFamily="34" charset="0"/>
                <a:cs typeface="Segoe UI" panose="020B0502040204020203" pitchFamily="34" charset="0"/>
              </a:defRPr>
            </a:lvl4pPr>
            <a:lvl5pPr>
              <a:lnSpc>
                <a:spcPct val="113000"/>
              </a:lnSpc>
              <a:spcBef>
                <a:spcPts val="400"/>
              </a:spcBef>
              <a:defRPr sz="1500">
                <a:latin typeface="+mn-lt"/>
                <a:ea typeface="Segoe UI" panose="020B0502040204020203" pitchFamily="34" charset="0"/>
                <a:cs typeface="Segoe UI" panose="020B0502040204020203" pitchFamily="34" charset="0"/>
              </a:defRPr>
            </a:lvl5pPr>
            <a:lvl6pPr>
              <a:defRPr sz="1800"/>
            </a:lvl6pPr>
            <a:lvl7pPr>
              <a:defRPr sz="1800"/>
            </a:lvl7pPr>
            <a:lvl8pPr>
              <a:defRPr sz="1800"/>
            </a:lvl8pPr>
            <a:lvl9pPr>
              <a:defRPr sz="1800"/>
            </a:lvl9pPr>
          </a:lstStyle>
          <a:p>
            <a:pPr lvl="0"/>
            <a:r>
              <a:rPr lang="en-US" dirty="0" err="1" smtClean="0"/>
              <a:t>Uredite</a:t>
            </a:r>
            <a:r>
              <a:rPr lang="en-US" dirty="0" smtClean="0"/>
              <a:t> </a:t>
            </a:r>
            <a:r>
              <a:rPr lang="en-US" dirty="0" err="1" smtClean="0"/>
              <a:t>tekst</a:t>
            </a:r>
            <a:endParaRPr lang="en-US" dirty="0" smtClean="0"/>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hr-HR" dirty="0"/>
          </a:p>
        </p:txBody>
      </p:sp>
      <p:sp>
        <p:nvSpPr>
          <p:cNvPr id="5" name="Rectangle 9"/>
          <p:cNvSpPr>
            <a:spLocks noGrp="1" noChangeArrowheads="1"/>
          </p:cNvSpPr>
          <p:nvPr>
            <p:ph type="sldNum" sz="quarter" idx="10"/>
          </p:nvPr>
        </p:nvSpPr>
        <p:spPr>
          <a:ln/>
        </p:spPr>
        <p:txBody>
          <a:bodyPr/>
          <a:lstStyle>
            <a:lvl1pPr>
              <a:defRPr>
                <a:latin typeface="+mn-lt"/>
                <a:ea typeface="Segoe UI" panose="020B0502040204020203" pitchFamily="34" charset="0"/>
                <a:cs typeface="Segoe UI" panose="020B0502040204020203" pitchFamily="34" charset="0"/>
              </a:defRPr>
            </a:lvl1pPr>
          </a:lstStyle>
          <a:p>
            <a:fld id="{5A072D82-FB59-4A14-8546-E3C8F3DAF8AB}" type="slidenum">
              <a:rPr lang="hr-HR" altLang="sr-Latn-RS" smtClean="0"/>
              <a:pPr/>
              <a:t>‹#›</a:t>
            </a:fld>
            <a:endParaRPr lang="hr-HR" altLang="sr-Latn-RS"/>
          </a:p>
        </p:txBody>
      </p:sp>
      <p:sp>
        <p:nvSpPr>
          <p:cNvPr id="6" name="Rectangle 12"/>
          <p:cNvSpPr>
            <a:spLocks noGrp="1" noChangeArrowheads="1"/>
          </p:cNvSpPr>
          <p:nvPr>
            <p:ph type="ftr" sz="quarter" idx="11"/>
          </p:nvPr>
        </p:nvSpPr>
        <p:spPr>
          <a:ln/>
        </p:spPr>
        <p:txBody>
          <a:bodyPr bIns="72000"/>
          <a:lstStyle>
            <a:lvl1pPr>
              <a:defRPr>
                <a:latin typeface="+mn-lt"/>
                <a:ea typeface="Segoe UI" panose="020B0502040204020203" pitchFamily="34" charset="0"/>
                <a:cs typeface="Segoe UI" panose="020B0502040204020203" pitchFamily="34" charset="0"/>
              </a:defRPr>
            </a:lvl1pPr>
          </a:lstStyle>
          <a:p>
            <a:endParaRPr lang="hr-HR" altLang="sr-Latn-RS"/>
          </a:p>
        </p:txBody>
      </p:sp>
    </p:spTree>
    <p:extLst>
      <p:ext uri="{BB962C8B-B14F-4D97-AF65-F5344CB8AC3E}">
        <p14:creationId xmlns:p14="http://schemas.microsoft.com/office/powerpoint/2010/main" val="349464134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8424000" y="0"/>
            <a:ext cx="720000" cy="480000"/>
          </a:xfrm>
          <a:prstGeom prst="rect">
            <a:avLst/>
          </a:prstGeom>
          <a:solidFill>
            <a:srgbClr val="EF4135"/>
          </a:solidFill>
          <a:ln>
            <a:noFill/>
          </a:ln>
          <a:effectLst/>
        </p:spPr>
        <p:txBody>
          <a:bodyPr wrap="none" anchor="ctr"/>
          <a:lstStyle>
            <a:lvl1pPr eaLnBrk="0" hangingPunct="0">
              <a:defRPr sz="2100">
                <a:solidFill>
                  <a:schemeClr val="tx1"/>
                </a:solidFill>
                <a:latin typeface="Arial" charset="0"/>
              </a:defRPr>
            </a:lvl1pPr>
            <a:lvl2pPr marL="742950" indent="-285750" eaLnBrk="0" hangingPunct="0">
              <a:defRPr sz="2100">
                <a:solidFill>
                  <a:schemeClr val="tx1"/>
                </a:solidFill>
                <a:latin typeface="Arial" charset="0"/>
              </a:defRPr>
            </a:lvl2pPr>
            <a:lvl3pPr marL="1143000" indent="-228600" eaLnBrk="0" hangingPunct="0">
              <a:defRPr sz="2100">
                <a:solidFill>
                  <a:schemeClr val="tx1"/>
                </a:solidFill>
                <a:latin typeface="Arial" charset="0"/>
              </a:defRPr>
            </a:lvl3pPr>
            <a:lvl4pPr marL="1600200" indent="-228600" eaLnBrk="0" hangingPunct="0">
              <a:defRPr sz="2100">
                <a:solidFill>
                  <a:schemeClr val="tx1"/>
                </a:solidFill>
                <a:latin typeface="Arial" charset="0"/>
              </a:defRPr>
            </a:lvl4pPr>
            <a:lvl5pPr marL="2057400" indent="-228600" eaLnBrk="0" hangingPunct="0">
              <a:defRPr sz="2100">
                <a:solidFill>
                  <a:schemeClr val="tx1"/>
                </a:solidFill>
                <a:latin typeface="Arial" charset="0"/>
              </a:defRPr>
            </a:lvl5pPr>
            <a:lvl6pPr marL="2514600" indent="-228600" eaLnBrk="0" fontAlgn="base" hangingPunct="0">
              <a:spcBef>
                <a:spcPct val="0"/>
              </a:spcBef>
              <a:spcAft>
                <a:spcPct val="0"/>
              </a:spcAft>
              <a:defRPr sz="2100">
                <a:solidFill>
                  <a:schemeClr val="tx1"/>
                </a:solidFill>
                <a:latin typeface="Arial" charset="0"/>
              </a:defRPr>
            </a:lvl6pPr>
            <a:lvl7pPr marL="2971800" indent="-228600" eaLnBrk="0" fontAlgn="base" hangingPunct="0">
              <a:spcBef>
                <a:spcPct val="0"/>
              </a:spcBef>
              <a:spcAft>
                <a:spcPct val="0"/>
              </a:spcAft>
              <a:defRPr sz="2100">
                <a:solidFill>
                  <a:schemeClr val="tx1"/>
                </a:solidFill>
                <a:latin typeface="Arial" charset="0"/>
              </a:defRPr>
            </a:lvl7pPr>
            <a:lvl8pPr marL="3429000" indent="-228600" eaLnBrk="0" fontAlgn="base" hangingPunct="0">
              <a:spcBef>
                <a:spcPct val="0"/>
              </a:spcBef>
              <a:spcAft>
                <a:spcPct val="0"/>
              </a:spcAft>
              <a:defRPr sz="2100">
                <a:solidFill>
                  <a:schemeClr val="tx1"/>
                </a:solidFill>
                <a:latin typeface="Arial" charset="0"/>
              </a:defRPr>
            </a:lvl8pPr>
            <a:lvl9pPr marL="3886200" indent="-228600" eaLnBrk="0" fontAlgn="base" hangingPunct="0">
              <a:spcBef>
                <a:spcPct val="0"/>
              </a:spcBef>
              <a:spcAft>
                <a:spcPct val="0"/>
              </a:spcAft>
              <a:defRPr sz="2100">
                <a:solidFill>
                  <a:schemeClr val="tx1"/>
                </a:solidFill>
                <a:latin typeface="Arial" charset="0"/>
              </a:defRPr>
            </a:lvl9pPr>
          </a:lstStyle>
          <a:p>
            <a:pPr eaLnBrk="1" hangingPunct="1"/>
            <a:endParaRPr lang="hr-HR" altLang="sr-Latn-RS" sz="2100">
              <a:latin typeface="+mn-lt"/>
              <a:ea typeface="Segoe UI" panose="020B0502040204020203" pitchFamily="34" charset="0"/>
              <a:cs typeface="Segoe UI" panose="020B0502040204020203" pitchFamily="34" charset="0"/>
            </a:endParaRPr>
          </a:p>
        </p:txBody>
      </p:sp>
      <p:sp>
        <p:nvSpPr>
          <p:cNvPr id="1028" name="Rectangle 2"/>
          <p:cNvSpPr>
            <a:spLocks noGrp="1" noChangeArrowheads="1"/>
          </p:cNvSpPr>
          <p:nvPr>
            <p:ph type="title"/>
          </p:nvPr>
        </p:nvSpPr>
        <p:spPr bwMode="auto">
          <a:xfrm>
            <a:off x="719138" y="1310374"/>
            <a:ext cx="7700962" cy="3216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pPr lvl="0"/>
            <a:r>
              <a:rPr lang="hr-HR" altLang="sr-Latn-RS" dirty="0" smtClean="0"/>
              <a:t>Uredite naslov</a:t>
            </a:r>
          </a:p>
        </p:txBody>
      </p:sp>
      <p:sp>
        <p:nvSpPr>
          <p:cNvPr id="19465" name="Rectangle 9"/>
          <p:cNvSpPr>
            <a:spLocks noGrp="1" noChangeArrowheads="1"/>
          </p:cNvSpPr>
          <p:nvPr>
            <p:ph type="sldNum" sz="quarter" idx="4"/>
          </p:nvPr>
        </p:nvSpPr>
        <p:spPr bwMode="auto">
          <a:xfrm>
            <a:off x="8424000" y="0"/>
            <a:ext cx="576000" cy="4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72000" numCol="1" anchor="b" anchorCtr="0" compatLnSpc="1">
            <a:prstTxWarp prst="textNoShape">
              <a:avLst/>
            </a:prstTxWarp>
          </a:bodyPr>
          <a:lstStyle>
            <a:lvl1pPr algn="r">
              <a:defRPr sz="1000" smtClean="0">
                <a:solidFill>
                  <a:schemeClr val="bg1"/>
                </a:solidFill>
                <a:latin typeface="+mn-lt"/>
                <a:ea typeface="Segoe UI" panose="020B0502040204020203" pitchFamily="34" charset="0"/>
                <a:cs typeface="Segoe UI" panose="020B0502040204020203" pitchFamily="34" charset="0"/>
              </a:defRPr>
            </a:lvl1pPr>
          </a:lstStyle>
          <a:p>
            <a:fld id="{4AA25522-AB9F-4BC2-A6A3-F0D90FC764BB}" type="slidenum">
              <a:rPr lang="hr-HR" altLang="sr-Latn-RS" smtClean="0"/>
              <a:pPr/>
              <a:t>‹#›</a:t>
            </a:fld>
            <a:endParaRPr lang="hr-HR" altLang="sr-Latn-RS"/>
          </a:p>
        </p:txBody>
      </p:sp>
      <p:sp>
        <p:nvSpPr>
          <p:cNvPr id="19468" name="Rectangle 12"/>
          <p:cNvSpPr>
            <a:spLocks noGrp="1" noChangeArrowheads="1"/>
          </p:cNvSpPr>
          <p:nvPr>
            <p:ph type="ftr" sz="quarter" idx="3"/>
          </p:nvPr>
        </p:nvSpPr>
        <p:spPr bwMode="auto">
          <a:xfrm>
            <a:off x="719138" y="0"/>
            <a:ext cx="7700962" cy="4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72000" numCol="1" anchor="b" anchorCtr="0" compatLnSpc="1">
            <a:prstTxWarp prst="textNoShape">
              <a:avLst/>
            </a:prstTxWarp>
          </a:bodyPr>
          <a:lstStyle>
            <a:lvl1pPr algn="l">
              <a:defRPr sz="1000" smtClean="0">
                <a:solidFill>
                  <a:schemeClr val="tx1"/>
                </a:solidFill>
                <a:latin typeface="+mn-lt"/>
                <a:ea typeface="Segoe UI" panose="020B0502040204020203" pitchFamily="34" charset="0"/>
                <a:cs typeface="Segoe UI" panose="020B0502040204020203" pitchFamily="34" charset="0"/>
              </a:defRPr>
            </a:lvl1pPr>
          </a:lstStyle>
          <a:p>
            <a:endParaRPr lang="hr-HR" altLang="sr-Latn-RS"/>
          </a:p>
        </p:txBody>
      </p:sp>
      <p:sp>
        <p:nvSpPr>
          <p:cNvPr id="1031" name="Rectangle 13"/>
          <p:cNvSpPr>
            <a:spLocks noGrp="1" noChangeArrowheads="1"/>
          </p:cNvSpPr>
          <p:nvPr>
            <p:ph type="body" idx="1"/>
          </p:nvPr>
        </p:nvSpPr>
        <p:spPr bwMode="auto">
          <a:xfrm>
            <a:off x="719138" y="1920000"/>
            <a:ext cx="7700962" cy="412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normAutofit/>
          </a:bodyPr>
          <a:lstStyle/>
          <a:p>
            <a:pPr lvl="0"/>
            <a:r>
              <a:rPr lang="hr-HR" altLang="sr-Latn-RS" dirty="0" smtClean="0"/>
              <a:t>Uredite </a:t>
            </a:r>
            <a:r>
              <a:rPr lang="hr-HR" altLang="sr-Latn-RS" dirty="0" err="1" smtClean="0"/>
              <a:t>teks</a:t>
            </a:r>
            <a:r>
              <a:rPr lang="en-US" altLang="sr-Latn-RS" dirty="0" smtClean="0"/>
              <a:t>t</a:t>
            </a:r>
          </a:p>
          <a:p>
            <a:pPr lvl="1"/>
            <a:r>
              <a:rPr lang="en-US" altLang="sr-Latn-RS" dirty="0" smtClean="0"/>
              <a:t>Second level</a:t>
            </a:r>
          </a:p>
          <a:p>
            <a:pPr lvl="2"/>
            <a:r>
              <a:rPr lang="en-US" altLang="sr-Latn-RS" dirty="0" smtClean="0"/>
              <a:t>Third level</a:t>
            </a:r>
          </a:p>
          <a:p>
            <a:pPr lvl="3"/>
            <a:r>
              <a:rPr lang="en-US" altLang="sr-Latn-RS" dirty="0" smtClean="0"/>
              <a:t>Fourth level</a:t>
            </a:r>
          </a:p>
          <a:p>
            <a:pPr lvl="4"/>
            <a:r>
              <a:rPr lang="en-US" altLang="sr-Latn-RS" dirty="0" smtClean="0"/>
              <a:t>Fifth level</a:t>
            </a:r>
            <a:endParaRPr lang="hr-HR" altLang="sr-Latn-RS" dirty="0" smtClean="0"/>
          </a:p>
        </p:txBody>
      </p:sp>
      <p:pic>
        <p:nvPicPr>
          <p:cNvPr id="10" name="Picture 9"/>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719140" y="6307200"/>
            <a:ext cx="2639291" cy="94211"/>
          </a:xfrm>
          <a:prstGeom prst="rect">
            <a:avLst/>
          </a:prstGeom>
        </p:spPr>
      </p:pic>
    </p:spTree>
    <p:extLst>
      <p:ext uri="{BB962C8B-B14F-4D97-AF65-F5344CB8AC3E}">
        <p14:creationId xmlns:p14="http://schemas.microsoft.com/office/powerpoint/2010/main" val="1028030135"/>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6" r:id="rId15"/>
    <p:sldLayoutId id="2147483687" r:id="rId16"/>
    <p:sldLayoutId id="2147483688" r:id="rId17"/>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hf hdr="0" ftr="0" dt="0"/>
  <p:txStyles>
    <p:titleStyle>
      <a:lvl1pPr algn="l" rtl="0" eaLnBrk="1" fontAlgn="base" hangingPunct="1">
        <a:lnSpc>
          <a:spcPct val="95000"/>
        </a:lnSpc>
        <a:spcBef>
          <a:spcPct val="0"/>
        </a:spcBef>
        <a:spcAft>
          <a:spcPct val="0"/>
        </a:spcAft>
        <a:defRPr sz="2200" b="0">
          <a:solidFill>
            <a:srgbClr val="C0311A"/>
          </a:solidFill>
          <a:latin typeface="+mj-lt"/>
          <a:ea typeface="Segoe UI" panose="020B0502040204020203" pitchFamily="34" charset="0"/>
          <a:cs typeface="Segoe UI" panose="020B0502040204020203" pitchFamily="34" charset="0"/>
        </a:defRPr>
      </a:lvl1pPr>
      <a:lvl2pPr algn="l" rtl="0" eaLnBrk="1" fontAlgn="base" hangingPunct="1">
        <a:spcBef>
          <a:spcPct val="0"/>
        </a:spcBef>
        <a:spcAft>
          <a:spcPct val="0"/>
        </a:spcAft>
        <a:defRPr sz="3200">
          <a:solidFill>
            <a:srgbClr val="C0311A"/>
          </a:solidFill>
          <a:latin typeface="Arial" charset="0"/>
        </a:defRPr>
      </a:lvl2pPr>
      <a:lvl3pPr algn="l" rtl="0" eaLnBrk="1" fontAlgn="base" hangingPunct="1">
        <a:spcBef>
          <a:spcPct val="0"/>
        </a:spcBef>
        <a:spcAft>
          <a:spcPct val="0"/>
        </a:spcAft>
        <a:defRPr sz="3200">
          <a:solidFill>
            <a:srgbClr val="C0311A"/>
          </a:solidFill>
          <a:latin typeface="Arial" charset="0"/>
        </a:defRPr>
      </a:lvl3pPr>
      <a:lvl4pPr algn="l" rtl="0" eaLnBrk="1" fontAlgn="base" hangingPunct="1">
        <a:spcBef>
          <a:spcPct val="0"/>
        </a:spcBef>
        <a:spcAft>
          <a:spcPct val="0"/>
        </a:spcAft>
        <a:defRPr sz="3200">
          <a:solidFill>
            <a:srgbClr val="C0311A"/>
          </a:solidFill>
          <a:latin typeface="Arial" charset="0"/>
        </a:defRPr>
      </a:lvl4pPr>
      <a:lvl5pPr algn="l" rtl="0" eaLnBrk="1" fontAlgn="base" hangingPunct="1">
        <a:spcBef>
          <a:spcPct val="0"/>
        </a:spcBef>
        <a:spcAft>
          <a:spcPct val="0"/>
        </a:spcAft>
        <a:defRPr sz="3200">
          <a:solidFill>
            <a:srgbClr val="C0311A"/>
          </a:solidFill>
          <a:latin typeface="Arial" charset="0"/>
        </a:defRPr>
      </a:lvl5pPr>
      <a:lvl6pPr marL="457200" algn="l" rtl="0" eaLnBrk="1" fontAlgn="base" hangingPunct="1">
        <a:spcBef>
          <a:spcPct val="0"/>
        </a:spcBef>
        <a:spcAft>
          <a:spcPct val="0"/>
        </a:spcAft>
        <a:defRPr sz="3200">
          <a:solidFill>
            <a:srgbClr val="C0311A"/>
          </a:solidFill>
          <a:latin typeface="Arial" charset="0"/>
        </a:defRPr>
      </a:lvl6pPr>
      <a:lvl7pPr marL="914400" algn="l" rtl="0" eaLnBrk="1" fontAlgn="base" hangingPunct="1">
        <a:spcBef>
          <a:spcPct val="0"/>
        </a:spcBef>
        <a:spcAft>
          <a:spcPct val="0"/>
        </a:spcAft>
        <a:defRPr sz="3200">
          <a:solidFill>
            <a:srgbClr val="C0311A"/>
          </a:solidFill>
          <a:latin typeface="Arial" charset="0"/>
        </a:defRPr>
      </a:lvl7pPr>
      <a:lvl8pPr marL="1371600" algn="l" rtl="0" eaLnBrk="1" fontAlgn="base" hangingPunct="1">
        <a:spcBef>
          <a:spcPct val="0"/>
        </a:spcBef>
        <a:spcAft>
          <a:spcPct val="0"/>
        </a:spcAft>
        <a:defRPr sz="3200">
          <a:solidFill>
            <a:srgbClr val="C0311A"/>
          </a:solidFill>
          <a:latin typeface="Arial" charset="0"/>
        </a:defRPr>
      </a:lvl8pPr>
      <a:lvl9pPr marL="1828800" algn="l" rtl="0" eaLnBrk="1" fontAlgn="base" hangingPunct="1">
        <a:spcBef>
          <a:spcPct val="0"/>
        </a:spcBef>
        <a:spcAft>
          <a:spcPct val="0"/>
        </a:spcAft>
        <a:defRPr sz="3200">
          <a:solidFill>
            <a:srgbClr val="C0311A"/>
          </a:solidFill>
          <a:latin typeface="Arial" charset="0"/>
        </a:defRPr>
      </a:lvl9pPr>
    </p:titleStyle>
    <p:bodyStyle>
      <a:lvl1pPr marL="0" indent="0" algn="l" rtl="0" eaLnBrk="1" fontAlgn="base" hangingPunct="1">
        <a:lnSpc>
          <a:spcPct val="114000"/>
        </a:lnSpc>
        <a:spcBef>
          <a:spcPts val="800"/>
        </a:spcBef>
        <a:spcAft>
          <a:spcPct val="0"/>
        </a:spcAft>
        <a:defRPr sz="1500">
          <a:solidFill>
            <a:schemeClr val="tx1"/>
          </a:solidFill>
          <a:latin typeface="+mn-lt"/>
          <a:ea typeface="Segoe UI" panose="020B0502040204020203" pitchFamily="34" charset="0"/>
          <a:cs typeface="Segoe UI" panose="020B0502040204020203" pitchFamily="34" charset="0"/>
        </a:defRPr>
      </a:lvl1pPr>
      <a:lvl2pPr marL="576000" indent="-288000" algn="l" rtl="0" eaLnBrk="1" fontAlgn="base" hangingPunct="1">
        <a:lnSpc>
          <a:spcPct val="114000"/>
        </a:lnSpc>
        <a:spcBef>
          <a:spcPts val="400"/>
        </a:spcBef>
        <a:spcAft>
          <a:spcPct val="0"/>
        </a:spcAft>
        <a:defRPr sz="1500">
          <a:solidFill>
            <a:schemeClr val="tx1"/>
          </a:solidFill>
          <a:latin typeface="+mn-lt"/>
          <a:ea typeface="Segoe UI" panose="020B0502040204020203" pitchFamily="34" charset="0"/>
          <a:cs typeface="Segoe UI" panose="020B0502040204020203" pitchFamily="34" charset="0"/>
        </a:defRPr>
      </a:lvl2pPr>
      <a:lvl3pPr marL="864000" indent="-288000" algn="l" rtl="0" eaLnBrk="1" fontAlgn="base" hangingPunct="1">
        <a:lnSpc>
          <a:spcPct val="114000"/>
        </a:lnSpc>
        <a:spcBef>
          <a:spcPts val="400"/>
        </a:spcBef>
        <a:spcAft>
          <a:spcPct val="0"/>
        </a:spcAft>
        <a:defRPr sz="1500">
          <a:solidFill>
            <a:schemeClr val="tx1"/>
          </a:solidFill>
          <a:latin typeface="+mn-lt"/>
          <a:ea typeface="Segoe UI" panose="020B0502040204020203" pitchFamily="34" charset="0"/>
          <a:cs typeface="Segoe UI" panose="020B0502040204020203" pitchFamily="34" charset="0"/>
        </a:defRPr>
      </a:lvl3pPr>
      <a:lvl4pPr marL="1152000" indent="-288000" algn="l" rtl="0" eaLnBrk="1" fontAlgn="base" hangingPunct="1">
        <a:lnSpc>
          <a:spcPct val="114000"/>
        </a:lnSpc>
        <a:spcBef>
          <a:spcPts val="400"/>
        </a:spcBef>
        <a:spcAft>
          <a:spcPct val="0"/>
        </a:spcAft>
        <a:defRPr sz="1500">
          <a:solidFill>
            <a:schemeClr val="tx1"/>
          </a:solidFill>
          <a:latin typeface="+mn-lt"/>
          <a:ea typeface="Segoe UI" panose="020B0502040204020203" pitchFamily="34" charset="0"/>
          <a:cs typeface="Segoe UI" panose="020B0502040204020203" pitchFamily="34" charset="0"/>
        </a:defRPr>
      </a:lvl4pPr>
      <a:lvl5pPr marL="1440000" indent="-288000" algn="l" rtl="0" eaLnBrk="1" fontAlgn="base" hangingPunct="1">
        <a:lnSpc>
          <a:spcPct val="114000"/>
        </a:lnSpc>
        <a:spcBef>
          <a:spcPts val="400"/>
        </a:spcBef>
        <a:spcAft>
          <a:spcPct val="0"/>
        </a:spcAft>
        <a:defRPr sz="1500">
          <a:solidFill>
            <a:schemeClr val="tx1"/>
          </a:solidFill>
          <a:latin typeface="+mn-lt"/>
          <a:ea typeface="Segoe UI" panose="020B0502040204020203" pitchFamily="34" charset="0"/>
          <a:cs typeface="Segoe UI" panose="020B0502040204020203" pitchFamily="34" charset="0"/>
        </a:defRPr>
      </a:lvl5pPr>
      <a:lvl6pPr marL="2514600" indent="-228600" algn="l" rtl="0" eaLnBrk="1" fontAlgn="base" hangingPunct="1">
        <a:spcBef>
          <a:spcPct val="20000"/>
        </a:spcBef>
        <a:spcAft>
          <a:spcPct val="0"/>
        </a:spcAft>
        <a:defRPr sz="2100">
          <a:solidFill>
            <a:schemeClr val="tx1"/>
          </a:solidFill>
          <a:latin typeface="+mn-lt"/>
        </a:defRPr>
      </a:lvl6pPr>
      <a:lvl7pPr marL="2971800" indent="-228600" algn="l" rtl="0" eaLnBrk="1" fontAlgn="base" hangingPunct="1">
        <a:spcBef>
          <a:spcPct val="20000"/>
        </a:spcBef>
        <a:spcAft>
          <a:spcPct val="0"/>
        </a:spcAft>
        <a:defRPr sz="2100">
          <a:solidFill>
            <a:schemeClr val="tx1"/>
          </a:solidFill>
          <a:latin typeface="+mn-lt"/>
        </a:defRPr>
      </a:lvl7pPr>
      <a:lvl8pPr marL="3429000" indent="-228600" algn="l" rtl="0" eaLnBrk="1" fontAlgn="base" hangingPunct="1">
        <a:spcBef>
          <a:spcPct val="20000"/>
        </a:spcBef>
        <a:spcAft>
          <a:spcPct val="0"/>
        </a:spcAft>
        <a:defRPr sz="2100">
          <a:solidFill>
            <a:schemeClr val="tx1"/>
          </a:solidFill>
          <a:latin typeface="+mn-lt"/>
        </a:defRPr>
      </a:lvl8pPr>
      <a:lvl9pPr marL="3886200" indent="-228600" algn="l" rtl="0" eaLnBrk="1" fontAlgn="base" hangingPunct="1">
        <a:spcBef>
          <a:spcPct val="20000"/>
        </a:spcBef>
        <a:spcAft>
          <a:spcPct val="0"/>
        </a:spcAft>
        <a:defRPr sz="2100">
          <a:solidFill>
            <a:schemeClr val="tx1"/>
          </a:solidFill>
          <a:latin typeface="+mn-lt"/>
        </a:defRPr>
      </a:lvl9pPr>
    </p:bodyStyle>
    <p:other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7.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8.emf"/></Relationships>
</file>

<file path=ppt/slides/_rels/slide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11.emf"/></Relationships>
</file>

<file path=ppt/slides/_rels/slide9.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1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Rectangle 8"/>
          <p:cNvSpPr>
            <a:spLocks noGrp="1" noChangeArrowheads="1"/>
          </p:cNvSpPr>
          <p:nvPr>
            <p:ph type="ctrTitle"/>
          </p:nvPr>
        </p:nvSpPr>
        <p:spPr>
          <a:xfrm>
            <a:off x="469257" y="3284984"/>
            <a:ext cx="8277225" cy="1321004"/>
          </a:xfrm>
          <a:noFill/>
          <a:ln/>
        </p:spPr>
        <p:txBody>
          <a:bodyPr lIns="92075" tIns="46038" rIns="92075" bIns="46038" anchor="ctr"/>
          <a:lstStyle/>
          <a:p>
            <a:pPr algn="ctr"/>
            <a:r>
              <a:rPr lang="en-GB" altLang="sr-Latn-RS" sz="2800" b="1" dirty="0"/>
              <a:t>The Interplay of Supply and Demand Shocks: Measuring Potential Output in the COVID-19 Pandemic</a:t>
            </a:r>
            <a:endParaRPr lang="en-US" altLang="sr-Latn-RS" sz="1800" b="1" dirty="0"/>
          </a:p>
        </p:txBody>
      </p:sp>
      <p:sp>
        <p:nvSpPr>
          <p:cNvPr id="2055" name="Rectangle 7"/>
          <p:cNvSpPr>
            <a:spLocks noGrp="1" noChangeArrowheads="1"/>
          </p:cNvSpPr>
          <p:nvPr>
            <p:ph type="subTitle" idx="1"/>
          </p:nvPr>
        </p:nvSpPr>
        <p:spPr>
          <a:xfrm>
            <a:off x="1655913" y="4790626"/>
            <a:ext cx="5903912" cy="576932"/>
          </a:xfrm>
          <a:noFill/>
          <a:ln/>
        </p:spPr>
        <p:txBody>
          <a:bodyPr>
            <a:normAutofit lnSpcReduction="10000"/>
          </a:bodyPr>
          <a:lstStyle/>
          <a:p>
            <a:r>
              <a:rPr lang="hr-HR" altLang="sr-Latn-RS" sz="1400" dirty="0" smtClean="0"/>
              <a:t>Lovorka Grgurić, Ozana Nadoveza Jelić, Nina Pavić</a:t>
            </a:r>
          </a:p>
          <a:p>
            <a:r>
              <a:rPr lang="hr-HR" altLang="sr-Latn-RS" sz="1400" dirty="0" smtClean="0"/>
              <a:t>7 </a:t>
            </a:r>
            <a:r>
              <a:rPr lang="hr-HR" altLang="sr-Latn-RS" sz="1400" dirty="0" err="1" smtClean="0"/>
              <a:t>December</a:t>
            </a:r>
            <a:r>
              <a:rPr lang="hr-HR" altLang="sr-Latn-RS" sz="1400" dirty="0" smtClean="0"/>
              <a:t> 2021</a:t>
            </a:r>
            <a:endParaRPr lang="hr-HR" altLang="sr-Latn-RS" sz="1400" dirty="0"/>
          </a:p>
          <a:p>
            <a:endParaRPr lang="hr-HR" altLang="sr-Latn-RS" dirty="0"/>
          </a:p>
          <a:p>
            <a:endParaRPr lang="en-US" altLang="sr-Latn-RS" sz="2400" dirty="0">
              <a:solidFill>
                <a:srgbClr val="5F5F5F"/>
              </a:solidFill>
            </a:endParaRPr>
          </a:p>
        </p:txBody>
      </p:sp>
      <p:pic>
        <p:nvPicPr>
          <p:cNvPr id="2" name="Slika 1"/>
          <p:cNvPicPr>
            <a:picLocks noChangeAspect="1"/>
          </p:cNvPicPr>
          <p:nvPr/>
        </p:nvPicPr>
        <p:blipFill>
          <a:blip r:embed="rId3"/>
          <a:stretch>
            <a:fillRect/>
          </a:stretch>
        </p:blipFill>
        <p:spPr>
          <a:xfrm>
            <a:off x="4028281" y="144209"/>
            <a:ext cx="942975" cy="1076325"/>
          </a:xfrm>
          <a:prstGeom prst="rect">
            <a:avLst/>
          </a:prstGeom>
        </p:spPr>
      </p:pic>
      <p:pic>
        <p:nvPicPr>
          <p:cNvPr id="3" name="Slika 2"/>
          <p:cNvPicPr>
            <a:picLocks noChangeAspect="1"/>
          </p:cNvPicPr>
          <p:nvPr/>
        </p:nvPicPr>
        <p:blipFill>
          <a:blip r:embed="rId4"/>
          <a:stretch>
            <a:fillRect/>
          </a:stretch>
        </p:blipFill>
        <p:spPr>
          <a:xfrm>
            <a:off x="2685255" y="6237312"/>
            <a:ext cx="3629025" cy="285750"/>
          </a:xfrm>
          <a:prstGeom prst="rect">
            <a:avLst/>
          </a:prstGeom>
        </p:spPr>
      </p:pic>
      <p:sp>
        <p:nvSpPr>
          <p:cNvPr id="6" name="Rectangle 8"/>
          <p:cNvSpPr txBox="1">
            <a:spLocks noChangeArrowheads="1"/>
          </p:cNvSpPr>
          <p:nvPr/>
        </p:nvSpPr>
        <p:spPr bwMode="auto">
          <a:xfrm>
            <a:off x="683568" y="1461871"/>
            <a:ext cx="8277225" cy="9116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spAutoFit/>
          </a:bodyPr>
          <a:lstStyle>
            <a:lvl1pPr algn="l" rtl="0" eaLnBrk="1" fontAlgn="base" hangingPunct="1">
              <a:lnSpc>
                <a:spcPct val="95000"/>
              </a:lnSpc>
              <a:spcBef>
                <a:spcPct val="0"/>
              </a:spcBef>
              <a:spcAft>
                <a:spcPct val="0"/>
              </a:spcAft>
              <a:defRPr sz="4300" b="0">
                <a:solidFill>
                  <a:srgbClr val="C0311A"/>
                </a:solidFill>
                <a:latin typeface="+mj-lt"/>
                <a:ea typeface="Segoe UI" panose="020B0502040204020203" pitchFamily="34" charset="0"/>
                <a:cs typeface="Segoe UI" panose="020B0502040204020203" pitchFamily="34" charset="0"/>
              </a:defRPr>
            </a:lvl1pPr>
            <a:lvl2pPr algn="l" rtl="0" eaLnBrk="1" fontAlgn="base" hangingPunct="1">
              <a:spcBef>
                <a:spcPct val="0"/>
              </a:spcBef>
              <a:spcAft>
                <a:spcPct val="0"/>
              </a:spcAft>
              <a:defRPr sz="3200">
                <a:solidFill>
                  <a:srgbClr val="C0311A"/>
                </a:solidFill>
                <a:latin typeface="Arial" charset="0"/>
              </a:defRPr>
            </a:lvl2pPr>
            <a:lvl3pPr algn="l" rtl="0" eaLnBrk="1" fontAlgn="base" hangingPunct="1">
              <a:spcBef>
                <a:spcPct val="0"/>
              </a:spcBef>
              <a:spcAft>
                <a:spcPct val="0"/>
              </a:spcAft>
              <a:defRPr sz="3200">
                <a:solidFill>
                  <a:srgbClr val="C0311A"/>
                </a:solidFill>
                <a:latin typeface="Arial" charset="0"/>
              </a:defRPr>
            </a:lvl3pPr>
            <a:lvl4pPr algn="l" rtl="0" eaLnBrk="1" fontAlgn="base" hangingPunct="1">
              <a:spcBef>
                <a:spcPct val="0"/>
              </a:spcBef>
              <a:spcAft>
                <a:spcPct val="0"/>
              </a:spcAft>
              <a:defRPr sz="3200">
                <a:solidFill>
                  <a:srgbClr val="C0311A"/>
                </a:solidFill>
                <a:latin typeface="Arial" charset="0"/>
              </a:defRPr>
            </a:lvl4pPr>
            <a:lvl5pPr algn="l" rtl="0" eaLnBrk="1" fontAlgn="base" hangingPunct="1">
              <a:spcBef>
                <a:spcPct val="0"/>
              </a:spcBef>
              <a:spcAft>
                <a:spcPct val="0"/>
              </a:spcAft>
              <a:defRPr sz="3200">
                <a:solidFill>
                  <a:srgbClr val="C0311A"/>
                </a:solidFill>
                <a:latin typeface="Arial" charset="0"/>
              </a:defRPr>
            </a:lvl5pPr>
            <a:lvl6pPr marL="457200" algn="l" rtl="0" eaLnBrk="1" fontAlgn="base" hangingPunct="1">
              <a:spcBef>
                <a:spcPct val="0"/>
              </a:spcBef>
              <a:spcAft>
                <a:spcPct val="0"/>
              </a:spcAft>
              <a:defRPr sz="3200">
                <a:solidFill>
                  <a:srgbClr val="C0311A"/>
                </a:solidFill>
                <a:latin typeface="Arial" charset="0"/>
              </a:defRPr>
            </a:lvl6pPr>
            <a:lvl7pPr marL="914400" algn="l" rtl="0" eaLnBrk="1" fontAlgn="base" hangingPunct="1">
              <a:spcBef>
                <a:spcPct val="0"/>
              </a:spcBef>
              <a:spcAft>
                <a:spcPct val="0"/>
              </a:spcAft>
              <a:defRPr sz="3200">
                <a:solidFill>
                  <a:srgbClr val="C0311A"/>
                </a:solidFill>
                <a:latin typeface="Arial" charset="0"/>
              </a:defRPr>
            </a:lvl7pPr>
            <a:lvl8pPr marL="1371600" algn="l" rtl="0" eaLnBrk="1" fontAlgn="base" hangingPunct="1">
              <a:spcBef>
                <a:spcPct val="0"/>
              </a:spcBef>
              <a:spcAft>
                <a:spcPct val="0"/>
              </a:spcAft>
              <a:defRPr sz="3200">
                <a:solidFill>
                  <a:srgbClr val="C0311A"/>
                </a:solidFill>
                <a:latin typeface="Arial" charset="0"/>
              </a:defRPr>
            </a:lvl8pPr>
            <a:lvl9pPr marL="1828800" algn="l" rtl="0" eaLnBrk="1" fontAlgn="base" hangingPunct="1">
              <a:spcBef>
                <a:spcPct val="0"/>
              </a:spcBef>
              <a:spcAft>
                <a:spcPct val="0"/>
              </a:spcAft>
              <a:defRPr sz="3200">
                <a:solidFill>
                  <a:srgbClr val="C0311A"/>
                </a:solidFill>
                <a:latin typeface="Arial" charset="0"/>
              </a:defRPr>
            </a:lvl9pPr>
          </a:lstStyle>
          <a:p>
            <a:pPr algn="ctr" defTabSz="914400"/>
            <a:r>
              <a:rPr lang="en-GB" altLang="sr-Latn-RS" sz="2800" b="1" kern="0" dirty="0">
                <a:solidFill>
                  <a:schemeClr val="tx1"/>
                </a:solidFill>
              </a:rPr>
              <a:t>15th South-Eastern European Economic Research </a:t>
            </a:r>
            <a:r>
              <a:rPr lang="en-GB" altLang="sr-Latn-RS" sz="2800" b="1" kern="0" dirty="0" smtClean="0">
                <a:solidFill>
                  <a:schemeClr val="tx1"/>
                </a:solidFill>
              </a:rPr>
              <a:t>Workshop</a:t>
            </a:r>
            <a:endParaRPr lang="en-US" altLang="sr-Latn-RS" sz="1800" b="1" kern="0" dirty="0">
              <a:solidFill>
                <a:schemeClr val="tx1"/>
              </a:solidFill>
            </a:endParaRPr>
          </a:p>
        </p:txBody>
      </p:sp>
      <p:sp>
        <p:nvSpPr>
          <p:cNvPr id="4" name="TekstniOkvir 3"/>
          <p:cNvSpPr txBox="1"/>
          <p:nvPr/>
        </p:nvSpPr>
        <p:spPr>
          <a:xfrm>
            <a:off x="827584" y="5608216"/>
            <a:ext cx="7918898" cy="523220"/>
          </a:xfrm>
          <a:prstGeom prst="rect">
            <a:avLst/>
          </a:prstGeom>
          <a:noFill/>
        </p:spPr>
        <p:txBody>
          <a:bodyPr wrap="square" rtlCol="0">
            <a:spAutoFit/>
          </a:bodyPr>
          <a:lstStyle/>
          <a:p>
            <a:pPr algn="ctr"/>
            <a:r>
              <a:rPr lang="en-GB" sz="1400" dirty="0">
                <a:latin typeface="Arial" panose="020B0604020202020204" pitchFamily="34" charset="0"/>
              </a:rPr>
              <a:t>All views presented in this paper are the authors’ own and do not necessarily reflect the official position of the Croatian National Bank. </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ChangeArrowheads="1"/>
          </p:cNvSpPr>
          <p:nvPr/>
        </p:nvSpPr>
        <p:spPr bwMode="auto">
          <a:xfrm>
            <a:off x="0" y="260350"/>
            <a:ext cx="9144000" cy="143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3200">
                <a:solidFill>
                  <a:srgbClr val="4D4D4D"/>
                </a:solidFill>
                <a:latin typeface="Life L2" panose="02020602060305020304" pitchFamily="18" charset="-18"/>
              </a:defRPr>
            </a:lvl1pPr>
            <a:lvl2pPr algn="ctr">
              <a:defRPr sz="3200">
                <a:solidFill>
                  <a:srgbClr val="4D4D4D"/>
                </a:solidFill>
                <a:latin typeface="Life L2" panose="02020602060305020304" pitchFamily="18" charset="-18"/>
              </a:defRPr>
            </a:lvl2pPr>
            <a:lvl3pPr algn="ctr">
              <a:defRPr sz="3200">
                <a:solidFill>
                  <a:srgbClr val="4D4D4D"/>
                </a:solidFill>
                <a:latin typeface="Life L2" panose="02020602060305020304" pitchFamily="18" charset="-18"/>
              </a:defRPr>
            </a:lvl3pPr>
            <a:lvl4pPr algn="ctr">
              <a:defRPr sz="3200">
                <a:solidFill>
                  <a:srgbClr val="4D4D4D"/>
                </a:solidFill>
                <a:latin typeface="Life L2" panose="02020602060305020304" pitchFamily="18" charset="-18"/>
              </a:defRPr>
            </a:lvl4pPr>
            <a:lvl5pPr algn="ctr">
              <a:defRPr sz="3200">
                <a:solidFill>
                  <a:srgbClr val="4D4D4D"/>
                </a:solidFill>
                <a:latin typeface="Life L2" panose="02020602060305020304" pitchFamily="18" charset="-18"/>
              </a:defRPr>
            </a:lvl5pPr>
            <a:lvl6pPr marL="457200" algn="ctr" fontAlgn="base">
              <a:spcBef>
                <a:spcPct val="0"/>
              </a:spcBef>
              <a:spcAft>
                <a:spcPct val="0"/>
              </a:spcAft>
              <a:defRPr sz="3200">
                <a:solidFill>
                  <a:srgbClr val="4D4D4D"/>
                </a:solidFill>
                <a:latin typeface="Life L2" panose="02020602060305020304" pitchFamily="18" charset="-18"/>
              </a:defRPr>
            </a:lvl6pPr>
            <a:lvl7pPr marL="914400" algn="ctr" fontAlgn="base">
              <a:spcBef>
                <a:spcPct val="0"/>
              </a:spcBef>
              <a:spcAft>
                <a:spcPct val="0"/>
              </a:spcAft>
              <a:defRPr sz="3200">
                <a:solidFill>
                  <a:srgbClr val="4D4D4D"/>
                </a:solidFill>
                <a:latin typeface="Life L2" panose="02020602060305020304" pitchFamily="18" charset="-18"/>
              </a:defRPr>
            </a:lvl7pPr>
            <a:lvl8pPr marL="1371600" algn="ctr" fontAlgn="base">
              <a:spcBef>
                <a:spcPct val="0"/>
              </a:spcBef>
              <a:spcAft>
                <a:spcPct val="0"/>
              </a:spcAft>
              <a:defRPr sz="3200">
                <a:solidFill>
                  <a:srgbClr val="4D4D4D"/>
                </a:solidFill>
                <a:latin typeface="Life L2" panose="02020602060305020304" pitchFamily="18" charset="-18"/>
              </a:defRPr>
            </a:lvl8pPr>
            <a:lvl9pPr marL="1828800" algn="ctr" fontAlgn="base">
              <a:spcBef>
                <a:spcPct val="0"/>
              </a:spcBef>
              <a:spcAft>
                <a:spcPct val="0"/>
              </a:spcAft>
              <a:defRPr sz="3200">
                <a:solidFill>
                  <a:srgbClr val="4D4D4D"/>
                </a:solidFill>
                <a:latin typeface="Life L2" panose="02020602060305020304" pitchFamily="18" charset="-18"/>
              </a:defRPr>
            </a:lvl9pPr>
          </a:lstStyle>
          <a:p>
            <a:r>
              <a:rPr lang="hr-HR" altLang="sr-Latn-RS" b="1" dirty="0" smtClean="0">
                <a:solidFill>
                  <a:srgbClr val="C00000"/>
                </a:solidFill>
              </a:rPr>
              <a:t>Output </a:t>
            </a:r>
            <a:r>
              <a:rPr lang="hr-HR" altLang="sr-Latn-RS" b="1" dirty="0" err="1" smtClean="0">
                <a:solidFill>
                  <a:srgbClr val="C00000"/>
                </a:solidFill>
              </a:rPr>
              <a:t>gap</a:t>
            </a:r>
            <a:r>
              <a:rPr lang="hr-HR" altLang="sr-Latn-RS" b="1" dirty="0" smtClean="0">
                <a:solidFill>
                  <a:srgbClr val="C00000"/>
                </a:solidFill>
              </a:rPr>
              <a:t> </a:t>
            </a:r>
            <a:r>
              <a:rPr lang="hr-HR" altLang="sr-Latn-RS" b="1" dirty="0" err="1" smtClean="0">
                <a:solidFill>
                  <a:srgbClr val="C00000"/>
                </a:solidFill>
              </a:rPr>
              <a:t>and</a:t>
            </a:r>
            <a:r>
              <a:rPr lang="hr-HR" altLang="sr-Latn-RS" b="1" dirty="0" smtClean="0">
                <a:solidFill>
                  <a:srgbClr val="C00000"/>
                </a:solidFill>
              </a:rPr>
              <a:t> </a:t>
            </a:r>
            <a:r>
              <a:rPr lang="hr-HR" altLang="sr-Latn-RS" b="1" dirty="0" err="1" smtClean="0">
                <a:solidFill>
                  <a:srgbClr val="C00000"/>
                </a:solidFill>
              </a:rPr>
              <a:t>capacity</a:t>
            </a:r>
            <a:r>
              <a:rPr lang="hr-HR" altLang="sr-Latn-RS" b="1" dirty="0" smtClean="0">
                <a:solidFill>
                  <a:srgbClr val="C00000"/>
                </a:solidFill>
              </a:rPr>
              <a:t> </a:t>
            </a:r>
            <a:r>
              <a:rPr lang="hr-HR" altLang="sr-Latn-RS" b="1" dirty="0" err="1" smtClean="0">
                <a:solidFill>
                  <a:srgbClr val="C00000"/>
                </a:solidFill>
              </a:rPr>
              <a:t>utilization</a:t>
            </a:r>
            <a:r>
              <a:rPr lang="hr-HR" altLang="sr-Latn-RS" b="1" dirty="0" smtClean="0">
                <a:solidFill>
                  <a:srgbClr val="C00000"/>
                </a:solidFill>
              </a:rPr>
              <a:t> rate</a:t>
            </a:r>
            <a:endParaRPr lang="en-US" altLang="sr-Latn-RS" b="1" dirty="0">
              <a:solidFill>
                <a:srgbClr val="C00000"/>
              </a:solidFill>
            </a:endParaRPr>
          </a:p>
        </p:txBody>
      </p:sp>
      <p:sp>
        <p:nvSpPr>
          <p:cNvPr id="4" name="Rezervirano mjesto broja slajda 3"/>
          <p:cNvSpPr>
            <a:spLocks noGrp="1"/>
          </p:cNvSpPr>
          <p:nvPr>
            <p:ph type="sldNum" sz="quarter" idx="4294967295"/>
          </p:nvPr>
        </p:nvSpPr>
        <p:spPr>
          <a:xfrm>
            <a:off x="7010400" y="6248400"/>
            <a:ext cx="2133600" cy="457200"/>
          </a:xfrm>
        </p:spPr>
        <p:txBody>
          <a:bodyPr/>
          <a:lstStyle/>
          <a:p>
            <a:fld id="{8A954942-4480-4664-BDB4-D97B099C0325}" type="slidenum">
              <a:rPr lang="hr-HR" altLang="sr-Latn-RS" smtClean="0"/>
              <a:pPr/>
              <a:t>10</a:t>
            </a:fld>
            <a:endParaRPr lang="hr-HR" altLang="sr-Latn-RS"/>
          </a:p>
        </p:txBody>
      </p:sp>
      <p:sp>
        <p:nvSpPr>
          <p:cNvPr id="5" name="TekstniOkvir 4"/>
          <p:cNvSpPr txBox="1"/>
          <p:nvPr/>
        </p:nvSpPr>
        <p:spPr>
          <a:xfrm>
            <a:off x="2195736" y="2259865"/>
            <a:ext cx="4752528" cy="569387"/>
          </a:xfrm>
          <a:prstGeom prst="rect">
            <a:avLst/>
          </a:prstGeom>
          <a:noFill/>
        </p:spPr>
        <p:txBody>
          <a:bodyPr wrap="square" rtlCol="0">
            <a:spAutoFit/>
          </a:bodyPr>
          <a:lstStyle/>
          <a:p>
            <a:r>
              <a:rPr lang="en-GB" sz="1550" dirty="0"/>
              <a:t>Output gap and </a:t>
            </a:r>
            <a:r>
              <a:rPr lang="en-GB" sz="1550" dirty="0" smtClean="0"/>
              <a:t>capacity utilization rate </a:t>
            </a:r>
            <a:r>
              <a:rPr lang="en-GB" sz="1550" dirty="0"/>
              <a:t>in Croatia (%) </a:t>
            </a:r>
          </a:p>
        </p:txBody>
      </p:sp>
      <p:sp>
        <p:nvSpPr>
          <p:cNvPr id="8" name="TekstniOkvir 7"/>
          <p:cNvSpPr txBox="1"/>
          <p:nvPr/>
        </p:nvSpPr>
        <p:spPr>
          <a:xfrm>
            <a:off x="2286473" y="5414060"/>
            <a:ext cx="4373759" cy="800219"/>
          </a:xfrm>
          <a:prstGeom prst="rect">
            <a:avLst/>
          </a:prstGeom>
          <a:noFill/>
        </p:spPr>
        <p:txBody>
          <a:bodyPr wrap="square" rtlCol="0">
            <a:spAutoFit/>
          </a:bodyPr>
          <a:lstStyle/>
          <a:p>
            <a:r>
              <a:rPr lang="hr-HR" sz="1150" dirty="0" smtClean="0"/>
              <a:t>Note: </a:t>
            </a:r>
            <a:r>
              <a:rPr lang="en-GB" sz="1150" dirty="0"/>
              <a:t>The output gap is expressed as a share of potential GDP, and the capital utilization rate as a share of total production capacity of the manufacturing industry.</a:t>
            </a:r>
            <a:endParaRPr lang="hr-HR" sz="1150" dirty="0" smtClean="0"/>
          </a:p>
          <a:p>
            <a:r>
              <a:rPr lang="hr-HR" sz="1150" dirty="0" err="1" smtClean="0"/>
              <a:t>Sources</a:t>
            </a:r>
            <a:r>
              <a:rPr lang="hr-HR" sz="1150" dirty="0" smtClean="0"/>
              <a:t>: </a:t>
            </a:r>
            <a:r>
              <a:rPr lang="en-GB" sz="1150" dirty="0"/>
              <a:t>European Commission (2020); authors’ calculations.</a:t>
            </a:r>
          </a:p>
        </p:txBody>
      </p:sp>
      <p:pic>
        <p:nvPicPr>
          <p:cNvPr id="2" name="Slika 1"/>
          <p:cNvPicPr>
            <a:picLocks noChangeAspect="1"/>
          </p:cNvPicPr>
          <p:nvPr/>
        </p:nvPicPr>
        <p:blipFill>
          <a:blip r:embed="rId3"/>
          <a:stretch>
            <a:fillRect/>
          </a:stretch>
        </p:blipFill>
        <p:spPr>
          <a:xfrm>
            <a:off x="2051720" y="2544559"/>
            <a:ext cx="4608512" cy="2871636"/>
          </a:xfrm>
          <a:prstGeom prst="rect">
            <a:avLst/>
          </a:prstGeom>
        </p:spPr>
      </p:pic>
      <p:sp>
        <p:nvSpPr>
          <p:cNvPr id="7" name="TekstniOkvir 6"/>
          <p:cNvSpPr txBox="1"/>
          <p:nvPr/>
        </p:nvSpPr>
        <p:spPr>
          <a:xfrm>
            <a:off x="810308" y="1305592"/>
            <a:ext cx="7704856" cy="923330"/>
          </a:xfrm>
          <a:prstGeom prst="rect">
            <a:avLst/>
          </a:prstGeom>
          <a:noFill/>
        </p:spPr>
        <p:txBody>
          <a:bodyPr wrap="square" rtlCol="0">
            <a:spAutoFit/>
          </a:bodyPr>
          <a:lstStyle/>
          <a:p>
            <a:pPr marL="285750" indent="-285750">
              <a:buFont typeface="Arial" panose="020B0604020202020204" pitchFamily="34" charset="0"/>
              <a:buChar char="•"/>
            </a:pPr>
            <a:r>
              <a:rPr lang="en-GB" sz="1800" dirty="0"/>
              <a:t>the adjustment of the potential GDP for structural </a:t>
            </a:r>
            <a:r>
              <a:rPr lang="en-GB" sz="1800" dirty="0" smtClean="0"/>
              <a:t>break </a:t>
            </a:r>
            <a:r>
              <a:rPr lang="en-GB" sz="1800" dirty="0"/>
              <a:t>resulted in an output gap estimate that is in line with the capacity utilization indicator in 2020</a:t>
            </a:r>
          </a:p>
        </p:txBody>
      </p:sp>
    </p:spTree>
    <p:extLst>
      <p:ext uri="{BB962C8B-B14F-4D97-AF65-F5344CB8AC3E}">
        <p14:creationId xmlns:p14="http://schemas.microsoft.com/office/powerpoint/2010/main" val="1150821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ChangeArrowheads="1"/>
          </p:cNvSpPr>
          <p:nvPr/>
        </p:nvSpPr>
        <p:spPr bwMode="auto">
          <a:xfrm>
            <a:off x="0" y="260350"/>
            <a:ext cx="9144000" cy="143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3200">
                <a:solidFill>
                  <a:srgbClr val="4D4D4D"/>
                </a:solidFill>
                <a:latin typeface="Life L2" panose="02020602060305020304" pitchFamily="18" charset="-18"/>
              </a:defRPr>
            </a:lvl1pPr>
            <a:lvl2pPr algn="ctr">
              <a:defRPr sz="3200">
                <a:solidFill>
                  <a:srgbClr val="4D4D4D"/>
                </a:solidFill>
                <a:latin typeface="Life L2" panose="02020602060305020304" pitchFamily="18" charset="-18"/>
              </a:defRPr>
            </a:lvl2pPr>
            <a:lvl3pPr algn="ctr">
              <a:defRPr sz="3200">
                <a:solidFill>
                  <a:srgbClr val="4D4D4D"/>
                </a:solidFill>
                <a:latin typeface="Life L2" panose="02020602060305020304" pitchFamily="18" charset="-18"/>
              </a:defRPr>
            </a:lvl3pPr>
            <a:lvl4pPr algn="ctr">
              <a:defRPr sz="3200">
                <a:solidFill>
                  <a:srgbClr val="4D4D4D"/>
                </a:solidFill>
                <a:latin typeface="Life L2" panose="02020602060305020304" pitchFamily="18" charset="-18"/>
              </a:defRPr>
            </a:lvl4pPr>
            <a:lvl5pPr algn="ctr">
              <a:defRPr sz="3200">
                <a:solidFill>
                  <a:srgbClr val="4D4D4D"/>
                </a:solidFill>
                <a:latin typeface="Life L2" panose="02020602060305020304" pitchFamily="18" charset="-18"/>
              </a:defRPr>
            </a:lvl5pPr>
            <a:lvl6pPr marL="457200" algn="ctr" fontAlgn="base">
              <a:spcBef>
                <a:spcPct val="0"/>
              </a:spcBef>
              <a:spcAft>
                <a:spcPct val="0"/>
              </a:spcAft>
              <a:defRPr sz="3200">
                <a:solidFill>
                  <a:srgbClr val="4D4D4D"/>
                </a:solidFill>
                <a:latin typeface="Life L2" panose="02020602060305020304" pitchFamily="18" charset="-18"/>
              </a:defRPr>
            </a:lvl6pPr>
            <a:lvl7pPr marL="914400" algn="ctr" fontAlgn="base">
              <a:spcBef>
                <a:spcPct val="0"/>
              </a:spcBef>
              <a:spcAft>
                <a:spcPct val="0"/>
              </a:spcAft>
              <a:defRPr sz="3200">
                <a:solidFill>
                  <a:srgbClr val="4D4D4D"/>
                </a:solidFill>
                <a:latin typeface="Life L2" panose="02020602060305020304" pitchFamily="18" charset="-18"/>
              </a:defRPr>
            </a:lvl7pPr>
            <a:lvl8pPr marL="1371600" algn="ctr" fontAlgn="base">
              <a:spcBef>
                <a:spcPct val="0"/>
              </a:spcBef>
              <a:spcAft>
                <a:spcPct val="0"/>
              </a:spcAft>
              <a:defRPr sz="3200">
                <a:solidFill>
                  <a:srgbClr val="4D4D4D"/>
                </a:solidFill>
                <a:latin typeface="Life L2" panose="02020602060305020304" pitchFamily="18" charset="-18"/>
              </a:defRPr>
            </a:lvl8pPr>
            <a:lvl9pPr marL="1828800" algn="ctr" fontAlgn="base">
              <a:spcBef>
                <a:spcPct val="0"/>
              </a:spcBef>
              <a:spcAft>
                <a:spcPct val="0"/>
              </a:spcAft>
              <a:defRPr sz="3200">
                <a:solidFill>
                  <a:srgbClr val="4D4D4D"/>
                </a:solidFill>
                <a:latin typeface="Life L2" panose="02020602060305020304" pitchFamily="18" charset="-18"/>
              </a:defRPr>
            </a:lvl9pPr>
          </a:lstStyle>
          <a:p>
            <a:r>
              <a:rPr lang="hr-HR" altLang="sr-Latn-RS" b="1" dirty="0" err="1" smtClean="0">
                <a:solidFill>
                  <a:srgbClr val="C00000"/>
                </a:solidFill>
              </a:rPr>
              <a:t>Key</a:t>
            </a:r>
            <a:r>
              <a:rPr lang="hr-HR" altLang="sr-Latn-RS" b="1" dirty="0" smtClean="0">
                <a:solidFill>
                  <a:srgbClr val="C00000"/>
                </a:solidFill>
              </a:rPr>
              <a:t> </a:t>
            </a:r>
            <a:r>
              <a:rPr lang="hr-HR" altLang="sr-Latn-RS" b="1" dirty="0" err="1" smtClean="0">
                <a:solidFill>
                  <a:srgbClr val="C00000"/>
                </a:solidFill>
              </a:rPr>
              <a:t>messages</a:t>
            </a:r>
            <a:endParaRPr lang="en-US" altLang="sr-Latn-RS" b="1" dirty="0">
              <a:solidFill>
                <a:srgbClr val="C00000"/>
              </a:solidFill>
            </a:endParaRPr>
          </a:p>
        </p:txBody>
      </p:sp>
      <p:sp>
        <p:nvSpPr>
          <p:cNvPr id="7" name="Rezervirano mjesto sadržaja 1"/>
          <p:cNvSpPr>
            <a:spLocks noGrp="1"/>
          </p:cNvSpPr>
          <p:nvPr>
            <p:ph idx="1"/>
          </p:nvPr>
        </p:nvSpPr>
        <p:spPr>
          <a:xfrm>
            <a:off x="457200" y="1600200"/>
            <a:ext cx="8435280" cy="4530725"/>
          </a:xfrm>
        </p:spPr>
        <p:txBody>
          <a:bodyPr>
            <a:normAutofit/>
          </a:bodyPr>
          <a:lstStyle/>
          <a:p>
            <a:pPr marL="285750" indent="-285750" algn="just">
              <a:buFont typeface="Arial" panose="020B0604020202020204" pitchFamily="34" charset="0"/>
              <a:buChar char="•"/>
            </a:pPr>
            <a:r>
              <a:rPr lang="en-US" sz="1800" dirty="0" smtClean="0"/>
              <a:t>The paper points out the </a:t>
            </a:r>
            <a:r>
              <a:rPr lang="en-US" sz="1800" b="1" dirty="0" smtClean="0"/>
              <a:t>problems of estimating potential GDP </a:t>
            </a:r>
            <a:r>
              <a:rPr lang="en-US" sz="1800" dirty="0" smtClean="0"/>
              <a:t>in conditions of unprecedented macroeconomic shock </a:t>
            </a:r>
            <a:r>
              <a:rPr lang="en-US" sz="1800" b="1" dirty="0" smtClean="0"/>
              <a:t>caused by the pandemic</a:t>
            </a:r>
          </a:p>
          <a:p>
            <a:pPr marL="861750" lvl="1" indent="-285750" algn="just">
              <a:buFont typeface="Arial" panose="020B0604020202020204" pitchFamily="34" charset="0"/>
              <a:buChar char="•"/>
            </a:pPr>
            <a:r>
              <a:rPr lang="en-US" sz="1800" dirty="0" smtClean="0"/>
              <a:t>pays special attention to </a:t>
            </a:r>
            <a:r>
              <a:rPr lang="en-US" sz="1800" b="1" dirty="0" smtClean="0"/>
              <a:t>the identification of the nature of the shock</a:t>
            </a:r>
            <a:r>
              <a:rPr lang="en-US" sz="1800" dirty="0" smtClean="0"/>
              <a:t>, i.e., the decomposition of the pandemic shock to the supply shock and the demand shock</a:t>
            </a:r>
          </a:p>
          <a:p>
            <a:pPr marL="861750" lvl="1" indent="-285750" algn="just">
              <a:buFont typeface="Arial" panose="020B0604020202020204" pitchFamily="34" charset="0"/>
              <a:buChar char="•"/>
            </a:pPr>
            <a:r>
              <a:rPr lang="en-US" sz="1800" dirty="0" smtClean="0"/>
              <a:t>proposes </a:t>
            </a:r>
            <a:r>
              <a:rPr lang="en-US" sz="1800" b="1" dirty="0" smtClean="0"/>
              <a:t>a benchmark estimate of potential GDP in Croatia </a:t>
            </a:r>
            <a:r>
              <a:rPr lang="en-US" sz="1800" dirty="0" smtClean="0"/>
              <a:t>taking into account the ECB's (2020) recommendations on the desirable properties of estimating potential GDP </a:t>
            </a:r>
          </a:p>
          <a:p>
            <a:pPr marL="861750" lvl="1" indent="-285750" algn="just">
              <a:buFont typeface="Arial" panose="020B0604020202020204" pitchFamily="34" charset="0"/>
              <a:buChar char="•"/>
            </a:pPr>
            <a:r>
              <a:rPr lang="en-US" sz="1800" dirty="0" smtClean="0"/>
              <a:t>presents an </a:t>
            </a:r>
            <a:r>
              <a:rPr lang="en-US" sz="1800" b="1" dirty="0" smtClean="0"/>
              <a:t>alternative estimate of the output gap </a:t>
            </a:r>
            <a:r>
              <a:rPr lang="en-US" sz="1800" dirty="0" smtClean="0"/>
              <a:t>in Croatia using </a:t>
            </a:r>
            <a:r>
              <a:rPr lang="en-US" sz="1800" b="1" dirty="0" smtClean="0"/>
              <a:t>capacity utilization rate</a:t>
            </a:r>
          </a:p>
          <a:p>
            <a:pPr marL="861750" lvl="1" indent="-285750" algn="just">
              <a:buFont typeface="Arial" panose="020B0604020202020204" pitchFamily="34" charset="0"/>
              <a:buChar char="•"/>
            </a:pPr>
            <a:r>
              <a:rPr lang="en-US" sz="1800" dirty="0" smtClean="0"/>
              <a:t>explains why potential GDP estimation is important in times of crises for </a:t>
            </a:r>
            <a:r>
              <a:rPr lang="en-US" sz="1800" b="1" dirty="0" smtClean="0"/>
              <a:t>timely and adequate reaction of policymakers</a:t>
            </a:r>
            <a:endParaRPr lang="en-US" sz="1800" b="1" dirty="0"/>
          </a:p>
        </p:txBody>
      </p:sp>
      <p:sp>
        <p:nvSpPr>
          <p:cNvPr id="4" name="Rezervirano mjesto broja slajda 3"/>
          <p:cNvSpPr>
            <a:spLocks noGrp="1"/>
          </p:cNvSpPr>
          <p:nvPr>
            <p:ph type="sldNum" sz="quarter" idx="4294967295"/>
          </p:nvPr>
        </p:nvSpPr>
        <p:spPr>
          <a:xfrm>
            <a:off x="7010400" y="6248400"/>
            <a:ext cx="2133600" cy="457200"/>
          </a:xfrm>
        </p:spPr>
        <p:txBody>
          <a:bodyPr/>
          <a:lstStyle/>
          <a:p>
            <a:fld id="{8A954942-4480-4664-BDB4-D97B099C0325}" type="slidenum">
              <a:rPr lang="hr-HR" altLang="sr-Latn-RS" smtClean="0"/>
              <a:pPr/>
              <a:t>11</a:t>
            </a:fld>
            <a:endParaRPr lang="hr-HR" altLang="sr-Latn-RS"/>
          </a:p>
        </p:txBody>
      </p:sp>
    </p:spTree>
    <p:extLst>
      <p:ext uri="{BB962C8B-B14F-4D97-AF65-F5344CB8AC3E}">
        <p14:creationId xmlns:p14="http://schemas.microsoft.com/office/powerpoint/2010/main" val="955534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ChangeArrowheads="1"/>
          </p:cNvSpPr>
          <p:nvPr/>
        </p:nvSpPr>
        <p:spPr bwMode="auto">
          <a:xfrm>
            <a:off x="-180528" y="2780928"/>
            <a:ext cx="9144000" cy="143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3200">
                <a:solidFill>
                  <a:srgbClr val="4D4D4D"/>
                </a:solidFill>
                <a:latin typeface="Life L2" panose="02020602060305020304" pitchFamily="18" charset="-18"/>
              </a:defRPr>
            </a:lvl1pPr>
            <a:lvl2pPr algn="ctr">
              <a:defRPr sz="3200">
                <a:solidFill>
                  <a:srgbClr val="4D4D4D"/>
                </a:solidFill>
                <a:latin typeface="Life L2" panose="02020602060305020304" pitchFamily="18" charset="-18"/>
              </a:defRPr>
            </a:lvl2pPr>
            <a:lvl3pPr algn="ctr">
              <a:defRPr sz="3200">
                <a:solidFill>
                  <a:srgbClr val="4D4D4D"/>
                </a:solidFill>
                <a:latin typeface="Life L2" panose="02020602060305020304" pitchFamily="18" charset="-18"/>
              </a:defRPr>
            </a:lvl3pPr>
            <a:lvl4pPr algn="ctr">
              <a:defRPr sz="3200">
                <a:solidFill>
                  <a:srgbClr val="4D4D4D"/>
                </a:solidFill>
                <a:latin typeface="Life L2" panose="02020602060305020304" pitchFamily="18" charset="-18"/>
              </a:defRPr>
            </a:lvl4pPr>
            <a:lvl5pPr algn="ctr">
              <a:defRPr sz="3200">
                <a:solidFill>
                  <a:srgbClr val="4D4D4D"/>
                </a:solidFill>
                <a:latin typeface="Life L2" panose="02020602060305020304" pitchFamily="18" charset="-18"/>
              </a:defRPr>
            </a:lvl5pPr>
            <a:lvl6pPr marL="457200" algn="ctr" fontAlgn="base">
              <a:spcBef>
                <a:spcPct val="0"/>
              </a:spcBef>
              <a:spcAft>
                <a:spcPct val="0"/>
              </a:spcAft>
              <a:defRPr sz="3200">
                <a:solidFill>
                  <a:srgbClr val="4D4D4D"/>
                </a:solidFill>
                <a:latin typeface="Life L2" panose="02020602060305020304" pitchFamily="18" charset="-18"/>
              </a:defRPr>
            </a:lvl6pPr>
            <a:lvl7pPr marL="914400" algn="ctr" fontAlgn="base">
              <a:spcBef>
                <a:spcPct val="0"/>
              </a:spcBef>
              <a:spcAft>
                <a:spcPct val="0"/>
              </a:spcAft>
              <a:defRPr sz="3200">
                <a:solidFill>
                  <a:srgbClr val="4D4D4D"/>
                </a:solidFill>
                <a:latin typeface="Life L2" panose="02020602060305020304" pitchFamily="18" charset="-18"/>
              </a:defRPr>
            </a:lvl7pPr>
            <a:lvl8pPr marL="1371600" algn="ctr" fontAlgn="base">
              <a:spcBef>
                <a:spcPct val="0"/>
              </a:spcBef>
              <a:spcAft>
                <a:spcPct val="0"/>
              </a:spcAft>
              <a:defRPr sz="3200">
                <a:solidFill>
                  <a:srgbClr val="4D4D4D"/>
                </a:solidFill>
                <a:latin typeface="Life L2" panose="02020602060305020304" pitchFamily="18" charset="-18"/>
              </a:defRPr>
            </a:lvl8pPr>
            <a:lvl9pPr marL="1828800" algn="ctr" fontAlgn="base">
              <a:spcBef>
                <a:spcPct val="0"/>
              </a:spcBef>
              <a:spcAft>
                <a:spcPct val="0"/>
              </a:spcAft>
              <a:defRPr sz="3200">
                <a:solidFill>
                  <a:srgbClr val="4D4D4D"/>
                </a:solidFill>
                <a:latin typeface="Life L2" panose="02020602060305020304" pitchFamily="18" charset="-18"/>
              </a:defRPr>
            </a:lvl9pPr>
          </a:lstStyle>
          <a:p>
            <a:r>
              <a:rPr lang="hr-HR" altLang="sr-Latn-RS" b="1" dirty="0" err="1" smtClean="0">
                <a:solidFill>
                  <a:srgbClr val="C00000"/>
                </a:solidFill>
              </a:rPr>
              <a:t>Thank</a:t>
            </a:r>
            <a:r>
              <a:rPr lang="hr-HR" altLang="sr-Latn-RS" b="1" dirty="0" smtClean="0">
                <a:solidFill>
                  <a:srgbClr val="C00000"/>
                </a:solidFill>
              </a:rPr>
              <a:t> </a:t>
            </a:r>
            <a:r>
              <a:rPr lang="hr-HR" altLang="sr-Latn-RS" b="1" dirty="0" err="1" smtClean="0">
                <a:solidFill>
                  <a:srgbClr val="C00000"/>
                </a:solidFill>
              </a:rPr>
              <a:t>you</a:t>
            </a:r>
            <a:r>
              <a:rPr lang="hr-HR" altLang="sr-Latn-RS" b="1" dirty="0" smtClean="0">
                <a:solidFill>
                  <a:srgbClr val="C00000"/>
                </a:solidFill>
              </a:rPr>
              <a:t> for </a:t>
            </a:r>
            <a:r>
              <a:rPr lang="hr-HR" altLang="sr-Latn-RS" b="1" dirty="0" err="1" smtClean="0">
                <a:solidFill>
                  <a:srgbClr val="C00000"/>
                </a:solidFill>
              </a:rPr>
              <a:t>your</a:t>
            </a:r>
            <a:r>
              <a:rPr lang="hr-HR" altLang="sr-Latn-RS" b="1" dirty="0" smtClean="0">
                <a:solidFill>
                  <a:srgbClr val="C00000"/>
                </a:solidFill>
              </a:rPr>
              <a:t> </a:t>
            </a:r>
            <a:r>
              <a:rPr lang="hr-HR" altLang="sr-Latn-RS" b="1" dirty="0" err="1" smtClean="0">
                <a:solidFill>
                  <a:srgbClr val="C00000"/>
                </a:solidFill>
              </a:rPr>
              <a:t>attention</a:t>
            </a:r>
            <a:r>
              <a:rPr lang="hr-HR" altLang="sr-Latn-RS" b="1" dirty="0" smtClean="0">
                <a:solidFill>
                  <a:srgbClr val="C00000"/>
                </a:solidFill>
              </a:rPr>
              <a:t>!</a:t>
            </a:r>
            <a:endParaRPr lang="en-US" altLang="sr-Latn-RS" b="1" dirty="0">
              <a:solidFill>
                <a:srgbClr val="C00000"/>
              </a:solidFill>
            </a:endParaRPr>
          </a:p>
        </p:txBody>
      </p:sp>
      <p:sp>
        <p:nvSpPr>
          <p:cNvPr id="4" name="Rezervirano mjesto broja slajda 3"/>
          <p:cNvSpPr>
            <a:spLocks noGrp="1"/>
          </p:cNvSpPr>
          <p:nvPr>
            <p:ph type="sldNum" sz="quarter" idx="4294967295"/>
          </p:nvPr>
        </p:nvSpPr>
        <p:spPr>
          <a:xfrm>
            <a:off x="7010400" y="6248400"/>
            <a:ext cx="2133600" cy="457200"/>
          </a:xfrm>
        </p:spPr>
        <p:txBody>
          <a:bodyPr/>
          <a:lstStyle/>
          <a:p>
            <a:fld id="{8A954942-4480-4664-BDB4-D97B099C0325}" type="slidenum">
              <a:rPr lang="hr-HR" altLang="sr-Latn-RS" smtClean="0"/>
              <a:pPr/>
              <a:t>12</a:t>
            </a:fld>
            <a:endParaRPr lang="hr-HR" altLang="sr-Latn-RS"/>
          </a:p>
        </p:txBody>
      </p:sp>
    </p:spTree>
    <p:extLst>
      <p:ext uri="{BB962C8B-B14F-4D97-AF65-F5344CB8AC3E}">
        <p14:creationId xmlns:p14="http://schemas.microsoft.com/office/powerpoint/2010/main" val="31103655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ChangeArrowheads="1"/>
          </p:cNvSpPr>
          <p:nvPr/>
        </p:nvSpPr>
        <p:spPr bwMode="auto">
          <a:xfrm>
            <a:off x="0" y="260350"/>
            <a:ext cx="9144000" cy="143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3200">
                <a:solidFill>
                  <a:srgbClr val="4D4D4D"/>
                </a:solidFill>
                <a:latin typeface="Life L2" panose="02020602060305020304" pitchFamily="18" charset="-18"/>
              </a:defRPr>
            </a:lvl1pPr>
            <a:lvl2pPr algn="ctr">
              <a:defRPr sz="3200">
                <a:solidFill>
                  <a:srgbClr val="4D4D4D"/>
                </a:solidFill>
                <a:latin typeface="Life L2" panose="02020602060305020304" pitchFamily="18" charset="-18"/>
              </a:defRPr>
            </a:lvl2pPr>
            <a:lvl3pPr algn="ctr">
              <a:defRPr sz="3200">
                <a:solidFill>
                  <a:srgbClr val="4D4D4D"/>
                </a:solidFill>
                <a:latin typeface="Life L2" panose="02020602060305020304" pitchFamily="18" charset="-18"/>
              </a:defRPr>
            </a:lvl3pPr>
            <a:lvl4pPr algn="ctr">
              <a:defRPr sz="3200">
                <a:solidFill>
                  <a:srgbClr val="4D4D4D"/>
                </a:solidFill>
                <a:latin typeface="Life L2" panose="02020602060305020304" pitchFamily="18" charset="-18"/>
              </a:defRPr>
            </a:lvl4pPr>
            <a:lvl5pPr algn="ctr">
              <a:defRPr sz="3200">
                <a:solidFill>
                  <a:srgbClr val="4D4D4D"/>
                </a:solidFill>
                <a:latin typeface="Life L2" panose="02020602060305020304" pitchFamily="18" charset="-18"/>
              </a:defRPr>
            </a:lvl5pPr>
            <a:lvl6pPr marL="457200" algn="ctr" fontAlgn="base">
              <a:spcBef>
                <a:spcPct val="0"/>
              </a:spcBef>
              <a:spcAft>
                <a:spcPct val="0"/>
              </a:spcAft>
              <a:defRPr sz="3200">
                <a:solidFill>
                  <a:srgbClr val="4D4D4D"/>
                </a:solidFill>
                <a:latin typeface="Life L2" panose="02020602060305020304" pitchFamily="18" charset="-18"/>
              </a:defRPr>
            </a:lvl6pPr>
            <a:lvl7pPr marL="914400" algn="ctr" fontAlgn="base">
              <a:spcBef>
                <a:spcPct val="0"/>
              </a:spcBef>
              <a:spcAft>
                <a:spcPct val="0"/>
              </a:spcAft>
              <a:defRPr sz="3200">
                <a:solidFill>
                  <a:srgbClr val="4D4D4D"/>
                </a:solidFill>
                <a:latin typeface="Life L2" panose="02020602060305020304" pitchFamily="18" charset="-18"/>
              </a:defRPr>
            </a:lvl7pPr>
            <a:lvl8pPr marL="1371600" algn="ctr" fontAlgn="base">
              <a:spcBef>
                <a:spcPct val="0"/>
              </a:spcBef>
              <a:spcAft>
                <a:spcPct val="0"/>
              </a:spcAft>
              <a:defRPr sz="3200">
                <a:solidFill>
                  <a:srgbClr val="4D4D4D"/>
                </a:solidFill>
                <a:latin typeface="Life L2" panose="02020602060305020304" pitchFamily="18" charset="-18"/>
              </a:defRPr>
            </a:lvl8pPr>
            <a:lvl9pPr marL="1828800" algn="ctr" fontAlgn="base">
              <a:spcBef>
                <a:spcPct val="0"/>
              </a:spcBef>
              <a:spcAft>
                <a:spcPct val="0"/>
              </a:spcAft>
              <a:defRPr sz="3200">
                <a:solidFill>
                  <a:srgbClr val="4D4D4D"/>
                </a:solidFill>
                <a:latin typeface="Life L2" panose="02020602060305020304" pitchFamily="18" charset="-18"/>
              </a:defRPr>
            </a:lvl9pPr>
          </a:lstStyle>
          <a:p>
            <a:pPr fontAlgn="base">
              <a:lnSpc>
                <a:spcPct val="95000"/>
              </a:lnSpc>
              <a:spcBef>
                <a:spcPct val="0"/>
              </a:spcBef>
              <a:spcAft>
                <a:spcPct val="0"/>
              </a:spcAft>
            </a:pPr>
            <a:r>
              <a:rPr lang="hr-HR" altLang="sr-Latn-RS" b="1" dirty="0" err="1" smtClean="0">
                <a:solidFill>
                  <a:schemeClr val="accent1"/>
                </a:solidFill>
                <a:latin typeface="+mj-lt"/>
                <a:ea typeface="Segoe UI" panose="020B0502040204020203" pitchFamily="34" charset="0"/>
                <a:cs typeface="Segoe UI" panose="020B0502040204020203" pitchFamily="34" charset="0"/>
              </a:rPr>
              <a:t>Motivation</a:t>
            </a:r>
            <a:endParaRPr lang="en-US" altLang="sr-Latn-RS" b="1" dirty="0">
              <a:solidFill>
                <a:schemeClr val="accent1"/>
              </a:solidFill>
              <a:latin typeface="+mj-lt"/>
              <a:ea typeface="Segoe UI" panose="020B0502040204020203" pitchFamily="34" charset="0"/>
              <a:cs typeface="Segoe UI" panose="020B0502040204020203" pitchFamily="34" charset="0"/>
            </a:endParaRPr>
          </a:p>
        </p:txBody>
      </p:sp>
      <p:sp>
        <p:nvSpPr>
          <p:cNvPr id="7" name="Rezervirano mjesto sadržaja 1"/>
          <p:cNvSpPr>
            <a:spLocks noGrp="1"/>
          </p:cNvSpPr>
          <p:nvPr>
            <p:ph idx="1"/>
          </p:nvPr>
        </p:nvSpPr>
        <p:spPr>
          <a:xfrm>
            <a:off x="457200" y="1600200"/>
            <a:ext cx="8435280" cy="4530725"/>
          </a:xfrm>
        </p:spPr>
        <p:txBody>
          <a:bodyPr>
            <a:normAutofit/>
          </a:bodyPr>
          <a:lstStyle/>
          <a:p>
            <a:pPr marL="285750" indent="-285750" algn="just">
              <a:buFont typeface="Arial" panose="020B0604020202020204" pitchFamily="34" charset="0"/>
              <a:buChar char="•"/>
            </a:pPr>
            <a:endParaRPr lang="en-US" sz="1800" dirty="0" smtClean="0"/>
          </a:p>
          <a:p>
            <a:pPr marL="285750" indent="-285750" algn="just">
              <a:buFont typeface="Arial" panose="020B0604020202020204" pitchFamily="34" charset="0"/>
              <a:buChar char="•"/>
            </a:pPr>
            <a:r>
              <a:rPr lang="en-US" sz="2000" b="1" dirty="0" smtClean="0"/>
              <a:t>The macroeconomic shock caused by the coronavirus pandemic was unprecedented</a:t>
            </a:r>
            <a:endParaRPr lang="en-US" sz="2000" dirty="0" smtClean="0"/>
          </a:p>
          <a:p>
            <a:pPr marL="285750" indent="-285750" algn="just">
              <a:buFont typeface="Arial" panose="020B0604020202020204" pitchFamily="34" charset="0"/>
              <a:buChar char="•"/>
            </a:pPr>
            <a:r>
              <a:rPr lang="en-US" sz="2000" dirty="0" smtClean="0"/>
              <a:t>this poses </a:t>
            </a:r>
            <a:r>
              <a:rPr lang="en-US" sz="2000" b="1" dirty="0" smtClean="0"/>
              <a:t>a challenge to the estimation of potential GDP</a:t>
            </a:r>
          </a:p>
          <a:p>
            <a:pPr marL="285750" indent="-285750" algn="just">
              <a:buFont typeface="Arial" panose="020B0604020202020204" pitchFamily="34" charset="0"/>
              <a:buChar char="•"/>
            </a:pPr>
            <a:r>
              <a:rPr lang="en-US" sz="2000" dirty="0" smtClean="0"/>
              <a:t>lack of a single conceptual framework for estimating potential GDP and the use of different methodological approaches result in </a:t>
            </a:r>
            <a:r>
              <a:rPr lang="en-US" sz="2000" b="1" dirty="0" smtClean="0"/>
              <a:t>significant estimation uncertainty even in normal economic times</a:t>
            </a:r>
          </a:p>
          <a:p>
            <a:pPr marL="285750" indent="-285750" algn="just">
              <a:buFont typeface="Arial" panose="020B0604020202020204" pitchFamily="34" charset="0"/>
              <a:buChar char="•"/>
            </a:pPr>
            <a:r>
              <a:rPr lang="en-US" sz="2000" b="1" dirty="0" smtClean="0"/>
              <a:t>uncertainty surrounding the impact of the pandemic shock on potential GDP and long-term growth continues </a:t>
            </a:r>
            <a:r>
              <a:rPr lang="en-US" sz="2000" dirty="0" smtClean="0"/>
              <a:t>because, the duration of the pandemic is still unknown</a:t>
            </a:r>
          </a:p>
          <a:p>
            <a:pPr marL="285750" indent="-285750" algn="just">
              <a:buFont typeface="Arial" panose="020B0604020202020204" pitchFamily="34" charset="0"/>
              <a:buChar char="•"/>
            </a:pPr>
            <a:endParaRPr lang="hr-HR" sz="1800" dirty="0" smtClean="0"/>
          </a:p>
        </p:txBody>
      </p:sp>
      <p:sp>
        <p:nvSpPr>
          <p:cNvPr id="4" name="Rezervirano mjesto broja slajda 3"/>
          <p:cNvSpPr>
            <a:spLocks noGrp="1"/>
          </p:cNvSpPr>
          <p:nvPr>
            <p:ph type="sldNum" sz="quarter" idx="4294967295"/>
          </p:nvPr>
        </p:nvSpPr>
        <p:spPr>
          <a:xfrm>
            <a:off x="7010400" y="6248400"/>
            <a:ext cx="2133600" cy="457200"/>
          </a:xfrm>
        </p:spPr>
        <p:txBody>
          <a:bodyPr/>
          <a:lstStyle/>
          <a:p>
            <a:fld id="{8A954942-4480-4664-BDB4-D97B099C0325}" type="slidenum">
              <a:rPr lang="hr-HR" altLang="sr-Latn-RS" smtClean="0"/>
              <a:pPr/>
              <a:t>2</a:t>
            </a:fld>
            <a:endParaRPr lang="hr-HR" altLang="sr-Latn-RS" dirty="0"/>
          </a:p>
        </p:txBody>
      </p:sp>
    </p:spTree>
    <p:extLst>
      <p:ext uri="{BB962C8B-B14F-4D97-AF65-F5344CB8AC3E}">
        <p14:creationId xmlns:p14="http://schemas.microsoft.com/office/powerpoint/2010/main" val="39546560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ChangeArrowheads="1"/>
          </p:cNvSpPr>
          <p:nvPr/>
        </p:nvSpPr>
        <p:spPr bwMode="auto">
          <a:xfrm>
            <a:off x="0" y="260350"/>
            <a:ext cx="9144000" cy="143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3200">
                <a:solidFill>
                  <a:srgbClr val="4D4D4D"/>
                </a:solidFill>
                <a:latin typeface="Life L2" panose="02020602060305020304" pitchFamily="18" charset="-18"/>
              </a:defRPr>
            </a:lvl1pPr>
            <a:lvl2pPr algn="ctr">
              <a:defRPr sz="3200">
                <a:solidFill>
                  <a:srgbClr val="4D4D4D"/>
                </a:solidFill>
                <a:latin typeface="Life L2" panose="02020602060305020304" pitchFamily="18" charset="-18"/>
              </a:defRPr>
            </a:lvl2pPr>
            <a:lvl3pPr algn="ctr">
              <a:defRPr sz="3200">
                <a:solidFill>
                  <a:srgbClr val="4D4D4D"/>
                </a:solidFill>
                <a:latin typeface="Life L2" panose="02020602060305020304" pitchFamily="18" charset="-18"/>
              </a:defRPr>
            </a:lvl3pPr>
            <a:lvl4pPr algn="ctr">
              <a:defRPr sz="3200">
                <a:solidFill>
                  <a:srgbClr val="4D4D4D"/>
                </a:solidFill>
                <a:latin typeface="Life L2" panose="02020602060305020304" pitchFamily="18" charset="-18"/>
              </a:defRPr>
            </a:lvl4pPr>
            <a:lvl5pPr algn="ctr">
              <a:defRPr sz="3200">
                <a:solidFill>
                  <a:srgbClr val="4D4D4D"/>
                </a:solidFill>
                <a:latin typeface="Life L2" panose="02020602060305020304" pitchFamily="18" charset="-18"/>
              </a:defRPr>
            </a:lvl5pPr>
            <a:lvl6pPr marL="457200" algn="ctr" fontAlgn="base">
              <a:spcBef>
                <a:spcPct val="0"/>
              </a:spcBef>
              <a:spcAft>
                <a:spcPct val="0"/>
              </a:spcAft>
              <a:defRPr sz="3200">
                <a:solidFill>
                  <a:srgbClr val="4D4D4D"/>
                </a:solidFill>
                <a:latin typeface="Life L2" panose="02020602060305020304" pitchFamily="18" charset="-18"/>
              </a:defRPr>
            </a:lvl6pPr>
            <a:lvl7pPr marL="914400" algn="ctr" fontAlgn="base">
              <a:spcBef>
                <a:spcPct val="0"/>
              </a:spcBef>
              <a:spcAft>
                <a:spcPct val="0"/>
              </a:spcAft>
              <a:defRPr sz="3200">
                <a:solidFill>
                  <a:srgbClr val="4D4D4D"/>
                </a:solidFill>
                <a:latin typeface="Life L2" panose="02020602060305020304" pitchFamily="18" charset="-18"/>
              </a:defRPr>
            </a:lvl7pPr>
            <a:lvl8pPr marL="1371600" algn="ctr" fontAlgn="base">
              <a:spcBef>
                <a:spcPct val="0"/>
              </a:spcBef>
              <a:spcAft>
                <a:spcPct val="0"/>
              </a:spcAft>
              <a:defRPr sz="3200">
                <a:solidFill>
                  <a:srgbClr val="4D4D4D"/>
                </a:solidFill>
                <a:latin typeface="Life L2" panose="02020602060305020304" pitchFamily="18" charset="-18"/>
              </a:defRPr>
            </a:lvl8pPr>
            <a:lvl9pPr marL="1828800" algn="ctr" fontAlgn="base">
              <a:spcBef>
                <a:spcPct val="0"/>
              </a:spcBef>
              <a:spcAft>
                <a:spcPct val="0"/>
              </a:spcAft>
              <a:defRPr sz="3200">
                <a:solidFill>
                  <a:srgbClr val="4D4D4D"/>
                </a:solidFill>
                <a:latin typeface="Life L2" panose="02020602060305020304" pitchFamily="18" charset="-18"/>
              </a:defRPr>
            </a:lvl9pPr>
          </a:lstStyle>
          <a:p>
            <a:r>
              <a:rPr lang="hr-HR" altLang="sr-Latn-RS" b="1" dirty="0" smtClean="0">
                <a:solidFill>
                  <a:srgbClr val="C00000"/>
                </a:solidFill>
              </a:rPr>
              <a:t>How COVID-19 </a:t>
            </a:r>
            <a:r>
              <a:rPr lang="hr-HR" altLang="sr-Latn-RS" b="1" dirty="0" err="1" smtClean="0">
                <a:solidFill>
                  <a:srgbClr val="C00000"/>
                </a:solidFill>
              </a:rPr>
              <a:t>affected</a:t>
            </a:r>
            <a:r>
              <a:rPr lang="hr-HR" altLang="sr-Latn-RS" b="1" dirty="0" smtClean="0">
                <a:solidFill>
                  <a:srgbClr val="C00000"/>
                </a:solidFill>
              </a:rPr>
              <a:t> Croatian </a:t>
            </a:r>
            <a:r>
              <a:rPr lang="hr-HR" altLang="sr-Latn-RS" b="1" dirty="0" err="1" smtClean="0">
                <a:solidFill>
                  <a:srgbClr val="C00000"/>
                </a:solidFill>
              </a:rPr>
              <a:t>economy</a:t>
            </a:r>
            <a:endParaRPr lang="en-US" altLang="sr-Latn-RS" b="1" dirty="0">
              <a:solidFill>
                <a:srgbClr val="C00000"/>
              </a:solidFill>
            </a:endParaRPr>
          </a:p>
        </p:txBody>
      </p:sp>
      <p:sp>
        <p:nvSpPr>
          <p:cNvPr id="7" name="Rezervirano mjesto sadržaja 1"/>
          <p:cNvSpPr>
            <a:spLocks noGrp="1"/>
          </p:cNvSpPr>
          <p:nvPr>
            <p:ph idx="1"/>
          </p:nvPr>
        </p:nvSpPr>
        <p:spPr>
          <a:xfrm>
            <a:off x="354360" y="2132856"/>
            <a:ext cx="8435280" cy="3882653"/>
          </a:xfrm>
        </p:spPr>
        <p:txBody>
          <a:bodyPr>
            <a:normAutofit/>
          </a:bodyPr>
          <a:lstStyle/>
          <a:p>
            <a:pPr marL="342900" indent="-342900" algn="just">
              <a:buFont typeface="Arial" panose="020B0604020202020204" pitchFamily="34" charset="0"/>
              <a:buChar char="•"/>
            </a:pPr>
            <a:r>
              <a:rPr lang="en-US" sz="2000" dirty="0" smtClean="0"/>
              <a:t>The </a:t>
            </a:r>
            <a:r>
              <a:rPr lang="en-US" sz="2000" dirty="0"/>
              <a:t>COVID-19 pandemic triggered a </a:t>
            </a:r>
            <a:r>
              <a:rPr lang="en-US" sz="2000" b="1" dirty="0"/>
              <a:t>record fall of GDP </a:t>
            </a:r>
            <a:r>
              <a:rPr lang="en-US" sz="2000" dirty="0"/>
              <a:t>in Croatia, one of the largest in the </a:t>
            </a:r>
            <a:r>
              <a:rPr lang="en-US" sz="2000" dirty="0" smtClean="0"/>
              <a:t>EU</a:t>
            </a:r>
            <a:endParaRPr lang="hr-HR" sz="2000" dirty="0"/>
          </a:p>
          <a:p>
            <a:pPr marL="342900" indent="-342900" algn="just">
              <a:buFont typeface="Arial" panose="020B0604020202020204" pitchFamily="34" charset="0"/>
              <a:buChar char="•"/>
            </a:pPr>
            <a:r>
              <a:rPr lang="en-GB" sz="2000" dirty="0"/>
              <a:t>government measures have imposed </a:t>
            </a:r>
            <a:r>
              <a:rPr lang="en-GB" sz="2000" b="1" dirty="0"/>
              <a:t>unprecedented supply-side </a:t>
            </a:r>
            <a:r>
              <a:rPr lang="en-GB" sz="2000" b="1" dirty="0" smtClean="0"/>
              <a:t>restrictions</a:t>
            </a:r>
            <a:endParaRPr lang="hr-HR" sz="2000" b="1" dirty="0" smtClean="0"/>
          </a:p>
          <a:p>
            <a:pPr marL="342900" indent="-342900" algn="just">
              <a:buFont typeface="Arial" panose="020B0604020202020204" pitchFamily="34" charset="0"/>
              <a:buChar char="•"/>
            </a:pPr>
            <a:r>
              <a:rPr lang="en-GB" sz="2000" dirty="0" smtClean="0"/>
              <a:t>growing </a:t>
            </a:r>
            <a:r>
              <a:rPr lang="en-GB" sz="2000" dirty="0"/>
              <a:t>uncertainty affected domestic and foreign </a:t>
            </a:r>
            <a:r>
              <a:rPr lang="en-GB" sz="2000" dirty="0" smtClean="0"/>
              <a:t>demand</a:t>
            </a:r>
            <a:r>
              <a:rPr lang="hr-HR" sz="2000" dirty="0" smtClean="0"/>
              <a:t>, </a:t>
            </a:r>
            <a:r>
              <a:rPr lang="en-GB" sz="2000" dirty="0"/>
              <a:t>Croatia was particularly affected by a </a:t>
            </a:r>
            <a:r>
              <a:rPr lang="en-GB" sz="2000" b="1" dirty="0"/>
              <a:t>plunge in international tourism </a:t>
            </a:r>
            <a:r>
              <a:rPr lang="en-GB" sz="2000" b="1" dirty="0" smtClean="0"/>
              <a:t>demand</a:t>
            </a:r>
            <a:endParaRPr lang="hr-HR" sz="2000" b="1" dirty="0" smtClean="0"/>
          </a:p>
          <a:p>
            <a:pPr algn="just"/>
            <a:endParaRPr lang="en-US" sz="1800" dirty="0" smtClean="0"/>
          </a:p>
        </p:txBody>
      </p:sp>
      <p:sp>
        <p:nvSpPr>
          <p:cNvPr id="4" name="Rezervirano mjesto broja slajda 3"/>
          <p:cNvSpPr>
            <a:spLocks noGrp="1"/>
          </p:cNvSpPr>
          <p:nvPr>
            <p:ph type="sldNum" sz="quarter" idx="4294967295"/>
          </p:nvPr>
        </p:nvSpPr>
        <p:spPr>
          <a:xfrm>
            <a:off x="7010400" y="6248400"/>
            <a:ext cx="2133600" cy="457200"/>
          </a:xfrm>
        </p:spPr>
        <p:txBody>
          <a:bodyPr/>
          <a:lstStyle/>
          <a:p>
            <a:fld id="{8A954942-4480-4664-BDB4-D97B099C0325}" type="slidenum">
              <a:rPr lang="hr-HR" altLang="sr-Latn-RS" smtClean="0"/>
              <a:pPr/>
              <a:t>3</a:t>
            </a:fld>
            <a:endParaRPr lang="hr-HR" altLang="sr-Latn-RS" dirty="0"/>
          </a:p>
        </p:txBody>
      </p:sp>
    </p:spTree>
    <p:extLst>
      <p:ext uri="{BB962C8B-B14F-4D97-AF65-F5344CB8AC3E}">
        <p14:creationId xmlns:p14="http://schemas.microsoft.com/office/powerpoint/2010/main" val="181107386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ChangeArrowheads="1"/>
          </p:cNvSpPr>
          <p:nvPr/>
        </p:nvSpPr>
        <p:spPr bwMode="auto">
          <a:xfrm>
            <a:off x="0" y="260350"/>
            <a:ext cx="9144000" cy="143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3200">
                <a:solidFill>
                  <a:srgbClr val="4D4D4D"/>
                </a:solidFill>
                <a:latin typeface="Life L2" panose="02020602060305020304" pitchFamily="18" charset="-18"/>
              </a:defRPr>
            </a:lvl1pPr>
            <a:lvl2pPr algn="ctr">
              <a:defRPr sz="3200">
                <a:solidFill>
                  <a:srgbClr val="4D4D4D"/>
                </a:solidFill>
                <a:latin typeface="Life L2" panose="02020602060305020304" pitchFamily="18" charset="-18"/>
              </a:defRPr>
            </a:lvl2pPr>
            <a:lvl3pPr algn="ctr">
              <a:defRPr sz="3200">
                <a:solidFill>
                  <a:srgbClr val="4D4D4D"/>
                </a:solidFill>
                <a:latin typeface="Life L2" panose="02020602060305020304" pitchFamily="18" charset="-18"/>
              </a:defRPr>
            </a:lvl3pPr>
            <a:lvl4pPr algn="ctr">
              <a:defRPr sz="3200">
                <a:solidFill>
                  <a:srgbClr val="4D4D4D"/>
                </a:solidFill>
                <a:latin typeface="Life L2" panose="02020602060305020304" pitchFamily="18" charset="-18"/>
              </a:defRPr>
            </a:lvl4pPr>
            <a:lvl5pPr algn="ctr">
              <a:defRPr sz="3200">
                <a:solidFill>
                  <a:srgbClr val="4D4D4D"/>
                </a:solidFill>
                <a:latin typeface="Life L2" panose="02020602060305020304" pitchFamily="18" charset="-18"/>
              </a:defRPr>
            </a:lvl5pPr>
            <a:lvl6pPr marL="457200" algn="ctr" fontAlgn="base">
              <a:spcBef>
                <a:spcPct val="0"/>
              </a:spcBef>
              <a:spcAft>
                <a:spcPct val="0"/>
              </a:spcAft>
              <a:defRPr sz="3200">
                <a:solidFill>
                  <a:srgbClr val="4D4D4D"/>
                </a:solidFill>
                <a:latin typeface="Life L2" panose="02020602060305020304" pitchFamily="18" charset="-18"/>
              </a:defRPr>
            </a:lvl6pPr>
            <a:lvl7pPr marL="914400" algn="ctr" fontAlgn="base">
              <a:spcBef>
                <a:spcPct val="0"/>
              </a:spcBef>
              <a:spcAft>
                <a:spcPct val="0"/>
              </a:spcAft>
              <a:defRPr sz="3200">
                <a:solidFill>
                  <a:srgbClr val="4D4D4D"/>
                </a:solidFill>
                <a:latin typeface="Life L2" panose="02020602060305020304" pitchFamily="18" charset="-18"/>
              </a:defRPr>
            </a:lvl7pPr>
            <a:lvl8pPr marL="1371600" algn="ctr" fontAlgn="base">
              <a:spcBef>
                <a:spcPct val="0"/>
              </a:spcBef>
              <a:spcAft>
                <a:spcPct val="0"/>
              </a:spcAft>
              <a:defRPr sz="3200">
                <a:solidFill>
                  <a:srgbClr val="4D4D4D"/>
                </a:solidFill>
                <a:latin typeface="Life L2" panose="02020602060305020304" pitchFamily="18" charset="-18"/>
              </a:defRPr>
            </a:lvl8pPr>
            <a:lvl9pPr marL="1828800" algn="ctr" fontAlgn="base">
              <a:spcBef>
                <a:spcPct val="0"/>
              </a:spcBef>
              <a:spcAft>
                <a:spcPct val="0"/>
              </a:spcAft>
              <a:defRPr sz="3200">
                <a:solidFill>
                  <a:srgbClr val="4D4D4D"/>
                </a:solidFill>
                <a:latin typeface="Life L2" panose="02020602060305020304" pitchFamily="18" charset="-18"/>
              </a:defRPr>
            </a:lvl9pPr>
          </a:lstStyle>
          <a:p>
            <a:r>
              <a:rPr lang="hr-HR" altLang="sr-Latn-RS" b="1" dirty="0" err="1" smtClean="0">
                <a:solidFill>
                  <a:srgbClr val="C00000"/>
                </a:solidFill>
              </a:rPr>
              <a:t>Impact</a:t>
            </a:r>
            <a:r>
              <a:rPr lang="hr-HR" altLang="sr-Latn-RS" b="1" dirty="0" smtClean="0">
                <a:solidFill>
                  <a:srgbClr val="C00000"/>
                </a:solidFill>
              </a:rPr>
              <a:t> </a:t>
            </a:r>
            <a:r>
              <a:rPr lang="hr-HR" altLang="sr-Latn-RS" b="1" dirty="0" err="1" smtClean="0">
                <a:solidFill>
                  <a:srgbClr val="C00000"/>
                </a:solidFill>
              </a:rPr>
              <a:t>of</a:t>
            </a:r>
            <a:r>
              <a:rPr lang="hr-HR" altLang="sr-Latn-RS" b="1" dirty="0" smtClean="0">
                <a:solidFill>
                  <a:srgbClr val="C00000"/>
                </a:solidFill>
              </a:rPr>
              <a:t> COVID-19 </a:t>
            </a:r>
            <a:r>
              <a:rPr lang="hr-HR" altLang="sr-Latn-RS" b="1" dirty="0" err="1" smtClean="0">
                <a:solidFill>
                  <a:srgbClr val="C00000"/>
                </a:solidFill>
              </a:rPr>
              <a:t>outbreak</a:t>
            </a:r>
            <a:r>
              <a:rPr lang="hr-HR" altLang="sr-Latn-RS" b="1" dirty="0" smtClean="0">
                <a:solidFill>
                  <a:srgbClr val="C00000"/>
                </a:solidFill>
              </a:rPr>
              <a:t> on Croatian </a:t>
            </a:r>
            <a:r>
              <a:rPr lang="hr-HR" altLang="sr-Latn-RS" b="1" dirty="0" err="1" smtClean="0">
                <a:solidFill>
                  <a:srgbClr val="C00000"/>
                </a:solidFill>
              </a:rPr>
              <a:t>potential</a:t>
            </a:r>
            <a:r>
              <a:rPr lang="hr-HR" altLang="sr-Latn-RS" b="1" dirty="0" smtClean="0">
                <a:solidFill>
                  <a:srgbClr val="C00000"/>
                </a:solidFill>
              </a:rPr>
              <a:t> GDP</a:t>
            </a:r>
            <a:endParaRPr lang="en-US" altLang="sr-Latn-RS" b="1" dirty="0">
              <a:solidFill>
                <a:srgbClr val="C00000"/>
              </a:solidFill>
            </a:endParaRPr>
          </a:p>
        </p:txBody>
      </p:sp>
      <p:sp>
        <p:nvSpPr>
          <p:cNvPr id="4" name="Rezervirano mjesto broja slajda 3"/>
          <p:cNvSpPr>
            <a:spLocks noGrp="1"/>
          </p:cNvSpPr>
          <p:nvPr>
            <p:ph type="sldNum" sz="quarter" idx="4294967295"/>
          </p:nvPr>
        </p:nvSpPr>
        <p:spPr>
          <a:xfrm>
            <a:off x="7010400" y="6248400"/>
            <a:ext cx="2133600" cy="457200"/>
          </a:xfrm>
        </p:spPr>
        <p:txBody>
          <a:bodyPr/>
          <a:lstStyle/>
          <a:p>
            <a:fld id="{8A954942-4480-4664-BDB4-D97B099C0325}" type="slidenum">
              <a:rPr lang="hr-HR" altLang="sr-Latn-RS" smtClean="0"/>
              <a:pPr/>
              <a:t>4</a:t>
            </a:fld>
            <a:endParaRPr lang="hr-HR" altLang="sr-Latn-RS" dirty="0"/>
          </a:p>
        </p:txBody>
      </p:sp>
      <p:sp>
        <p:nvSpPr>
          <p:cNvPr id="3" name="TekstniOkvir 2"/>
          <p:cNvSpPr txBox="1"/>
          <p:nvPr/>
        </p:nvSpPr>
        <p:spPr>
          <a:xfrm>
            <a:off x="1043608" y="1700213"/>
            <a:ext cx="7344816" cy="323165"/>
          </a:xfrm>
          <a:prstGeom prst="rect">
            <a:avLst/>
          </a:prstGeom>
          <a:noFill/>
        </p:spPr>
        <p:txBody>
          <a:bodyPr wrap="square" rtlCol="0">
            <a:spAutoFit/>
          </a:bodyPr>
          <a:lstStyle/>
          <a:p>
            <a:r>
              <a:rPr lang="en-GB" sz="1500" dirty="0"/>
              <a:t>Estimation of potential output before and after the GDP 2020 data release (HRK </a:t>
            </a:r>
            <a:r>
              <a:rPr lang="en-GB" sz="1500" dirty="0" err="1"/>
              <a:t>bn</a:t>
            </a:r>
            <a:r>
              <a:rPr lang="en-GB" sz="1500" dirty="0"/>
              <a:t>)</a:t>
            </a:r>
          </a:p>
        </p:txBody>
      </p:sp>
      <p:pic>
        <p:nvPicPr>
          <p:cNvPr id="5" name="Slika 4"/>
          <p:cNvPicPr>
            <a:picLocks noChangeAspect="1"/>
          </p:cNvPicPr>
          <p:nvPr/>
        </p:nvPicPr>
        <p:blipFill>
          <a:blip r:embed="rId3"/>
          <a:stretch>
            <a:fillRect/>
          </a:stretch>
        </p:blipFill>
        <p:spPr>
          <a:xfrm>
            <a:off x="1475656" y="2477598"/>
            <a:ext cx="5676900" cy="1708538"/>
          </a:xfrm>
          <a:prstGeom prst="rect">
            <a:avLst/>
          </a:prstGeom>
        </p:spPr>
      </p:pic>
      <p:pic>
        <p:nvPicPr>
          <p:cNvPr id="6" name="Slika 5"/>
          <p:cNvPicPr>
            <a:picLocks noChangeAspect="1"/>
          </p:cNvPicPr>
          <p:nvPr/>
        </p:nvPicPr>
        <p:blipFill>
          <a:blip r:embed="rId4"/>
          <a:stretch>
            <a:fillRect/>
          </a:stretch>
        </p:blipFill>
        <p:spPr>
          <a:xfrm>
            <a:off x="1519029" y="4572000"/>
            <a:ext cx="5676900" cy="1676400"/>
          </a:xfrm>
          <a:prstGeom prst="rect">
            <a:avLst/>
          </a:prstGeom>
        </p:spPr>
      </p:pic>
      <p:sp>
        <p:nvSpPr>
          <p:cNvPr id="8" name="TekstniOkvir 7"/>
          <p:cNvSpPr txBox="1"/>
          <p:nvPr/>
        </p:nvSpPr>
        <p:spPr>
          <a:xfrm>
            <a:off x="4541757" y="4271918"/>
            <a:ext cx="2520280" cy="276999"/>
          </a:xfrm>
          <a:prstGeom prst="rect">
            <a:avLst/>
          </a:prstGeom>
          <a:noFill/>
        </p:spPr>
        <p:txBody>
          <a:bodyPr wrap="square" rtlCol="0">
            <a:spAutoFit/>
          </a:bodyPr>
          <a:lstStyle/>
          <a:p>
            <a:r>
              <a:rPr lang="hr-HR" sz="1200" i="1" dirty="0" err="1" smtClean="0"/>
              <a:t>Multivariate</a:t>
            </a:r>
            <a:r>
              <a:rPr lang="hr-HR" sz="1200" i="1" dirty="0" smtClean="0"/>
              <a:t> </a:t>
            </a:r>
            <a:r>
              <a:rPr lang="en-GB" sz="1200" i="1" dirty="0" smtClean="0"/>
              <a:t>filter</a:t>
            </a:r>
            <a:endParaRPr lang="en-GB" sz="1200" i="1" dirty="0"/>
          </a:p>
        </p:txBody>
      </p:sp>
      <p:sp>
        <p:nvSpPr>
          <p:cNvPr id="10" name="TekstniOkvir 9"/>
          <p:cNvSpPr txBox="1"/>
          <p:nvPr/>
        </p:nvSpPr>
        <p:spPr>
          <a:xfrm>
            <a:off x="4482778" y="2060848"/>
            <a:ext cx="2520280" cy="276999"/>
          </a:xfrm>
          <a:prstGeom prst="rect">
            <a:avLst/>
          </a:prstGeom>
          <a:noFill/>
        </p:spPr>
        <p:txBody>
          <a:bodyPr wrap="square" rtlCol="0">
            <a:spAutoFit/>
          </a:bodyPr>
          <a:lstStyle/>
          <a:p>
            <a:r>
              <a:rPr lang="hr-HR" sz="1200" i="1" dirty="0" err="1" smtClean="0"/>
              <a:t>Unobserved</a:t>
            </a:r>
            <a:r>
              <a:rPr lang="hr-HR" sz="1200" i="1" dirty="0" smtClean="0"/>
              <a:t> </a:t>
            </a:r>
            <a:r>
              <a:rPr lang="hr-HR" sz="1200" i="1" dirty="0" err="1" smtClean="0"/>
              <a:t>components</a:t>
            </a:r>
            <a:r>
              <a:rPr lang="hr-HR" sz="1200" i="1" dirty="0" smtClean="0"/>
              <a:t> model</a:t>
            </a:r>
            <a:endParaRPr lang="en-GB" sz="1200" i="1" dirty="0"/>
          </a:p>
        </p:txBody>
      </p:sp>
      <p:sp>
        <p:nvSpPr>
          <p:cNvPr id="11" name="TekstniOkvir 10"/>
          <p:cNvSpPr txBox="1"/>
          <p:nvPr/>
        </p:nvSpPr>
        <p:spPr>
          <a:xfrm>
            <a:off x="1793826" y="4271918"/>
            <a:ext cx="2520280" cy="276999"/>
          </a:xfrm>
          <a:prstGeom prst="rect">
            <a:avLst/>
          </a:prstGeom>
          <a:noFill/>
        </p:spPr>
        <p:txBody>
          <a:bodyPr wrap="square" rtlCol="0">
            <a:spAutoFit/>
          </a:bodyPr>
          <a:lstStyle/>
          <a:p>
            <a:r>
              <a:rPr lang="hr-HR" sz="1200" i="1" dirty="0" err="1" smtClean="0"/>
              <a:t>Production</a:t>
            </a:r>
            <a:r>
              <a:rPr lang="hr-HR" sz="1200" i="1" dirty="0" smtClean="0"/>
              <a:t> </a:t>
            </a:r>
            <a:r>
              <a:rPr lang="hr-HR" sz="1200" i="1" dirty="0" err="1" smtClean="0"/>
              <a:t>function</a:t>
            </a:r>
            <a:endParaRPr lang="en-GB" sz="1200" i="1" dirty="0"/>
          </a:p>
        </p:txBody>
      </p:sp>
      <p:sp>
        <p:nvSpPr>
          <p:cNvPr id="12" name="TekstniOkvir 11"/>
          <p:cNvSpPr txBox="1"/>
          <p:nvPr/>
        </p:nvSpPr>
        <p:spPr>
          <a:xfrm>
            <a:off x="1907704" y="2066496"/>
            <a:ext cx="2520280" cy="276999"/>
          </a:xfrm>
          <a:prstGeom prst="rect">
            <a:avLst/>
          </a:prstGeom>
          <a:noFill/>
        </p:spPr>
        <p:txBody>
          <a:bodyPr wrap="square" rtlCol="0">
            <a:spAutoFit/>
          </a:bodyPr>
          <a:lstStyle/>
          <a:p>
            <a:r>
              <a:rPr lang="en-GB" sz="1200" i="1" dirty="0" err="1" smtClean="0"/>
              <a:t>Hodrick</a:t>
            </a:r>
            <a:r>
              <a:rPr lang="en-GB" sz="1200" i="1" dirty="0" smtClean="0"/>
              <a:t>-Prescott </a:t>
            </a:r>
            <a:r>
              <a:rPr lang="en-GB" sz="1200" i="1" dirty="0"/>
              <a:t>filter</a:t>
            </a:r>
          </a:p>
        </p:txBody>
      </p:sp>
    </p:spTree>
    <p:extLst>
      <p:ext uri="{BB962C8B-B14F-4D97-AF65-F5344CB8AC3E}">
        <p14:creationId xmlns:p14="http://schemas.microsoft.com/office/powerpoint/2010/main" val="10289106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ChangeArrowheads="1"/>
          </p:cNvSpPr>
          <p:nvPr/>
        </p:nvSpPr>
        <p:spPr bwMode="auto">
          <a:xfrm>
            <a:off x="0" y="260350"/>
            <a:ext cx="9144000" cy="143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3200">
                <a:solidFill>
                  <a:srgbClr val="4D4D4D"/>
                </a:solidFill>
                <a:latin typeface="Life L2" panose="02020602060305020304" pitchFamily="18" charset="-18"/>
              </a:defRPr>
            </a:lvl1pPr>
            <a:lvl2pPr algn="ctr">
              <a:defRPr sz="3200">
                <a:solidFill>
                  <a:srgbClr val="4D4D4D"/>
                </a:solidFill>
                <a:latin typeface="Life L2" panose="02020602060305020304" pitchFamily="18" charset="-18"/>
              </a:defRPr>
            </a:lvl2pPr>
            <a:lvl3pPr algn="ctr">
              <a:defRPr sz="3200">
                <a:solidFill>
                  <a:srgbClr val="4D4D4D"/>
                </a:solidFill>
                <a:latin typeface="Life L2" panose="02020602060305020304" pitchFamily="18" charset="-18"/>
              </a:defRPr>
            </a:lvl3pPr>
            <a:lvl4pPr algn="ctr">
              <a:defRPr sz="3200">
                <a:solidFill>
                  <a:srgbClr val="4D4D4D"/>
                </a:solidFill>
                <a:latin typeface="Life L2" panose="02020602060305020304" pitchFamily="18" charset="-18"/>
              </a:defRPr>
            </a:lvl4pPr>
            <a:lvl5pPr algn="ctr">
              <a:defRPr sz="3200">
                <a:solidFill>
                  <a:srgbClr val="4D4D4D"/>
                </a:solidFill>
                <a:latin typeface="Life L2" panose="02020602060305020304" pitchFamily="18" charset="-18"/>
              </a:defRPr>
            </a:lvl5pPr>
            <a:lvl6pPr marL="457200" algn="ctr" fontAlgn="base">
              <a:spcBef>
                <a:spcPct val="0"/>
              </a:spcBef>
              <a:spcAft>
                <a:spcPct val="0"/>
              </a:spcAft>
              <a:defRPr sz="3200">
                <a:solidFill>
                  <a:srgbClr val="4D4D4D"/>
                </a:solidFill>
                <a:latin typeface="Life L2" panose="02020602060305020304" pitchFamily="18" charset="-18"/>
              </a:defRPr>
            </a:lvl6pPr>
            <a:lvl7pPr marL="914400" algn="ctr" fontAlgn="base">
              <a:spcBef>
                <a:spcPct val="0"/>
              </a:spcBef>
              <a:spcAft>
                <a:spcPct val="0"/>
              </a:spcAft>
              <a:defRPr sz="3200">
                <a:solidFill>
                  <a:srgbClr val="4D4D4D"/>
                </a:solidFill>
                <a:latin typeface="Life L2" panose="02020602060305020304" pitchFamily="18" charset="-18"/>
              </a:defRPr>
            </a:lvl7pPr>
            <a:lvl8pPr marL="1371600" algn="ctr" fontAlgn="base">
              <a:spcBef>
                <a:spcPct val="0"/>
              </a:spcBef>
              <a:spcAft>
                <a:spcPct val="0"/>
              </a:spcAft>
              <a:defRPr sz="3200">
                <a:solidFill>
                  <a:srgbClr val="4D4D4D"/>
                </a:solidFill>
                <a:latin typeface="Life L2" panose="02020602060305020304" pitchFamily="18" charset="-18"/>
              </a:defRPr>
            </a:lvl8pPr>
            <a:lvl9pPr marL="1828800" algn="ctr" fontAlgn="base">
              <a:spcBef>
                <a:spcPct val="0"/>
              </a:spcBef>
              <a:spcAft>
                <a:spcPct val="0"/>
              </a:spcAft>
              <a:defRPr sz="3200">
                <a:solidFill>
                  <a:srgbClr val="4D4D4D"/>
                </a:solidFill>
                <a:latin typeface="Life L2" panose="02020602060305020304" pitchFamily="18" charset="-18"/>
              </a:defRPr>
            </a:lvl9pPr>
          </a:lstStyle>
          <a:p>
            <a:r>
              <a:rPr lang="hr-HR" altLang="sr-Latn-RS" b="1" dirty="0" err="1" smtClean="0">
                <a:solidFill>
                  <a:srgbClr val="C00000"/>
                </a:solidFill>
              </a:rPr>
              <a:t>Our</a:t>
            </a:r>
            <a:r>
              <a:rPr lang="hr-HR" altLang="sr-Latn-RS" b="1" dirty="0" smtClean="0">
                <a:solidFill>
                  <a:srgbClr val="C00000"/>
                </a:solidFill>
              </a:rPr>
              <a:t> </a:t>
            </a:r>
            <a:r>
              <a:rPr lang="hr-HR" altLang="sr-Latn-RS" b="1" dirty="0" err="1" smtClean="0">
                <a:solidFill>
                  <a:srgbClr val="C00000"/>
                </a:solidFill>
              </a:rPr>
              <a:t>empirical</a:t>
            </a:r>
            <a:r>
              <a:rPr lang="hr-HR" altLang="sr-Latn-RS" b="1" dirty="0" smtClean="0">
                <a:solidFill>
                  <a:srgbClr val="C00000"/>
                </a:solidFill>
              </a:rPr>
              <a:t> </a:t>
            </a:r>
            <a:r>
              <a:rPr lang="hr-HR" altLang="sr-Latn-RS" b="1" dirty="0" err="1" smtClean="0">
                <a:solidFill>
                  <a:srgbClr val="C00000"/>
                </a:solidFill>
              </a:rPr>
              <a:t>approach</a:t>
            </a:r>
            <a:endParaRPr lang="en-US" altLang="sr-Latn-RS" b="1" dirty="0">
              <a:solidFill>
                <a:srgbClr val="C00000"/>
              </a:solidFill>
            </a:endParaRPr>
          </a:p>
        </p:txBody>
      </p:sp>
      <p:sp>
        <p:nvSpPr>
          <p:cNvPr id="7" name="Rezervirano mjesto sadržaja 1"/>
          <p:cNvSpPr>
            <a:spLocks noGrp="1"/>
          </p:cNvSpPr>
          <p:nvPr>
            <p:ph idx="1"/>
          </p:nvPr>
        </p:nvSpPr>
        <p:spPr>
          <a:xfrm>
            <a:off x="354360" y="1472311"/>
            <a:ext cx="8435280" cy="4530725"/>
          </a:xfrm>
        </p:spPr>
        <p:txBody>
          <a:bodyPr/>
          <a:lstStyle/>
          <a:p>
            <a:pPr marL="342900" indent="-342900" algn="just">
              <a:buFont typeface="Arial" panose="020B0604020202020204" pitchFamily="34" charset="0"/>
              <a:buChar char="•"/>
            </a:pPr>
            <a:r>
              <a:rPr lang="en-GB" sz="1800" dirty="0"/>
              <a:t>When estimating potential GDP in the context of the corona crisis, the main issue is </a:t>
            </a:r>
            <a:r>
              <a:rPr lang="en-GB" sz="1800" b="1" dirty="0"/>
              <a:t>to break down the shock into a permanent part </a:t>
            </a:r>
            <a:r>
              <a:rPr lang="en-GB" sz="1800" dirty="0"/>
              <a:t>(supply shock), a </a:t>
            </a:r>
            <a:r>
              <a:rPr lang="en-GB" sz="1800" b="1" dirty="0"/>
              <a:t>part directly caused by containment measures </a:t>
            </a:r>
            <a:r>
              <a:rPr lang="en-GB" sz="1800" dirty="0"/>
              <a:t>(temporary supply shock), and a </a:t>
            </a:r>
            <a:r>
              <a:rPr lang="en-GB" sz="1800" b="1" dirty="0"/>
              <a:t>standard temporary part </a:t>
            </a:r>
            <a:r>
              <a:rPr lang="en-GB" sz="1800" dirty="0"/>
              <a:t>(demand shock)</a:t>
            </a:r>
            <a:endParaRPr lang="en-US" sz="1800" dirty="0"/>
          </a:p>
          <a:p>
            <a:pPr lvl="1" algn="just"/>
            <a:endParaRPr lang="hr-HR" sz="1600" dirty="0"/>
          </a:p>
          <a:p>
            <a:pPr lvl="1" algn="just"/>
            <a:endParaRPr lang="hr-HR" sz="1400" dirty="0" smtClean="0"/>
          </a:p>
          <a:p>
            <a:pPr lvl="1" algn="just"/>
            <a:endParaRPr lang="en-US" sz="1800" dirty="0" smtClean="0"/>
          </a:p>
        </p:txBody>
      </p:sp>
      <p:sp>
        <p:nvSpPr>
          <p:cNvPr id="4" name="Rezervirano mjesto broja slajda 3"/>
          <p:cNvSpPr>
            <a:spLocks noGrp="1"/>
          </p:cNvSpPr>
          <p:nvPr>
            <p:ph type="sldNum" sz="quarter" idx="4294967295"/>
          </p:nvPr>
        </p:nvSpPr>
        <p:spPr>
          <a:xfrm>
            <a:off x="7010400" y="6248400"/>
            <a:ext cx="2133600" cy="457200"/>
          </a:xfrm>
        </p:spPr>
        <p:txBody>
          <a:bodyPr/>
          <a:lstStyle/>
          <a:p>
            <a:fld id="{8A954942-4480-4664-BDB4-D97B099C0325}" type="slidenum">
              <a:rPr lang="hr-HR" altLang="sr-Latn-RS" smtClean="0"/>
              <a:pPr/>
              <a:t>5</a:t>
            </a:fld>
            <a:endParaRPr lang="hr-HR" altLang="sr-Latn-RS"/>
          </a:p>
        </p:txBody>
      </p:sp>
      <p:sp>
        <p:nvSpPr>
          <p:cNvPr id="2" name="TekstniOkvir 1"/>
          <p:cNvSpPr txBox="1"/>
          <p:nvPr/>
        </p:nvSpPr>
        <p:spPr>
          <a:xfrm>
            <a:off x="978192" y="2750982"/>
            <a:ext cx="7639050" cy="507831"/>
          </a:xfrm>
          <a:prstGeom prst="rect">
            <a:avLst/>
          </a:prstGeom>
          <a:noFill/>
        </p:spPr>
        <p:txBody>
          <a:bodyPr wrap="square" rtlCol="0">
            <a:spAutoFit/>
          </a:bodyPr>
          <a:lstStyle/>
          <a:p>
            <a:r>
              <a:rPr lang="en-GB" dirty="0"/>
              <a:t>Illustration of the impact of pandemic shock on potential GDP and the output gap given the different nature of the shock</a:t>
            </a:r>
          </a:p>
        </p:txBody>
      </p:sp>
      <p:pic>
        <p:nvPicPr>
          <p:cNvPr id="3" name="Slika 2"/>
          <p:cNvPicPr>
            <a:picLocks noChangeAspect="1"/>
          </p:cNvPicPr>
          <p:nvPr/>
        </p:nvPicPr>
        <p:blipFill>
          <a:blip r:embed="rId3"/>
          <a:stretch>
            <a:fillRect/>
          </a:stretch>
        </p:blipFill>
        <p:spPr>
          <a:xfrm>
            <a:off x="1126135" y="3551412"/>
            <a:ext cx="6609897" cy="2199134"/>
          </a:xfrm>
          <a:prstGeom prst="rect">
            <a:avLst/>
          </a:prstGeom>
        </p:spPr>
      </p:pic>
      <p:sp>
        <p:nvSpPr>
          <p:cNvPr id="5" name="TekstniOkvir 4"/>
          <p:cNvSpPr txBox="1"/>
          <p:nvPr/>
        </p:nvSpPr>
        <p:spPr>
          <a:xfrm>
            <a:off x="1518699" y="3275925"/>
            <a:ext cx="2088232" cy="300082"/>
          </a:xfrm>
          <a:prstGeom prst="rect">
            <a:avLst/>
          </a:prstGeom>
          <a:noFill/>
        </p:spPr>
        <p:txBody>
          <a:bodyPr wrap="square" rtlCol="0">
            <a:spAutoFit/>
          </a:bodyPr>
          <a:lstStyle/>
          <a:p>
            <a:r>
              <a:rPr lang="hr-HR" dirty="0" err="1" smtClean="0"/>
              <a:t>Potential</a:t>
            </a:r>
            <a:r>
              <a:rPr lang="hr-HR" dirty="0" smtClean="0"/>
              <a:t> output</a:t>
            </a:r>
            <a:endParaRPr lang="en-GB" dirty="0"/>
          </a:p>
        </p:txBody>
      </p:sp>
      <p:sp>
        <p:nvSpPr>
          <p:cNvPr id="8" name="TekstniOkvir 7"/>
          <p:cNvSpPr txBox="1"/>
          <p:nvPr/>
        </p:nvSpPr>
        <p:spPr>
          <a:xfrm>
            <a:off x="1126135" y="5783354"/>
            <a:ext cx="6609897" cy="446276"/>
          </a:xfrm>
          <a:prstGeom prst="rect">
            <a:avLst/>
          </a:prstGeom>
          <a:noFill/>
        </p:spPr>
        <p:txBody>
          <a:bodyPr wrap="square" rtlCol="0">
            <a:spAutoFit/>
          </a:bodyPr>
          <a:lstStyle/>
          <a:p>
            <a:r>
              <a:rPr lang="hr-HR" sz="1150" dirty="0" err="1" smtClean="0"/>
              <a:t>Source</a:t>
            </a:r>
            <a:r>
              <a:rPr lang="hr-HR" sz="1150" dirty="0" smtClean="0"/>
              <a:t>:</a:t>
            </a:r>
            <a:r>
              <a:rPr lang="en-GB" sz="1150" dirty="0"/>
              <a:t>	ECB, 2020. The impact of COVID-19 on potential output in the euro area. ECB Economic Bulletin, No. 7/2020. </a:t>
            </a:r>
          </a:p>
        </p:txBody>
      </p:sp>
      <p:sp>
        <p:nvSpPr>
          <p:cNvPr id="9" name="TekstniOkvir 8"/>
          <p:cNvSpPr txBox="1"/>
          <p:nvPr/>
        </p:nvSpPr>
        <p:spPr>
          <a:xfrm>
            <a:off x="4797717" y="3275925"/>
            <a:ext cx="2088232" cy="300082"/>
          </a:xfrm>
          <a:prstGeom prst="rect">
            <a:avLst/>
          </a:prstGeom>
          <a:noFill/>
        </p:spPr>
        <p:txBody>
          <a:bodyPr wrap="square" rtlCol="0">
            <a:spAutoFit/>
          </a:bodyPr>
          <a:lstStyle/>
          <a:p>
            <a:r>
              <a:rPr lang="hr-HR" dirty="0" smtClean="0"/>
              <a:t>Output </a:t>
            </a:r>
            <a:r>
              <a:rPr lang="hr-HR" dirty="0" err="1" smtClean="0"/>
              <a:t>gap</a:t>
            </a:r>
            <a:endParaRPr lang="en-GB" dirty="0"/>
          </a:p>
        </p:txBody>
      </p:sp>
    </p:spTree>
    <p:extLst>
      <p:ext uri="{BB962C8B-B14F-4D97-AF65-F5344CB8AC3E}">
        <p14:creationId xmlns:p14="http://schemas.microsoft.com/office/powerpoint/2010/main" val="401316942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ChangeArrowheads="1"/>
          </p:cNvSpPr>
          <p:nvPr/>
        </p:nvSpPr>
        <p:spPr bwMode="auto">
          <a:xfrm>
            <a:off x="0" y="260350"/>
            <a:ext cx="9144000" cy="143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3200">
                <a:solidFill>
                  <a:srgbClr val="4D4D4D"/>
                </a:solidFill>
                <a:latin typeface="Life L2" panose="02020602060305020304" pitchFamily="18" charset="-18"/>
              </a:defRPr>
            </a:lvl1pPr>
            <a:lvl2pPr algn="ctr">
              <a:defRPr sz="3200">
                <a:solidFill>
                  <a:srgbClr val="4D4D4D"/>
                </a:solidFill>
                <a:latin typeface="Life L2" panose="02020602060305020304" pitchFamily="18" charset="-18"/>
              </a:defRPr>
            </a:lvl2pPr>
            <a:lvl3pPr algn="ctr">
              <a:defRPr sz="3200">
                <a:solidFill>
                  <a:srgbClr val="4D4D4D"/>
                </a:solidFill>
                <a:latin typeface="Life L2" panose="02020602060305020304" pitchFamily="18" charset="-18"/>
              </a:defRPr>
            </a:lvl3pPr>
            <a:lvl4pPr algn="ctr">
              <a:defRPr sz="3200">
                <a:solidFill>
                  <a:srgbClr val="4D4D4D"/>
                </a:solidFill>
                <a:latin typeface="Life L2" panose="02020602060305020304" pitchFamily="18" charset="-18"/>
              </a:defRPr>
            </a:lvl4pPr>
            <a:lvl5pPr algn="ctr">
              <a:defRPr sz="3200">
                <a:solidFill>
                  <a:srgbClr val="4D4D4D"/>
                </a:solidFill>
                <a:latin typeface="Life L2" panose="02020602060305020304" pitchFamily="18" charset="-18"/>
              </a:defRPr>
            </a:lvl5pPr>
            <a:lvl6pPr marL="457200" algn="ctr" fontAlgn="base">
              <a:spcBef>
                <a:spcPct val="0"/>
              </a:spcBef>
              <a:spcAft>
                <a:spcPct val="0"/>
              </a:spcAft>
              <a:defRPr sz="3200">
                <a:solidFill>
                  <a:srgbClr val="4D4D4D"/>
                </a:solidFill>
                <a:latin typeface="Life L2" panose="02020602060305020304" pitchFamily="18" charset="-18"/>
              </a:defRPr>
            </a:lvl6pPr>
            <a:lvl7pPr marL="914400" algn="ctr" fontAlgn="base">
              <a:spcBef>
                <a:spcPct val="0"/>
              </a:spcBef>
              <a:spcAft>
                <a:spcPct val="0"/>
              </a:spcAft>
              <a:defRPr sz="3200">
                <a:solidFill>
                  <a:srgbClr val="4D4D4D"/>
                </a:solidFill>
                <a:latin typeface="Life L2" panose="02020602060305020304" pitchFamily="18" charset="-18"/>
              </a:defRPr>
            </a:lvl7pPr>
            <a:lvl8pPr marL="1371600" algn="ctr" fontAlgn="base">
              <a:spcBef>
                <a:spcPct val="0"/>
              </a:spcBef>
              <a:spcAft>
                <a:spcPct val="0"/>
              </a:spcAft>
              <a:defRPr sz="3200">
                <a:solidFill>
                  <a:srgbClr val="4D4D4D"/>
                </a:solidFill>
                <a:latin typeface="Life L2" panose="02020602060305020304" pitchFamily="18" charset="-18"/>
              </a:defRPr>
            </a:lvl8pPr>
            <a:lvl9pPr marL="1828800" algn="ctr" fontAlgn="base">
              <a:spcBef>
                <a:spcPct val="0"/>
              </a:spcBef>
              <a:spcAft>
                <a:spcPct val="0"/>
              </a:spcAft>
              <a:defRPr sz="3200">
                <a:solidFill>
                  <a:srgbClr val="4D4D4D"/>
                </a:solidFill>
                <a:latin typeface="Life L2" panose="02020602060305020304" pitchFamily="18" charset="-18"/>
              </a:defRPr>
            </a:lvl9pPr>
          </a:lstStyle>
          <a:p>
            <a:r>
              <a:rPr lang="hr-HR" altLang="sr-Latn-RS" b="1" dirty="0" err="1" smtClean="0">
                <a:solidFill>
                  <a:srgbClr val="C00000"/>
                </a:solidFill>
              </a:rPr>
              <a:t>Our</a:t>
            </a:r>
            <a:r>
              <a:rPr lang="hr-HR" altLang="sr-Latn-RS" b="1" dirty="0" smtClean="0">
                <a:solidFill>
                  <a:srgbClr val="C00000"/>
                </a:solidFill>
              </a:rPr>
              <a:t> </a:t>
            </a:r>
            <a:r>
              <a:rPr lang="hr-HR" altLang="sr-Latn-RS" b="1" dirty="0" err="1" smtClean="0">
                <a:solidFill>
                  <a:srgbClr val="C00000"/>
                </a:solidFill>
              </a:rPr>
              <a:t>empirical</a:t>
            </a:r>
            <a:r>
              <a:rPr lang="hr-HR" altLang="sr-Latn-RS" b="1" dirty="0" smtClean="0">
                <a:solidFill>
                  <a:srgbClr val="C00000"/>
                </a:solidFill>
              </a:rPr>
              <a:t> </a:t>
            </a:r>
            <a:r>
              <a:rPr lang="hr-HR" altLang="sr-Latn-RS" b="1" dirty="0" err="1" smtClean="0">
                <a:solidFill>
                  <a:srgbClr val="C00000"/>
                </a:solidFill>
              </a:rPr>
              <a:t>approach</a:t>
            </a:r>
            <a:endParaRPr lang="en-US" altLang="sr-Latn-RS" b="1" dirty="0">
              <a:solidFill>
                <a:srgbClr val="C00000"/>
              </a:solidFill>
            </a:endParaRPr>
          </a:p>
        </p:txBody>
      </p:sp>
      <p:sp>
        <p:nvSpPr>
          <p:cNvPr id="7" name="Rezervirano mjesto sadržaja 1"/>
          <p:cNvSpPr>
            <a:spLocks noGrp="1"/>
          </p:cNvSpPr>
          <p:nvPr>
            <p:ph idx="1"/>
          </p:nvPr>
        </p:nvSpPr>
        <p:spPr>
          <a:xfrm>
            <a:off x="354360" y="1472311"/>
            <a:ext cx="8435280" cy="4530725"/>
          </a:xfrm>
        </p:spPr>
        <p:txBody>
          <a:bodyPr/>
          <a:lstStyle/>
          <a:p>
            <a:pPr marL="342900" indent="-342900" algn="just">
              <a:buFont typeface="Arial" panose="020B0604020202020204" pitchFamily="34" charset="0"/>
              <a:buChar char="•"/>
            </a:pPr>
            <a:r>
              <a:rPr lang="en-US" sz="1800" dirty="0" smtClean="0"/>
              <a:t>Because </a:t>
            </a:r>
            <a:r>
              <a:rPr lang="en-US" sz="1800" b="1" dirty="0" smtClean="0"/>
              <a:t>pandemic shock </a:t>
            </a:r>
            <a:r>
              <a:rPr lang="en-US" sz="1800" dirty="0" smtClean="0"/>
              <a:t>is completely exogenous and we know the exact time it occurred, we can treat it as a </a:t>
            </a:r>
            <a:r>
              <a:rPr lang="en-US" sz="1800" b="1" dirty="0" smtClean="0"/>
              <a:t>structural break in the trend and cycle level of that production factor on which the pandemic had a significant impact</a:t>
            </a:r>
          </a:p>
          <a:p>
            <a:pPr marL="918900" lvl="1" indent="-342900" algn="just">
              <a:buFont typeface="Arial" panose="020B0604020202020204" pitchFamily="34" charset="0"/>
              <a:buChar char="•"/>
            </a:pPr>
            <a:r>
              <a:rPr lang="en-US" dirty="0" smtClean="0"/>
              <a:t>In Croatia pandemic did not affect the </a:t>
            </a:r>
            <a:r>
              <a:rPr lang="en-US" dirty="0" err="1" smtClean="0"/>
              <a:t>labour</a:t>
            </a:r>
            <a:r>
              <a:rPr lang="en-US" dirty="0" smtClean="0"/>
              <a:t> market nor capital in the short run to the extent that a record decline in GDP in 2020 would suggest</a:t>
            </a:r>
          </a:p>
          <a:p>
            <a:pPr marL="918900" lvl="1" indent="-342900" algn="just">
              <a:buFont typeface="Arial" panose="020B0604020202020204" pitchFamily="34" charset="0"/>
              <a:buChar char="•"/>
            </a:pPr>
            <a:r>
              <a:rPr lang="en-US" dirty="0" smtClean="0"/>
              <a:t>the COVID-19 crisis had </a:t>
            </a:r>
            <a:r>
              <a:rPr lang="en-US" b="1" dirty="0" smtClean="0"/>
              <a:t>the most significant impact on unobservable (residual) total factor productivity (</a:t>
            </a:r>
            <a:r>
              <a:rPr lang="en-US" b="1" dirty="0" err="1" smtClean="0"/>
              <a:t>TFP</a:t>
            </a:r>
            <a:r>
              <a:rPr lang="en-US" b="1" dirty="0" smtClean="0"/>
              <a:t>)</a:t>
            </a:r>
          </a:p>
          <a:p>
            <a:pPr marL="918900" lvl="1" indent="-342900" algn="just">
              <a:buFont typeface="Arial" panose="020B0604020202020204" pitchFamily="34" charset="0"/>
              <a:buChar char="•"/>
            </a:pPr>
            <a:r>
              <a:rPr lang="hr-HR" dirty="0" smtClean="0"/>
              <a:t>g</a:t>
            </a:r>
            <a:r>
              <a:rPr lang="en-US" dirty="0" err="1" smtClean="0"/>
              <a:t>iven</a:t>
            </a:r>
            <a:r>
              <a:rPr lang="en-US" dirty="0" smtClean="0"/>
              <a:t> that this is a residual category, the estimated </a:t>
            </a:r>
            <a:r>
              <a:rPr lang="en-US" dirty="0" err="1" smtClean="0"/>
              <a:t>TFP</a:t>
            </a:r>
            <a:r>
              <a:rPr lang="en-US" dirty="0" smtClean="0"/>
              <a:t>, among other things, contains </a:t>
            </a:r>
            <a:r>
              <a:rPr lang="en-US" b="1" dirty="0" smtClean="0"/>
              <a:t>errors in measuring production factors and the degree of utilization of existing capacity in the economy</a:t>
            </a:r>
          </a:p>
          <a:p>
            <a:pPr marL="918900" lvl="1" indent="-342900" algn="just">
              <a:buFont typeface="Arial" panose="020B0604020202020204" pitchFamily="34" charset="0"/>
              <a:buChar char="•"/>
            </a:pPr>
            <a:r>
              <a:rPr lang="en-US" dirty="0" smtClean="0"/>
              <a:t>the calibration of the effect of the COVID-19 crisis on the trend and cycle component of </a:t>
            </a:r>
            <a:r>
              <a:rPr lang="en-US" dirty="0" err="1" smtClean="0"/>
              <a:t>TFP</a:t>
            </a:r>
            <a:r>
              <a:rPr lang="en-US" dirty="0" smtClean="0"/>
              <a:t> determines the decomposition of the fall in GDP in 2020 into the supply and demand shocks</a:t>
            </a:r>
          </a:p>
          <a:p>
            <a:pPr marL="342900" indent="-342900" algn="just">
              <a:buFont typeface="Arial" panose="020B0604020202020204" pitchFamily="34" charset="0"/>
              <a:buChar char="•"/>
            </a:pPr>
            <a:endParaRPr lang="hr-HR" sz="1400" dirty="0" smtClean="0"/>
          </a:p>
          <a:p>
            <a:pPr lvl="1" algn="just"/>
            <a:endParaRPr lang="en-US" sz="1800" dirty="0" smtClean="0"/>
          </a:p>
        </p:txBody>
      </p:sp>
      <p:sp>
        <p:nvSpPr>
          <p:cNvPr id="4" name="Rezervirano mjesto broja slajda 3"/>
          <p:cNvSpPr>
            <a:spLocks noGrp="1"/>
          </p:cNvSpPr>
          <p:nvPr>
            <p:ph type="sldNum" sz="quarter" idx="4294967295"/>
          </p:nvPr>
        </p:nvSpPr>
        <p:spPr>
          <a:xfrm>
            <a:off x="7010400" y="6248400"/>
            <a:ext cx="2133600" cy="457200"/>
          </a:xfrm>
        </p:spPr>
        <p:txBody>
          <a:bodyPr/>
          <a:lstStyle/>
          <a:p>
            <a:fld id="{8A954942-4480-4664-BDB4-D97B099C0325}" type="slidenum">
              <a:rPr lang="hr-HR" altLang="sr-Latn-RS" smtClean="0"/>
              <a:pPr/>
              <a:t>6</a:t>
            </a:fld>
            <a:endParaRPr lang="hr-HR" altLang="sr-Latn-RS"/>
          </a:p>
        </p:txBody>
      </p:sp>
    </p:spTree>
    <p:extLst>
      <p:ext uri="{BB962C8B-B14F-4D97-AF65-F5344CB8AC3E}">
        <p14:creationId xmlns:p14="http://schemas.microsoft.com/office/powerpoint/2010/main" val="27901630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ChangeArrowheads="1"/>
          </p:cNvSpPr>
          <p:nvPr/>
        </p:nvSpPr>
        <p:spPr bwMode="auto">
          <a:xfrm>
            <a:off x="0" y="260350"/>
            <a:ext cx="9144000" cy="143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3200">
                <a:solidFill>
                  <a:srgbClr val="4D4D4D"/>
                </a:solidFill>
                <a:latin typeface="Life L2" panose="02020602060305020304" pitchFamily="18" charset="-18"/>
              </a:defRPr>
            </a:lvl1pPr>
            <a:lvl2pPr algn="ctr">
              <a:defRPr sz="3200">
                <a:solidFill>
                  <a:srgbClr val="4D4D4D"/>
                </a:solidFill>
                <a:latin typeface="Life L2" panose="02020602060305020304" pitchFamily="18" charset="-18"/>
              </a:defRPr>
            </a:lvl2pPr>
            <a:lvl3pPr algn="ctr">
              <a:defRPr sz="3200">
                <a:solidFill>
                  <a:srgbClr val="4D4D4D"/>
                </a:solidFill>
                <a:latin typeface="Life L2" panose="02020602060305020304" pitchFamily="18" charset="-18"/>
              </a:defRPr>
            </a:lvl3pPr>
            <a:lvl4pPr algn="ctr">
              <a:defRPr sz="3200">
                <a:solidFill>
                  <a:srgbClr val="4D4D4D"/>
                </a:solidFill>
                <a:latin typeface="Life L2" panose="02020602060305020304" pitchFamily="18" charset="-18"/>
              </a:defRPr>
            </a:lvl4pPr>
            <a:lvl5pPr algn="ctr">
              <a:defRPr sz="3200">
                <a:solidFill>
                  <a:srgbClr val="4D4D4D"/>
                </a:solidFill>
                <a:latin typeface="Life L2" panose="02020602060305020304" pitchFamily="18" charset="-18"/>
              </a:defRPr>
            </a:lvl5pPr>
            <a:lvl6pPr marL="457200" algn="ctr" fontAlgn="base">
              <a:spcBef>
                <a:spcPct val="0"/>
              </a:spcBef>
              <a:spcAft>
                <a:spcPct val="0"/>
              </a:spcAft>
              <a:defRPr sz="3200">
                <a:solidFill>
                  <a:srgbClr val="4D4D4D"/>
                </a:solidFill>
                <a:latin typeface="Life L2" panose="02020602060305020304" pitchFamily="18" charset="-18"/>
              </a:defRPr>
            </a:lvl6pPr>
            <a:lvl7pPr marL="914400" algn="ctr" fontAlgn="base">
              <a:spcBef>
                <a:spcPct val="0"/>
              </a:spcBef>
              <a:spcAft>
                <a:spcPct val="0"/>
              </a:spcAft>
              <a:defRPr sz="3200">
                <a:solidFill>
                  <a:srgbClr val="4D4D4D"/>
                </a:solidFill>
                <a:latin typeface="Life L2" panose="02020602060305020304" pitchFamily="18" charset="-18"/>
              </a:defRPr>
            </a:lvl7pPr>
            <a:lvl8pPr marL="1371600" algn="ctr" fontAlgn="base">
              <a:spcBef>
                <a:spcPct val="0"/>
              </a:spcBef>
              <a:spcAft>
                <a:spcPct val="0"/>
              </a:spcAft>
              <a:defRPr sz="3200">
                <a:solidFill>
                  <a:srgbClr val="4D4D4D"/>
                </a:solidFill>
                <a:latin typeface="Life L2" panose="02020602060305020304" pitchFamily="18" charset="-18"/>
              </a:defRPr>
            </a:lvl8pPr>
            <a:lvl9pPr marL="1828800" algn="ctr" fontAlgn="base">
              <a:spcBef>
                <a:spcPct val="0"/>
              </a:spcBef>
              <a:spcAft>
                <a:spcPct val="0"/>
              </a:spcAft>
              <a:defRPr sz="3200">
                <a:solidFill>
                  <a:srgbClr val="4D4D4D"/>
                </a:solidFill>
                <a:latin typeface="Life L2" panose="02020602060305020304" pitchFamily="18" charset="-18"/>
              </a:defRPr>
            </a:lvl9pPr>
          </a:lstStyle>
          <a:p>
            <a:r>
              <a:rPr lang="hr-HR" altLang="sr-Latn-RS" b="1" dirty="0" err="1" smtClean="0">
                <a:solidFill>
                  <a:srgbClr val="C00000"/>
                </a:solidFill>
              </a:rPr>
              <a:t>Our</a:t>
            </a:r>
            <a:r>
              <a:rPr lang="hr-HR" altLang="sr-Latn-RS" b="1" dirty="0" smtClean="0">
                <a:solidFill>
                  <a:srgbClr val="C00000"/>
                </a:solidFill>
              </a:rPr>
              <a:t> </a:t>
            </a:r>
            <a:r>
              <a:rPr lang="hr-HR" altLang="sr-Latn-RS" b="1" dirty="0" err="1" smtClean="0">
                <a:solidFill>
                  <a:srgbClr val="C00000"/>
                </a:solidFill>
              </a:rPr>
              <a:t>empirical</a:t>
            </a:r>
            <a:r>
              <a:rPr lang="hr-HR" altLang="sr-Latn-RS" b="1" dirty="0" smtClean="0">
                <a:solidFill>
                  <a:srgbClr val="C00000"/>
                </a:solidFill>
              </a:rPr>
              <a:t> </a:t>
            </a:r>
            <a:r>
              <a:rPr lang="hr-HR" altLang="sr-Latn-RS" b="1" dirty="0" err="1" smtClean="0">
                <a:solidFill>
                  <a:srgbClr val="C00000"/>
                </a:solidFill>
              </a:rPr>
              <a:t>approach</a:t>
            </a:r>
            <a:endParaRPr lang="en-US" altLang="sr-Latn-RS" b="1" dirty="0">
              <a:solidFill>
                <a:srgbClr val="C00000"/>
              </a:solidFill>
            </a:endParaRPr>
          </a:p>
        </p:txBody>
      </p:sp>
      <p:sp>
        <p:nvSpPr>
          <p:cNvPr id="4" name="Rezervirano mjesto broja slajda 3"/>
          <p:cNvSpPr>
            <a:spLocks noGrp="1"/>
          </p:cNvSpPr>
          <p:nvPr>
            <p:ph type="sldNum" sz="quarter" idx="4294967295"/>
          </p:nvPr>
        </p:nvSpPr>
        <p:spPr>
          <a:xfrm>
            <a:off x="7010400" y="6248400"/>
            <a:ext cx="2133600" cy="457200"/>
          </a:xfrm>
        </p:spPr>
        <p:txBody>
          <a:bodyPr/>
          <a:lstStyle/>
          <a:p>
            <a:fld id="{8A954942-4480-4664-BDB4-D97B099C0325}" type="slidenum">
              <a:rPr lang="hr-HR" altLang="sr-Latn-RS" smtClean="0"/>
              <a:pPr/>
              <a:t>7</a:t>
            </a:fld>
            <a:endParaRPr lang="hr-HR" altLang="sr-Latn-RS"/>
          </a:p>
        </p:txBody>
      </p:sp>
      <mc:AlternateContent xmlns:mc="http://schemas.openxmlformats.org/markup-compatibility/2006" xmlns:a14="http://schemas.microsoft.com/office/drawing/2010/main">
        <mc:Choice Requires="a14">
          <p:sp>
            <p:nvSpPr>
              <p:cNvPr id="14" name="Rezervirano mjesto sadržaja 13"/>
              <p:cNvSpPr>
                <a:spLocks noGrp="1"/>
              </p:cNvSpPr>
              <p:nvPr>
                <p:ph idx="1"/>
              </p:nvPr>
            </p:nvSpPr>
            <p:spPr>
              <a:xfrm>
                <a:off x="719138" y="1340768"/>
                <a:ext cx="7700962" cy="4752528"/>
              </a:xfrm>
            </p:spPr>
            <p:txBody>
              <a:bodyPr>
                <a:normAutofit fontScale="92500"/>
              </a:bodyPr>
              <a:lstStyle/>
              <a:p>
                <a:pPr marL="285750" indent="-285750">
                  <a:buFont typeface="Arial" panose="020B0604020202020204" pitchFamily="34" charset="0"/>
                  <a:buChar char="•"/>
                </a:pPr>
                <a:r>
                  <a:rPr lang="en-US" sz="1900" dirty="0" smtClean="0"/>
                  <a:t>we decompose the structural break in </a:t>
                </a:r>
                <a:r>
                  <a:rPr lang="en-US" sz="1900" dirty="0" err="1" smtClean="0"/>
                  <a:t>TFP</a:t>
                </a:r>
                <a:r>
                  <a:rPr lang="en-US" sz="1900" dirty="0" smtClean="0"/>
                  <a:t> into a trend (</a:t>
                </a:r>
                <a14:m>
                  <m:oMath xmlns:m="http://schemas.openxmlformats.org/officeDocument/2006/math">
                    <m:sSub>
                      <m:sSubPr>
                        <m:ctrlPr>
                          <a:rPr lang="en-US" sz="1900" i="1" smtClean="0">
                            <a:latin typeface="Cambria Math" panose="02040503050406030204" pitchFamily="18" charset="0"/>
                          </a:rPr>
                        </m:ctrlPr>
                      </m:sSubPr>
                      <m:e>
                        <m:acc>
                          <m:accPr>
                            <m:chr m:val="̅"/>
                            <m:ctrlPr>
                              <a:rPr lang="en-US" sz="1900" i="1" smtClean="0">
                                <a:latin typeface="Cambria Math" panose="02040503050406030204" pitchFamily="18" charset="0"/>
                              </a:rPr>
                            </m:ctrlPr>
                          </m:accPr>
                          <m:e>
                            <m:r>
                              <a:rPr lang="en-US" sz="1900" b="0" i="1" smtClean="0">
                                <a:latin typeface="Cambria Math" panose="02040503050406030204" pitchFamily="18" charset="0"/>
                              </a:rPr>
                              <m:t>𝑇𝐹𝑃</m:t>
                            </m:r>
                          </m:e>
                        </m:acc>
                      </m:e>
                      <m:sub>
                        <m:r>
                          <a:rPr lang="en-US" sz="1900" b="0" i="1" smtClean="0">
                            <a:latin typeface="Cambria Math" panose="02040503050406030204" pitchFamily="18" charset="0"/>
                          </a:rPr>
                          <m:t>𝑡</m:t>
                        </m:r>
                      </m:sub>
                    </m:sSub>
                  </m:oMath>
                </a14:m>
                <a:r>
                  <a:rPr lang="en-US" sz="1900" dirty="0" smtClean="0"/>
                  <a:t>) and cycle </a:t>
                </a:r>
                <a14:m>
                  <m:oMath xmlns:m="http://schemas.openxmlformats.org/officeDocument/2006/math">
                    <m:acc>
                      <m:accPr>
                        <m:chr m:val="̃"/>
                        <m:ctrlPr>
                          <a:rPr lang="en-US" sz="1900" i="1" smtClean="0">
                            <a:latin typeface="Cambria Math" panose="02040503050406030204" pitchFamily="18" charset="0"/>
                          </a:rPr>
                        </m:ctrlPr>
                      </m:accPr>
                      <m:e>
                        <m:r>
                          <a:rPr lang="en-US" sz="1900" b="0" i="1" smtClean="0">
                            <a:latin typeface="Cambria Math" panose="02040503050406030204" pitchFamily="18" charset="0"/>
                          </a:rPr>
                          <m:t>(</m:t>
                        </m:r>
                        <m:sSub>
                          <m:sSubPr>
                            <m:ctrlPr>
                              <a:rPr lang="en-US" sz="1900" i="1" smtClean="0">
                                <a:latin typeface="Cambria Math" panose="02040503050406030204" pitchFamily="18" charset="0"/>
                              </a:rPr>
                            </m:ctrlPr>
                          </m:sSubPr>
                          <m:e>
                            <m:r>
                              <a:rPr lang="en-US" sz="1900" b="0" i="1" smtClean="0">
                                <a:latin typeface="Cambria Math" panose="02040503050406030204" pitchFamily="18" charset="0"/>
                              </a:rPr>
                              <m:t>𝑇𝐹𝑃</m:t>
                            </m:r>
                          </m:e>
                          <m:sub>
                            <m:r>
                              <a:rPr lang="en-US" sz="1900" b="0" i="1" smtClean="0">
                                <a:latin typeface="Cambria Math" panose="02040503050406030204" pitchFamily="18" charset="0"/>
                              </a:rPr>
                              <m:t>𝑡</m:t>
                            </m:r>
                          </m:sub>
                        </m:sSub>
                      </m:e>
                    </m:acc>
                    <m:r>
                      <a:rPr lang="en-US" sz="1900" b="0" i="1" smtClean="0">
                        <a:latin typeface="Cambria Math" panose="02040503050406030204" pitchFamily="18" charset="0"/>
                      </a:rPr>
                      <m:t>)</m:t>
                    </m:r>
                  </m:oMath>
                </a14:m>
                <a:r>
                  <a:rPr lang="en-US" sz="1900" dirty="0" smtClean="0"/>
                  <a:t> component </a:t>
                </a:r>
                <a:r>
                  <a:rPr lang="en-US" sz="1900" b="1" dirty="0" smtClean="0"/>
                  <a:t>by adding the dummy variable</a:t>
                </a:r>
                <a:r>
                  <a:rPr lang="hr-HR" sz="1900" b="1" dirty="0" smtClean="0"/>
                  <a:t>s</a:t>
                </a:r>
                <a:r>
                  <a:rPr lang="en-US" sz="1900" b="1" dirty="0" smtClean="0"/>
                  <a:t> in 2020 </a:t>
                </a:r>
                <a:r>
                  <a:rPr lang="en-US" sz="1900" dirty="0" smtClean="0"/>
                  <a:t>in the equations of trend </a:t>
                </a:r>
                <a:r>
                  <a:rPr lang="en-US" sz="1900" dirty="0" err="1" smtClean="0"/>
                  <a:t>TFP</a:t>
                </a:r>
                <a:r>
                  <a:rPr lang="en-US" sz="1900" dirty="0" smtClean="0"/>
                  <a:t> level </a:t>
                </a:r>
                <a14:m>
                  <m:oMath xmlns:m="http://schemas.openxmlformats.org/officeDocument/2006/math">
                    <m:sSub>
                      <m:sSubPr>
                        <m:ctrlPr>
                          <a:rPr lang="en-US" sz="1900" i="1">
                            <a:latin typeface="Cambria Math" panose="02040503050406030204" pitchFamily="18" charset="0"/>
                          </a:rPr>
                        </m:ctrlPr>
                      </m:sSubPr>
                      <m:e>
                        <m:r>
                          <a:rPr lang="en-US" sz="1900" b="0" i="1" smtClean="0">
                            <a:latin typeface="Cambria Math" panose="02040503050406030204" pitchFamily="18" charset="0"/>
                          </a:rPr>
                          <m:t>(</m:t>
                        </m:r>
                        <m:r>
                          <a:rPr lang="en-US" sz="1900" i="1">
                            <a:latin typeface="Cambria Math" panose="02040503050406030204" pitchFamily="18" charset="0"/>
                          </a:rPr>
                          <m:t>𝑐</m:t>
                        </m:r>
                      </m:e>
                      <m:sub>
                        <m:r>
                          <a:rPr lang="en-US" sz="1900" i="1">
                            <a:latin typeface="Cambria Math" panose="02040503050406030204" pitchFamily="18" charset="0"/>
                          </a:rPr>
                          <m:t>1</m:t>
                        </m:r>
                      </m:sub>
                    </m:sSub>
                    <m:sSub>
                      <m:sSubPr>
                        <m:ctrlPr>
                          <a:rPr lang="en-US" sz="1900" i="1">
                            <a:latin typeface="Cambria Math" panose="02040503050406030204" pitchFamily="18" charset="0"/>
                          </a:rPr>
                        </m:ctrlPr>
                      </m:sSubPr>
                      <m:e>
                        <m:r>
                          <a:rPr lang="en-US" sz="1900" b="0" i="1" smtClean="0">
                            <a:latin typeface="Cambria Math" panose="02040503050406030204" pitchFamily="18" charset="0"/>
                          </a:rPr>
                          <m:t>𝑑</m:t>
                        </m:r>
                      </m:e>
                      <m:sub>
                        <m:r>
                          <a:rPr lang="en-US" sz="1900" b="0" i="1" smtClean="0">
                            <a:latin typeface="Cambria Math" panose="02040503050406030204" pitchFamily="18" charset="0"/>
                          </a:rPr>
                          <m:t>2020</m:t>
                        </m:r>
                      </m:sub>
                    </m:sSub>
                    <m:r>
                      <a:rPr lang="en-US" sz="1900" b="0" i="1" smtClean="0">
                        <a:latin typeface="Cambria Math" panose="02040503050406030204" pitchFamily="18" charset="0"/>
                      </a:rPr>
                      <m:t>)</m:t>
                    </m:r>
                  </m:oMath>
                </a14:m>
                <a:r>
                  <a:rPr lang="en-US" sz="1900" dirty="0" smtClean="0"/>
                  <a:t> and cycle </a:t>
                </a:r>
                <a14:m>
                  <m:oMath xmlns:m="http://schemas.openxmlformats.org/officeDocument/2006/math">
                    <m:sSub>
                      <m:sSubPr>
                        <m:ctrlPr>
                          <a:rPr lang="en-US" sz="1900" i="1">
                            <a:latin typeface="Cambria Math" panose="02040503050406030204" pitchFamily="18" charset="0"/>
                          </a:rPr>
                        </m:ctrlPr>
                      </m:sSubPr>
                      <m:e>
                        <m:r>
                          <a:rPr lang="en-US" sz="1900" i="1">
                            <a:latin typeface="Cambria Math" panose="02040503050406030204" pitchFamily="18" charset="0"/>
                          </a:rPr>
                          <m:t>(</m:t>
                        </m:r>
                        <m:r>
                          <a:rPr lang="en-US" sz="1900" i="1">
                            <a:latin typeface="Cambria Math" panose="02040503050406030204" pitchFamily="18" charset="0"/>
                          </a:rPr>
                          <m:t>𝑐</m:t>
                        </m:r>
                      </m:e>
                      <m:sub>
                        <m:r>
                          <a:rPr lang="en-US" sz="1900" b="0" i="1" smtClean="0">
                            <a:latin typeface="Cambria Math" panose="02040503050406030204" pitchFamily="18" charset="0"/>
                          </a:rPr>
                          <m:t>0</m:t>
                        </m:r>
                      </m:sub>
                    </m:sSub>
                    <m:sSub>
                      <m:sSubPr>
                        <m:ctrlPr>
                          <a:rPr lang="en-US" sz="1900" i="1">
                            <a:latin typeface="Cambria Math" panose="02040503050406030204" pitchFamily="18" charset="0"/>
                          </a:rPr>
                        </m:ctrlPr>
                      </m:sSubPr>
                      <m:e>
                        <m:r>
                          <a:rPr lang="en-US" sz="1900" i="1">
                            <a:latin typeface="Cambria Math" panose="02040503050406030204" pitchFamily="18" charset="0"/>
                          </a:rPr>
                          <m:t>𝑑</m:t>
                        </m:r>
                      </m:e>
                      <m:sub>
                        <m:r>
                          <a:rPr lang="en-US" sz="1900" i="1">
                            <a:latin typeface="Cambria Math" panose="02040503050406030204" pitchFamily="18" charset="0"/>
                          </a:rPr>
                          <m:t>2020</m:t>
                        </m:r>
                      </m:sub>
                    </m:sSub>
                    <m:r>
                      <a:rPr lang="en-US" sz="1900" i="1">
                        <a:latin typeface="Cambria Math" panose="02040503050406030204" pitchFamily="18" charset="0"/>
                      </a:rPr>
                      <m:t>)</m:t>
                    </m:r>
                  </m:oMath>
                </a14:m>
                <a:r>
                  <a:rPr lang="en-US" sz="1900" dirty="0" smtClean="0"/>
                  <a:t> within a </a:t>
                </a:r>
                <a:r>
                  <a:rPr lang="en-US" sz="1900" b="1" dirty="0" smtClean="0"/>
                  <a:t>univariate HP filter</a:t>
                </a:r>
                <a:r>
                  <a:rPr lang="en-US" sz="1900" dirty="0" smtClean="0"/>
                  <a:t> written in the state-space representation and estimated by the </a:t>
                </a:r>
                <a:r>
                  <a:rPr lang="en-US" sz="1900" dirty="0" err="1" smtClean="0"/>
                  <a:t>Kalman</a:t>
                </a:r>
                <a:r>
                  <a:rPr lang="en-US" sz="1900" dirty="0" smtClean="0"/>
                  <a:t> filter</a:t>
                </a:r>
              </a:p>
              <a:p>
                <a:pPr marL="285750" indent="-285750">
                  <a:buFont typeface="Arial" panose="020B0604020202020204" pitchFamily="34" charset="0"/>
                  <a:buChar char="•"/>
                </a:pPr>
                <a:endParaRPr lang="hr-HR" sz="1900" dirty="0" smtClean="0"/>
              </a:p>
              <a:p>
                <a:r>
                  <a:rPr lang="hr-HR" dirty="0"/>
                  <a:t> </a:t>
                </a:r>
                <a:r>
                  <a:rPr lang="hr-HR" dirty="0" smtClean="0"/>
                  <a:t>                                           </a:t>
                </a:r>
                <a14:m>
                  <m:oMath xmlns:m="http://schemas.openxmlformats.org/officeDocument/2006/math">
                    <m:sSub>
                      <m:sSubPr>
                        <m:ctrlPr>
                          <a:rPr lang="en-GB" i="1">
                            <a:latin typeface="Cambria Math" panose="02040503050406030204" pitchFamily="18" charset="0"/>
                          </a:rPr>
                        </m:ctrlPr>
                      </m:sSubPr>
                      <m:e>
                        <m:r>
                          <a:rPr lang="hr-HR" b="0" i="1" smtClean="0">
                            <a:latin typeface="Cambria Math" panose="02040503050406030204" pitchFamily="18" charset="0"/>
                          </a:rPr>
                          <m:t>𝑇𝐹𝑃</m:t>
                        </m:r>
                      </m:e>
                      <m:sub>
                        <m:r>
                          <a:rPr lang="hr-HR" i="1">
                            <a:latin typeface="Cambria Math" panose="02040503050406030204" pitchFamily="18" charset="0"/>
                          </a:rPr>
                          <m:t>𝑡</m:t>
                        </m:r>
                      </m:sub>
                    </m:sSub>
                    <m:r>
                      <a:rPr lang="hr-HR">
                        <a:latin typeface="Cambria Math" panose="02040503050406030204" pitchFamily="18" charset="0"/>
                      </a:rPr>
                      <m:t>= </m:t>
                    </m:r>
                    <m:sSub>
                      <m:sSubPr>
                        <m:ctrlPr>
                          <a:rPr lang="hr-HR" i="1">
                            <a:latin typeface="Cambria Math" panose="02040503050406030204" pitchFamily="18" charset="0"/>
                          </a:rPr>
                        </m:ctrlPr>
                      </m:sSubPr>
                      <m:e>
                        <m:acc>
                          <m:accPr>
                            <m:chr m:val="̅"/>
                            <m:ctrlPr>
                              <a:rPr lang="hr-HR" i="1">
                                <a:latin typeface="Cambria Math" panose="02040503050406030204" pitchFamily="18" charset="0"/>
                              </a:rPr>
                            </m:ctrlPr>
                          </m:accPr>
                          <m:e>
                            <m:r>
                              <a:rPr lang="hr-HR">
                                <a:latin typeface="Cambria Math" panose="02040503050406030204" pitchFamily="18" charset="0"/>
                              </a:rPr>
                              <m:t>𝑇𝐹𝑃</m:t>
                            </m:r>
                          </m:e>
                        </m:acc>
                      </m:e>
                      <m:sub>
                        <m:r>
                          <a:rPr lang="hr-HR">
                            <a:latin typeface="Cambria Math" panose="02040503050406030204" pitchFamily="18" charset="0"/>
                          </a:rPr>
                          <m:t>𝑡</m:t>
                        </m:r>
                      </m:sub>
                    </m:sSub>
                  </m:oMath>
                </a14:m>
                <a:r>
                  <a:rPr lang="hr-HR" dirty="0" smtClean="0"/>
                  <a:t> + (</a:t>
                </a:r>
                <a14:m>
                  <m:oMath xmlns:m="http://schemas.openxmlformats.org/officeDocument/2006/math">
                    <m:sSub>
                      <m:sSubPr>
                        <m:ctrlPr>
                          <a:rPr lang="hr-HR" i="1" smtClean="0">
                            <a:latin typeface="Cambria Math" panose="02040503050406030204" pitchFamily="18" charset="0"/>
                          </a:rPr>
                        </m:ctrlPr>
                      </m:sSubPr>
                      <m:e>
                        <m:acc>
                          <m:accPr>
                            <m:chr m:val="̃"/>
                            <m:ctrlPr>
                              <a:rPr lang="hr-HR" i="1" smtClean="0">
                                <a:latin typeface="Cambria Math" panose="02040503050406030204" pitchFamily="18" charset="0"/>
                              </a:rPr>
                            </m:ctrlPr>
                          </m:accPr>
                          <m:e>
                            <m:r>
                              <a:rPr lang="hr-HR" b="0" i="1" smtClean="0">
                                <a:latin typeface="Cambria Math" panose="02040503050406030204" pitchFamily="18" charset="0"/>
                              </a:rPr>
                              <m:t>𝑇𝐹𝑃</m:t>
                            </m:r>
                          </m:e>
                        </m:acc>
                      </m:e>
                      <m:sub>
                        <m:r>
                          <a:rPr lang="hr-HR" b="0" i="1" smtClean="0">
                            <a:latin typeface="Cambria Math" panose="02040503050406030204" pitchFamily="18" charset="0"/>
                          </a:rPr>
                          <m:t>𝑡</m:t>
                        </m:r>
                      </m:sub>
                    </m:sSub>
                  </m:oMath>
                </a14:m>
                <a:r>
                  <a:rPr lang="hr-HR" dirty="0" smtClean="0"/>
                  <a:t> + </a:t>
                </a:r>
                <a14:m>
                  <m:oMath xmlns:m="http://schemas.openxmlformats.org/officeDocument/2006/math">
                    <m:sSub>
                      <m:sSubPr>
                        <m:ctrlPr>
                          <a:rPr lang="hr-HR" i="1" smtClean="0">
                            <a:latin typeface="Cambria Math" panose="02040503050406030204" pitchFamily="18" charset="0"/>
                          </a:rPr>
                        </m:ctrlPr>
                      </m:sSubPr>
                      <m:e>
                        <m:r>
                          <a:rPr lang="hr-HR" b="0" i="1" smtClean="0">
                            <a:latin typeface="Cambria Math" panose="02040503050406030204" pitchFamily="18" charset="0"/>
                          </a:rPr>
                          <m:t>𝑐</m:t>
                        </m:r>
                      </m:e>
                      <m:sub>
                        <m:r>
                          <a:rPr lang="hr-HR" b="0" i="1" smtClean="0">
                            <a:latin typeface="Cambria Math" panose="02040503050406030204" pitchFamily="18" charset="0"/>
                          </a:rPr>
                          <m:t>0</m:t>
                        </m:r>
                      </m:sub>
                    </m:sSub>
                    <m:sSub>
                      <m:sSubPr>
                        <m:ctrlPr>
                          <a:rPr lang="hr-HR" i="1" smtClean="0">
                            <a:latin typeface="Cambria Math" panose="02040503050406030204" pitchFamily="18" charset="0"/>
                          </a:rPr>
                        </m:ctrlPr>
                      </m:sSubPr>
                      <m:e>
                        <m:r>
                          <a:rPr lang="hr-HR" b="0" i="1" smtClean="0">
                            <a:latin typeface="Cambria Math" panose="02040503050406030204" pitchFamily="18" charset="0"/>
                          </a:rPr>
                          <m:t>𝑑</m:t>
                        </m:r>
                      </m:e>
                      <m:sub>
                        <m:r>
                          <a:rPr lang="hr-HR" b="0" i="1" smtClean="0">
                            <a:latin typeface="Cambria Math" panose="02040503050406030204" pitchFamily="18" charset="0"/>
                          </a:rPr>
                          <m:t>2020</m:t>
                        </m:r>
                      </m:sub>
                    </m:sSub>
                    <m:r>
                      <a:rPr lang="hr-HR" b="0" i="1" smtClean="0">
                        <a:latin typeface="Cambria Math" panose="02040503050406030204" pitchFamily="18" charset="0"/>
                      </a:rPr>
                      <m:t>)</m:t>
                    </m:r>
                  </m:oMath>
                </a14:m>
                <a:endParaRPr lang="hr-HR" b="0" i="1" dirty="0" smtClean="0">
                  <a:latin typeface="Cambria Math" panose="02040503050406030204" pitchFamily="18" charset="0"/>
                </a:endParaRPr>
              </a:p>
              <a:p>
                <a:r>
                  <a:rPr lang="hr-HR" dirty="0" smtClean="0"/>
                  <a:t>                                            </a:t>
                </a:r>
                <a14:m>
                  <m:oMath xmlns:m="http://schemas.openxmlformats.org/officeDocument/2006/math">
                    <m:sSub>
                      <m:sSubPr>
                        <m:ctrlPr>
                          <a:rPr lang="en-GB" i="1" smtClean="0">
                            <a:latin typeface="Cambria Math" panose="02040503050406030204" pitchFamily="18" charset="0"/>
                          </a:rPr>
                        </m:ctrlPr>
                      </m:sSubPr>
                      <m:e>
                        <m:acc>
                          <m:accPr>
                            <m:chr m:val="̅"/>
                            <m:ctrlPr>
                              <a:rPr lang="en-GB" i="1" smtClean="0">
                                <a:latin typeface="Cambria Math" panose="02040503050406030204" pitchFamily="18" charset="0"/>
                              </a:rPr>
                            </m:ctrlPr>
                          </m:accPr>
                          <m:e>
                            <m:r>
                              <a:rPr lang="hr-HR" b="0" i="1" smtClean="0">
                                <a:latin typeface="Cambria Math" panose="02040503050406030204" pitchFamily="18" charset="0"/>
                              </a:rPr>
                              <m:t>𝑇𝐹𝑃</m:t>
                            </m:r>
                          </m:e>
                        </m:acc>
                      </m:e>
                      <m:sub>
                        <m:r>
                          <a:rPr lang="hr-HR" b="0" i="1" smtClean="0">
                            <a:latin typeface="Cambria Math" panose="02040503050406030204" pitchFamily="18" charset="0"/>
                          </a:rPr>
                          <m:t>𝑡</m:t>
                        </m:r>
                      </m:sub>
                    </m:sSub>
                    <m:r>
                      <a:rPr lang="hr-HR" b="0" i="1" smtClean="0">
                        <a:latin typeface="Cambria Math" panose="02040503050406030204" pitchFamily="18" charset="0"/>
                      </a:rPr>
                      <m:t>=</m:t>
                    </m:r>
                    <m:sSub>
                      <m:sSubPr>
                        <m:ctrlPr>
                          <a:rPr lang="en-GB" i="1">
                            <a:latin typeface="Cambria Math" panose="02040503050406030204" pitchFamily="18" charset="0"/>
                          </a:rPr>
                        </m:ctrlPr>
                      </m:sSubPr>
                      <m:e>
                        <m:acc>
                          <m:accPr>
                            <m:chr m:val="̅"/>
                            <m:ctrlPr>
                              <a:rPr lang="en-GB" i="1">
                                <a:latin typeface="Cambria Math" panose="02040503050406030204" pitchFamily="18" charset="0"/>
                              </a:rPr>
                            </m:ctrlPr>
                          </m:accPr>
                          <m:e>
                            <m:r>
                              <a:rPr lang="hr-HR" i="1">
                                <a:latin typeface="Cambria Math" panose="02040503050406030204" pitchFamily="18" charset="0"/>
                              </a:rPr>
                              <m:t>𝑇𝐹𝑃</m:t>
                            </m:r>
                          </m:e>
                        </m:acc>
                      </m:e>
                      <m:sub>
                        <m:r>
                          <a:rPr lang="hr-HR" i="1">
                            <a:latin typeface="Cambria Math" panose="02040503050406030204" pitchFamily="18" charset="0"/>
                          </a:rPr>
                          <m:t>𝑡</m:t>
                        </m:r>
                        <m:r>
                          <a:rPr lang="hr-HR" b="0" i="1" smtClean="0">
                            <a:latin typeface="Cambria Math" panose="02040503050406030204" pitchFamily="18" charset="0"/>
                          </a:rPr>
                          <m:t>−1</m:t>
                        </m:r>
                      </m:sub>
                    </m:sSub>
                    <m:r>
                      <a:rPr lang="hr-HR" b="0" i="1" smtClean="0">
                        <a:latin typeface="Cambria Math" panose="02040503050406030204" pitchFamily="18" charset="0"/>
                      </a:rPr>
                      <m:t>+ </m:t>
                    </m:r>
                    <m:sSub>
                      <m:sSubPr>
                        <m:ctrlPr>
                          <a:rPr lang="hr-HR" b="0" i="1" smtClean="0">
                            <a:latin typeface="Cambria Math" panose="02040503050406030204" pitchFamily="18" charset="0"/>
                          </a:rPr>
                        </m:ctrlPr>
                      </m:sSubPr>
                      <m:e>
                        <m:r>
                          <a:rPr lang="hr-HR" b="0" i="1" smtClean="0">
                            <a:latin typeface="Cambria Math" panose="02040503050406030204" pitchFamily="18" charset="0"/>
                            <a:ea typeface="Cambria Math" panose="02040503050406030204" pitchFamily="18" charset="0"/>
                          </a:rPr>
                          <m:t>𝛽</m:t>
                        </m:r>
                      </m:e>
                      <m:sub>
                        <m:r>
                          <a:rPr lang="hr-HR" b="0" i="1" smtClean="0">
                            <a:latin typeface="Cambria Math" panose="02040503050406030204" pitchFamily="18" charset="0"/>
                          </a:rPr>
                          <m:t>𝑡</m:t>
                        </m:r>
                      </m:sub>
                    </m:sSub>
                    <m:r>
                      <a:rPr lang="hr-HR" b="0" i="1" smtClean="0">
                        <a:latin typeface="Cambria Math" panose="02040503050406030204" pitchFamily="18" charset="0"/>
                      </a:rPr>
                      <m:t>+ </m:t>
                    </m:r>
                    <m:sSub>
                      <m:sSubPr>
                        <m:ctrlPr>
                          <a:rPr lang="hr-HR" b="0" i="1" smtClean="0">
                            <a:latin typeface="Cambria Math" panose="02040503050406030204" pitchFamily="18" charset="0"/>
                          </a:rPr>
                        </m:ctrlPr>
                      </m:sSubPr>
                      <m:e>
                        <m:r>
                          <a:rPr lang="hr-HR" b="0" i="1" smtClean="0">
                            <a:latin typeface="Cambria Math" panose="02040503050406030204" pitchFamily="18" charset="0"/>
                          </a:rPr>
                          <m:t>𝑐</m:t>
                        </m:r>
                      </m:e>
                      <m:sub>
                        <m:r>
                          <a:rPr lang="hr-HR" b="0" i="1" smtClean="0">
                            <a:latin typeface="Cambria Math" panose="02040503050406030204" pitchFamily="18" charset="0"/>
                          </a:rPr>
                          <m:t>1</m:t>
                        </m:r>
                      </m:sub>
                    </m:sSub>
                    <m:sSub>
                      <m:sSubPr>
                        <m:ctrlPr>
                          <a:rPr lang="hr-HR" b="0" i="1" smtClean="0">
                            <a:latin typeface="Cambria Math" panose="02040503050406030204" pitchFamily="18" charset="0"/>
                          </a:rPr>
                        </m:ctrlPr>
                      </m:sSubPr>
                      <m:e>
                        <m:r>
                          <a:rPr lang="hr-HR" b="0" i="1" smtClean="0">
                            <a:latin typeface="Cambria Math" panose="02040503050406030204" pitchFamily="18" charset="0"/>
                          </a:rPr>
                          <m:t>𝑑</m:t>
                        </m:r>
                      </m:e>
                      <m:sub>
                        <m:r>
                          <a:rPr lang="hr-HR" b="0" i="1" smtClean="0">
                            <a:latin typeface="Cambria Math" panose="02040503050406030204" pitchFamily="18" charset="0"/>
                          </a:rPr>
                          <m:t>2020</m:t>
                        </m:r>
                      </m:sub>
                    </m:sSub>
                  </m:oMath>
                </a14:m>
                <a:endParaRPr lang="hr-HR" b="0" i="1" dirty="0" smtClean="0">
                  <a:latin typeface="Cambria Math" panose="02040503050406030204" pitchFamily="18" charset="0"/>
                </a:endParaRPr>
              </a:p>
              <a:p>
                <a:r>
                  <a:rPr lang="hr-HR" dirty="0"/>
                  <a:t> </a:t>
                </a:r>
                <a:r>
                  <a:rPr lang="hr-HR" dirty="0" smtClean="0"/>
                  <a:t>                                           </a:t>
                </a:r>
                <a14:m>
                  <m:oMath xmlns:m="http://schemas.openxmlformats.org/officeDocument/2006/math">
                    <m:sSub>
                      <m:sSubPr>
                        <m:ctrlPr>
                          <a:rPr lang="en-GB" i="1" smtClean="0">
                            <a:latin typeface="Cambria Math" panose="02040503050406030204" pitchFamily="18" charset="0"/>
                          </a:rPr>
                        </m:ctrlPr>
                      </m:sSubPr>
                      <m:e>
                        <m:r>
                          <a:rPr lang="en-GB" i="1" smtClean="0">
                            <a:latin typeface="Cambria Math" panose="02040503050406030204" pitchFamily="18" charset="0"/>
                            <a:ea typeface="Cambria Math" panose="02040503050406030204" pitchFamily="18" charset="0"/>
                          </a:rPr>
                          <m:t>𝛽</m:t>
                        </m:r>
                      </m:e>
                      <m:sub>
                        <m:r>
                          <a:rPr lang="hr-HR" b="0" i="1" smtClean="0">
                            <a:latin typeface="Cambria Math" panose="02040503050406030204" pitchFamily="18" charset="0"/>
                          </a:rPr>
                          <m:t>𝑡</m:t>
                        </m:r>
                      </m:sub>
                    </m:sSub>
                  </m:oMath>
                </a14:m>
                <a:r>
                  <a:rPr lang="hr-HR" dirty="0" smtClean="0"/>
                  <a:t> = </a:t>
                </a:r>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ea typeface="Cambria Math" panose="02040503050406030204" pitchFamily="18" charset="0"/>
                          </a:rPr>
                          <m:t>𝛽</m:t>
                        </m:r>
                      </m:e>
                      <m:sub>
                        <m:r>
                          <a:rPr lang="hr-HR" i="1">
                            <a:latin typeface="Cambria Math" panose="02040503050406030204" pitchFamily="18" charset="0"/>
                          </a:rPr>
                          <m:t>𝑡</m:t>
                        </m:r>
                        <m:r>
                          <a:rPr lang="hr-HR" b="0" i="1" smtClean="0">
                            <a:latin typeface="Cambria Math" panose="02040503050406030204" pitchFamily="18" charset="0"/>
                          </a:rPr>
                          <m:t>−1</m:t>
                        </m:r>
                      </m:sub>
                    </m:sSub>
                    <m:r>
                      <a:rPr lang="hr-HR" b="0" i="1" smtClean="0">
                        <a:latin typeface="Cambria Math" panose="02040503050406030204" pitchFamily="18" charset="0"/>
                      </a:rPr>
                      <m:t>+ </m:t>
                    </m:r>
                    <m:sSub>
                      <m:sSubPr>
                        <m:ctrlPr>
                          <a:rPr lang="hr-HR" b="0" i="1" smtClean="0">
                            <a:latin typeface="Cambria Math" panose="02040503050406030204" pitchFamily="18" charset="0"/>
                          </a:rPr>
                        </m:ctrlPr>
                      </m:sSubPr>
                      <m:e>
                        <m:r>
                          <a:rPr lang="hr-HR" b="0" i="1" smtClean="0">
                            <a:latin typeface="Cambria Math" panose="02040503050406030204" pitchFamily="18" charset="0"/>
                            <a:ea typeface="Cambria Math" panose="02040503050406030204" pitchFamily="18" charset="0"/>
                          </a:rPr>
                          <m:t>𝜀</m:t>
                        </m:r>
                      </m:e>
                      <m:sub>
                        <m:r>
                          <a:rPr lang="hr-HR" b="0" i="1" smtClean="0">
                            <a:latin typeface="Cambria Math" panose="02040503050406030204" pitchFamily="18" charset="0"/>
                          </a:rPr>
                          <m:t>𝑡</m:t>
                        </m:r>
                      </m:sub>
                    </m:sSub>
                  </m:oMath>
                </a14:m>
                <a:endParaRPr lang="hr-HR" dirty="0" smtClean="0"/>
              </a:p>
              <a:p>
                <a:r>
                  <a:rPr lang="hr-HR" dirty="0" smtClean="0"/>
                  <a:t>                                            </a:t>
                </a:r>
                <a14:m>
                  <m:oMath xmlns:m="http://schemas.openxmlformats.org/officeDocument/2006/math">
                    <m:sSub>
                      <m:sSubPr>
                        <m:ctrlPr>
                          <a:rPr lang="hr-HR" i="1">
                            <a:latin typeface="Cambria Math" panose="02040503050406030204" pitchFamily="18" charset="0"/>
                          </a:rPr>
                        </m:ctrlPr>
                      </m:sSubPr>
                      <m:e>
                        <m:acc>
                          <m:accPr>
                            <m:chr m:val="̃"/>
                            <m:ctrlPr>
                              <a:rPr lang="hr-HR" i="1">
                                <a:latin typeface="Cambria Math" panose="02040503050406030204" pitchFamily="18" charset="0"/>
                              </a:rPr>
                            </m:ctrlPr>
                          </m:accPr>
                          <m:e>
                            <m:r>
                              <a:rPr lang="hr-HR" i="1">
                                <a:latin typeface="Cambria Math" panose="02040503050406030204" pitchFamily="18" charset="0"/>
                              </a:rPr>
                              <m:t>𝑇𝐹𝑃</m:t>
                            </m:r>
                          </m:e>
                        </m:acc>
                      </m:e>
                      <m:sub>
                        <m:r>
                          <a:rPr lang="hr-HR" i="1">
                            <a:latin typeface="Cambria Math" panose="02040503050406030204" pitchFamily="18" charset="0"/>
                          </a:rPr>
                          <m:t>𝑡</m:t>
                        </m:r>
                      </m:sub>
                    </m:sSub>
                  </m:oMath>
                </a14:m>
                <a:r>
                  <a:rPr lang="hr-HR" dirty="0" smtClean="0"/>
                  <a:t> = </a:t>
                </a:r>
                <a14:m>
                  <m:oMath xmlns:m="http://schemas.openxmlformats.org/officeDocument/2006/math">
                    <m:sSub>
                      <m:sSubPr>
                        <m:ctrlPr>
                          <a:rPr lang="hr-HR" i="1" smtClean="0">
                            <a:latin typeface="Cambria Math" panose="02040503050406030204" pitchFamily="18" charset="0"/>
                          </a:rPr>
                        </m:ctrlPr>
                      </m:sSubPr>
                      <m:e>
                        <m:r>
                          <a:rPr lang="hr-HR" b="0" i="1" smtClean="0">
                            <a:latin typeface="Cambria Math" panose="02040503050406030204" pitchFamily="18" charset="0"/>
                          </a:rPr>
                          <m:t>𝑣</m:t>
                        </m:r>
                      </m:e>
                      <m:sub>
                        <m:r>
                          <a:rPr lang="hr-HR" b="0" i="1" smtClean="0">
                            <a:latin typeface="Cambria Math" panose="02040503050406030204" pitchFamily="18" charset="0"/>
                          </a:rPr>
                          <m:t>𝑡</m:t>
                        </m:r>
                      </m:sub>
                    </m:sSub>
                  </m:oMath>
                </a14:m>
                <a:endParaRPr lang="hr-HR" dirty="0" smtClean="0"/>
              </a:p>
              <a:p>
                <a:r>
                  <a:rPr lang="hr-HR" dirty="0" smtClean="0"/>
                  <a:t>                                            </a:t>
                </a:r>
                <a14:m>
                  <m:oMath xmlns:m="http://schemas.openxmlformats.org/officeDocument/2006/math">
                    <m:sSup>
                      <m:sSupPr>
                        <m:ctrlPr>
                          <a:rPr lang="hr-HR" i="1">
                            <a:latin typeface="Cambria Math" panose="02040503050406030204" pitchFamily="18" charset="0"/>
                          </a:rPr>
                        </m:ctrlPr>
                      </m:sSupPr>
                      <m:e>
                        <m:d>
                          <m:dPr>
                            <m:begChr m:val="["/>
                            <m:endChr m:val="]"/>
                            <m:ctrlPr>
                              <a:rPr lang="hr-HR" i="1">
                                <a:latin typeface="Cambria Math" panose="02040503050406030204" pitchFamily="18" charset="0"/>
                              </a:rPr>
                            </m:ctrlPr>
                          </m:dPr>
                          <m:e>
                            <m:sSub>
                              <m:sSubPr>
                                <m:ctrlPr>
                                  <a:rPr lang="hr-HR" i="1">
                                    <a:latin typeface="Cambria Math" panose="02040503050406030204" pitchFamily="18" charset="0"/>
                                  </a:rPr>
                                </m:ctrlPr>
                              </m:sSubPr>
                              <m:e>
                                <m:r>
                                  <a:rPr lang="hr-HR">
                                    <a:latin typeface="Cambria Math" panose="02040503050406030204" pitchFamily="18" charset="0"/>
                                  </a:rPr>
                                  <m:t>𝜀</m:t>
                                </m:r>
                              </m:e>
                              <m:sub>
                                <m:r>
                                  <a:rPr lang="hr-HR">
                                    <a:latin typeface="Cambria Math" panose="02040503050406030204" pitchFamily="18" charset="0"/>
                                  </a:rPr>
                                  <m:t>𝑡</m:t>
                                </m:r>
                              </m:sub>
                            </m:sSub>
                            <m:sSub>
                              <m:sSubPr>
                                <m:ctrlPr>
                                  <a:rPr lang="hr-HR" i="1">
                                    <a:latin typeface="Cambria Math" panose="02040503050406030204" pitchFamily="18" charset="0"/>
                                  </a:rPr>
                                </m:ctrlPr>
                              </m:sSubPr>
                              <m:e>
                                <m:r>
                                  <a:rPr lang="hr-HR">
                                    <a:latin typeface="Cambria Math" panose="02040503050406030204" pitchFamily="18" charset="0"/>
                                  </a:rPr>
                                  <m:t>𝑣</m:t>
                                </m:r>
                              </m:e>
                              <m:sub>
                                <m:r>
                                  <a:rPr lang="hr-HR">
                                    <a:latin typeface="Cambria Math" panose="02040503050406030204" pitchFamily="18" charset="0"/>
                                  </a:rPr>
                                  <m:t>𝑡</m:t>
                                </m:r>
                              </m:sub>
                            </m:sSub>
                          </m:e>
                        </m:d>
                      </m:e>
                      <m:sup>
                        <m:r>
                          <a:rPr lang="hr-HR">
                            <a:latin typeface="Cambria Math" panose="02040503050406030204" pitchFamily="18" charset="0"/>
                          </a:rPr>
                          <m:t>′</m:t>
                        </m:r>
                      </m:sup>
                    </m:sSup>
                  </m:oMath>
                </a14:m>
                <a:r>
                  <a:rPr lang="hr-HR" dirty="0" smtClean="0"/>
                  <a:t> </a:t>
                </a:r>
                <a14:m>
                  <m:oMath xmlns:m="http://schemas.openxmlformats.org/officeDocument/2006/math">
                    <m:r>
                      <a:rPr lang="hr-HR" i="1" dirty="0" smtClean="0">
                        <a:latin typeface="Cambria Math" panose="02040503050406030204" pitchFamily="18" charset="0"/>
                        <a:ea typeface="Cambria Math" panose="02040503050406030204" pitchFamily="18" charset="0"/>
                      </a:rPr>
                      <m:t>~</m:t>
                    </m:r>
                    <m:r>
                      <a:rPr lang="hr-HR" b="0" i="1" dirty="0" smtClean="0">
                        <a:latin typeface="Cambria Math" panose="02040503050406030204" pitchFamily="18" charset="0"/>
                        <a:ea typeface="Cambria Math" panose="02040503050406030204" pitchFamily="18" charset="0"/>
                      </a:rPr>
                      <m:t> </m:t>
                    </m:r>
                    <m:r>
                      <a:rPr lang="hr-HR" b="0" i="1" dirty="0" smtClean="0">
                        <a:latin typeface="Cambria Math" panose="02040503050406030204" pitchFamily="18" charset="0"/>
                        <a:ea typeface="Cambria Math" panose="02040503050406030204" pitchFamily="18" charset="0"/>
                      </a:rPr>
                      <m:t>𝑁𝐼𝐼𝐷</m:t>
                    </m:r>
                    <m:r>
                      <a:rPr lang="hr-HR" b="0" i="1" dirty="0" smtClean="0">
                        <a:latin typeface="Cambria Math" panose="02040503050406030204" pitchFamily="18" charset="0"/>
                        <a:ea typeface="Cambria Math" panose="02040503050406030204" pitchFamily="18" charset="0"/>
                      </a:rPr>
                      <m:t> (0, </m:t>
                    </m:r>
                    <m:r>
                      <a:rPr lang="hr-HR" b="0" i="1" dirty="0" smtClean="0">
                        <a:latin typeface="Cambria Math" panose="02040503050406030204" pitchFamily="18" charset="0"/>
                        <a:ea typeface="Cambria Math" panose="02040503050406030204" pitchFamily="18" charset="0"/>
                      </a:rPr>
                      <m:t>𝑑𝑖𝑎𝑔</m:t>
                    </m:r>
                    <m:r>
                      <a:rPr lang="hr-HR" b="0" i="1" dirty="0" smtClean="0">
                        <a:latin typeface="Cambria Math" panose="02040503050406030204" pitchFamily="18" charset="0"/>
                        <a:ea typeface="Cambria Math" panose="02040503050406030204" pitchFamily="18" charset="0"/>
                      </a:rPr>
                      <m:t>(</m:t>
                    </m:r>
                    <m:sSubSup>
                      <m:sSubSupPr>
                        <m:ctrlPr>
                          <a:rPr lang="hr-HR" b="0" i="1" dirty="0" smtClean="0">
                            <a:latin typeface="Cambria Math" panose="02040503050406030204" pitchFamily="18" charset="0"/>
                            <a:ea typeface="Cambria Math" panose="02040503050406030204" pitchFamily="18" charset="0"/>
                          </a:rPr>
                        </m:ctrlPr>
                      </m:sSubSupPr>
                      <m:e>
                        <m:r>
                          <a:rPr lang="hr-HR" b="0" i="1" dirty="0" smtClean="0">
                            <a:latin typeface="Cambria Math" panose="02040503050406030204" pitchFamily="18" charset="0"/>
                            <a:ea typeface="Cambria Math" panose="02040503050406030204" pitchFamily="18" charset="0"/>
                          </a:rPr>
                          <m:t>𝜎</m:t>
                        </m:r>
                      </m:e>
                      <m:sub>
                        <m:r>
                          <a:rPr lang="hr-HR" b="0" i="1" dirty="0" smtClean="0">
                            <a:latin typeface="Cambria Math" panose="02040503050406030204" pitchFamily="18" charset="0"/>
                            <a:ea typeface="Cambria Math" panose="02040503050406030204" pitchFamily="18" charset="0"/>
                          </a:rPr>
                          <m:t>𝜀</m:t>
                        </m:r>
                      </m:sub>
                      <m:sup>
                        <m:r>
                          <a:rPr lang="hr-HR" b="0" i="1" dirty="0" smtClean="0">
                            <a:latin typeface="Cambria Math" panose="02040503050406030204" pitchFamily="18" charset="0"/>
                            <a:ea typeface="Cambria Math" panose="02040503050406030204" pitchFamily="18" charset="0"/>
                          </a:rPr>
                          <m:t>2</m:t>
                        </m:r>
                      </m:sup>
                    </m:sSubSup>
                  </m:oMath>
                </a14:m>
                <a:r>
                  <a:rPr lang="hr-HR" dirty="0" smtClean="0"/>
                  <a:t> , 100</a:t>
                </a:r>
                <a14:m>
                  <m:oMath xmlns:m="http://schemas.openxmlformats.org/officeDocument/2006/math">
                    <m:r>
                      <a:rPr lang="hr-HR" i="1" dirty="0">
                        <a:latin typeface="Cambria Math" panose="02040503050406030204" pitchFamily="18" charset="0"/>
                        <a:ea typeface="Cambria Math" panose="02040503050406030204" pitchFamily="18" charset="0"/>
                      </a:rPr>
                      <m:t>(</m:t>
                    </m:r>
                    <m:sSubSup>
                      <m:sSubSupPr>
                        <m:ctrlPr>
                          <a:rPr lang="hr-HR" i="1" dirty="0">
                            <a:latin typeface="Cambria Math" panose="02040503050406030204" pitchFamily="18" charset="0"/>
                            <a:ea typeface="Cambria Math" panose="02040503050406030204" pitchFamily="18" charset="0"/>
                          </a:rPr>
                        </m:ctrlPr>
                      </m:sSubSupPr>
                      <m:e>
                        <m:r>
                          <a:rPr lang="hr-HR" i="1" dirty="0">
                            <a:latin typeface="Cambria Math" panose="02040503050406030204" pitchFamily="18" charset="0"/>
                            <a:ea typeface="Cambria Math" panose="02040503050406030204" pitchFamily="18" charset="0"/>
                          </a:rPr>
                          <m:t>𝜎</m:t>
                        </m:r>
                      </m:e>
                      <m:sub>
                        <m:r>
                          <a:rPr lang="hr-HR" i="1" dirty="0">
                            <a:latin typeface="Cambria Math" panose="02040503050406030204" pitchFamily="18" charset="0"/>
                            <a:ea typeface="Cambria Math" panose="02040503050406030204" pitchFamily="18" charset="0"/>
                          </a:rPr>
                          <m:t>𝜀</m:t>
                        </m:r>
                      </m:sub>
                      <m:sup>
                        <m:r>
                          <a:rPr lang="hr-HR" i="1" dirty="0">
                            <a:latin typeface="Cambria Math" panose="02040503050406030204" pitchFamily="18" charset="0"/>
                            <a:ea typeface="Cambria Math" panose="02040503050406030204" pitchFamily="18" charset="0"/>
                          </a:rPr>
                          <m:t>2</m:t>
                        </m:r>
                      </m:sup>
                    </m:sSubSup>
                  </m:oMath>
                </a14:m>
                <a:r>
                  <a:rPr lang="hr-HR" dirty="0" smtClean="0"/>
                  <a:t>))</a:t>
                </a:r>
              </a:p>
              <a:p>
                <a:pPr marL="285750" indent="-285750">
                  <a:buFont typeface="Arial" panose="020B0604020202020204" pitchFamily="34" charset="0"/>
                  <a:buChar char="•"/>
                </a:pPr>
                <a:endParaRPr lang="en-GB" dirty="0"/>
              </a:p>
            </p:txBody>
          </p:sp>
        </mc:Choice>
        <mc:Fallback xmlns="">
          <p:sp>
            <p:nvSpPr>
              <p:cNvPr id="14" name="Rezervirano mjesto sadržaja 13"/>
              <p:cNvSpPr>
                <a:spLocks noGrp="1" noRot="1" noChangeAspect="1" noMove="1" noResize="1" noEditPoints="1" noAdjustHandles="1" noChangeArrowheads="1" noChangeShapeType="1" noTextEdit="1"/>
              </p:cNvSpPr>
              <p:nvPr>
                <p:ph idx="1"/>
              </p:nvPr>
            </p:nvSpPr>
            <p:spPr>
              <a:xfrm>
                <a:off x="719138" y="1340768"/>
                <a:ext cx="7700962" cy="4752528"/>
              </a:xfrm>
              <a:blipFill>
                <a:blip r:embed="rId3"/>
                <a:stretch>
                  <a:fillRect l="-1742" t="-1410" r="-238"/>
                </a:stretch>
              </a:blipFill>
            </p:spPr>
            <p:txBody>
              <a:bodyPr/>
              <a:lstStyle/>
              <a:p>
                <a:r>
                  <a:rPr lang="en-GB">
                    <a:noFill/>
                  </a:rPr>
                  <a:t> </a:t>
                </a:r>
              </a:p>
            </p:txBody>
          </p:sp>
        </mc:Fallback>
      </mc:AlternateContent>
    </p:spTree>
    <p:extLst>
      <p:ext uri="{BB962C8B-B14F-4D97-AF65-F5344CB8AC3E}">
        <p14:creationId xmlns:p14="http://schemas.microsoft.com/office/powerpoint/2010/main" val="32067184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ChangeArrowheads="1"/>
          </p:cNvSpPr>
          <p:nvPr/>
        </p:nvSpPr>
        <p:spPr bwMode="auto">
          <a:xfrm>
            <a:off x="0" y="260350"/>
            <a:ext cx="9144000" cy="143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3200">
                <a:solidFill>
                  <a:srgbClr val="4D4D4D"/>
                </a:solidFill>
                <a:latin typeface="Life L2" panose="02020602060305020304" pitchFamily="18" charset="-18"/>
              </a:defRPr>
            </a:lvl1pPr>
            <a:lvl2pPr algn="ctr">
              <a:defRPr sz="3200">
                <a:solidFill>
                  <a:srgbClr val="4D4D4D"/>
                </a:solidFill>
                <a:latin typeface="Life L2" panose="02020602060305020304" pitchFamily="18" charset="-18"/>
              </a:defRPr>
            </a:lvl2pPr>
            <a:lvl3pPr algn="ctr">
              <a:defRPr sz="3200">
                <a:solidFill>
                  <a:srgbClr val="4D4D4D"/>
                </a:solidFill>
                <a:latin typeface="Life L2" panose="02020602060305020304" pitchFamily="18" charset="-18"/>
              </a:defRPr>
            </a:lvl3pPr>
            <a:lvl4pPr algn="ctr">
              <a:defRPr sz="3200">
                <a:solidFill>
                  <a:srgbClr val="4D4D4D"/>
                </a:solidFill>
                <a:latin typeface="Life L2" panose="02020602060305020304" pitchFamily="18" charset="-18"/>
              </a:defRPr>
            </a:lvl4pPr>
            <a:lvl5pPr algn="ctr">
              <a:defRPr sz="3200">
                <a:solidFill>
                  <a:srgbClr val="4D4D4D"/>
                </a:solidFill>
                <a:latin typeface="Life L2" panose="02020602060305020304" pitchFamily="18" charset="-18"/>
              </a:defRPr>
            </a:lvl5pPr>
            <a:lvl6pPr marL="457200" algn="ctr" fontAlgn="base">
              <a:spcBef>
                <a:spcPct val="0"/>
              </a:spcBef>
              <a:spcAft>
                <a:spcPct val="0"/>
              </a:spcAft>
              <a:defRPr sz="3200">
                <a:solidFill>
                  <a:srgbClr val="4D4D4D"/>
                </a:solidFill>
                <a:latin typeface="Life L2" panose="02020602060305020304" pitchFamily="18" charset="-18"/>
              </a:defRPr>
            </a:lvl6pPr>
            <a:lvl7pPr marL="914400" algn="ctr" fontAlgn="base">
              <a:spcBef>
                <a:spcPct val="0"/>
              </a:spcBef>
              <a:spcAft>
                <a:spcPct val="0"/>
              </a:spcAft>
              <a:defRPr sz="3200">
                <a:solidFill>
                  <a:srgbClr val="4D4D4D"/>
                </a:solidFill>
                <a:latin typeface="Life L2" panose="02020602060305020304" pitchFamily="18" charset="-18"/>
              </a:defRPr>
            </a:lvl7pPr>
            <a:lvl8pPr marL="1371600" algn="ctr" fontAlgn="base">
              <a:spcBef>
                <a:spcPct val="0"/>
              </a:spcBef>
              <a:spcAft>
                <a:spcPct val="0"/>
              </a:spcAft>
              <a:defRPr sz="3200">
                <a:solidFill>
                  <a:srgbClr val="4D4D4D"/>
                </a:solidFill>
                <a:latin typeface="Life L2" panose="02020602060305020304" pitchFamily="18" charset="-18"/>
              </a:defRPr>
            </a:lvl8pPr>
            <a:lvl9pPr marL="1828800" algn="ctr" fontAlgn="base">
              <a:spcBef>
                <a:spcPct val="0"/>
              </a:spcBef>
              <a:spcAft>
                <a:spcPct val="0"/>
              </a:spcAft>
              <a:defRPr sz="3200">
                <a:solidFill>
                  <a:srgbClr val="4D4D4D"/>
                </a:solidFill>
                <a:latin typeface="Life L2" panose="02020602060305020304" pitchFamily="18" charset="-18"/>
              </a:defRPr>
            </a:lvl9pPr>
          </a:lstStyle>
          <a:p>
            <a:r>
              <a:rPr lang="hr-HR" altLang="sr-Latn-RS" b="1" dirty="0" err="1" smtClean="0">
                <a:solidFill>
                  <a:srgbClr val="C00000"/>
                </a:solidFill>
              </a:rPr>
              <a:t>Results</a:t>
            </a:r>
            <a:endParaRPr lang="en-US" altLang="sr-Latn-RS" b="1" dirty="0">
              <a:solidFill>
                <a:srgbClr val="C00000"/>
              </a:solidFill>
            </a:endParaRPr>
          </a:p>
        </p:txBody>
      </p:sp>
      <p:sp>
        <p:nvSpPr>
          <p:cNvPr id="4" name="Rezervirano mjesto broja slajda 3"/>
          <p:cNvSpPr>
            <a:spLocks noGrp="1"/>
          </p:cNvSpPr>
          <p:nvPr>
            <p:ph type="sldNum" sz="quarter" idx="4294967295"/>
          </p:nvPr>
        </p:nvSpPr>
        <p:spPr>
          <a:xfrm>
            <a:off x="7010400" y="6248400"/>
            <a:ext cx="2133600" cy="457200"/>
          </a:xfrm>
        </p:spPr>
        <p:txBody>
          <a:bodyPr/>
          <a:lstStyle/>
          <a:p>
            <a:fld id="{8A954942-4480-4664-BDB4-D97B099C0325}" type="slidenum">
              <a:rPr lang="hr-HR" altLang="sr-Latn-RS" smtClean="0"/>
              <a:pPr/>
              <a:t>8</a:t>
            </a:fld>
            <a:endParaRPr lang="hr-HR" altLang="sr-Latn-RS"/>
          </a:p>
        </p:txBody>
      </p:sp>
      <p:sp>
        <p:nvSpPr>
          <p:cNvPr id="2" name="TekstniOkvir 1"/>
          <p:cNvSpPr txBox="1"/>
          <p:nvPr/>
        </p:nvSpPr>
        <p:spPr>
          <a:xfrm>
            <a:off x="717355" y="1488306"/>
            <a:ext cx="7992888" cy="323165"/>
          </a:xfrm>
          <a:prstGeom prst="rect">
            <a:avLst/>
          </a:prstGeom>
          <a:noFill/>
        </p:spPr>
        <p:txBody>
          <a:bodyPr wrap="square" rtlCol="0">
            <a:spAutoFit/>
          </a:bodyPr>
          <a:lstStyle/>
          <a:p>
            <a:r>
              <a:rPr lang="en-GB" sz="1500" dirty="0"/>
              <a:t>Estimates of potential output level and growth rate before and after the pandemic outbreak </a:t>
            </a:r>
          </a:p>
        </p:txBody>
      </p:sp>
      <p:sp>
        <p:nvSpPr>
          <p:cNvPr id="5" name="TekstniOkvir 4"/>
          <p:cNvSpPr txBox="1"/>
          <p:nvPr/>
        </p:nvSpPr>
        <p:spPr>
          <a:xfrm>
            <a:off x="1403648" y="2112382"/>
            <a:ext cx="2088232" cy="300082"/>
          </a:xfrm>
          <a:prstGeom prst="rect">
            <a:avLst/>
          </a:prstGeom>
          <a:noFill/>
        </p:spPr>
        <p:txBody>
          <a:bodyPr wrap="square" rtlCol="0">
            <a:spAutoFit/>
          </a:bodyPr>
          <a:lstStyle/>
          <a:p>
            <a:r>
              <a:rPr lang="hr-HR" dirty="0" err="1" smtClean="0"/>
              <a:t>Potential</a:t>
            </a:r>
            <a:r>
              <a:rPr lang="hr-HR" dirty="0" smtClean="0"/>
              <a:t> output </a:t>
            </a:r>
            <a:r>
              <a:rPr lang="hr-HR" dirty="0" err="1" smtClean="0"/>
              <a:t>level</a:t>
            </a:r>
            <a:endParaRPr lang="en-GB" dirty="0"/>
          </a:p>
        </p:txBody>
      </p:sp>
      <p:sp>
        <p:nvSpPr>
          <p:cNvPr id="8" name="TekstniOkvir 7"/>
          <p:cNvSpPr txBox="1"/>
          <p:nvPr/>
        </p:nvSpPr>
        <p:spPr>
          <a:xfrm>
            <a:off x="1467303" y="5009324"/>
            <a:ext cx="6609897" cy="269304"/>
          </a:xfrm>
          <a:prstGeom prst="rect">
            <a:avLst/>
          </a:prstGeom>
          <a:noFill/>
        </p:spPr>
        <p:txBody>
          <a:bodyPr wrap="square" rtlCol="0">
            <a:spAutoFit/>
          </a:bodyPr>
          <a:lstStyle/>
          <a:p>
            <a:r>
              <a:rPr lang="hr-HR" sz="1150" dirty="0" err="1" smtClean="0"/>
              <a:t>Sources</a:t>
            </a:r>
            <a:r>
              <a:rPr lang="en-GB" sz="1150" dirty="0" smtClean="0"/>
              <a:t>: </a:t>
            </a:r>
            <a:r>
              <a:rPr lang="en-GB" sz="1150" dirty="0"/>
              <a:t>Croatian Bureau of Statistics, </a:t>
            </a:r>
            <a:r>
              <a:rPr lang="en-GB" sz="1150" dirty="0" err="1"/>
              <a:t>HNB's</a:t>
            </a:r>
            <a:r>
              <a:rPr lang="en-GB" sz="1150" dirty="0"/>
              <a:t> projections and estimates</a:t>
            </a:r>
          </a:p>
        </p:txBody>
      </p:sp>
      <p:sp>
        <p:nvSpPr>
          <p:cNvPr id="9" name="TekstniOkvir 8"/>
          <p:cNvSpPr txBox="1"/>
          <p:nvPr/>
        </p:nvSpPr>
        <p:spPr>
          <a:xfrm>
            <a:off x="4572000" y="2112382"/>
            <a:ext cx="2808312" cy="300082"/>
          </a:xfrm>
          <a:prstGeom prst="rect">
            <a:avLst/>
          </a:prstGeom>
          <a:noFill/>
        </p:spPr>
        <p:txBody>
          <a:bodyPr wrap="square" rtlCol="0">
            <a:spAutoFit/>
          </a:bodyPr>
          <a:lstStyle/>
          <a:p>
            <a:r>
              <a:rPr lang="hr-HR" dirty="0" err="1"/>
              <a:t>Potential</a:t>
            </a:r>
            <a:r>
              <a:rPr lang="hr-HR" dirty="0"/>
              <a:t> output </a:t>
            </a:r>
            <a:r>
              <a:rPr lang="hr-HR" dirty="0" err="1" smtClean="0"/>
              <a:t>growth</a:t>
            </a:r>
            <a:r>
              <a:rPr lang="hr-HR" dirty="0" smtClean="0"/>
              <a:t> rate</a:t>
            </a:r>
            <a:endParaRPr lang="en-GB" dirty="0"/>
          </a:p>
        </p:txBody>
      </p:sp>
      <p:pic>
        <p:nvPicPr>
          <p:cNvPr id="10" name="Slika 9"/>
          <p:cNvPicPr>
            <a:picLocks noChangeAspect="1"/>
          </p:cNvPicPr>
          <p:nvPr/>
        </p:nvPicPr>
        <p:blipFill>
          <a:blip r:embed="rId3"/>
          <a:stretch>
            <a:fillRect/>
          </a:stretch>
        </p:blipFill>
        <p:spPr>
          <a:xfrm>
            <a:off x="717355" y="2412544"/>
            <a:ext cx="3460818" cy="2322697"/>
          </a:xfrm>
          <a:prstGeom prst="rect">
            <a:avLst/>
          </a:prstGeom>
        </p:spPr>
      </p:pic>
      <p:pic>
        <p:nvPicPr>
          <p:cNvPr id="11" name="Slika 10"/>
          <p:cNvPicPr>
            <a:picLocks noChangeAspect="1"/>
          </p:cNvPicPr>
          <p:nvPr/>
        </p:nvPicPr>
        <p:blipFill>
          <a:blip r:embed="rId4"/>
          <a:stretch>
            <a:fillRect/>
          </a:stretch>
        </p:blipFill>
        <p:spPr>
          <a:xfrm>
            <a:off x="4572000" y="2407970"/>
            <a:ext cx="3343928" cy="2322697"/>
          </a:xfrm>
          <a:prstGeom prst="rect">
            <a:avLst/>
          </a:prstGeom>
        </p:spPr>
      </p:pic>
    </p:spTree>
    <p:extLst>
      <p:ext uri="{BB962C8B-B14F-4D97-AF65-F5344CB8AC3E}">
        <p14:creationId xmlns:p14="http://schemas.microsoft.com/office/powerpoint/2010/main" val="137085972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ChangeArrowheads="1"/>
          </p:cNvSpPr>
          <p:nvPr/>
        </p:nvSpPr>
        <p:spPr bwMode="auto">
          <a:xfrm>
            <a:off x="0" y="260350"/>
            <a:ext cx="9144000" cy="143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3200">
                <a:solidFill>
                  <a:srgbClr val="4D4D4D"/>
                </a:solidFill>
                <a:latin typeface="Life L2" panose="02020602060305020304" pitchFamily="18" charset="-18"/>
              </a:defRPr>
            </a:lvl1pPr>
            <a:lvl2pPr algn="ctr">
              <a:defRPr sz="3200">
                <a:solidFill>
                  <a:srgbClr val="4D4D4D"/>
                </a:solidFill>
                <a:latin typeface="Life L2" panose="02020602060305020304" pitchFamily="18" charset="-18"/>
              </a:defRPr>
            </a:lvl2pPr>
            <a:lvl3pPr algn="ctr">
              <a:defRPr sz="3200">
                <a:solidFill>
                  <a:srgbClr val="4D4D4D"/>
                </a:solidFill>
                <a:latin typeface="Life L2" panose="02020602060305020304" pitchFamily="18" charset="-18"/>
              </a:defRPr>
            </a:lvl3pPr>
            <a:lvl4pPr algn="ctr">
              <a:defRPr sz="3200">
                <a:solidFill>
                  <a:srgbClr val="4D4D4D"/>
                </a:solidFill>
                <a:latin typeface="Life L2" panose="02020602060305020304" pitchFamily="18" charset="-18"/>
              </a:defRPr>
            </a:lvl4pPr>
            <a:lvl5pPr algn="ctr">
              <a:defRPr sz="3200">
                <a:solidFill>
                  <a:srgbClr val="4D4D4D"/>
                </a:solidFill>
                <a:latin typeface="Life L2" panose="02020602060305020304" pitchFamily="18" charset="-18"/>
              </a:defRPr>
            </a:lvl5pPr>
            <a:lvl6pPr marL="457200" algn="ctr" fontAlgn="base">
              <a:spcBef>
                <a:spcPct val="0"/>
              </a:spcBef>
              <a:spcAft>
                <a:spcPct val="0"/>
              </a:spcAft>
              <a:defRPr sz="3200">
                <a:solidFill>
                  <a:srgbClr val="4D4D4D"/>
                </a:solidFill>
                <a:latin typeface="Life L2" panose="02020602060305020304" pitchFamily="18" charset="-18"/>
              </a:defRPr>
            </a:lvl6pPr>
            <a:lvl7pPr marL="914400" algn="ctr" fontAlgn="base">
              <a:spcBef>
                <a:spcPct val="0"/>
              </a:spcBef>
              <a:spcAft>
                <a:spcPct val="0"/>
              </a:spcAft>
              <a:defRPr sz="3200">
                <a:solidFill>
                  <a:srgbClr val="4D4D4D"/>
                </a:solidFill>
                <a:latin typeface="Life L2" panose="02020602060305020304" pitchFamily="18" charset="-18"/>
              </a:defRPr>
            </a:lvl7pPr>
            <a:lvl8pPr marL="1371600" algn="ctr" fontAlgn="base">
              <a:spcBef>
                <a:spcPct val="0"/>
              </a:spcBef>
              <a:spcAft>
                <a:spcPct val="0"/>
              </a:spcAft>
              <a:defRPr sz="3200">
                <a:solidFill>
                  <a:srgbClr val="4D4D4D"/>
                </a:solidFill>
                <a:latin typeface="Life L2" panose="02020602060305020304" pitchFamily="18" charset="-18"/>
              </a:defRPr>
            </a:lvl8pPr>
            <a:lvl9pPr marL="1828800" algn="ctr" fontAlgn="base">
              <a:spcBef>
                <a:spcPct val="0"/>
              </a:spcBef>
              <a:spcAft>
                <a:spcPct val="0"/>
              </a:spcAft>
              <a:defRPr sz="3200">
                <a:solidFill>
                  <a:srgbClr val="4D4D4D"/>
                </a:solidFill>
                <a:latin typeface="Life L2" panose="02020602060305020304" pitchFamily="18" charset="-18"/>
              </a:defRPr>
            </a:lvl9pPr>
          </a:lstStyle>
          <a:p>
            <a:r>
              <a:rPr lang="hr-HR" altLang="sr-Latn-RS" b="1" dirty="0" err="1" smtClean="0">
                <a:solidFill>
                  <a:srgbClr val="C00000"/>
                </a:solidFill>
              </a:rPr>
              <a:t>Results</a:t>
            </a:r>
            <a:endParaRPr lang="en-US" altLang="sr-Latn-RS" b="1" dirty="0">
              <a:solidFill>
                <a:srgbClr val="C00000"/>
              </a:solidFill>
            </a:endParaRPr>
          </a:p>
        </p:txBody>
      </p:sp>
      <p:sp>
        <p:nvSpPr>
          <p:cNvPr id="4" name="Rezervirano mjesto broja slajda 3"/>
          <p:cNvSpPr>
            <a:spLocks noGrp="1"/>
          </p:cNvSpPr>
          <p:nvPr>
            <p:ph type="sldNum" sz="quarter" idx="4294967295"/>
          </p:nvPr>
        </p:nvSpPr>
        <p:spPr>
          <a:xfrm>
            <a:off x="7010400" y="6248400"/>
            <a:ext cx="2133600" cy="457200"/>
          </a:xfrm>
        </p:spPr>
        <p:txBody>
          <a:bodyPr/>
          <a:lstStyle/>
          <a:p>
            <a:fld id="{8A954942-4480-4664-BDB4-D97B099C0325}" type="slidenum">
              <a:rPr lang="hr-HR" altLang="sr-Latn-RS" smtClean="0"/>
              <a:pPr/>
              <a:t>9</a:t>
            </a:fld>
            <a:endParaRPr lang="hr-HR" altLang="sr-Latn-RS"/>
          </a:p>
        </p:txBody>
      </p:sp>
      <p:sp>
        <p:nvSpPr>
          <p:cNvPr id="5" name="TekstniOkvir 4"/>
          <p:cNvSpPr txBox="1"/>
          <p:nvPr/>
        </p:nvSpPr>
        <p:spPr>
          <a:xfrm>
            <a:off x="1259632" y="1759300"/>
            <a:ext cx="3589903" cy="569387"/>
          </a:xfrm>
          <a:prstGeom prst="rect">
            <a:avLst/>
          </a:prstGeom>
          <a:noFill/>
        </p:spPr>
        <p:txBody>
          <a:bodyPr wrap="square" rtlCol="0">
            <a:spAutoFit/>
          </a:bodyPr>
          <a:lstStyle/>
          <a:p>
            <a:r>
              <a:rPr lang="en-GB" sz="1550" dirty="0"/>
              <a:t>Contributions to potential output growth rate</a:t>
            </a:r>
          </a:p>
        </p:txBody>
      </p:sp>
      <p:sp>
        <p:nvSpPr>
          <p:cNvPr id="8" name="TekstniOkvir 7"/>
          <p:cNvSpPr txBox="1"/>
          <p:nvPr/>
        </p:nvSpPr>
        <p:spPr>
          <a:xfrm>
            <a:off x="1489370" y="4989146"/>
            <a:ext cx="6609897" cy="269304"/>
          </a:xfrm>
          <a:prstGeom prst="rect">
            <a:avLst/>
          </a:prstGeom>
          <a:noFill/>
        </p:spPr>
        <p:txBody>
          <a:bodyPr wrap="square" rtlCol="0">
            <a:spAutoFit/>
          </a:bodyPr>
          <a:lstStyle/>
          <a:p>
            <a:r>
              <a:rPr lang="hr-HR" sz="1150" dirty="0" err="1" smtClean="0"/>
              <a:t>Source</a:t>
            </a:r>
            <a:r>
              <a:rPr lang="hr-HR" sz="1150" dirty="0" smtClean="0"/>
              <a:t>: </a:t>
            </a:r>
            <a:r>
              <a:rPr lang="en-GB" sz="1150" dirty="0" err="1" smtClean="0"/>
              <a:t>HNB's</a:t>
            </a:r>
            <a:r>
              <a:rPr lang="en-GB" sz="1150" dirty="0" smtClean="0"/>
              <a:t> </a:t>
            </a:r>
            <a:r>
              <a:rPr lang="en-GB" sz="1150" dirty="0"/>
              <a:t>estimates</a:t>
            </a:r>
          </a:p>
        </p:txBody>
      </p:sp>
      <p:sp>
        <p:nvSpPr>
          <p:cNvPr id="9" name="TekstniOkvir 8"/>
          <p:cNvSpPr txBox="1"/>
          <p:nvPr/>
        </p:nvSpPr>
        <p:spPr>
          <a:xfrm>
            <a:off x="5606244" y="1761365"/>
            <a:ext cx="2808312" cy="330860"/>
          </a:xfrm>
          <a:prstGeom prst="rect">
            <a:avLst/>
          </a:prstGeom>
          <a:noFill/>
        </p:spPr>
        <p:txBody>
          <a:bodyPr wrap="square" rtlCol="0">
            <a:spAutoFit/>
          </a:bodyPr>
          <a:lstStyle/>
          <a:p>
            <a:r>
              <a:rPr lang="hr-HR" sz="1550" dirty="0"/>
              <a:t>O</a:t>
            </a:r>
            <a:r>
              <a:rPr lang="hr-HR" sz="1550" dirty="0" smtClean="0"/>
              <a:t>utput </a:t>
            </a:r>
            <a:r>
              <a:rPr lang="hr-HR" sz="1550" dirty="0" err="1" smtClean="0"/>
              <a:t>gap</a:t>
            </a:r>
            <a:endParaRPr lang="en-GB" sz="1550" dirty="0"/>
          </a:p>
        </p:txBody>
      </p:sp>
      <p:pic>
        <p:nvPicPr>
          <p:cNvPr id="3" name="Slika 2"/>
          <p:cNvPicPr>
            <a:picLocks noChangeAspect="1"/>
          </p:cNvPicPr>
          <p:nvPr/>
        </p:nvPicPr>
        <p:blipFill>
          <a:blip r:embed="rId3"/>
          <a:stretch>
            <a:fillRect/>
          </a:stretch>
        </p:blipFill>
        <p:spPr>
          <a:xfrm>
            <a:off x="971600" y="2375600"/>
            <a:ext cx="3726521" cy="2434045"/>
          </a:xfrm>
          <a:prstGeom prst="rect">
            <a:avLst/>
          </a:prstGeom>
        </p:spPr>
      </p:pic>
      <p:pic>
        <p:nvPicPr>
          <p:cNvPr id="6" name="Slika 5"/>
          <p:cNvPicPr>
            <a:picLocks noChangeAspect="1"/>
          </p:cNvPicPr>
          <p:nvPr/>
        </p:nvPicPr>
        <p:blipFill>
          <a:blip r:embed="rId4"/>
          <a:stretch>
            <a:fillRect/>
          </a:stretch>
        </p:blipFill>
        <p:spPr>
          <a:xfrm>
            <a:off x="4849534" y="2375600"/>
            <a:ext cx="3675588" cy="2434045"/>
          </a:xfrm>
          <a:prstGeom prst="rect">
            <a:avLst/>
          </a:prstGeom>
        </p:spPr>
      </p:pic>
    </p:spTree>
    <p:extLst>
      <p:ext uri="{BB962C8B-B14F-4D97-AF65-F5344CB8AC3E}">
        <p14:creationId xmlns:p14="http://schemas.microsoft.com/office/powerpoint/2010/main" val="19381061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theme/theme1.xml><?xml version="1.0" encoding="utf-8"?>
<a:theme xmlns:a="http://schemas.openxmlformats.org/drawingml/2006/main" name="HNB-theme-2018-arial">
  <a:themeElements>
    <a:clrScheme name="HNB-theme-color">
      <a:dk1>
        <a:srgbClr val="424242"/>
      </a:dk1>
      <a:lt1>
        <a:srgbClr val="FFFFFF"/>
      </a:lt1>
      <a:dk2>
        <a:srgbClr val="3F3F3F"/>
      </a:dk2>
      <a:lt2>
        <a:srgbClr val="F2F2F2"/>
      </a:lt2>
      <a:accent1>
        <a:srgbClr val="C00000"/>
      </a:accent1>
      <a:accent2>
        <a:srgbClr val="A3A3E0"/>
      </a:accent2>
      <a:accent3>
        <a:srgbClr val="7575D1"/>
      </a:accent3>
      <a:accent4>
        <a:srgbClr val="FFC000"/>
      </a:accent4>
      <a:accent5>
        <a:srgbClr val="FF6566"/>
      </a:accent5>
      <a:accent6>
        <a:srgbClr val="FFFF00"/>
      </a:accent6>
      <a:hlink>
        <a:srgbClr val="FF0000"/>
      </a:hlink>
      <a:folHlink>
        <a:srgbClr val="7575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template.pptx" id="{1182C340-950A-4642-9885-D43F5E73448B}" vid="{2ED5A195-8D63-4710-9FAB-558506DD753C}"/>
    </a:ext>
  </a:extLst>
</a:theme>
</file>

<file path=ppt/theme/theme2.xml><?xml version="1.0" encoding="utf-8"?>
<a:theme xmlns:a="http://schemas.openxmlformats.org/drawingml/2006/main" name="Tema sustava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sustava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17685</TotalTime>
  <Words>987</Words>
  <Application>Microsoft Office PowerPoint</Application>
  <PresentationFormat>Prikaz na zaslonu (4:3)</PresentationFormat>
  <Paragraphs>86</Paragraphs>
  <Slides>12</Slides>
  <Notes>12</Notes>
  <HiddenSlides>0</HiddenSlides>
  <MMClips>0</MMClips>
  <ScaleCrop>false</ScaleCrop>
  <HeadingPairs>
    <vt:vector size="6" baseType="variant">
      <vt:variant>
        <vt:lpstr>Korišteni fontovi</vt:lpstr>
      </vt:variant>
      <vt:variant>
        <vt:i4>5</vt:i4>
      </vt:variant>
      <vt:variant>
        <vt:lpstr>Tema</vt:lpstr>
      </vt:variant>
      <vt:variant>
        <vt:i4>1</vt:i4>
      </vt:variant>
      <vt:variant>
        <vt:lpstr>Naslovi slajdova</vt:lpstr>
      </vt:variant>
      <vt:variant>
        <vt:i4>12</vt:i4>
      </vt:variant>
    </vt:vector>
  </HeadingPairs>
  <TitlesOfParts>
    <vt:vector size="18" baseType="lpstr">
      <vt:lpstr>Arial</vt:lpstr>
      <vt:lpstr>Cambria Math</vt:lpstr>
      <vt:lpstr>Life L2</vt:lpstr>
      <vt:lpstr>Segoe UI</vt:lpstr>
      <vt:lpstr>Wingdings</vt:lpstr>
      <vt:lpstr>HNB-theme-2018-arial</vt:lpstr>
      <vt:lpstr>The Interplay of Supply and Demand Shocks: Measuring Potential Output in the COVID-19 Pandemic</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vector>
  </TitlesOfParts>
  <Company>HNB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Ekonomska situacija, monetarna politika i financijski sustav u Hrvatskoj</dc:title>
  <dc:creator>MDS</dc:creator>
  <cp:lastModifiedBy>Nina Pavić</cp:lastModifiedBy>
  <cp:revision>514</cp:revision>
  <cp:lastPrinted>2021-06-01T14:51:50Z</cp:lastPrinted>
  <dcterms:created xsi:type="dcterms:W3CDTF">2006-06-08T12:08:11Z</dcterms:created>
  <dcterms:modified xsi:type="dcterms:W3CDTF">2021-12-10T09:13:19Z</dcterms:modified>
</cp:coreProperties>
</file>