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9" r:id="rId5"/>
    <p:sldId id="264"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63" d="100"/>
          <a:sy n="63" d="100"/>
        </p:scale>
        <p:origin x="36" y="3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harizaj\Downloads\Global%20Findex%20Databas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Sheet1!$C$1</c:f>
              <c:strCache>
                <c:ptCount val="1"/>
                <c:pt idx="0">
                  <c:v>Financial institution account (% age 15+) </c:v>
                </c:pt>
              </c:strCache>
            </c:strRef>
          </c:tx>
          <c:spPr>
            <a:solidFill>
              <a:schemeClr val="accent5">
                <a:lumMod val="75000"/>
              </a:schemeClr>
            </a:solidFill>
            <a:ln w="9525" cap="flat" cmpd="sng" algn="ctr">
              <a:solidFill>
                <a:schemeClr val="lt1">
                  <a:alpha val="50000"/>
                </a:schemeClr>
              </a:solidFill>
              <a:round/>
            </a:ln>
            <a:effectLst/>
          </c:spPr>
          <c:invertIfNegative val="0"/>
          <c:dPt>
            <c:idx val="0"/>
            <c:invertIfNegative val="0"/>
            <c:bubble3D val="0"/>
            <c:spPr>
              <a:solidFill>
                <a:srgbClr val="FF0000"/>
              </a:solidFill>
              <a:ln w="9525" cap="flat" cmpd="sng" algn="ctr">
                <a:solidFill>
                  <a:schemeClr val="lt1">
                    <a:alpha val="50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Sheet1!$B$2:$B$9</c:f>
              <c:strCache>
                <c:ptCount val="8"/>
                <c:pt idx="0">
                  <c:v>Albania</c:v>
                </c:pt>
                <c:pt idx="1">
                  <c:v>Kosovo</c:v>
                </c:pt>
                <c:pt idx="2">
                  <c:v>Bosnia and Herzegovina</c:v>
                </c:pt>
                <c:pt idx="3">
                  <c:v>Europe &amp; Central Asia (excluding high income)</c:v>
                </c:pt>
                <c:pt idx="4">
                  <c:v>World</c:v>
                </c:pt>
                <c:pt idx="5">
                  <c:v>Montenegro</c:v>
                </c:pt>
                <c:pt idx="6">
                  <c:v>Serbia</c:v>
                </c:pt>
                <c:pt idx="7">
                  <c:v>Macedonia, FYR</c:v>
                </c:pt>
              </c:strCache>
            </c:strRef>
          </c:cat>
          <c:val>
            <c:numRef>
              <c:f>Sheet1!$C$2:$C$9</c:f>
              <c:numCache>
                <c:formatCode>0%</c:formatCode>
                <c:ptCount val="8"/>
                <c:pt idx="0">
                  <c:v>0.39317503571510315</c:v>
                </c:pt>
                <c:pt idx="1">
                  <c:v>0.52273398637771606</c:v>
                </c:pt>
                <c:pt idx="2">
                  <c:v>0.58843499422073364</c:v>
                </c:pt>
                <c:pt idx="3">
                  <c:v>0.65079009532928467</c:v>
                </c:pt>
                <c:pt idx="4">
                  <c:v>0.67</c:v>
                </c:pt>
                <c:pt idx="5">
                  <c:v>0.68361794948577881</c:v>
                </c:pt>
                <c:pt idx="6">
                  <c:v>0.71441048383712769</c:v>
                </c:pt>
                <c:pt idx="7">
                  <c:v>0.76568770408630371</c:v>
                </c:pt>
              </c:numCache>
            </c:numRef>
          </c:val>
        </c:ser>
        <c:dLbls>
          <c:dLblPos val="inEnd"/>
          <c:showLegendKey val="0"/>
          <c:showVal val="1"/>
          <c:showCatName val="0"/>
          <c:showSerName val="0"/>
          <c:showPercent val="0"/>
          <c:showBubbleSize val="0"/>
        </c:dLbls>
        <c:gapWidth val="65"/>
        <c:axId val="-1883193488"/>
        <c:axId val="-1883190768"/>
      </c:barChart>
      <c:catAx>
        <c:axId val="-188319348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mn-lt"/>
                <a:ea typeface="+mn-ea"/>
                <a:cs typeface="+mn-cs"/>
              </a:defRPr>
            </a:pPr>
            <a:endParaRPr lang="en-US"/>
          </a:p>
        </c:txPr>
        <c:crossAx val="-1883190768"/>
        <c:crosses val="autoZero"/>
        <c:auto val="1"/>
        <c:lblAlgn val="ctr"/>
        <c:lblOffset val="100"/>
        <c:noMultiLvlLbl val="0"/>
      </c:catAx>
      <c:valAx>
        <c:axId val="-188319076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831934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Reasons for not opening a bank</a:t>
            </a:r>
            <a:r>
              <a:rPr lang="en-US" baseline="0" dirty="0" smtClean="0"/>
              <a:t> account*</a:t>
            </a:r>
            <a:endParaRPr 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Sheet1!$B$49</c:f>
              <c:strCache>
                <c:ptCount val="1"/>
                <c:pt idx="0">
                  <c:v>Albania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Sheet1!$C$48:$J$48</c:f>
              <c:strCache>
                <c:ptCount val="7"/>
                <c:pt idx="0">
                  <c:v>No account because of no need for financial services ONLY</c:v>
                </c:pt>
                <c:pt idx="1">
                  <c:v>No account because of religious reasons </c:v>
                </c:pt>
                <c:pt idx="2">
                  <c:v>No account because of lack of trust in financial institutions</c:v>
                </c:pt>
                <c:pt idx="3">
                  <c:v>No account because someone in the family has an account</c:v>
                </c:pt>
                <c:pt idx="4">
                  <c:v>No account because financial institutions are too far away</c:v>
                </c:pt>
                <c:pt idx="5">
                  <c:v>No account because financial services are too expensive</c:v>
                </c:pt>
                <c:pt idx="6">
                  <c:v>No account because of insufficient funds</c:v>
                </c:pt>
              </c:strCache>
            </c:strRef>
          </c:cat>
          <c:val>
            <c:numRef>
              <c:f>Sheet1!$C$49:$J$49</c:f>
              <c:numCache>
                <c:formatCode>0%</c:formatCode>
                <c:ptCount val="7"/>
                <c:pt idx="0">
                  <c:v>2.0406896248459816E-2</c:v>
                </c:pt>
                <c:pt idx="1">
                  <c:v>6.3118316233158112E-2</c:v>
                </c:pt>
                <c:pt idx="2">
                  <c:v>0.16413226723670959</c:v>
                </c:pt>
                <c:pt idx="3">
                  <c:v>0.22250382602214813</c:v>
                </c:pt>
                <c:pt idx="4">
                  <c:v>0.26320847868919373</c:v>
                </c:pt>
                <c:pt idx="5">
                  <c:v>0.40291288495063782</c:v>
                </c:pt>
                <c:pt idx="6">
                  <c:v>0.76543998718261719</c:v>
                </c:pt>
              </c:numCache>
            </c:numRef>
          </c:val>
        </c:ser>
        <c:dLbls>
          <c:dLblPos val="inEnd"/>
          <c:showLegendKey val="0"/>
          <c:showVal val="1"/>
          <c:showCatName val="0"/>
          <c:showSerName val="0"/>
          <c:showPercent val="0"/>
          <c:showBubbleSize val="0"/>
        </c:dLbls>
        <c:gapWidth val="65"/>
        <c:axId val="-1883194032"/>
        <c:axId val="-1883201648"/>
      </c:barChart>
      <c:catAx>
        <c:axId val="-188319403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883201648"/>
        <c:crosses val="autoZero"/>
        <c:auto val="1"/>
        <c:lblAlgn val="ctr"/>
        <c:lblOffset val="100"/>
        <c:noMultiLvlLbl val="0"/>
      </c:catAx>
      <c:valAx>
        <c:axId val="-188320164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88319403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6CBDAE-3C62-4E26-91B8-233CF8A00695}"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277723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6CBDAE-3C62-4E26-91B8-233CF8A00695}"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379570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6CBDAE-3C62-4E26-91B8-233CF8A00695}"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349356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6CBDAE-3C62-4E26-91B8-233CF8A00695}"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174550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CBDAE-3C62-4E26-91B8-233CF8A00695}" type="datetimeFigureOut">
              <a:rPr lang="en-GB" smtClean="0"/>
              <a:t>19/06/2018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188897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6CBDAE-3C62-4E26-91B8-233CF8A00695}" type="datetimeFigureOut">
              <a:rPr lang="en-GB" smtClean="0"/>
              <a:t>19/06/2018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1121036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6CBDAE-3C62-4E26-91B8-233CF8A00695}" type="datetimeFigureOut">
              <a:rPr lang="en-GB" smtClean="0"/>
              <a:t>19/06/2018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3590760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6CBDAE-3C62-4E26-91B8-233CF8A00695}" type="datetimeFigureOut">
              <a:rPr lang="en-GB" smtClean="0"/>
              <a:t>19/06/2018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1903854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CBDAE-3C62-4E26-91B8-233CF8A00695}" type="datetimeFigureOut">
              <a:rPr lang="en-GB" smtClean="0"/>
              <a:t>19/06/2018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226264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CBDAE-3C62-4E26-91B8-233CF8A00695}" type="datetimeFigureOut">
              <a:rPr lang="en-GB" smtClean="0"/>
              <a:t>19/06/2018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273968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CBDAE-3C62-4E26-91B8-233CF8A00695}" type="datetimeFigureOut">
              <a:rPr lang="en-GB" smtClean="0"/>
              <a:t>19/06/2018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B272D1-0BF6-4491-914D-DDD62C41E0C0}" type="slidenum">
              <a:rPr lang="en-GB" smtClean="0"/>
              <a:t>‹#›</a:t>
            </a:fld>
            <a:endParaRPr lang="en-GB"/>
          </a:p>
        </p:txBody>
      </p:sp>
    </p:spTree>
    <p:extLst>
      <p:ext uri="{BB962C8B-B14F-4D97-AF65-F5344CB8AC3E}">
        <p14:creationId xmlns:p14="http://schemas.microsoft.com/office/powerpoint/2010/main" val="151039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CBDAE-3C62-4E26-91B8-233CF8A00695}" type="datetimeFigureOut">
              <a:rPr lang="en-GB" smtClean="0"/>
              <a:t>19/06/2018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272D1-0BF6-4491-914D-DDD62C41E0C0}" type="slidenum">
              <a:rPr lang="en-GB" smtClean="0"/>
              <a:t>‹#›</a:t>
            </a:fld>
            <a:endParaRPr lang="en-GB"/>
          </a:p>
        </p:txBody>
      </p:sp>
    </p:spTree>
    <p:extLst>
      <p:ext uri="{BB962C8B-B14F-4D97-AF65-F5344CB8AC3E}">
        <p14:creationId xmlns:p14="http://schemas.microsoft.com/office/powerpoint/2010/main" val="408741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dirty="0" smtClean="0"/>
              <a:t>Increasing</a:t>
            </a:r>
            <a:r>
              <a:rPr lang="en-GB" dirty="0" smtClean="0"/>
              <a:t> </a:t>
            </a:r>
            <a:r>
              <a:rPr lang="en-GB" sz="5400" dirty="0" smtClean="0"/>
              <a:t>financial inclusion in Albania</a:t>
            </a:r>
            <a:endParaRPr lang="en-GB" sz="5400" dirty="0"/>
          </a:p>
        </p:txBody>
      </p:sp>
      <p:sp>
        <p:nvSpPr>
          <p:cNvPr id="3" name="Subtitle 2"/>
          <p:cNvSpPr>
            <a:spLocks noGrp="1"/>
          </p:cNvSpPr>
          <p:nvPr>
            <p:ph type="subTitle" idx="1"/>
          </p:nvPr>
        </p:nvSpPr>
        <p:spPr>
          <a:xfrm>
            <a:off x="1524000" y="3602038"/>
            <a:ext cx="9144000" cy="2614914"/>
          </a:xfrm>
        </p:spPr>
        <p:txBody>
          <a:bodyPr>
            <a:normAutofit fontScale="92500" lnSpcReduction="20000"/>
          </a:bodyPr>
          <a:lstStyle/>
          <a:p>
            <a:r>
              <a:rPr lang="en-GB" sz="3900" dirty="0" smtClean="0"/>
              <a:t>Two solutions for policy makers</a:t>
            </a:r>
            <a:endParaRPr lang="en-GB" sz="3900" dirty="0"/>
          </a:p>
          <a:p>
            <a:endParaRPr lang="en-GB" sz="3600" dirty="0" smtClean="0"/>
          </a:p>
          <a:p>
            <a:r>
              <a:rPr lang="en-GB" sz="3600" dirty="0" smtClean="0"/>
              <a:t>							</a:t>
            </a:r>
          </a:p>
          <a:p>
            <a:endParaRPr lang="en-GB" sz="3600" dirty="0"/>
          </a:p>
          <a:p>
            <a:r>
              <a:rPr lang="en-GB" sz="3600" dirty="0" smtClean="0"/>
              <a:t>							</a:t>
            </a:r>
            <a:r>
              <a:rPr lang="en-GB" sz="3600" dirty="0" err="1" smtClean="0"/>
              <a:t>Anjeza</a:t>
            </a:r>
            <a:r>
              <a:rPr lang="en-GB" sz="3600" dirty="0" smtClean="0"/>
              <a:t> </a:t>
            </a:r>
            <a:r>
              <a:rPr lang="en-GB" sz="3600" dirty="0" err="1" smtClean="0"/>
              <a:t>Beja</a:t>
            </a:r>
            <a:endParaRPr lang="en-GB" sz="3600" dirty="0"/>
          </a:p>
        </p:txBody>
      </p:sp>
    </p:spTree>
    <p:extLst>
      <p:ext uri="{BB962C8B-B14F-4D97-AF65-F5344CB8AC3E}">
        <p14:creationId xmlns:p14="http://schemas.microsoft.com/office/powerpoint/2010/main" val="3644325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Content </a:t>
            </a:r>
            <a:endParaRPr lang="en-GB" dirty="0"/>
          </a:p>
        </p:txBody>
      </p:sp>
      <p:sp>
        <p:nvSpPr>
          <p:cNvPr id="3" name="Content Placeholder 2"/>
          <p:cNvSpPr>
            <a:spLocks noGrp="1"/>
          </p:cNvSpPr>
          <p:nvPr>
            <p:ph idx="1"/>
          </p:nvPr>
        </p:nvSpPr>
        <p:spPr/>
        <p:txBody>
          <a:bodyPr/>
          <a:lstStyle/>
          <a:p>
            <a:endParaRPr lang="en-GB" dirty="0" smtClean="0"/>
          </a:p>
          <a:p>
            <a:r>
              <a:rPr lang="en-GB" dirty="0" smtClean="0"/>
              <a:t>Problem </a:t>
            </a:r>
            <a:r>
              <a:rPr lang="en-GB" dirty="0" smtClean="0"/>
              <a:t>background </a:t>
            </a:r>
          </a:p>
          <a:p>
            <a:endParaRPr lang="en-GB" dirty="0" smtClean="0"/>
          </a:p>
          <a:p>
            <a:r>
              <a:rPr lang="en-GB" dirty="0" smtClean="0"/>
              <a:t>Proposed policy solutions and implementation</a:t>
            </a:r>
            <a:endParaRPr lang="en-GB" dirty="0"/>
          </a:p>
        </p:txBody>
      </p:sp>
    </p:spTree>
    <p:extLst>
      <p:ext uri="{BB962C8B-B14F-4D97-AF65-F5344CB8AC3E}">
        <p14:creationId xmlns:p14="http://schemas.microsoft.com/office/powerpoint/2010/main" val="3661424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smtClean="0"/>
              <a:t>Financial inclusion level</a:t>
            </a:r>
            <a:br>
              <a:rPr lang="en-GB" sz="3200" dirty="0" smtClean="0"/>
            </a:br>
            <a:r>
              <a:rPr lang="en-GB" sz="3200" dirty="0" smtClean="0"/>
              <a:t>Albania vs. region and world</a:t>
            </a:r>
            <a:endParaRPr lang="en-GB"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3027310"/>
              </p:ext>
            </p:extLst>
          </p:nvPr>
        </p:nvGraphicFramePr>
        <p:xfrm>
          <a:off x="838200" y="1586575"/>
          <a:ext cx="10515600" cy="459038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254756" y="6147185"/>
            <a:ext cx="3097258" cy="322845"/>
          </a:xfrm>
          <a:prstGeom prst="rect">
            <a:avLst/>
          </a:prstGeom>
        </p:spPr>
        <p:txBody>
          <a:bodyPr wrap="none">
            <a:spAutoFit/>
          </a:bodyPr>
          <a:lstStyle/>
          <a:p>
            <a:pPr algn="just">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Source: Global </a:t>
            </a:r>
            <a:r>
              <a:rPr lang="en-GB" sz="1400" dirty="0" err="1" smtClean="0">
                <a:effectLst/>
                <a:latin typeface="Calibri" panose="020F0502020204030204" pitchFamily="34" charset="0"/>
                <a:ea typeface="Calibri" panose="020F0502020204030204" pitchFamily="34" charset="0"/>
                <a:cs typeface="Times New Roman" panose="02020603050405020304" pitchFamily="18" charset="0"/>
              </a:rPr>
              <a:t>Findex</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 2017, World Bank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9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Why? -</a:t>
            </a:r>
            <a:r>
              <a:rPr lang="en-GB" sz="3600" dirty="0"/>
              <a:t> </a:t>
            </a:r>
            <a:r>
              <a:rPr lang="en-GB" sz="3600" dirty="0" smtClean="0"/>
              <a:t>The results for Albania</a:t>
            </a:r>
            <a:endParaRPr lang="en-GB" sz="3600" dirty="0"/>
          </a:p>
        </p:txBody>
      </p:sp>
      <p:sp>
        <p:nvSpPr>
          <p:cNvPr id="7" name="Rectangle 6"/>
          <p:cNvSpPr/>
          <p:nvPr/>
        </p:nvSpPr>
        <p:spPr>
          <a:xfrm>
            <a:off x="1254756" y="6147185"/>
            <a:ext cx="3097258" cy="322845"/>
          </a:xfrm>
          <a:prstGeom prst="rect">
            <a:avLst/>
          </a:prstGeom>
        </p:spPr>
        <p:txBody>
          <a:bodyPr wrap="none">
            <a:spAutoFit/>
          </a:bodyPr>
          <a:lstStyle/>
          <a:p>
            <a:pPr algn="just">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Source: Global </a:t>
            </a:r>
            <a:r>
              <a:rPr lang="en-GB" sz="1400" dirty="0" err="1" smtClean="0">
                <a:effectLst/>
                <a:latin typeface="Calibri" panose="020F0502020204030204" pitchFamily="34" charset="0"/>
                <a:ea typeface="Calibri" panose="020F0502020204030204" pitchFamily="34" charset="0"/>
                <a:cs typeface="Times New Roman" panose="02020603050405020304" pitchFamily="18" charset="0"/>
              </a:rPr>
              <a:t>Findex</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 2017, World Bank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650209243"/>
              </p:ext>
            </p:extLst>
          </p:nvPr>
        </p:nvGraphicFramePr>
        <p:xfrm>
          <a:off x="914399" y="1513908"/>
          <a:ext cx="10603407" cy="463327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254756" y="6408443"/>
            <a:ext cx="3913059" cy="322845"/>
          </a:xfrm>
          <a:prstGeom prst="rect">
            <a:avLst/>
          </a:prstGeom>
        </p:spPr>
        <p:txBody>
          <a:bodyPr wrap="none">
            <a:spAutoFit/>
          </a:bodyPr>
          <a:lstStyle/>
          <a:p>
            <a:pPr>
              <a:lnSpc>
                <a:spcPct val="107000"/>
              </a:lnSpc>
              <a:spcAft>
                <a:spcPts val="0"/>
              </a:spcAft>
            </a:pP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 % without a financial institution account, age 15+</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8281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087"/>
            <a:ext cx="10515600" cy="890537"/>
          </a:xfrm>
        </p:spPr>
        <p:txBody>
          <a:bodyPr>
            <a:normAutofit/>
          </a:bodyPr>
          <a:lstStyle/>
          <a:p>
            <a:pPr algn="ctr"/>
            <a:r>
              <a:rPr lang="en-GB" sz="3600" dirty="0"/>
              <a:t>S</a:t>
            </a:r>
            <a:r>
              <a:rPr lang="en-GB" sz="3600" dirty="0" smtClean="0"/>
              <a:t>tatistics</a:t>
            </a:r>
            <a:endParaRPr lang="en-GB" sz="3600" dirty="0"/>
          </a:p>
        </p:txBody>
      </p:sp>
      <p:sp>
        <p:nvSpPr>
          <p:cNvPr id="3" name="Content Placeholder 2"/>
          <p:cNvSpPr>
            <a:spLocks noGrp="1"/>
          </p:cNvSpPr>
          <p:nvPr>
            <p:ph idx="1"/>
          </p:nvPr>
        </p:nvSpPr>
        <p:spPr>
          <a:xfrm>
            <a:off x="838200" y="1122438"/>
            <a:ext cx="10515600" cy="5583162"/>
          </a:xfrm>
        </p:spPr>
        <p:txBody>
          <a:bodyPr>
            <a:normAutofit/>
          </a:bodyPr>
          <a:lstStyle/>
          <a:p>
            <a:pPr algn="just"/>
            <a:r>
              <a:rPr lang="en-GB" sz="2400" dirty="0" smtClean="0"/>
              <a:t>60% of the Albanian adult population is financially excluded </a:t>
            </a:r>
            <a:r>
              <a:rPr lang="en-GB" sz="1800" i="1" dirty="0" smtClean="0"/>
              <a:t>(Global </a:t>
            </a:r>
            <a:r>
              <a:rPr lang="en-GB" sz="1800" i="1" dirty="0" err="1" smtClean="0"/>
              <a:t>Findex</a:t>
            </a:r>
            <a:r>
              <a:rPr lang="en-GB" sz="1800" i="1" dirty="0" smtClean="0"/>
              <a:t> 2017)</a:t>
            </a:r>
          </a:p>
          <a:p>
            <a:pPr algn="just"/>
            <a:endParaRPr lang="en-GB" sz="2400" i="1" dirty="0" smtClean="0"/>
          </a:p>
          <a:p>
            <a:pPr algn="just"/>
            <a:r>
              <a:rPr lang="en-GB" sz="2400" dirty="0" smtClean="0"/>
              <a:t>19</a:t>
            </a:r>
            <a:r>
              <a:rPr lang="en-GB" sz="2400" dirty="0"/>
              <a:t>% of </a:t>
            </a:r>
            <a:r>
              <a:rPr lang="en-GB" sz="2400" dirty="0" smtClean="0"/>
              <a:t>pensioners received </a:t>
            </a:r>
            <a:r>
              <a:rPr lang="en-GB" sz="2400" dirty="0"/>
              <a:t>their public sector pension in a bank account (lowest in the region</a:t>
            </a:r>
            <a:r>
              <a:rPr lang="en-GB" sz="2400" dirty="0" smtClean="0"/>
              <a:t>) </a:t>
            </a:r>
            <a:r>
              <a:rPr lang="en-GB" sz="1800" i="1" dirty="0" smtClean="0"/>
              <a:t>(Global </a:t>
            </a:r>
            <a:r>
              <a:rPr lang="en-GB" sz="1800" i="1" dirty="0" err="1" smtClean="0"/>
              <a:t>Findex</a:t>
            </a:r>
            <a:r>
              <a:rPr lang="en-GB" sz="1800" i="1" dirty="0" smtClean="0"/>
              <a:t> 2017)</a:t>
            </a:r>
          </a:p>
          <a:p>
            <a:pPr algn="just"/>
            <a:endParaRPr lang="en-GB" sz="1800" i="1" dirty="0" smtClean="0"/>
          </a:p>
          <a:p>
            <a:pPr algn="just"/>
            <a:r>
              <a:rPr lang="en-GB" sz="2400" dirty="0" smtClean="0"/>
              <a:t>There </a:t>
            </a:r>
            <a:r>
              <a:rPr lang="en-GB" sz="2400" dirty="0"/>
              <a:t>are 21.5 branches of commercial banks per 100.000 </a:t>
            </a:r>
            <a:r>
              <a:rPr lang="en-GB" sz="2400" dirty="0" smtClean="0"/>
              <a:t>inhabitants in Albania, </a:t>
            </a:r>
            <a:r>
              <a:rPr lang="en-GB" sz="2400" dirty="0"/>
              <a:t>ranked </a:t>
            </a:r>
            <a:r>
              <a:rPr lang="en-GB" sz="2400" dirty="0" smtClean="0"/>
              <a:t>5</a:t>
            </a:r>
            <a:r>
              <a:rPr lang="en-GB" sz="2400" baseline="30000" dirty="0" smtClean="0"/>
              <a:t>th</a:t>
            </a:r>
            <a:r>
              <a:rPr lang="en-GB" sz="2400" dirty="0" smtClean="0"/>
              <a:t> among </a:t>
            </a:r>
            <a:r>
              <a:rPr lang="en-GB" sz="2400" dirty="0"/>
              <a:t>6 countries in the </a:t>
            </a:r>
            <a:r>
              <a:rPr lang="en-GB" sz="2400" dirty="0" smtClean="0"/>
              <a:t>region </a:t>
            </a:r>
            <a:r>
              <a:rPr lang="en-GB" sz="2000" i="1" dirty="0" smtClean="0"/>
              <a:t>(</a:t>
            </a:r>
            <a:r>
              <a:rPr lang="en-GB" sz="2000" i="1" dirty="0"/>
              <a:t>IMF Financial Access Survey 2017</a:t>
            </a:r>
            <a:r>
              <a:rPr lang="en-GB" sz="2000" i="1" dirty="0" smtClean="0"/>
              <a:t>)</a:t>
            </a:r>
            <a:r>
              <a:rPr lang="en-GB" sz="2400" dirty="0" smtClean="0"/>
              <a:t> and 28.2 NBFI agents per </a:t>
            </a:r>
            <a:r>
              <a:rPr lang="en-GB" sz="2400" dirty="0"/>
              <a:t>100.000 inhabitants </a:t>
            </a:r>
            <a:r>
              <a:rPr lang="en-GB" sz="2400" dirty="0" smtClean="0"/>
              <a:t> </a:t>
            </a:r>
            <a:r>
              <a:rPr lang="en-GB" sz="2000" i="1" dirty="0" smtClean="0"/>
              <a:t>(</a:t>
            </a:r>
            <a:r>
              <a:rPr lang="en-GB" sz="2000" i="1" dirty="0" err="1" smtClean="0"/>
              <a:t>BoA</a:t>
            </a:r>
            <a:r>
              <a:rPr lang="en-GB" sz="2000" i="1" dirty="0" smtClean="0"/>
              <a:t> data on </a:t>
            </a:r>
            <a:r>
              <a:rPr lang="en-GB" sz="2000" i="1" dirty="0"/>
              <a:t>N</a:t>
            </a:r>
            <a:r>
              <a:rPr lang="en-GB" sz="2000" i="1" dirty="0" smtClean="0"/>
              <a:t>BFI agents)</a:t>
            </a:r>
          </a:p>
          <a:p>
            <a:pPr algn="just"/>
            <a:endParaRPr lang="en-GB" sz="2400" i="1" dirty="0" smtClean="0"/>
          </a:p>
          <a:p>
            <a:pPr algn="just"/>
            <a:r>
              <a:rPr lang="en-GB" sz="2400" dirty="0"/>
              <a:t>32% of the Albanian employed population is informally employed </a:t>
            </a:r>
            <a:r>
              <a:rPr lang="en-GB" sz="2000" i="1" dirty="0"/>
              <a:t>(ILO 2016</a:t>
            </a:r>
            <a:r>
              <a:rPr lang="en-GB" sz="2000" i="1" dirty="0" smtClean="0"/>
              <a:t>)</a:t>
            </a:r>
          </a:p>
          <a:p>
            <a:pPr algn="just"/>
            <a:endParaRPr lang="en-GB" sz="2400" i="1" dirty="0"/>
          </a:p>
          <a:p>
            <a:pPr algn="just"/>
            <a:r>
              <a:rPr lang="en-GB" sz="2400" dirty="0" smtClean="0"/>
              <a:t>Albania’s </a:t>
            </a:r>
            <a:r>
              <a:rPr lang="en-GB" sz="2400" dirty="0"/>
              <a:t>average score on financial knowledge, attitudes and behaviour is 12.7, ranked somewhat below the world average of </a:t>
            </a:r>
            <a:r>
              <a:rPr lang="en-GB" sz="2400" dirty="0" smtClean="0"/>
              <a:t>13.2 </a:t>
            </a:r>
            <a:r>
              <a:rPr lang="en-GB" sz="2000" i="1" dirty="0" smtClean="0"/>
              <a:t>(</a:t>
            </a:r>
            <a:r>
              <a:rPr lang="en-GB" sz="2000" i="1" dirty="0"/>
              <a:t>OECD/INFE International Survey of Adult Financial Literacy Competencies, 2016</a:t>
            </a:r>
            <a:r>
              <a:rPr lang="en-GB" sz="2000" i="1" dirty="0" smtClean="0"/>
              <a:t>)</a:t>
            </a:r>
          </a:p>
          <a:p>
            <a:endParaRPr lang="en-GB" sz="2400" dirty="0"/>
          </a:p>
        </p:txBody>
      </p:sp>
    </p:spTree>
    <p:extLst>
      <p:ext uri="{BB962C8B-B14F-4D97-AF65-F5344CB8AC3E}">
        <p14:creationId xmlns:p14="http://schemas.microsoft.com/office/powerpoint/2010/main" val="3455628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2499"/>
          </a:xfrm>
        </p:spPr>
        <p:txBody>
          <a:bodyPr>
            <a:normAutofit/>
          </a:bodyPr>
          <a:lstStyle/>
          <a:p>
            <a:pPr algn="ctr"/>
            <a:r>
              <a:rPr lang="en-GB" sz="3200" dirty="0" smtClean="0"/>
              <a:t>Proposed Solutions and implementation 1 </a:t>
            </a:r>
            <a:endParaRPr lang="en-GB" sz="3200" dirty="0"/>
          </a:p>
        </p:txBody>
      </p:sp>
      <p:sp>
        <p:nvSpPr>
          <p:cNvPr id="3" name="Content Placeholder 2"/>
          <p:cNvSpPr>
            <a:spLocks noGrp="1"/>
          </p:cNvSpPr>
          <p:nvPr>
            <p:ph idx="1"/>
          </p:nvPr>
        </p:nvSpPr>
        <p:spPr>
          <a:xfrm>
            <a:off x="838200" y="1349828"/>
            <a:ext cx="10515600" cy="5250807"/>
          </a:xfrm>
        </p:spPr>
        <p:txBody>
          <a:bodyPr>
            <a:normAutofit/>
          </a:bodyPr>
          <a:lstStyle/>
          <a:p>
            <a:pPr lvl="0" algn="just">
              <a:buFont typeface="Wingdings" panose="05000000000000000000" pitchFamily="2" charset="2"/>
              <a:buChar char="v"/>
            </a:pPr>
            <a:r>
              <a:rPr lang="en-GB" dirty="0" smtClean="0"/>
              <a:t>Banks introduce </a:t>
            </a:r>
            <a:r>
              <a:rPr lang="en-GB" dirty="0"/>
              <a:t>in the Albanian market the basic </a:t>
            </a:r>
            <a:r>
              <a:rPr lang="en-GB" dirty="0" smtClean="0"/>
              <a:t>accounts product (in line with the EU directive on Payment Accounts). </a:t>
            </a:r>
            <a:endParaRPr lang="en-GB" dirty="0" smtClean="0"/>
          </a:p>
          <a:p>
            <a:pPr marL="0" lvl="0" indent="0" algn="just">
              <a:lnSpc>
                <a:spcPct val="110000"/>
              </a:lnSpc>
              <a:spcBef>
                <a:spcPts val="0"/>
              </a:spcBef>
              <a:buNone/>
            </a:pPr>
            <a:endParaRPr lang="en-GB" sz="1300" dirty="0" smtClean="0"/>
          </a:p>
          <a:p>
            <a:pPr lvl="1" algn="just"/>
            <a:r>
              <a:rPr lang="en-GB" dirty="0"/>
              <a:t>A</a:t>
            </a:r>
            <a:r>
              <a:rPr lang="en-GB" dirty="0" smtClean="0"/>
              <a:t> </a:t>
            </a:r>
            <a:r>
              <a:rPr lang="en-GB" dirty="0" smtClean="0"/>
              <a:t>product </a:t>
            </a:r>
            <a:r>
              <a:rPr lang="en-GB" dirty="0"/>
              <a:t>designed for poor or unbanked people to create them the opportunity to use financial services and be socially and financially included; </a:t>
            </a:r>
            <a:endParaRPr lang="en-GB" dirty="0" smtClean="0"/>
          </a:p>
          <a:p>
            <a:pPr lvl="1" algn="just"/>
            <a:r>
              <a:rPr lang="en-GB" dirty="0"/>
              <a:t>P</a:t>
            </a:r>
            <a:r>
              <a:rPr lang="en-GB" dirty="0" smtClean="0"/>
              <a:t>rovides </a:t>
            </a:r>
            <a:r>
              <a:rPr lang="en-GB" dirty="0" smtClean="0"/>
              <a:t>basic banking services with simpler features such as place funds and withdraw cash; </a:t>
            </a:r>
          </a:p>
          <a:p>
            <a:pPr lvl="1" algn="just"/>
            <a:r>
              <a:rPr lang="en-GB" dirty="0" smtClean="0"/>
              <a:t>Free of maintenance fee.</a:t>
            </a:r>
          </a:p>
          <a:p>
            <a:pPr algn="just">
              <a:buFont typeface="Wingdings" panose="05000000000000000000" pitchFamily="2" charset="2"/>
              <a:buChar char="v"/>
            </a:pPr>
            <a:r>
              <a:rPr lang="en-GB" dirty="0" smtClean="0"/>
              <a:t>Implementation</a:t>
            </a:r>
          </a:p>
          <a:p>
            <a:pPr lvl="1" algn="just"/>
            <a:r>
              <a:rPr lang="en-GB" dirty="0" smtClean="0"/>
              <a:t>Working group established at the AAB with the supervision of </a:t>
            </a:r>
            <a:r>
              <a:rPr lang="en-GB" dirty="0" err="1" smtClean="0"/>
              <a:t>BoA</a:t>
            </a:r>
            <a:r>
              <a:rPr lang="en-GB" dirty="0" smtClean="0"/>
              <a:t> to design the basic account product and come up with a proposal within year 2018. The proposal should be cleared and approved internally by the banks.</a:t>
            </a:r>
          </a:p>
          <a:p>
            <a:pPr lvl="1" algn="just"/>
            <a:r>
              <a:rPr lang="en-GB" dirty="0" smtClean="0"/>
              <a:t>Once implemented, advertising </a:t>
            </a:r>
            <a:r>
              <a:rPr lang="en-GB" dirty="0"/>
              <a:t>campaigns should be organized to inform people about this new </a:t>
            </a:r>
            <a:r>
              <a:rPr lang="en-GB" dirty="0" smtClean="0"/>
              <a:t>opportunity and the respective benefits.</a:t>
            </a:r>
            <a:endParaRPr lang="en-GB" dirty="0"/>
          </a:p>
        </p:txBody>
      </p:sp>
    </p:spTree>
    <p:extLst>
      <p:ext uri="{BB962C8B-B14F-4D97-AF65-F5344CB8AC3E}">
        <p14:creationId xmlns:p14="http://schemas.microsoft.com/office/powerpoint/2010/main" val="2370877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4724"/>
          </a:xfrm>
        </p:spPr>
        <p:txBody>
          <a:bodyPr>
            <a:normAutofit/>
          </a:bodyPr>
          <a:lstStyle/>
          <a:p>
            <a:pPr algn="ctr"/>
            <a:r>
              <a:rPr lang="en-GB" sz="3600" dirty="0" smtClean="0"/>
              <a:t>Proposed Solutions and implementation 2</a:t>
            </a:r>
            <a:endParaRPr lang="en-GB" sz="3600" dirty="0"/>
          </a:p>
        </p:txBody>
      </p:sp>
      <p:sp>
        <p:nvSpPr>
          <p:cNvPr id="3" name="Content Placeholder 2"/>
          <p:cNvSpPr>
            <a:spLocks noGrp="1"/>
          </p:cNvSpPr>
          <p:nvPr>
            <p:ph idx="1"/>
          </p:nvPr>
        </p:nvSpPr>
        <p:spPr/>
        <p:txBody>
          <a:bodyPr/>
          <a:lstStyle/>
          <a:p>
            <a:pPr algn="just">
              <a:buFont typeface="Wingdings" panose="05000000000000000000" pitchFamily="2" charset="2"/>
              <a:buChar char="v"/>
            </a:pPr>
            <a:r>
              <a:rPr lang="en-GB" dirty="0" smtClean="0"/>
              <a:t>Bank of Albania allows agent banking model and revises respective legislation to enable this opportunity in the market and to serve the needs of people who live in rural areas.</a:t>
            </a:r>
          </a:p>
          <a:p>
            <a:pPr algn="just">
              <a:buFont typeface="Wingdings" panose="05000000000000000000" pitchFamily="2" charset="2"/>
              <a:buChar char="v"/>
            </a:pPr>
            <a:endParaRPr lang="en-GB" dirty="0" smtClean="0"/>
          </a:p>
          <a:p>
            <a:pPr algn="just">
              <a:buFont typeface="Wingdings" panose="05000000000000000000" pitchFamily="2" charset="2"/>
              <a:buChar char="v"/>
            </a:pPr>
            <a:r>
              <a:rPr lang="en-GB" dirty="0" smtClean="0"/>
              <a:t>Implementation </a:t>
            </a:r>
          </a:p>
          <a:p>
            <a:pPr marL="457200" lvl="1" indent="0" algn="just">
              <a:buNone/>
            </a:pPr>
            <a:r>
              <a:rPr lang="en-GB" dirty="0" smtClean="0"/>
              <a:t>Transposition </a:t>
            </a:r>
            <a:r>
              <a:rPr lang="en-GB" dirty="0"/>
              <a:t>of PSD 2 in the Albanian legislation </a:t>
            </a:r>
            <a:r>
              <a:rPr lang="en-GB" dirty="0" smtClean="0"/>
              <a:t>– banks should be allowed to have agents  to have agents as non banking financial institutions are allowed to do or as payment institutions will be allowed to do in the future.</a:t>
            </a:r>
          </a:p>
          <a:p>
            <a:pPr algn="just"/>
            <a:endParaRPr lang="en-GB" dirty="0"/>
          </a:p>
        </p:txBody>
      </p:sp>
    </p:spTree>
    <p:extLst>
      <p:ext uri="{BB962C8B-B14F-4D97-AF65-F5344CB8AC3E}">
        <p14:creationId xmlns:p14="http://schemas.microsoft.com/office/powerpoint/2010/main" val="3769000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r>
              <a:rPr lang="en-GB" sz="3600" dirty="0" smtClean="0"/>
              <a:t>Thank you for your attention!</a:t>
            </a:r>
            <a:endParaRPr lang="en-GB" sz="3600" dirty="0"/>
          </a:p>
        </p:txBody>
      </p:sp>
    </p:spTree>
    <p:extLst>
      <p:ext uri="{BB962C8B-B14F-4D97-AF65-F5344CB8AC3E}">
        <p14:creationId xmlns:p14="http://schemas.microsoft.com/office/powerpoint/2010/main" val="3962550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14876</TotalTime>
  <Words>413</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Increasing financial inclusion in Albania</vt:lpstr>
      <vt:lpstr>Content </vt:lpstr>
      <vt:lpstr>Financial inclusion level Albania vs. region and world</vt:lpstr>
      <vt:lpstr>Why? - The results for Albania</vt:lpstr>
      <vt:lpstr>Statistics</vt:lpstr>
      <vt:lpstr>Proposed Solutions and implementation 1 </vt:lpstr>
      <vt:lpstr>Proposed Solutions and implementation 2</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aharizaj</dc:creator>
  <cp:lastModifiedBy>aharizaj</cp:lastModifiedBy>
  <cp:revision>15</cp:revision>
  <dcterms:created xsi:type="dcterms:W3CDTF">2018-06-01T09:46:26Z</dcterms:created>
  <dcterms:modified xsi:type="dcterms:W3CDTF">2018-06-19T14:09:52Z</dcterms:modified>
</cp:coreProperties>
</file>