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73" r:id="rId4"/>
    <p:sldId id="279" r:id="rId5"/>
    <p:sldId id="276" r:id="rId6"/>
    <p:sldId id="277" r:id="rId7"/>
    <p:sldId id="278" r:id="rId8"/>
    <p:sldId id="271" r:id="rId9"/>
    <p:sldId id="281" r:id="rId10"/>
    <p:sldId id="274" r:id="rId11"/>
    <p:sldId id="275" r:id="rId12"/>
    <p:sldId id="282" r:id="rId13"/>
  </p:sldIdLst>
  <p:sldSz cx="9144000" cy="6858000" type="screen4x3"/>
  <p:notesSz cx="7010400" cy="9296400"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BB"/>
    <a:srgbClr val="E3C2E4"/>
    <a:srgbClr val="B2F4D0"/>
    <a:srgbClr val="C0C9E6"/>
    <a:srgbClr val="FCD9AA"/>
    <a:srgbClr val="CAE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76" autoAdjust="0"/>
  </p:normalViewPr>
  <p:slideViewPr>
    <p:cSldViewPr showGuide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5.xml"/><Relationship Id="rId1" Type="http://schemas.openxmlformats.org/officeDocument/2006/relationships/slide" Target="slides/slide2.xml"/><Relationship Id="rId6" Type="http://schemas.openxmlformats.org/officeDocument/2006/relationships/slide" Target="slides/slide10.xml"/><Relationship Id="rId5" Type="http://schemas.openxmlformats.org/officeDocument/2006/relationships/slide" Target="slides/slide9.xml"/><Relationship Id="rId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5287F8-B50A-4E06-962D-D12C938451C2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A9D4A99-E973-4D81-A958-3921AE7AC95C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318214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3A1A5-60AD-4DE3-8EB1-BCF4D5E755BC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q-A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20B86-63FC-439C-B35A-BDB6BDE21FB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475673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20B86-63FC-439C-B35A-BDB6BDE21FB9}" type="slidenum">
              <a:rPr lang="sq-AL" smtClean="0"/>
              <a:t>3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864626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20B86-63FC-439C-B35A-BDB6BDE21FB9}" type="slidenum">
              <a:rPr lang="sq-AL" smtClean="0"/>
              <a:t>4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864626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C9D-089D-4948-8F51-6FF739FC23D9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0BB6-EF00-4890-9088-B003B5B772E0}" type="slidenum">
              <a:rPr lang="sq-AL" smtClean="0"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C9D-089D-4948-8F51-6FF739FC23D9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0BB6-EF00-4890-9088-B003B5B772E0}" type="slidenum">
              <a:rPr lang="sq-AL" smtClean="0"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C9D-089D-4948-8F51-6FF739FC23D9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0BB6-EF00-4890-9088-B003B5B772E0}" type="slidenum">
              <a:rPr lang="sq-AL" smtClean="0"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C9D-089D-4948-8F51-6FF739FC23D9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0BB6-EF00-4890-9088-B003B5B772E0}" type="slidenum">
              <a:rPr lang="sq-AL" smtClean="0"/>
              <a:t>‹#›</a:t>
            </a:fld>
            <a:endParaRPr lang="sq-A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C9D-089D-4948-8F51-6FF739FC23D9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0BB6-EF00-4890-9088-B003B5B772E0}" type="slidenum">
              <a:rPr lang="sq-AL" smtClean="0"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C9D-089D-4948-8F51-6FF739FC23D9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0BB6-EF00-4890-9088-B003B5B772E0}" type="slidenum">
              <a:rPr lang="sq-AL" smtClean="0"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C9D-089D-4948-8F51-6FF739FC23D9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0BB6-EF00-4890-9088-B003B5B772E0}" type="slidenum">
              <a:rPr lang="sq-AL" smtClean="0"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C9D-089D-4948-8F51-6FF739FC23D9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0BB6-EF00-4890-9088-B003B5B772E0}" type="slidenum">
              <a:rPr lang="sq-AL" smtClean="0"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C9D-089D-4948-8F51-6FF739FC23D9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0BB6-EF00-4890-9088-B003B5B772E0}" type="slidenum">
              <a:rPr lang="sq-AL" smtClean="0"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C9D-089D-4948-8F51-6FF739FC23D9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0BB6-EF00-4890-9088-B003B5B772E0}" type="slidenum">
              <a:rPr lang="sq-AL" smtClean="0"/>
              <a:t>‹#›</a:t>
            </a:fld>
            <a:endParaRPr lang="sq-A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C9D-089D-4948-8F51-6FF739FC23D9}" type="datetimeFigureOut">
              <a:rPr lang="sq-AL" smtClean="0"/>
              <a:t>2016-06-07</a:t>
            </a:fld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C00BB6-EF00-4890-9088-B003B5B772E0}" type="slidenum">
              <a:rPr lang="sq-AL" smtClean="0"/>
              <a:t>‹#›</a:t>
            </a:fld>
            <a:endParaRPr lang="sq-A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2C00BB6-EF00-4890-9088-B003B5B772E0}" type="slidenum">
              <a:rPr lang="sq-AL" smtClean="0"/>
              <a:t>‹#›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C63BC9D-089D-4948-8F51-6FF739FC23D9}" type="datetimeFigureOut">
              <a:rPr lang="sq-AL" smtClean="0"/>
              <a:t>2016-06-07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33400" y="2438400"/>
            <a:ext cx="7391400" cy="2209800"/>
          </a:xfrm>
        </p:spPr>
        <p:txBody>
          <a:bodyPr/>
          <a:lstStyle/>
          <a:p>
            <a:pPr algn="just"/>
            <a:r>
              <a:rPr lang="sq-AL" sz="2400" b="1" dirty="0" smtClean="0"/>
              <a:t>Kompetencat </a:t>
            </a:r>
            <a:r>
              <a:rPr lang="sq-AL" sz="2400" b="1" dirty="0"/>
              <a:t>e MZHETTS, në kuadër të mbrojtjes së konsumatorëve, nga pikëpamja e shërbimeve bankare dhe financiare, dhe nevojat për bashkëpunim në kuadër të krijimit të strukturave dhe proceduarave të ngjashme me ato të Bashkimit </a:t>
            </a:r>
            <a:r>
              <a:rPr lang="sq-AL" sz="2400" b="1" dirty="0" smtClean="0"/>
              <a:t>Evropian</a:t>
            </a:r>
            <a:endParaRPr lang="en-US" sz="6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5" y="5486400"/>
            <a:ext cx="6826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090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5" y="5486400"/>
            <a:ext cx="6826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81000" y="1897082"/>
            <a:ext cx="76200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dirty="0" smtClean="0"/>
              <a:t>P</a:t>
            </a:r>
            <a:r>
              <a:rPr lang="sq-AL" dirty="0" err="1" smtClean="0"/>
              <a:t>ërcakton</a:t>
            </a:r>
            <a:r>
              <a:rPr lang="sq-AL" dirty="0" smtClean="0"/>
              <a:t> </a:t>
            </a:r>
            <a:r>
              <a:rPr lang="sq-AL" dirty="0"/>
              <a:t>detyrimet e tregtarit që ofron shërbime financiare ndaj konsumatorëve në largësi. Në këto shërbime financiare, përfshihet çdo lloj shërbimi me natyrë bankare, kredie, sigurimi, pensionet vullnetare, investimi, </a:t>
            </a:r>
            <a:r>
              <a:rPr lang="sq-AL" dirty="0" err="1" smtClean="0"/>
              <a:t>etj</a:t>
            </a:r>
            <a:r>
              <a:rPr lang="en-US" dirty="0" smtClean="0"/>
              <a:t>.</a:t>
            </a:r>
            <a:r>
              <a:rPr lang="sq-AL" dirty="0" smtClean="0"/>
              <a:t>, </a:t>
            </a:r>
            <a:r>
              <a:rPr lang="sq-AL" dirty="0"/>
              <a:t>i siguruar konsumatorëve nëpërmjet mjeteve të </a:t>
            </a:r>
            <a:r>
              <a:rPr lang="sq-AL" dirty="0"/>
              <a:t>komunikimit </a:t>
            </a:r>
            <a:r>
              <a:rPr lang="sq-AL" dirty="0" smtClean="0"/>
              <a:t>në </a:t>
            </a:r>
            <a:r>
              <a:rPr lang="sq-AL" dirty="0"/>
              <a:t>largësi. </a:t>
            </a:r>
            <a:endParaRPr lang="en-US" dirty="0" smtClean="0"/>
          </a:p>
          <a:p>
            <a:pPr lvl="0"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sq-AL" dirty="0" smtClean="0"/>
              <a:t>Tregtarët </a:t>
            </a:r>
            <a:r>
              <a:rPr lang="sq-AL" dirty="0"/>
              <a:t>duhet </a:t>
            </a:r>
            <a:r>
              <a:rPr lang="sq-AL" dirty="0" smtClean="0"/>
              <a:t>t</a:t>
            </a:r>
            <a:r>
              <a:rPr lang="en-US" dirty="0" smtClean="0"/>
              <a:t>’</a:t>
            </a:r>
            <a:r>
              <a:rPr lang="sq-AL" dirty="0" smtClean="0"/>
              <a:t>i </a:t>
            </a:r>
            <a:r>
              <a:rPr lang="sq-AL" dirty="0"/>
              <a:t>sigurojnë konsumatorëve informacionin e nevojshëm përpara lidhjes dhe pas lidhjes </a:t>
            </a:r>
            <a:r>
              <a:rPr lang="sq-AL" dirty="0"/>
              <a:t>së </a:t>
            </a:r>
            <a:r>
              <a:rPr lang="sq-AL" dirty="0"/>
              <a:t>kontratës </a:t>
            </a:r>
            <a:r>
              <a:rPr lang="sq-AL" dirty="0"/>
              <a:t>të </a:t>
            </a:r>
            <a:r>
              <a:rPr lang="sq-AL" dirty="0" smtClean="0"/>
              <a:t>shërbimi</a:t>
            </a:r>
            <a:r>
              <a:rPr lang="en-US" dirty="0" smtClean="0"/>
              <a:t>t</a:t>
            </a:r>
            <a:r>
              <a:rPr lang="sq-AL" dirty="0" smtClean="0"/>
              <a:t> </a:t>
            </a:r>
            <a:r>
              <a:rPr lang="sq-AL" dirty="0"/>
              <a:t>financiar </a:t>
            </a:r>
            <a:r>
              <a:rPr lang="sq-AL" dirty="0"/>
              <a:t>në </a:t>
            </a:r>
            <a:r>
              <a:rPr lang="sq-AL" dirty="0"/>
              <a:t>largësi, që duhet </a:t>
            </a:r>
            <a:r>
              <a:rPr lang="sq-AL" dirty="0"/>
              <a:t>të </a:t>
            </a:r>
            <a:r>
              <a:rPr lang="sq-AL" dirty="0"/>
              <a:t>jetë i qartë, i kuptueshëm dhe jo çorientues për konsumatorin, njoftimin për të drejtën e konsumatorit për heqjen dorë nga kontrata, si dhe </a:t>
            </a:r>
            <a:r>
              <a:rPr lang="sq-AL" dirty="0" smtClean="0"/>
              <a:t>detyrimi</a:t>
            </a:r>
            <a:r>
              <a:rPr lang="en-US" dirty="0" smtClean="0"/>
              <a:t>n</a:t>
            </a:r>
            <a:r>
              <a:rPr lang="sq-AL" dirty="0" smtClean="0"/>
              <a:t> </a:t>
            </a:r>
            <a:r>
              <a:rPr lang="sq-AL" dirty="0"/>
              <a:t>për dhënien me shkrim të këtij informacioni njëkohësisht dhe </a:t>
            </a:r>
            <a:r>
              <a:rPr lang="sq-AL" dirty="0"/>
              <a:t>të </a:t>
            </a:r>
            <a:r>
              <a:rPr lang="sq-AL" dirty="0"/>
              <a:t>kushteve </a:t>
            </a:r>
            <a:r>
              <a:rPr lang="sq-AL" dirty="0"/>
              <a:t>të </a:t>
            </a:r>
            <a:r>
              <a:rPr lang="sq-AL" dirty="0"/>
              <a:t>kontratës </a:t>
            </a:r>
            <a:r>
              <a:rPr lang="sq-AL" dirty="0"/>
              <a:t>në gjuhën </a:t>
            </a:r>
            <a:r>
              <a:rPr lang="sq-AL" dirty="0"/>
              <a:t>shqip</a:t>
            </a:r>
            <a:r>
              <a:rPr lang="sq-AL" dirty="0" smtClean="0"/>
              <a:t>.</a:t>
            </a:r>
            <a:r>
              <a:rPr lang="sq-AL" dirty="0"/>
              <a:t> 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508337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q-AL" sz="2400" spc="-1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Shërbimet financiare në largësi </a:t>
            </a:r>
            <a:endParaRPr lang="en-US" sz="2400" spc="-100" dirty="0">
              <a:solidFill>
                <a:schemeClr val="tx2"/>
              </a:solidFill>
              <a:latin typeface="Times New Roman"/>
              <a:ea typeface="Times New Roman"/>
              <a:cs typeface="Times New Roman"/>
            </a:endParaRPr>
          </a:p>
          <a:p>
            <a:pPr algn="ctr"/>
            <a:r>
              <a:rPr lang="sq-AL" sz="2400" spc="-1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VKM nr. 615, </a:t>
            </a:r>
            <a:r>
              <a:rPr lang="sq-AL" sz="2400" spc="-100" dirty="0" err="1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dat</a:t>
            </a:r>
            <a:r>
              <a:rPr lang="en-US" sz="2400" spc="-100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ë</a:t>
            </a:r>
            <a:r>
              <a:rPr lang="sq-AL" sz="2400" spc="-100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sq-AL" sz="2400" spc="-1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7.09.2011 “Për tregtimin në largësi </a:t>
            </a:r>
            <a:r>
              <a:rPr lang="sq-AL" sz="2400" spc="-100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t</a:t>
            </a:r>
            <a:r>
              <a:rPr lang="en-US" sz="2400" spc="-100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ë</a:t>
            </a:r>
            <a:r>
              <a:rPr lang="sq-AL" sz="2400" spc="-100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lang="sq-AL" sz="2400" spc="-1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shërbimeve financiare për konsumatorët”</a:t>
            </a:r>
          </a:p>
        </p:txBody>
      </p:sp>
    </p:spTree>
    <p:extLst>
      <p:ext uri="{BB962C8B-B14F-4D97-AF65-F5344CB8AC3E}">
        <p14:creationId xmlns:p14="http://schemas.microsoft.com/office/powerpoint/2010/main" val="33055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5" y="5486400"/>
            <a:ext cx="6826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81001" y="1447086"/>
            <a:ext cx="800099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dirty="0"/>
              <a:t>Në këtë kuadër, do të vijojë bashkëpunimi me Bankën e Shqipërisë, për sa i takon </a:t>
            </a:r>
            <a:r>
              <a:rPr lang="sq-AL" dirty="0" err="1"/>
              <a:t>transpozimit</a:t>
            </a:r>
            <a:r>
              <a:rPr lang="sq-AL" dirty="0"/>
              <a:t> të parimeve kryesore të Direktivave të fundit të </a:t>
            </a:r>
            <a:r>
              <a:rPr lang="sq-AL" dirty="0" smtClean="0"/>
              <a:t>BE</a:t>
            </a:r>
            <a:r>
              <a:rPr lang="en-US" dirty="0"/>
              <a:t>-</a:t>
            </a:r>
            <a:r>
              <a:rPr lang="en-US" dirty="0" err="1"/>
              <a:t>së</a:t>
            </a:r>
            <a:r>
              <a:rPr lang="sq-AL" dirty="0" smtClean="0"/>
              <a:t>, </a:t>
            </a:r>
            <a:r>
              <a:rPr lang="sq-AL" dirty="0"/>
              <a:t>të cilat lidhen me çështjet e mbrojtjes së konsumatorëve, respektivisht: </a:t>
            </a: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sq-AL" dirty="0" smtClean="0"/>
              <a:t>2014/17/EU </a:t>
            </a:r>
            <a:r>
              <a:rPr lang="sq-AL" dirty="0"/>
              <a:t>“Për kredinë </a:t>
            </a:r>
            <a:r>
              <a:rPr lang="sq-AL" dirty="0" err="1" smtClean="0"/>
              <a:t>hipetek</a:t>
            </a:r>
            <a:r>
              <a:rPr lang="en-US" dirty="0" smtClean="0"/>
              <a:t>a</a:t>
            </a:r>
            <a:r>
              <a:rPr lang="sq-AL" dirty="0" smtClean="0"/>
              <a:t>re</a:t>
            </a:r>
            <a:r>
              <a:rPr lang="sq-AL" dirty="0"/>
              <a:t>”, që ka të </a:t>
            </a:r>
            <a:r>
              <a:rPr lang="sq-AL" dirty="0"/>
              <a:t>bëjë </a:t>
            </a:r>
            <a:r>
              <a:rPr lang="sq-AL" dirty="0"/>
              <a:t>me marrëveshjet e kredisë për konsumatorët me pronën e paluajtshme dhe që ka për </a:t>
            </a:r>
            <a:r>
              <a:rPr lang="sq-AL" dirty="0"/>
              <a:t>qëllim </a:t>
            </a:r>
            <a:r>
              <a:rPr lang="sq-AL" dirty="0"/>
              <a:t>krijimin e një tregu të kredisë hipotekare me një nivel të lartë të mbrojtjes së </a:t>
            </a:r>
            <a:r>
              <a:rPr lang="sq-AL" dirty="0" smtClean="0"/>
              <a:t>konsumatorit</a:t>
            </a:r>
            <a:r>
              <a:rPr lang="en-US" dirty="0" smtClean="0"/>
              <a:t>.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sq-AL" dirty="0" smtClean="0"/>
              <a:t>2014/92/EU </a:t>
            </a:r>
            <a:r>
              <a:rPr lang="sq-AL" dirty="0"/>
              <a:t>“Për krahasimin e tarifave në lidhje me llogaritë e pagesave, ndryshimin </a:t>
            </a:r>
            <a:r>
              <a:rPr lang="en-US" dirty="0" smtClean="0"/>
              <a:t>e</a:t>
            </a:r>
            <a:r>
              <a:rPr lang="sq-AL" dirty="0" smtClean="0"/>
              <a:t> </a:t>
            </a:r>
            <a:r>
              <a:rPr lang="sq-AL" dirty="0"/>
              <a:t>llogarive të pagesave”. Kjo </a:t>
            </a:r>
            <a:r>
              <a:rPr lang="sq-AL" dirty="0"/>
              <a:t>direktivë </a:t>
            </a:r>
            <a:r>
              <a:rPr lang="sq-AL" dirty="0"/>
              <a:t>synon përmirësimin e ndjeshëm të transparencës </a:t>
            </a:r>
            <a:r>
              <a:rPr lang="sq-AL" dirty="0" smtClean="0"/>
              <a:t>së </a:t>
            </a:r>
            <a:r>
              <a:rPr lang="sq-AL" dirty="0"/>
              <a:t>tarifave të llogarive bankare dhe e bën më të lehtë kalimin e një </a:t>
            </a:r>
            <a:r>
              <a:rPr lang="sq-AL" dirty="0" smtClean="0"/>
              <a:t>llogari</a:t>
            </a:r>
            <a:r>
              <a:rPr lang="en-US" dirty="0" smtClean="0"/>
              <a:t>e </a:t>
            </a:r>
            <a:r>
              <a:rPr lang="sq-AL" dirty="0" smtClean="0"/>
              <a:t>bankare </a:t>
            </a:r>
            <a:r>
              <a:rPr lang="sq-AL" dirty="0"/>
              <a:t>nga një bankë në tjetrën.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Vazhdim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vlerësimit</a:t>
            </a:r>
            <a:r>
              <a:rPr lang="en-US" dirty="0" smtClean="0"/>
              <a:t> </a:t>
            </a:r>
            <a:r>
              <a:rPr lang="en-US" dirty="0" smtClean="0"/>
              <a:t>nga KMK dhe BSH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shqyrtimin</a:t>
            </a:r>
            <a:r>
              <a:rPr lang="en-US" dirty="0" smtClean="0"/>
              <a:t> e </a:t>
            </a:r>
            <a:r>
              <a:rPr lang="en-US" dirty="0" err="1"/>
              <a:t>praktikave</a:t>
            </a:r>
            <a:r>
              <a:rPr lang="en-US" dirty="0"/>
              <a:t> të </a:t>
            </a:r>
            <a:r>
              <a:rPr lang="en-US" dirty="0" err="1"/>
              <a:t>bankave</a:t>
            </a:r>
            <a:r>
              <a:rPr lang="en-US" dirty="0"/>
              <a:t>, </a:t>
            </a:r>
            <a:r>
              <a:rPr lang="en-US" dirty="0" err="1"/>
              <a:t>rast</a:t>
            </a:r>
            <a:r>
              <a:rPr lang="en-US" dirty="0"/>
              <a:t> pas </a:t>
            </a:r>
            <a:r>
              <a:rPr lang="en-US" dirty="0" err="1" smtClean="0"/>
              <a:t>rasti</a:t>
            </a:r>
            <a:r>
              <a:rPr lang="en-US" dirty="0" smtClean="0"/>
              <a:t>,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zbatimin</a:t>
            </a:r>
            <a:r>
              <a:rPr lang="en-US" dirty="0" smtClean="0"/>
              <a:t> e </a:t>
            </a:r>
            <a:r>
              <a:rPr lang="en-US" dirty="0" err="1" smtClean="0"/>
              <a:t>legjislacionit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Kredin</a:t>
            </a:r>
            <a:r>
              <a:rPr lang="sq-AL" dirty="0"/>
              <a:t>ë</a:t>
            </a:r>
            <a:r>
              <a:rPr lang="en-US" dirty="0" smtClean="0"/>
              <a:t> Konsumatore.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sq-AL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79437"/>
            <a:ext cx="3048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31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62055"/>
            <a:ext cx="7848600" cy="260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285750" algn="just">
              <a:buNone/>
            </a:pPr>
            <a:r>
              <a:rPr lang="en-US" sz="1800" dirty="0"/>
              <a:t>4. </a:t>
            </a:r>
            <a:r>
              <a:rPr lang="en-US" sz="1800" dirty="0" smtClean="0"/>
              <a:t> </a:t>
            </a:r>
            <a:r>
              <a:rPr lang="en-US" sz="1800" dirty="0" err="1" smtClean="0"/>
              <a:t>Rritjen</a:t>
            </a:r>
            <a:r>
              <a:rPr lang="en-US" sz="1800" dirty="0" smtClean="0"/>
              <a:t> </a:t>
            </a:r>
            <a:r>
              <a:rPr lang="en-US" sz="1800" dirty="0"/>
              <a:t>e  </a:t>
            </a:r>
            <a:r>
              <a:rPr lang="en-US" sz="1800" dirty="0" err="1"/>
              <a:t>gamës</a:t>
            </a:r>
            <a:r>
              <a:rPr lang="en-US" sz="1800" dirty="0"/>
              <a:t> </a:t>
            </a:r>
            <a:r>
              <a:rPr lang="en-US" sz="1800" dirty="0" err="1"/>
              <a:t>së</a:t>
            </a:r>
            <a:r>
              <a:rPr lang="en-US" sz="1800" dirty="0"/>
              <a:t> </a:t>
            </a:r>
            <a:r>
              <a:rPr lang="en-US" sz="1800" dirty="0" err="1" smtClean="0"/>
              <a:t>sh</a:t>
            </a:r>
            <a:r>
              <a:rPr lang="sq-AL" sz="1800" dirty="0"/>
              <a:t>ë</a:t>
            </a:r>
            <a:r>
              <a:rPr lang="en-US" sz="1800" dirty="0" err="1" smtClean="0"/>
              <a:t>rbimeve</a:t>
            </a:r>
            <a:r>
              <a:rPr lang="en-US" sz="1800" dirty="0" smtClean="0"/>
              <a:t> </a:t>
            </a:r>
            <a:r>
              <a:rPr lang="en-US" sz="1800" dirty="0" err="1" smtClean="0"/>
              <a:t>financiare</a:t>
            </a:r>
            <a:r>
              <a:rPr lang="en-US" sz="1800" dirty="0" smtClean="0"/>
              <a:t> </a:t>
            </a:r>
            <a:r>
              <a:rPr lang="en-US" sz="1800" dirty="0"/>
              <a:t>n</a:t>
            </a:r>
            <a:r>
              <a:rPr lang="sq-AL" sz="1800" dirty="0"/>
              <a:t>ë</a:t>
            </a:r>
            <a:r>
              <a:rPr lang="en-US" sz="1800" dirty="0"/>
              <a:t> </a:t>
            </a:r>
            <a:r>
              <a:rPr lang="en-US" sz="1800" dirty="0" err="1"/>
              <a:t>larg</a:t>
            </a:r>
            <a:r>
              <a:rPr lang="sq-AL" sz="1800" dirty="0"/>
              <a:t>ë</a:t>
            </a:r>
            <a:r>
              <a:rPr lang="en-US" sz="1800" dirty="0" err="1"/>
              <a:t>si</a:t>
            </a:r>
            <a:r>
              <a:rPr lang="en-US" sz="1800" dirty="0"/>
              <a:t>, n</a:t>
            </a:r>
            <a:r>
              <a:rPr lang="sq-AL" sz="1800" dirty="0"/>
              <a:t>ë</a:t>
            </a:r>
            <a:r>
              <a:rPr lang="en-US" sz="1800" dirty="0"/>
              <a:t> </a:t>
            </a:r>
            <a:r>
              <a:rPr lang="en-US" sz="1800" dirty="0" err="1"/>
              <a:t>baz</a:t>
            </a:r>
            <a:r>
              <a:rPr lang="sq-AL" sz="1800" dirty="0"/>
              <a:t>ë</a:t>
            </a:r>
            <a:r>
              <a:rPr lang="en-US" sz="1800" dirty="0"/>
              <a:t> </a:t>
            </a:r>
            <a:r>
              <a:rPr lang="en-US" sz="1800" dirty="0" smtClean="0"/>
              <a:t>t</a:t>
            </a:r>
            <a:r>
              <a:rPr lang="sq-AL" sz="1800" dirty="0" smtClean="0"/>
              <a:t>ë</a:t>
            </a:r>
            <a:r>
              <a:rPr lang="en-US" sz="1800" dirty="0" smtClean="0"/>
              <a:t> </a:t>
            </a:r>
            <a:r>
              <a:rPr lang="en-US" sz="1800" dirty="0" smtClean="0"/>
              <a:t>VKM </a:t>
            </a:r>
            <a:r>
              <a:rPr lang="en-US" sz="1800" dirty="0"/>
              <a:t>nr. 615, </a:t>
            </a:r>
            <a:r>
              <a:rPr lang="en-US" sz="1800" dirty="0" err="1" smtClean="0"/>
              <a:t>dat</a:t>
            </a:r>
            <a:r>
              <a:rPr lang="sq-AL" sz="1800" dirty="0"/>
              <a:t>ë</a:t>
            </a:r>
            <a:r>
              <a:rPr lang="en-US" sz="1800" dirty="0" smtClean="0"/>
              <a:t> </a:t>
            </a:r>
            <a:r>
              <a:rPr lang="en-US" sz="1800" dirty="0"/>
              <a:t>7.09.2011, </a:t>
            </a:r>
            <a:r>
              <a:rPr lang="en-US" sz="1800" dirty="0" err="1"/>
              <a:t>për</a:t>
            </a:r>
            <a:r>
              <a:rPr lang="en-US" sz="1800" dirty="0"/>
              <a:t> </a:t>
            </a:r>
            <a:r>
              <a:rPr lang="en-US" sz="1800" dirty="0" err="1"/>
              <a:t>lehtësimin</a:t>
            </a:r>
            <a:r>
              <a:rPr lang="en-US" sz="1800" dirty="0"/>
              <a:t>  e </a:t>
            </a:r>
            <a:r>
              <a:rPr lang="en-US" sz="1800" dirty="0" err="1"/>
              <a:t>konsumatorëve</a:t>
            </a:r>
            <a:r>
              <a:rPr lang="en-US" sz="1800" dirty="0"/>
              <a:t>.</a:t>
            </a:r>
          </a:p>
          <a:p>
            <a:pPr marL="571500" indent="-457200" algn="just">
              <a:buFont typeface="+mj-lt"/>
              <a:buAutoNum type="arabicPeriod"/>
            </a:pPr>
            <a:endParaRPr lang="en-US" sz="1800" dirty="0"/>
          </a:p>
          <a:p>
            <a:pPr marL="400050" indent="-285750" algn="just">
              <a:buNone/>
            </a:pPr>
            <a:r>
              <a:rPr lang="en-US" sz="1800" dirty="0"/>
              <a:t>5. </a:t>
            </a:r>
            <a:r>
              <a:rPr lang="sq-AL" sz="1800" dirty="0"/>
              <a:t>MZHETTS ka planifikuar gjatë periudhës 2016-2017, </a:t>
            </a:r>
            <a:r>
              <a:rPr lang="sq-AL" sz="1800" dirty="0" err="1"/>
              <a:t>amendimin</a:t>
            </a:r>
            <a:r>
              <a:rPr lang="sq-AL" sz="1800" dirty="0"/>
              <a:t> e Ligjit të Mbrojtjes së konsumatorëve, me synim përmirësimin e nivelit të mbrojtjes së konsumatorëve dhe harmonizimin </a:t>
            </a:r>
            <a:r>
              <a:rPr lang="sq-AL" sz="1800" dirty="0"/>
              <a:t>më </a:t>
            </a:r>
            <a:r>
              <a:rPr lang="sq-AL" sz="1800" dirty="0"/>
              <a:t>të </a:t>
            </a:r>
            <a:r>
              <a:rPr lang="sq-AL" sz="1800" dirty="0"/>
              <a:t>mirë </a:t>
            </a:r>
            <a:r>
              <a:rPr lang="sq-AL" sz="1800" dirty="0"/>
              <a:t>me legjislacionin evropian, konkretisht direktivën e </a:t>
            </a:r>
            <a:r>
              <a:rPr lang="sq-AL" sz="1800" dirty="0" smtClean="0"/>
              <a:t>BE</a:t>
            </a:r>
            <a:r>
              <a:rPr lang="en-US" sz="1800" dirty="0" smtClean="0"/>
              <a:t>-s</a:t>
            </a:r>
            <a:r>
              <a:rPr lang="sq-AL" sz="1800"/>
              <a:t>ë </a:t>
            </a:r>
            <a:r>
              <a:rPr lang="sq-AL" sz="1800" dirty="0"/>
              <a:t>“Mbi të drejtat e konsumatorëve”.</a:t>
            </a:r>
            <a:endParaRPr lang="en-US" sz="1800" dirty="0"/>
          </a:p>
          <a:p>
            <a:pPr algn="just"/>
            <a:endParaRPr lang="sq-A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79437"/>
            <a:ext cx="3048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382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5" y="5486400"/>
            <a:ext cx="6826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533400" y="1295400"/>
            <a:ext cx="7620000" cy="4343400"/>
            <a:chOff x="1745361" y="185490"/>
            <a:chExt cx="6039065" cy="213659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1745361" y="185490"/>
              <a:ext cx="6039065" cy="2136597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1745361" y="185490"/>
              <a:ext cx="6039065" cy="21365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114300" lvl="1" indent="-114300" algn="just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sq-AL" kern="1200" dirty="0"/>
            </a:p>
            <a:p>
              <a:pPr marL="0" lvl="1" algn="just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kern="1200" dirty="0" smtClean="0"/>
            </a:p>
            <a:p>
              <a:pPr marL="0" lvl="1" algn="just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dirty="0">
                <a:solidFill>
                  <a:schemeClr val="tx1"/>
                </a:solidFill>
              </a:endParaRPr>
            </a:p>
            <a:p>
              <a:pPr marL="0" lvl="1" algn="just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kern="1200" dirty="0" smtClean="0">
                <a:solidFill>
                  <a:schemeClr val="tx1"/>
                </a:solidFill>
              </a:endParaRPr>
            </a:p>
            <a:p>
              <a:pPr marL="0" lvl="1" algn="just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dirty="0">
                <a:solidFill>
                  <a:schemeClr val="tx1"/>
                </a:solidFill>
              </a:endParaRPr>
            </a:p>
            <a:p>
              <a:pPr marL="0" lvl="1" algn="just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sq-AL" kern="1200" dirty="0" smtClean="0">
                  <a:solidFill>
                    <a:schemeClr val="tx1"/>
                  </a:solidFill>
                </a:rPr>
                <a:t>Ligji nr. 9902, datë 17. 04.2011 “Për mbrojtjen e konsumatorëve”,  i ndryshuar, përcakton  fushën e zbatimit të tij,</a:t>
              </a:r>
              <a:r>
                <a:rPr lang="en-US" kern="1200" dirty="0" smtClean="0">
                  <a:solidFill>
                    <a:schemeClr val="tx1"/>
                  </a:solidFill>
                </a:rPr>
                <a:t> </a:t>
              </a:r>
              <a:r>
                <a:rPr lang="sq-AL" kern="1200" dirty="0" smtClean="0">
                  <a:solidFill>
                    <a:schemeClr val="tx1"/>
                  </a:solidFill>
                </a:rPr>
                <a:t>ku përfshihen të gjitha llojet e marrëdhënieve ndërmjet </a:t>
              </a:r>
              <a:r>
                <a:rPr lang="sq-AL" kern="1200" dirty="0" smtClean="0">
                  <a:solidFill>
                    <a:schemeClr val="tx1"/>
                  </a:solidFill>
                </a:rPr>
                <a:t>tregtar</a:t>
              </a:r>
              <a:r>
                <a:rPr lang="sq-AL" dirty="0">
                  <a:solidFill>
                    <a:schemeClr val="tx1"/>
                  </a:solidFill>
                </a:rPr>
                <a:t>ë</a:t>
              </a:r>
              <a:r>
                <a:rPr lang="sq-AL" kern="1200" dirty="0" smtClean="0">
                  <a:solidFill>
                    <a:schemeClr val="tx1"/>
                  </a:solidFill>
                </a:rPr>
                <a:t>ve </a:t>
              </a:r>
              <a:r>
                <a:rPr lang="sq-AL" kern="1200" dirty="0" smtClean="0">
                  <a:solidFill>
                    <a:schemeClr val="tx1"/>
                  </a:solidFill>
                </a:rPr>
                <a:t>dhe konsumatorëve, që kanë të bëjnë me mallrat e konsumatorëve dhe shërbimet. </a:t>
              </a:r>
              <a:endParaRPr lang="en-US" kern="1200" dirty="0" smtClean="0">
                <a:solidFill>
                  <a:schemeClr val="tx1"/>
                </a:solidFill>
              </a:endParaRPr>
            </a:p>
            <a:p>
              <a:pPr marL="114300" lvl="1" indent="-114300" algn="just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dirty="0">
                <a:solidFill>
                  <a:schemeClr val="tx1"/>
                </a:solidFill>
              </a:endParaRPr>
            </a:p>
            <a:p>
              <a:pPr marL="0" lvl="1" algn="just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sq-AL" kern="1200" dirty="0" smtClean="0">
                  <a:solidFill>
                    <a:schemeClr val="tx1"/>
                  </a:solidFill>
                </a:rPr>
                <a:t>Në  rastet, kur ka ligje specifike apo </a:t>
              </a:r>
              <a:r>
                <a:rPr lang="sq-AL" kern="1200" dirty="0" smtClean="0">
                  <a:solidFill>
                    <a:schemeClr val="tx1"/>
                  </a:solidFill>
                </a:rPr>
                <a:t>dispozita </a:t>
              </a:r>
              <a:r>
                <a:rPr lang="sq-AL" kern="1200" dirty="0" smtClean="0">
                  <a:solidFill>
                    <a:schemeClr val="tx1"/>
                  </a:solidFill>
                </a:rPr>
                <a:t>të tjera ligjore për fushat specifike, zbatohen ato dispozita që japin trajtime </a:t>
              </a:r>
              <a:r>
                <a:rPr lang="sq-AL" kern="1200" dirty="0" smtClean="0">
                  <a:solidFill>
                    <a:schemeClr val="tx1"/>
                  </a:solidFill>
                </a:rPr>
                <a:t>m</a:t>
              </a:r>
              <a:r>
                <a:rPr lang="sq-AL" dirty="0">
                  <a:solidFill>
                    <a:schemeClr val="tx1"/>
                  </a:solidFill>
                </a:rPr>
                <a:t>ë</a:t>
              </a:r>
              <a:r>
                <a:rPr lang="sq-AL" kern="1200" dirty="0" smtClean="0">
                  <a:solidFill>
                    <a:schemeClr val="tx1"/>
                  </a:solidFill>
                </a:rPr>
                <a:t> t</a:t>
              </a:r>
              <a:r>
                <a:rPr lang="sq-AL" dirty="0">
                  <a:solidFill>
                    <a:schemeClr val="tx1"/>
                  </a:solidFill>
                </a:rPr>
                <a:t>ë</a:t>
              </a:r>
              <a:r>
                <a:rPr lang="sq-AL" kern="1200" dirty="0" smtClean="0">
                  <a:solidFill>
                    <a:schemeClr val="tx1"/>
                  </a:solidFill>
                </a:rPr>
                <a:t> </a:t>
              </a:r>
              <a:r>
                <a:rPr lang="sq-AL" kern="1200" dirty="0" smtClean="0">
                  <a:solidFill>
                    <a:schemeClr val="tx1"/>
                  </a:solidFill>
                </a:rPr>
                <a:t>favorshme për mbrojtjen e </a:t>
              </a:r>
              <a:r>
                <a:rPr lang="sq-AL" kern="1200" dirty="0" smtClean="0">
                  <a:solidFill>
                    <a:schemeClr val="tx1"/>
                  </a:solidFill>
                </a:rPr>
                <a:t>t</a:t>
              </a:r>
              <a:r>
                <a:rPr lang="sq-AL" dirty="0">
                  <a:solidFill>
                    <a:schemeClr val="tx1"/>
                  </a:solidFill>
                </a:rPr>
                <a:t>ë</a:t>
              </a:r>
              <a:r>
                <a:rPr lang="sq-AL" kern="1200" dirty="0" smtClean="0">
                  <a:solidFill>
                    <a:schemeClr val="tx1"/>
                  </a:solidFill>
                </a:rPr>
                <a:t> </a:t>
              </a:r>
              <a:r>
                <a:rPr lang="sq-AL" kern="1200" dirty="0" smtClean="0">
                  <a:solidFill>
                    <a:schemeClr val="tx1"/>
                  </a:solidFill>
                </a:rPr>
                <a:t>drejtave </a:t>
              </a:r>
              <a:r>
                <a:rPr lang="sq-AL" kern="1200" dirty="0" smtClean="0">
                  <a:solidFill>
                    <a:schemeClr val="tx1"/>
                  </a:solidFill>
                </a:rPr>
                <a:t>t</a:t>
              </a:r>
              <a:r>
                <a:rPr lang="sq-AL" dirty="0">
                  <a:solidFill>
                    <a:schemeClr val="tx1"/>
                  </a:solidFill>
                </a:rPr>
                <a:t>ë</a:t>
              </a:r>
              <a:r>
                <a:rPr lang="sq-AL" kern="1200" dirty="0" smtClean="0">
                  <a:solidFill>
                    <a:schemeClr val="tx1"/>
                  </a:solidFill>
                </a:rPr>
                <a:t> </a:t>
              </a:r>
              <a:r>
                <a:rPr lang="sq-AL" kern="1200" dirty="0" smtClean="0">
                  <a:solidFill>
                    <a:schemeClr val="tx1"/>
                  </a:solidFill>
                </a:rPr>
                <a:t>konsumatorëve. Kjo dispozitë ka për qëllim forcimin e mbrojtjes së pozitës së konsumatorit në treg.</a:t>
              </a:r>
              <a:endParaRPr lang="en-US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533400" y="697468"/>
            <a:ext cx="228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BAZA LIGJORE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295400"/>
            <a:ext cx="762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q-AL" dirty="0"/>
              <a:t>Në zbatim të MSA-së, si dhe nën ndikimin e zhvillimit ekonomik dhe tregtar në Shqipëri, u adoptua një rregullim i ri ligjor për mbrojtjen e konsumatorit, nëpërmjet miratimit të </a:t>
            </a:r>
            <a:r>
              <a:rPr lang="sq-AL" dirty="0" smtClean="0"/>
              <a:t>Ligjit </a:t>
            </a:r>
            <a:r>
              <a:rPr lang="sq-AL" dirty="0"/>
              <a:t>nr. 9902, datë 17.04.2008 “Për mbrojtjen e konsumatorëve”, i </a:t>
            </a:r>
            <a:r>
              <a:rPr lang="sq-AL" dirty="0" err="1"/>
              <a:t>amenduar</a:t>
            </a:r>
            <a:r>
              <a:rPr lang="sq-AL" dirty="0"/>
              <a:t> </a:t>
            </a:r>
            <a:r>
              <a:rPr lang="sq-AL" dirty="0"/>
              <a:t>në </a:t>
            </a:r>
            <a:r>
              <a:rPr lang="sq-AL" dirty="0"/>
              <a:t>korrik 2011 me qëllim harmonizimin e mëtejshëm të tij me legjislacionin përkatës të B</a:t>
            </a:r>
            <a:r>
              <a:rPr lang="en-US" dirty="0" smtClean="0"/>
              <a:t>E-s</a:t>
            </a:r>
            <a:r>
              <a:rPr lang="sq-AL" dirty="0" smtClean="0"/>
              <a:t>ë</a:t>
            </a:r>
            <a:r>
              <a:rPr lang="en-US" dirty="0" smtClean="0"/>
              <a:t>.</a:t>
            </a: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11428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5" y="5486400"/>
            <a:ext cx="6826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319992"/>
            <a:ext cx="7924800" cy="3471208"/>
          </a:xfrm>
        </p:spPr>
        <p:txBody>
          <a:bodyPr/>
          <a:lstStyle/>
          <a:p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Kredia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konsumatore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këtë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ligj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rregullohet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nëpërmjet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neneve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44-45.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Dispozitat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ligjore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synojnë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të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detyrojnë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institucionet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financiare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dhënien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e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informacionit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të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nevojshëm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që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konsumatorit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duhet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për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të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bërë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zgjedhjen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e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duhur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dhe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të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mirë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për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të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Çdo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publicitet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lidhje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me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marrëveshjet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e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kredisë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e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cila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tregon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një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normë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interesi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apo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ndonjë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shifër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lidhje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me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çmimin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e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kredisë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për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konsumatorët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duhet të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përfshijë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informacionin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standard të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përcaktuar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këtë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nen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si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më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poshtë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sq-AL" sz="2400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4608"/>
            <a:ext cx="7391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spc="-100" dirty="0" smtClean="0">
              <a:solidFill>
                <a:schemeClr val="tx2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200000"/>
              </a:lnSpc>
            </a:pPr>
            <a:r>
              <a:rPr lang="en-US" sz="2400" spc="-100" dirty="0" err="1" smtClean="0">
                <a:latin typeface="Times New Roman"/>
                <a:ea typeface="Times New Roman"/>
                <a:cs typeface="Times New Roman"/>
              </a:rPr>
              <a:t>Kredia</a:t>
            </a:r>
            <a:r>
              <a:rPr lang="en-US" sz="2400" spc="-1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spc="-100" dirty="0">
                <a:latin typeface="Times New Roman"/>
                <a:ea typeface="Times New Roman"/>
                <a:cs typeface="Times New Roman"/>
              </a:rPr>
              <a:t>konsumatore </a:t>
            </a:r>
            <a:r>
              <a:rPr lang="en-US" sz="2400" spc="-100" dirty="0" err="1">
                <a:latin typeface="Times New Roman"/>
                <a:ea typeface="Times New Roman"/>
                <a:cs typeface="Times New Roman"/>
              </a:rPr>
              <a:t>në</a:t>
            </a:r>
            <a:r>
              <a:rPr lang="en-US" sz="2400" spc="-1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spc="-100" dirty="0" err="1">
                <a:latin typeface="Times New Roman"/>
                <a:ea typeface="Times New Roman"/>
                <a:cs typeface="Times New Roman"/>
              </a:rPr>
              <a:t>ligjin</a:t>
            </a:r>
            <a:r>
              <a:rPr lang="en-US" sz="2400" spc="-100" dirty="0">
                <a:latin typeface="Times New Roman"/>
                <a:ea typeface="Times New Roman"/>
                <a:cs typeface="Times New Roman"/>
              </a:rPr>
              <a:t> 9902/2008, </a:t>
            </a:r>
            <a:r>
              <a:rPr lang="en-US" sz="2400" spc="-100" dirty="0" err="1">
                <a:latin typeface="Times New Roman"/>
                <a:ea typeface="Times New Roman"/>
                <a:cs typeface="Times New Roman"/>
              </a:rPr>
              <a:t>i</a:t>
            </a:r>
            <a:r>
              <a:rPr lang="en-US" sz="2400" spc="-1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spc="-100" dirty="0" err="1">
                <a:latin typeface="Times New Roman"/>
                <a:ea typeface="Times New Roman"/>
                <a:cs typeface="Times New Roman"/>
              </a:rPr>
              <a:t>ndryshuar</a:t>
            </a:r>
            <a:r>
              <a:rPr lang="en-US" sz="2400" spc="-100" dirty="0">
                <a:latin typeface="Times New Roman"/>
                <a:ea typeface="Times New Roman"/>
                <a:cs typeface="Times New Roman"/>
              </a:rPr>
              <a:t>, </a:t>
            </a:r>
            <a:endParaRPr lang="en-US" sz="2400" spc="-100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200000"/>
              </a:lnSpc>
            </a:pPr>
            <a:r>
              <a:rPr lang="en-US" sz="2400" spc="-100" dirty="0" err="1" smtClean="0">
                <a:latin typeface="Times New Roman"/>
                <a:ea typeface="Times New Roman"/>
                <a:cs typeface="Times New Roman"/>
              </a:rPr>
              <a:t>rregullohet</a:t>
            </a:r>
            <a:r>
              <a:rPr lang="en-US" sz="2400" spc="-1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spc="-100" dirty="0" err="1">
                <a:latin typeface="Times New Roman"/>
                <a:ea typeface="Times New Roman"/>
                <a:cs typeface="Times New Roman"/>
              </a:rPr>
              <a:t>nëpërmjet</a:t>
            </a:r>
            <a:r>
              <a:rPr lang="en-US" sz="2400" spc="-1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spc="-100" dirty="0" err="1" smtClean="0">
                <a:latin typeface="Times New Roman"/>
                <a:ea typeface="Times New Roman"/>
                <a:cs typeface="Times New Roman"/>
              </a:rPr>
              <a:t>neneve</a:t>
            </a:r>
            <a:r>
              <a:rPr lang="en-US" sz="2400" dirty="0" smtClean="0"/>
              <a:t> </a:t>
            </a:r>
            <a:r>
              <a:rPr lang="en-US" sz="2400" dirty="0" smtClean="0"/>
              <a:t>44 - 45</a:t>
            </a:r>
          </a:p>
          <a:p>
            <a:pPr algn="ctr"/>
            <a:endParaRPr lang="sq-AL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07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5" y="5486400"/>
            <a:ext cx="6826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38992"/>
            <a:ext cx="8001000" cy="3891894"/>
          </a:xfrm>
        </p:spPr>
        <p:txBody>
          <a:bodyPr/>
          <a:lstStyle/>
          <a:p>
            <a:pPr algn="just"/>
            <a:r>
              <a:rPr lang="en-US" sz="2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sz="2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sq-AL" sz="2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</a:p>
          <a:p>
            <a:pPr algn="just"/>
            <a:r>
              <a:rPr lang="sq-AL" sz="2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Ky informacion standard, duhet të jepet në mënyrë të qartë, të saktë dhe të dukshme, me anë të një shembulli përfaqësues, ku </a:t>
            </a:r>
            <a:r>
              <a:rPr lang="sq-AL" sz="2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ë</a:t>
            </a:r>
            <a:r>
              <a:rPr lang="sq-AL" sz="2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sq-AL" sz="2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specifikohen</a:t>
            </a:r>
            <a:r>
              <a:rPr lang="sq-AL" sz="2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: </a:t>
            </a:r>
            <a:endParaRPr lang="sq-AL" sz="2200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algn="just"/>
            <a:r>
              <a:rPr lang="en-US" sz="2200" baseline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N</a:t>
            </a:r>
            <a:r>
              <a:rPr lang="sq-AL" sz="2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orma</a:t>
            </a:r>
            <a:r>
              <a:rPr lang="sq-AL" sz="2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e </a:t>
            </a:r>
            <a:r>
              <a:rPr lang="sq-AL" sz="2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huasë</a:t>
            </a:r>
            <a:r>
              <a:rPr lang="sq-AL" sz="2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, fikse ose të ndryshueshme, ose të dyja së bashku, me veçoritë e çdo pagese/detyrimi të përfshira në koston totale të kredisë për konsumatorin;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aseline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S</a:t>
            </a:r>
            <a:r>
              <a:rPr lang="sq-AL" sz="20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huma</a:t>
            </a:r>
            <a:r>
              <a:rPr lang="sq-AL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totale e kredisë;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N</a:t>
            </a:r>
            <a:r>
              <a:rPr lang="sq-AL" sz="20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orma</a:t>
            </a:r>
            <a:r>
              <a:rPr lang="sq-AL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vjetore 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e</a:t>
            </a:r>
            <a:r>
              <a:rPr lang="sq-AL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përqindjes </a:t>
            </a:r>
            <a:r>
              <a:rPr lang="sq-AL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së pagesave/detyrimeve apo norma efektive e interesit (NEI), siç përcaktohet me akt nënligjor </a:t>
            </a:r>
            <a:r>
              <a:rPr lang="sq-AL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të </a:t>
            </a:r>
            <a:r>
              <a:rPr lang="sq-AL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Bankës </a:t>
            </a:r>
            <a:r>
              <a:rPr lang="sq-AL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së </a:t>
            </a:r>
            <a:r>
              <a:rPr lang="sq-AL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Shqipërisë,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N</a:t>
            </a:r>
            <a:r>
              <a:rPr lang="sq-AL" sz="20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ëse</a:t>
            </a:r>
            <a:r>
              <a:rPr lang="sq-AL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është e zbatueshme, kohëzgjatja e marrëveshjes së kredisë;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N</a:t>
            </a:r>
            <a:r>
              <a:rPr lang="sq-AL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ë rastin e një </a:t>
            </a:r>
            <a:r>
              <a:rPr lang="sq-AL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kredi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e</a:t>
            </a:r>
            <a:r>
              <a:rPr lang="sq-AL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sq-AL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në formën e një pagese të shtyrë, për një mall ose shërbim të veçantë, çmimi </a:t>
            </a:r>
            <a:r>
              <a:rPr lang="sq-AL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në </a:t>
            </a:r>
            <a:r>
              <a:rPr lang="sq-AL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para (kesh) dhe shuma e çdo pagese </a:t>
            </a:r>
            <a:r>
              <a:rPr lang="sq-AL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në </a:t>
            </a:r>
            <a:r>
              <a:rPr lang="sq-AL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avancë; 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S</a:t>
            </a:r>
            <a:r>
              <a:rPr lang="sq-AL" sz="20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humën</a:t>
            </a:r>
            <a:r>
              <a:rPr lang="sq-AL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totale të pagesës për konsumatorin dhe shumat e 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p</a:t>
            </a:r>
            <a:r>
              <a:rPr lang="sq-AL" sz="20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agesave</a:t>
            </a:r>
            <a:r>
              <a:rPr lang="sq-AL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 për këstet.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0"/>
            <a:ext cx="7391400" cy="1833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spc="-100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200000"/>
              </a:lnSpc>
            </a:pPr>
            <a:r>
              <a:rPr lang="en-US" sz="2400" spc="-100" dirty="0" err="1" smtClean="0">
                <a:latin typeface="Times New Roman"/>
                <a:ea typeface="Times New Roman"/>
                <a:cs typeface="Times New Roman"/>
              </a:rPr>
              <a:t>Kredia</a:t>
            </a:r>
            <a:r>
              <a:rPr lang="en-US" sz="2400" spc="-1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spc="-100" dirty="0">
                <a:latin typeface="Times New Roman"/>
                <a:ea typeface="Times New Roman"/>
                <a:cs typeface="Times New Roman"/>
              </a:rPr>
              <a:t>konsumatore </a:t>
            </a:r>
            <a:r>
              <a:rPr lang="en-US" sz="2400" spc="-100" dirty="0" err="1">
                <a:latin typeface="Times New Roman"/>
                <a:ea typeface="Times New Roman"/>
                <a:cs typeface="Times New Roman"/>
              </a:rPr>
              <a:t>në</a:t>
            </a:r>
            <a:r>
              <a:rPr lang="en-US" sz="2400" spc="-1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spc="-100" dirty="0" err="1">
                <a:latin typeface="Times New Roman"/>
                <a:ea typeface="Times New Roman"/>
                <a:cs typeface="Times New Roman"/>
              </a:rPr>
              <a:t>ligjin</a:t>
            </a:r>
            <a:r>
              <a:rPr lang="en-US" sz="2400" spc="-100" dirty="0">
                <a:latin typeface="Times New Roman"/>
                <a:ea typeface="Times New Roman"/>
                <a:cs typeface="Times New Roman"/>
              </a:rPr>
              <a:t> 9902/2008, </a:t>
            </a:r>
            <a:r>
              <a:rPr lang="en-US" sz="2400" spc="-100" dirty="0" err="1">
                <a:latin typeface="Times New Roman"/>
                <a:ea typeface="Times New Roman"/>
                <a:cs typeface="Times New Roman"/>
              </a:rPr>
              <a:t>i</a:t>
            </a:r>
            <a:r>
              <a:rPr lang="en-US" sz="2400" spc="-1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spc="-100" dirty="0" err="1">
                <a:latin typeface="Times New Roman"/>
                <a:ea typeface="Times New Roman"/>
                <a:cs typeface="Times New Roman"/>
              </a:rPr>
              <a:t>ndryshuar</a:t>
            </a:r>
            <a:r>
              <a:rPr lang="en-US" sz="2400" spc="-100" dirty="0">
                <a:latin typeface="Times New Roman"/>
                <a:ea typeface="Times New Roman"/>
                <a:cs typeface="Times New Roman"/>
              </a:rPr>
              <a:t>, </a:t>
            </a:r>
            <a:endParaRPr lang="en-US" sz="2400" spc="-100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200000"/>
              </a:lnSpc>
            </a:pPr>
            <a:r>
              <a:rPr lang="en-US" sz="2400" spc="-100" dirty="0" err="1" smtClean="0">
                <a:latin typeface="Times New Roman"/>
                <a:ea typeface="Times New Roman"/>
                <a:cs typeface="Times New Roman"/>
              </a:rPr>
              <a:t>rregullohet</a:t>
            </a:r>
            <a:r>
              <a:rPr lang="en-US" sz="2400" spc="-1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spc="-100" dirty="0" err="1">
                <a:latin typeface="Times New Roman"/>
                <a:ea typeface="Times New Roman"/>
                <a:cs typeface="Times New Roman"/>
              </a:rPr>
              <a:t>nëpërmjet</a:t>
            </a:r>
            <a:r>
              <a:rPr lang="en-US" sz="2400" spc="-1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spc="-100" dirty="0" err="1" smtClean="0">
                <a:latin typeface="Times New Roman"/>
                <a:ea typeface="Times New Roman"/>
                <a:cs typeface="Times New Roman"/>
              </a:rPr>
              <a:t>neneve</a:t>
            </a:r>
            <a:r>
              <a:rPr lang="en-US" sz="2400" dirty="0" smtClean="0"/>
              <a:t> 44 </a:t>
            </a:r>
            <a:r>
              <a:rPr lang="en-US" sz="2400" dirty="0" smtClean="0"/>
              <a:t>- </a:t>
            </a:r>
            <a:r>
              <a:rPr lang="en-US" sz="2400" dirty="0" smtClean="0"/>
              <a:t>45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2928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5" y="5486400"/>
            <a:ext cx="6826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4800" y="1897082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sq-AL" dirty="0"/>
              <a:t> 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47800" y="528935"/>
            <a:ext cx="518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i="1" spc="-100" dirty="0" err="1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Monitorimi</a:t>
            </a:r>
            <a:r>
              <a:rPr lang="en-US" sz="2400" b="1" i="1" spc="-100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sq-AL" sz="2400" b="1" i="1" spc="-100" dirty="0">
              <a:solidFill>
                <a:schemeClr val="tx2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438870"/>
            <a:ext cx="7848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 smtClean="0"/>
              <a:t>Realizimi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një</a:t>
            </a:r>
            <a:r>
              <a:rPr lang="en-US" sz="2000" dirty="0" smtClean="0"/>
              <a:t> </a:t>
            </a:r>
            <a:r>
              <a:rPr lang="en-US" sz="2000" dirty="0" err="1" smtClean="0"/>
              <a:t>vlerësimi</a:t>
            </a:r>
            <a:r>
              <a:rPr lang="en-US" sz="2000" dirty="0" smtClean="0"/>
              <a:t> t</a:t>
            </a:r>
            <a:r>
              <a:rPr lang="en-US" sz="2000" dirty="0"/>
              <a:t>ë</a:t>
            </a:r>
            <a:r>
              <a:rPr lang="en-US" sz="2000" dirty="0" smtClean="0"/>
              <a:t> </a:t>
            </a:r>
            <a:r>
              <a:rPr lang="en-US" sz="2000" dirty="0" err="1"/>
              <a:t>situatës</a:t>
            </a:r>
            <a:r>
              <a:rPr lang="en-US" sz="2000" dirty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16 </a:t>
            </a:r>
            <a:r>
              <a:rPr lang="en-US" sz="2000" dirty="0" err="1"/>
              <a:t>bankat</a:t>
            </a:r>
            <a:r>
              <a:rPr lang="en-US" sz="2000" dirty="0"/>
              <a:t> e </a:t>
            </a:r>
            <a:r>
              <a:rPr lang="en-US" sz="2000" dirty="0" err="1"/>
              <a:t>nivelit</a:t>
            </a:r>
            <a:r>
              <a:rPr lang="en-US" sz="2000" dirty="0"/>
              <a:t> të </a:t>
            </a:r>
            <a:r>
              <a:rPr lang="en-US" sz="2000" dirty="0" err="1"/>
              <a:t>dytë</a:t>
            </a:r>
            <a:r>
              <a:rPr lang="en-US" sz="2000" dirty="0"/>
              <a:t>, </a:t>
            </a:r>
            <a:r>
              <a:rPr lang="en-US" sz="2000" dirty="0" err="1"/>
              <a:t>për</a:t>
            </a:r>
            <a:r>
              <a:rPr lang="en-US" sz="2000" dirty="0"/>
              <a:t> </a:t>
            </a:r>
            <a:r>
              <a:rPr lang="en-US" sz="2000" dirty="0" err="1"/>
              <a:t>zbatimin</a:t>
            </a:r>
            <a:r>
              <a:rPr lang="en-US" sz="2000" dirty="0"/>
              <a:t> e </a:t>
            </a:r>
            <a:r>
              <a:rPr lang="en-US" sz="2000" dirty="0" err="1"/>
              <a:t>detyrimeve</a:t>
            </a:r>
            <a:r>
              <a:rPr lang="en-US" sz="2000" dirty="0"/>
              <a:t> të </a:t>
            </a:r>
            <a:r>
              <a:rPr lang="en-US" sz="2000" dirty="0" err="1"/>
              <a:t>përcaktuara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legjislacionin</a:t>
            </a:r>
            <a:r>
              <a:rPr lang="en-US" sz="2000" dirty="0"/>
              <a:t> e </a:t>
            </a:r>
            <a:r>
              <a:rPr lang="en-US" sz="2000" dirty="0" err="1"/>
              <a:t>mbrojtjes</a:t>
            </a:r>
            <a:r>
              <a:rPr lang="en-US" sz="2000" dirty="0"/>
              <a:t> e </a:t>
            </a:r>
            <a:r>
              <a:rPr lang="en-US" sz="2000" dirty="0" err="1"/>
              <a:t>konsumatorëve</a:t>
            </a:r>
            <a:r>
              <a:rPr lang="en-US" sz="2000" dirty="0"/>
              <a:t> nga </a:t>
            </a:r>
            <a:r>
              <a:rPr lang="en-US" sz="2000" dirty="0" err="1"/>
              <a:t>bankat</a:t>
            </a:r>
            <a:r>
              <a:rPr lang="en-US" sz="2000" dirty="0"/>
              <a:t>. </a:t>
            </a:r>
            <a:r>
              <a:rPr lang="en-US" sz="2000" dirty="0" err="1" smtClean="0"/>
              <a:t>Sipas</a:t>
            </a:r>
            <a:r>
              <a:rPr lang="en-US" sz="2000" dirty="0" smtClean="0"/>
              <a:t> </a:t>
            </a:r>
            <a:r>
              <a:rPr lang="en-US" sz="2000" dirty="0" err="1"/>
              <a:t>fazës</a:t>
            </a:r>
            <a:r>
              <a:rPr lang="en-US" sz="2000" dirty="0"/>
              <a:t> </a:t>
            </a:r>
            <a:r>
              <a:rPr lang="en-US" sz="2000" dirty="0" err="1"/>
              <a:t>së</a:t>
            </a:r>
            <a:r>
              <a:rPr lang="en-US" sz="2000" dirty="0"/>
              <a:t> </a:t>
            </a:r>
            <a:r>
              <a:rPr lang="en-US" sz="2000" dirty="0" err="1"/>
              <a:t>publicitetit</a:t>
            </a:r>
            <a:r>
              <a:rPr lang="en-US" sz="2000" dirty="0"/>
              <a:t> dhe </a:t>
            </a:r>
            <a:r>
              <a:rPr lang="en-US" sz="2000" dirty="0" err="1"/>
              <a:t>fazës</a:t>
            </a:r>
            <a:r>
              <a:rPr lang="en-US" sz="2000" dirty="0"/>
              <a:t> </a:t>
            </a:r>
            <a:r>
              <a:rPr lang="en-US" sz="2000" dirty="0" err="1" smtClean="0"/>
              <a:t>parakontraktore</a:t>
            </a:r>
            <a:r>
              <a:rPr lang="en-US" sz="2000" dirty="0"/>
              <a:t>:</a:t>
            </a:r>
            <a:endParaRPr lang="sq-AL" sz="2000" dirty="0"/>
          </a:p>
        </p:txBody>
      </p:sp>
      <p:sp>
        <p:nvSpPr>
          <p:cNvPr id="3" name="Rectangle 2"/>
          <p:cNvSpPr/>
          <p:nvPr/>
        </p:nvSpPr>
        <p:spPr>
          <a:xfrm>
            <a:off x="358352" y="3276600"/>
            <a:ext cx="2689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q-AL" b="1" dirty="0" smtClean="0">
                <a:solidFill>
                  <a:schemeClr val="tx2"/>
                </a:solidFill>
                <a:latin typeface="Arial"/>
                <a:ea typeface="MS Mincho"/>
              </a:rPr>
              <a:t>FAZ</a:t>
            </a:r>
            <a:r>
              <a:rPr lang="en-US" b="1" dirty="0" smtClean="0">
                <a:solidFill>
                  <a:schemeClr val="tx2"/>
                </a:solidFill>
                <a:latin typeface="Arial"/>
                <a:ea typeface="MS Mincho"/>
              </a:rPr>
              <a:t>A E</a:t>
            </a:r>
            <a:r>
              <a:rPr lang="sq-AL" b="1" dirty="0" smtClean="0">
                <a:solidFill>
                  <a:schemeClr val="tx2"/>
                </a:solidFill>
                <a:latin typeface="Arial"/>
                <a:ea typeface="MS Mincho"/>
              </a:rPr>
              <a:t> </a:t>
            </a:r>
            <a:r>
              <a:rPr lang="sq-AL" b="1" dirty="0">
                <a:solidFill>
                  <a:schemeClr val="tx2"/>
                </a:solidFill>
                <a:latin typeface="Arial"/>
                <a:ea typeface="MS Mincho"/>
              </a:rPr>
              <a:t>PUBLICITETIT </a:t>
            </a:r>
            <a:endParaRPr lang="sq-AL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2204" y="3759875"/>
            <a:ext cx="78211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q-AL" dirty="0" smtClean="0"/>
              <a:t>Përdorim </a:t>
            </a:r>
            <a:r>
              <a:rPr lang="en-US" dirty="0" err="1" smtClean="0"/>
              <a:t>i</a:t>
            </a:r>
            <a:r>
              <a:rPr lang="sq-AL" dirty="0" smtClean="0"/>
              <a:t> koncepti</a:t>
            </a:r>
            <a:r>
              <a:rPr lang="en-US" dirty="0" err="1"/>
              <a:t>t</a:t>
            </a:r>
            <a:r>
              <a:rPr lang="sq-AL" dirty="0" smtClean="0"/>
              <a:t> </a:t>
            </a:r>
            <a:r>
              <a:rPr lang="sq-AL" dirty="0"/>
              <a:t>ligjor të termit “kredi </a:t>
            </a:r>
            <a:r>
              <a:rPr lang="sq-AL" dirty="0" err="1"/>
              <a:t>konsumatore</a:t>
            </a:r>
            <a:r>
              <a:rPr lang="sq-AL" dirty="0"/>
              <a:t>”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</a:t>
            </a:r>
            <a:r>
              <a:rPr lang="sq-AL" dirty="0" err="1" smtClean="0"/>
              <a:t>hëni</a:t>
            </a:r>
            <a:r>
              <a:rPr lang="en-US" dirty="0" smtClean="0"/>
              <a:t>a</a:t>
            </a:r>
            <a:r>
              <a:rPr lang="sq-AL" dirty="0" smtClean="0"/>
              <a:t> </a:t>
            </a:r>
            <a:r>
              <a:rPr lang="sq-AL" dirty="0"/>
              <a:t>e informacionit standard mbi elementë të tillë si: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q-AL" dirty="0" smtClean="0"/>
              <a:t>Norma </a:t>
            </a:r>
            <a:r>
              <a:rPr lang="sq-AL" dirty="0"/>
              <a:t>e </a:t>
            </a:r>
            <a:r>
              <a:rPr lang="sq-AL" dirty="0" err="1"/>
              <a:t>huasë</a:t>
            </a:r>
            <a:r>
              <a:rPr lang="sq-AL" dirty="0"/>
              <a:t> </a:t>
            </a:r>
            <a:endParaRPr lang="sq-AL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</a:t>
            </a:r>
            <a:r>
              <a:rPr lang="sq-AL" dirty="0" err="1" smtClean="0"/>
              <a:t>orma</a:t>
            </a:r>
            <a:r>
              <a:rPr lang="sq-AL" dirty="0" smtClean="0"/>
              <a:t> </a:t>
            </a:r>
            <a:r>
              <a:rPr lang="sq-AL" dirty="0"/>
              <a:t>Efektive e Interesit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q-AL" dirty="0" smtClean="0"/>
              <a:t>Shuma </a:t>
            </a:r>
            <a:r>
              <a:rPr lang="sq-AL" dirty="0"/>
              <a:t>totale e pagesës për konsumatorin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q-AL" dirty="0" smtClean="0"/>
              <a:t>Shumat </a:t>
            </a:r>
            <a:r>
              <a:rPr lang="sq-AL" dirty="0"/>
              <a:t>e pagesave për këstet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Egzistenca</a:t>
            </a:r>
            <a:r>
              <a:rPr lang="en-US" dirty="0" smtClean="0"/>
              <a:t> 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q-AL" dirty="0" err="1" smtClean="0"/>
              <a:t>hembulli</a:t>
            </a:r>
            <a:r>
              <a:rPr lang="sq-AL" dirty="0" smtClean="0"/>
              <a:t> </a:t>
            </a:r>
            <a:r>
              <a:rPr lang="sq-AL" dirty="0"/>
              <a:t>përfaqësues </a:t>
            </a:r>
          </a:p>
        </p:txBody>
      </p:sp>
    </p:spTree>
    <p:extLst>
      <p:ext uri="{BB962C8B-B14F-4D97-AF65-F5344CB8AC3E}">
        <p14:creationId xmlns:p14="http://schemas.microsoft.com/office/powerpoint/2010/main" val="66134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5" y="5486400"/>
            <a:ext cx="6826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4800" y="2145268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sq-AL" dirty="0"/>
              <a:t> 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2939534"/>
            <a:ext cx="3271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q-AL" b="1" dirty="0" smtClean="0">
                <a:solidFill>
                  <a:schemeClr val="tx2"/>
                </a:solidFill>
                <a:latin typeface="Arial"/>
                <a:ea typeface="MS Mincho"/>
              </a:rPr>
              <a:t>FAZ</a:t>
            </a:r>
            <a:r>
              <a:rPr lang="en-US" b="1" dirty="0" smtClean="0">
                <a:solidFill>
                  <a:schemeClr val="tx2"/>
                </a:solidFill>
                <a:latin typeface="Arial"/>
                <a:ea typeface="MS Mincho"/>
              </a:rPr>
              <a:t>A</a:t>
            </a:r>
            <a:r>
              <a:rPr lang="sq-AL" b="1" dirty="0" smtClean="0">
                <a:solidFill>
                  <a:schemeClr val="tx2"/>
                </a:solidFill>
                <a:latin typeface="Arial"/>
                <a:ea typeface="MS Mincho"/>
              </a:rPr>
              <a:t> </a:t>
            </a:r>
            <a:r>
              <a:rPr lang="sq-AL" b="1" dirty="0">
                <a:solidFill>
                  <a:schemeClr val="tx2"/>
                </a:solidFill>
                <a:latin typeface="Arial"/>
                <a:ea typeface="MS Mincho"/>
              </a:rPr>
              <a:t>PARAKONTRAKTORE</a:t>
            </a:r>
            <a:endParaRPr lang="sq-AL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0731" y="3429000"/>
            <a:ext cx="75925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sq-AL" dirty="0"/>
              <a:t>Përdorimi i </a:t>
            </a:r>
            <a:r>
              <a:rPr lang="sq-AL" dirty="0" smtClean="0"/>
              <a:t>termit </a:t>
            </a:r>
            <a:r>
              <a:rPr lang="sq-AL" dirty="0"/>
              <a:t>kredi </a:t>
            </a:r>
            <a:r>
              <a:rPr lang="sq-AL" dirty="0" err="1"/>
              <a:t>konsumatore</a:t>
            </a:r>
            <a:r>
              <a:rPr lang="sq-AL" dirty="0"/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D</a:t>
            </a:r>
            <a:r>
              <a:rPr lang="sq-AL" dirty="0" err="1" smtClean="0"/>
              <a:t>hëni</a:t>
            </a:r>
            <a:r>
              <a:rPr lang="en-US" dirty="0" smtClean="0"/>
              <a:t>a</a:t>
            </a:r>
            <a:r>
              <a:rPr lang="sq-AL" dirty="0" smtClean="0"/>
              <a:t> </a:t>
            </a:r>
            <a:r>
              <a:rPr lang="sq-AL" dirty="0"/>
              <a:t>me shkrim të informacionit </a:t>
            </a:r>
            <a:r>
              <a:rPr lang="sq-AL" dirty="0" err="1"/>
              <a:t>parakontraktor</a:t>
            </a:r>
            <a:r>
              <a:rPr lang="sq-AL" dirty="0"/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P</a:t>
            </a:r>
            <a:r>
              <a:rPr lang="sq-AL" dirty="0" err="1" smtClean="0"/>
              <a:t>ërmbajtj</a:t>
            </a:r>
            <a:r>
              <a:rPr lang="en-US" dirty="0" smtClean="0"/>
              <a:t>a</a:t>
            </a:r>
            <a:r>
              <a:rPr lang="sq-AL" dirty="0" smtClean="0"/>
              <a:t> </a:t>
            </a:r>
            <a:r>
              <a:rPr lang="sq-AL" dirty="0"/>
              <a:t>e informacionit </a:t>
            </a:r>
            <a:r>
              <a:rPr lang="sq-AL" dirty="0" err="1" smtClean="0"/>
              <a:t>parakontraktor</a:t>
            </a:r>
            <a:r>
              <a:rPr lang="en-US" dirty="0" smtClean="0"/>
              <a:t>, </a:t>
            </a:r>
            <a:r>
              <a:rPr lang="en-US" dirty="0" err="1" smtClean="0"/>
              <a:t>sipas</a:t>
            </a:r>
            <a:r>
              <a:rPr lang="en-US" dirty="0" smtClean="0"/>
              <a:t>:</a:t>
            </a:r>
            <a:endParaRPr lang="sq-AL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q-AL" dirty="0" smtClean="0"/>
              <a:t>Përshkrimi </a:t>
            </a:r>
            <a:r>
              <a:rPr lang="sq-AL" dirty="0"/>
              <a:t>i karakteristikave të produktit të kredisë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q-AL" dirty="0" smtClean="0"/>
              <a:t>Kostot </a:t>
            </a:r>
            <a:r>
              <a:rPr lang="sq-AL" dirty="0"/>
              <a:t>e kredisë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q-AL" dirty="0" smtClean="0"/>
              <a:t>Aspekte </a:t>
            </a:r>
            <a:r>
              <a:rPr lang="sq-AL" dirty="0"/>
              <a:t>të tjera </a:t>
            </a:r>
            <a:r>
              <a:rPr lang="sq-AL" dirty="0" smtClean="0"/>
              <a:t>ligjore</a:t>
            </a:r>
            <a:endParaRPr lang="sq-AL" dirty="0"/>
          </a:p>
        </p:txBody>
      </p:sp>
      <p:sp>
        <p:nvSpPr>
          <p:cNvPr id="11" name="Rectangle 10"/>
          <p:cNvSpPr/>
          <p:nvPr/>
        </p:nvSpPr>
        <p:spPr>
          <a:xfrm>
            <a:off x="1447800" y="452735"/>
            <a:ext cx="518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i="1" spc="-100" dirty="0" err="1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Monitorimi</a:t>
            </a:r>
            <a:r>
              <a:rPr lang="en-US" sz="2800" b="1" i="1" spc="-100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sq-AL" sz="2800" b="1" i="1" spc="-100" dirty="0">
              <a:solidFill>
                <a:schemeClr val="tx2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1642" y="1145769"/>
            <a:ext cx="71939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Realizimi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vlerësimi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situatës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16 </a:t>
            </a:r>
            <a:r>
              <a:rPr lang="en-US" dirty="0" err="1"/>
              <a:t>bankat</a:t>
            </a:r>
            <a:r>
              <a:rPr lang="en-US" dirty="0"/>
              <a:t> e </a:t>
            </a:r>
            <a:r>
              <a:rPr lang="en-US" dirty="0" err="1"/>
              <a:t>nivelit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dytë</a:t>
            </a:r>
            <a:r>
              <a:rPr lang="en-US" dirty="0"/>
              <a:t>,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zbatimin</a:t>
            </a:r>
            <a:r>
              <a:rPr lang="en-US" dirty="0"/>
              <a:t> e </a:t>
            </a:r>
            <a:r>
              <a:rPr lang="en-US" dirty="0" err="1"/>
              <a:t>detyrimeve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përcaktuara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legjislacionin</a:t>
            </a:r>
            <a:r>
              <a:rPr lang="en-US" dirty="0"/>
              <a:t> e </a:t>
            </a:r>
            <a:r>
              <a:rPr lang="en-US" dirty="0" err="1"/>
              <a:t>mbrojtjes</a:t>
            </a:r>
            <a:r>
              <a:rPr lang="en-US" dirty="0"/>
              <a:t> e </a:t>
            </a:r>
            <a:r>
              <a:rPr lang="en-US" dirty="0" err="1"/>
              <a:t>konsumatorëve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bankat</a:t>
            </a:r>
            <a:r>
              <a:rPr lang="en-US" dirty="0"/>
              <a:t>.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fazës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publicitetit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fazës</a:t>
            </a:r>
            <a:r>
              <a:rPr lang="en-US" dirty="0"/>
              <a:t> </a:t>
            </a:r>
            <a:r>
              <a:rPr lang="en-US" dirty="0" err="1"/>
              <a:t>parakontraktore</a:t>
            </a:r>
            <a:r>
              <a:rPr lang="en-US" dirty="0"/>
              <a:t>:</a:t>
            </a: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42588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5" y="5486400"/>
            <a:ext cx="6826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4800" y="1897082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sq-AL" dirty="0"/>
              <a:t> 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60804" y="304800"/>
            <a:ext cx="4892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GJETJET E </a:t>
            </a:r>
            <a:r>
              <a:rPr lang="en-US" b="1" dirty="0" smtClean="0">
                <a:solidFill>
                  <a:schemeClr val="tx2"/>
                </a:solidFill>
              </a:rPr>
              <a:t>VLERËSIMIT </a:t>
            </a:r>
            <a:r>
              <a:rPr lang="en-US" b="1" dirty="0" smtClean="0">
                <a:solidFill>
                  <a:schemeClr val="tx2"/>
                </a:solidFill>
              </a:rPr>
              <a:t>NGA MONITORIMI 2014  </a:t>
            </a:r>
            <a:endParaRPr lang="sq-AL" b="1" dirty="0">
              <a:solidFill>
                <a:schemeClr val="tx2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834160"/>
              </p:ext>
            </p:extLst>
          </p:nvPr>
        </p:nvGraphicFramePr>
        <p:xfrm>
          <a:off x="408404" y="963311"/>
          <a:ext cx="7744996" cy="4642369"/>
        </p:xfrm>
        <a:graphic>
          <a:graphicData uri="http://schemas.openxmlformats.org/drawingml/2006/table">
            <a:tbl>
              <a:tblPr firstRow="1" firstCol="1" bandRow="1"/>
              <a:tblGrid>
                <a:gridCol w="2714301"/>
                <a:gridCol w="5030695"/>
              </a:tblGrid>
              <a:tr h="332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Mangësitë-Faza e Publicitetit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Mangësitë faza </a:t>
                      </a:r>
                      <a:r>
                        <a:rPr lang="sq-AL" sz="1400" b="1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parakontraktore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4310280">
                <a:tc>
                  <a:txBody>
                    <a:bodyPr/>
                    <a:lstStyle/>
                    <a:p>
                      <a:pPr marL="25146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  <a:tabLst>
                          <a:tab pos="165735" algn="l"/>
                        </a:tabLst>
                      </a:pP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Mangësi </a:t>
                      </a:r>
                      <a:r>
                        <a:rPr lang="sq-AL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në dhënien e informacionit lidhur me</a:t>
                      </a: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:</a:t>
                      </a:r>
                      <a:endParaRPr lang="en-US" sz="1400" b="1" dirty="0" smtClean="0">
                        <a:solidFill>
                          <a:srgbClr val="FFFFFF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marL="2286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165735" algn="l"/>
                        </a:tabLst>
                      </a:pP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65735" algn="l"/>
                        </a:tabLst>
                      </a:pPr>
                      <a:r>
                        <a:rPr lang="sq-AL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Normën e </a:t>
                      </a:r>
                      <a:r>
                        <a:rPr lang="sq-AL" sz="1400" b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huasë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(70% </a:t>
                      </a:r>
                      <a:r>
                        <a:rPr lang="en-US" sz="1400" b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nuk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japin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informacion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)</a:t>
                      </a: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65735" algn="l"/>
                        </a:tabLst>
                      </a:pPr>
                      <a:r>
                        <a:rPr lang="sq-AL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Normën efektive të </a:t>
                      </a: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interesit 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(81% </a:t>
                      </a:r>
                      <a:r>
                        <a:rPr lang="en-US" sz="1400" b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nuk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e </a:t>
                      </a:r>
                      <a:r>
                        <a:rPr lang="en-US" sz="1400" b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japin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k</a:t>
                      </a: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ë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t</a:t>
                      </a: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ë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informacion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)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65735" algn="l"/>
                        </a:tabLst>
                      </a:pPr>
                      <a:r>
                        <a:rPr lang="sq-AL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Shumën totale të pagesës 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(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100%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nuk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e </a:t>
                      </a:r>
                      <a:r>
                        <a:rPr lang="en-US" sz="1400" b="1" baseline="0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japin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k</a:t>
                      </a: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ë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t</a:t>
                      </a: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ë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informacion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)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" algn="l"/>
                        </a:tabLst>
                      </a:pPr>
                      <a:r>
                        <a:rPr lang="sq-AL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d</a:t>
                      </a:r>
                      <a:r>
                        <a:rPr lang="sq-AL" sz="14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) </a:t>
                      </a:r>
                      <a:r>
                        <a:rPr lang="en-US" sz="1400" b="1" kern="12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 </a:t>
                      </a:r>
                      <a:r>
                        <a:rPr lang="sq-AL" sz="1400" b="1" kern="12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Shumat </a:t>
                      </a:r>
                      <a:r>
                        <a:rPr lang="sq-AL" sz="14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e pagesave për këstet</a:t>
                      </a:r>
                      <a:endParaRPr lang="en-US" sz="1400" b="1" kern="1200" dirty="0">
                        <a:solidFill>
                          <a:srgbClr val="FFFFFF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marL="2286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" algn="l"/>
                        </a:tabLst>
                      </a:pPr>
                      <a:r>
                        <a:rPr lang="sq-AL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2286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" algn="l"/>
                        </a:tabLst>
                      </a:pPr>
                      <a:r>
                        <a:rPr lang="sq-AL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2. Mungesa e shembullit përfaqësues 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90% </a:t>
                      </a:r>
                      <a:r>
                        <a:rPr lang="en-US" sz="1400" b="1" baseline="0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nuk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e </a:t>
                      </a:r>
                      <a:r>
                        <a:rPr lang="en-US" sz="1400" b="1" baseline="0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japin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k</a:t>
                      </a: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ë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t</a:t>
                      </a: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ë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informacion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)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1. Mosdhënia e informacionit </a:t>
                      </a:r>
                      <a:r>
                        <a:rPr lang="sq-AL" sz="1400" b="1" dirty="0" err="1">
                          <a:effectLst/>
                          <a:latin typeface="Arial"/>
                          <a:ea typeface="MS Mincho"/>
                          <a:cs typeface="Times New Roman"/>
                        </a:rPr>
                        <a:t>parakontraktor</a:t>
                      </a:r>
                      <a:r>
                        <a:rPr lang="sq-AL" sz="14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 me shkrim</a:t>
                      </a:r>
                      <a:r>
                        <a:rPr lang="sq-AL" sz="1400" b="1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.</a:t>
                      </a:r>
                      <a:r>
                        <a:rPr lang="en-US" sz="1400" b="1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2. Mangësi në dhënien e informacionit për: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285750" marR="0" indent="-2857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sq-AL" sz="140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llogaritjen </a:t>
                      </a:r>
                      <a:r>
                        <a:rPr lang="sq-AL" sz="14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e NEI-t, </a:t>
                      </a:r>
                      <a:endParaRPr lang="en-US" sz="1400" dirty="0" smtClean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marL="285750" marR="0" indent="-2857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p</a:t>
                      </a:r>
                      <a:r>
                        <a:rPr lang="sq-AL" sz="1400" dirty="0" err="1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eriudhat</a:t>
                      </a:r>
                      <a:r>
                        <a:rPr lang="sq-AL" sz="14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, kushtet dhe procedurat për ndryshimin e normës së interesit, </a:t>
                      </a:r>
                      <a:endParaRPr lang="en-US" sz="1400" dirty="0" smtClean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marL="285750" marR="0" indent="-2857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sq-AL" sz="140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kushtet </a:t>
                      </a:r>
                      <a:r>
                        <a:rPr lang="sq-AL" sz="14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penale dhe </a:t>
                      </a:r>
                      <a:r>
                        <a:rPr lang="sq-AL" sz="140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kamat</a:t>
                      </a: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ë</a:t>
                      </a:r>
                      <a:r>
                        <a:rPr lang="sq-AL" sz="140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vonesat</a:t>
                      </a:r>
                      <a:r>
                        <a:rPr lang="sq-AL" sz="14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;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285750" marR="0" indent="-2857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a</a:t>
                      </a:r>
                      <a:r>
                        <a:rPr lang="sq-AL" sz="140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fati mbi </a:t>
                      </a:r>
                      <a:r>
                        <a:rPr lang="sq-AL" sz="14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të drejtën për të hequr dorë nga kontrata, </a:t>
                      </a:r>
                      <a:endParaRPr lang="en-US" sz="1400" dirty="0" smtClean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marL="285750" marR="0" indent="-2857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sq-AL" sz="140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kohën </a:t>
                      </a:r>
                      <a:r>
                        <a:rPr lang="sq-AL" sz="14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e vlefshmërisë së informacionit </a:t>
                      </a:r>
                      <a:r>
                        <a:rPr lang="sq-AL" sz="1400" dirty="0" err="1">
                          <a:effectLst/>
                          <a:latin typeface="Arial"/>
                          <a:ea typeface="MS Mincho"/>
                          <a:cs typeface="Times New Roman"/>
                        </a:rPr>
                        <a:t>parakontraktor</a:t>
                      </a:r>
                      <a:r>
                        <a:rPr lang="sq-AL" sz="14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.  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3. Mungesa e analizës mbi vlerësimin e përshtatshmërisë së kredisë me gjendjen financiare të konsumatorit.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n-US" sz="1400" dirty="0" smtClean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4</a:t>
                      </a:r>
                      <a:r>
                        <a:rPr lang="sq-AL" sz="1400" b="1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. </a:t>
                      </a:r>
                      <a:r>
                        <a:rPr lang="en-US" sz="1400" b="1" dirty="0" err="1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Përdorimi</a:t>
                      </a:r>
                      <a:r>
                        <a:rPr lang="en-US" sz="1400" b="1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i</a:t>
                      </a:r>
                      <a:r>
                        <a:rPr lang="en-US" sz="1400" b="1" baseline="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baseline="0" dirty="0" err="1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gabuar</a:t>
                      </a:r>
                      <a:r>
                        <a:rPr lang="en-US" sz="1400" b="1" baseline="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baseline="0" dirty="0" err="1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i</a:t>
                      </a:r>
                      <a:r>
                        <a:rPr lang="en-US" sz="1400" b="1" baseline="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baseline="0" dirty="0" err="1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termit</a:t>
                      </a:r>
                      <a:r>
                        <a:rPr lang="en-US" sz="1400" b="1" baseline="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baseline="0" dirty="0" err="1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Kredi</a:t>
                      </a:r>
                      <a:r>
                        <a:rPr lang="en-US" sz="1400" b="1" baseline="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 Konsumatore </a:t>
                      </a:r>
                      <a:r>
                        <a:rPr lang="sq-AL" sz="140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193" marR="58193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4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5" y="5486400"/>
            <a:ext cx="6826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1295400"/>
            <a:ext cx="78867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q-AL" sz="1600" dirty="0" smtClean="0"/>
              <a:t>Komisioni</a:t>
            </a:r>
            <a:r>
              <a:rPr lang="en-US" sz="1600" dirty="0" smtClean="0"/>
              <a:t> i </a:t>
            </a:r>
            <a:r>
              <a:rPr lang="en-US" sz="1600" dirty="0" err="1" smtClean="0"/>
              <a:t>Mbrojtjes</a:t>
            </a:r>
            <a:r>
              <a:rPr lang="en-US" sz="1600" dirty="0" smtClean="0"/>
              <a:t> s</a:t>
            </a:r>
            <a:r>
              <a:rPr lang="sq-AL" sz="1600" dirty="0" smtClean="0"/>
              <a:t>ë</a:t>
            </a:r>
            <a:r>
              <a:rPr lang="en-US" sz="1600" dirty="0" smtClean="0"/>
              <a:t> </a:t>
            </a:r>
            <a:r>
              <a:rPr lang="en-US" sz="1600" dirty="0" err="1" smtClean="0"/>
              <a:t>Konsumator</a:t>
            </a:r>
            <a:r>
              <a:rPr lang="sq-AL" sz="1600" dirty="0" smtClean="0"/>
              <a:t>ë</a:t>
            </a:r>
            <a:r>
              <a:rPr lang="en-US" sz="1600" dirty="0" err="1" smtClean="0"/>
              <a:t>ve</a:t>
            </a:r>
            <a:r>
              <a:rPr lang="en-US" sz="1600" dirty="0" smtClean="0"/>
              <a:t>,</a:t>
            </a:r>
            <a:r>
              <a:rPr lang="sq-AL" sz="1600" dirty="0" smtClean="0"/>
              <a:t> </a:t>
            </a:r>
            <a:r>
              <a:rPr lang="sq-AL" sz="1600" dirty="0"/>
              <a:t>mori </a:t>
            </a:r>
            <a:r>
              <a:rPr lang="en-US" sz="1600" b="1" dirty="0"/>
              <a:t>V</a:t>
            </a:r>
            <a:r>
              <a:rPr lang="sq-AL" sz="1600" b="1" dirty="0" err="1" smtClean="0"/>
              <a:t>endimin</a:t>
            </a:r>
            <a:r>
              <a:rPr lang="sq-AL" sz="1600" b="1" dirty="0" smtClean="0"/>
              <a:t> </a:t>
            </a:r>
            <a:r>
              <a:rPr lang="sq-AL" sz="1600" b="1" dirty="0"/>
              <a:t>nr. 31, datë 29.07.2014</a:t>
            </a:r>
            <a:r>
              <a:rPr lang="sq-AL" sz="1600" dirty="0" smtClean="0"/>
              <a:t>, </a:t>
            </a:r>
            <a:r>
              <a:rPr lang="sq-AL" sz="1600" dirty="0"/>
              <a:t>nëpërmjet të cilit </a:t>
            </a:r>
            <a:r>
              <a:rPr lang="sq-AL" sz="1600" dirty="0" smtClean="0"/>
              <a:t>kërkohej</a:t>
            </a:r>
            <a:r>
              <a:rPr lang="en-US" sz="1600" dirty="0" smtClean="0"/>
              <a:t>: </a:t>
            </a:r>
          </a:p>
          <a:p>
            <a:pPr algn="just"/>
            <a:endParaRPr lang="en-US" sz="1600" dirty="0" smtClean="0"/>
          </a:p>
          <a:p>
            <a:pPr marL="800100" lvl="1" indent="-342900" algn="just">
              <a:buFont typeface="+mj-lt"/>
              <a:buAutoNum type="arabicPeriod"/>
            </a:pPr>
            <a:r>
              <a:rPr lang="en-US" sz="1600" dirty="0" err="1" smtClean="0"/>
              <a:t>Bankat</a:t>
            </a:r>
            <a:r>
              <a:rPr lang="en-US" sz="1600" dirty="0" smtClean="0"/>
              <a:t> </a:t>
            </a:r>
            <a:r>
              <a:rPr lang="en-US" sz="1600" dirty="0"/>
              <a:t>e </a:t>
            </a:r>
            <a:r>
              <a:rPr lang="en-US" sz="1600" dirty="0" err="1"/>
              <a:t>nivelit</a:t>
            </a:r>
            <a:r>
              <a:rPr lang="en-US" sz="1600" dirty="0"/>
              <a:t> të </a:t>
            </a:r>
            <a:r>
              <a:rPr lang="en-US" sz="1600" dirty="0" err="1"/>
              <a:t>dytë</a:t>
            </a:r>
            <a:r>
              <a:rPr lang="en-US" sz="1600" dirty="0"/>
              <a:t> të </a:t>
            </a:r>
            <a:r>
              <a:rPr lang="en-US" sz="1600" dirty="0" err="1"/>
              <a:t>zbatojnë</a:t>
            </a:r>
            <a:r>
              <a:rPr lang="en-US" sz="1600" dirty="0"/>
              <a:t> </a:t>
            </a:r>
            <a:r>
              <a:rPr lang="en-US" sz="1600" dirty="0" err="1"/>
              <a:t>kushtet</a:t>
            </a:r>
            <a:r>
              <a:rPr lang="en-US" sz="1600" dirty="0"/>
              <a:t> </a:t>
            </a:r>
            <a:r>
              <a:rPr lang="en-US" sz="1600" dirty="0" err="1"/>
              <a:t>sipas</a:t>
            </a:r>
            <a:r>
              <a:rPr lang="en-US" sz="1600" dirty="0"/>
              <a:t> </a:t>
            </a:r>
            <a:r>
              <a:rPr lang="en-US" sz="1600" dirty="0" err="1"/>
              <a:t>dispozitave</a:t>
            </a:r>
            <a:r>
              <a:rPr lang="en-US" sz="1600" dirty="0"/>
              <a:t> të </a:t>
            </a:r>
            <a:r>
              <a:rPr lang="en-US" sz="1600" dirty="0" err="1"/>
              <a:t>parashikuara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ligjin</a:t>
            </a:r>
            <a:r>
              <a:rPr lang="en-US" sz="1600" dirty="0"/>
              <a:t> nr. 9902, </a:t>
            </a:r>
            <a:r>
              <a:rPr lang="en-US" sz="1600" dirty="0" err="1"/>
              <a:t>datë</a:t>
            </a:r>
            <a:r>
              <a:rPr lang="en-US" sz="1600" dirty="0"/>
              <a:t> 17.04.2008 “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mbrojtjen</a:t>
            </a:r>
            <a:r>
              <a:rPr lang="en-US" sz="1600" dirty="0"/>
              <a:t> e </a:t>
            </a:r>
            <a:r>
              <a:rPr lang="en-US" sz="1600" dirty="0" err="1"/>
              <a:t>konsumatorëve</a:t>
            </a:r>
            <a:r>
              <a:rPr lang="en-US" sz="1600" dirty="0"/>
              <a:t>”,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ndryshuar</a:t>
            </a:r>
            <a:r>
              <a:rPr lang="en-US" sz="1600" dirty="0"/>
              <a:t>, </a:t>
            </a:r>
            <a:r>
              <a:rPr lang="en-US" sz="1600" dirty="0" err="1"/>
              <a:t>kur</a:t>
            </a:r>
            <a:r>
              <a:rPr lang="en-US" sz="1600" dirty="0"/>
              <a:t> </a:t>
            </a:r>
            <a:r>
              <a:rPr lang="en-US" sz="1600" dirty="0" err="1"/>
              <a:t>kredia</a:t>
            </a:r>
            <a:r>
              <a:rPr lang="en-US" sz="1600" dirty="0"/>
              <a:t> </a:t>
            </a:r>
            <a:r>
              <a:rPr lang="en-US" sz="1600" dirty="0" err="1"/>
              <a:t>konsiderohet</a:t>
            </a:r>
            <a:r>
              <a:rPr lang="en-US" sz="1600" dirty="0"/>
              <a:t> </a:t>
            </a:r>
            <a:r>
              <a:rPr lang="en-US" sz="1600" dirty="0" err="1"/>
              <a:t>një</a:t>
            </a:r>
            <a:r>
              <a:rPr lang="en-US" sz="1600" dirty="0"/>
              <a:t> </a:t>
            </a:r>
            <a:r>
              <a:rPr lang="en-US" sz="1600" dirty="0" err="1"/>
              <a:t>kredi</a:t>
            </a:r>
            <a:r>
              <a:rPr lang="en-US" sz="1600" dirty="0"/>
              <a:t> </a:t>
            </a:r>
            <a:r>
              <a:rPr lang="en-US" sz="1600" dirty="0" err="1"/>
              <a:t>konsumatore</a:t>
            </a:r>
            <a:r>
              <a:rPr lang="en-US" sz="1600" dirty="0"/>
              <a:t>;</a:t>
            </a:r>
          </a:p>
          <a:p>
            <a:pPr marL="800100" lvl="1" indent="-342900" algn="just">
              <a:buFont typeface="+mj-lt"/>
              <a:buAutoNum type="arabicPeriod"/>
            </a:pPr>
            <a:endParaRPr lang="en-US" sz="1400" dirty="0"/>
          </a:p>
          <a:p>
            <a:pPr marL="800100" lvl="1" indent="-342900" algn="just">
              <a:buFont typeface="+mj-lt"/>
              <a:buAutoNum type="arabicPeriod"/>
            </a:pPr>
            <a:r>
              <a:rPr lang="en-US" sz="1600" dirty="0" err="1" smtClean="0"/>
              <a:t>Bankat</a:t>
            </a:r>
            <a:r>
              <a:rPr lang="en-US" sz="1600" dirty="0" smtClean="0"/>
              <a:t> </a:t>
            </a:r>
            <a:r>
              <a:rPr lang="en-US" sz="1600" dirty="0"/>
              <a:t>e </a:t>
            </a:r>
            <a:r>
              <a:rPr lang="en-US" sz="1600" dirty="0" err="1"/>
              <a:t>nivelit</a:t>
            </a:r>
            <a:r>
              <a:rPr lang="en-US" sz="1600" dirty="0"/>
              <a:t> të </a:t>
            </a:r>
            <a:r>
              <a:rPr lang="en-US" sz="1600" dirty="0" err="1"/>
              <a:t>dytë</a:t>
            </a:r>
            <a:r>
              <a:rPr lang="en-US" sz="1600" dirty="0"/>
              <a:t> të </a:t>
            </a:r>
            <a:r>
              <a:rPr lang="en-US" sz="1600" dirty="0" err="1"/>
              <a:t>marrin</a:t>
            </a:r>
            <a:r>
              <a:rPr lang="en-US" sz="1600" dirty="0"/>
              <a:t> </a:t>
            </a:r>
            <a:r>
              <a:rPr lang="en-US" sz="1600" dirty="0" err="1"/>
              <a:t>masat</a:t>
            </a:r>
            <a:r>
              <a:rPr lang="en-US" sz="1600" dirty="0"/>
              <a:t>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mospërdorimin</a:t>
            </a:r>
            <a:r>
              <a:rPr lang="en-US" sz="1600" dirty="0"/>
              <a:t> e </a:t>
            </a:r>
            <a:r>
              <a:rPr lang="en-US" sz="1600" dirty="0" err="1"/>
              <a:t>termit</a:t>
            </a:r>
            <a:r>
              <a:rPr lang="en-US" sz="1600" dirty="0"/>
              <a:t> “</a:t>
            </a:r>
            <a:r>
              <a:rPr lang="en-US" sz="1600" dirty="0" err="1"/>
              <a:t>kredi</a:t>
            </a:r>
            <a:r>
              <a:rPr lang="en-US" sz="1600" dirty="0"/>
              <a:t> </a:t>
            </a:r>
            <a:r>
              <a:rPr lang="en-US" sz="1600" dirty="0" err="1"/>
              <a:t>konsumatore</a:t>
            </a:r>
            <a:r>
              <a:rPr lang="en-US" sz="1600" dirty="0"/>
              <a:t>”,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rastet</a:t>
            </a:r>
            <a:r>
              <a:rPr lang="en-US" sz="1600" dirty="0"/>
              <a:t> </a:t>
            </a:r>
            <a:r>
              <a:rPr lang="en-US" sz="1600" dirty="0" err="1"/>
              <a:t>kur</a:t>
            </a:r>
            <a:r>
              <a:rPr lang="en-US" sz="1600" dirty="0"/>
              <a:t> </a:t>
            </a:r>
            <a:r>
              <a:rPr lang="en-US" sz="1600" dirty="0" err="1"/>
              <a:t>nuk</a:t>
            </a:r>
            <a:r>
              <a:rPr lang="en-US" sz="1600" dirty="0"/>
              <a:t> </a:t>
            </a:r>
            <a:r>
              <a:rPr lang="en-US" sz="1600" dirty="0" err="1"/>
              <a:t>plotësohen</a:t>
            </a:r>
            <a:r>
              <a:rPr lang="en-US" sz="1600" dirty="0"/>
              <a:t> </a:t>
            </a:r>
            <a:r>
              <a:rPr lang="en-US" sz="1600" dirty="0" err="1"/>
              <a:t>kushtet</a:t>
            </a:r>
            <a:r>
              <a:rPr lang="en-US" sz="1600" dirty="0"/>
              <a:t> </a:t>
            </a:r>
            <a:r>
              <a:rPr lang="en-US" sz="1600" dirty="0" err="1"/>
              <a:t>sipas</a:t>
            </a:r>
            <a:r>
              <a:rPr lang="en-US" sz="1600" dirty="0"/>
              <a:t> </a:t>
            </a:r>
            <a:r>
              <a:rPr lang="en-US" sz="1600" dirty="0" err="1"/>
              <a:t>dispozitave</a:t>
            </a:r>
            <a:r>
              <a:rPr lang="en-US" sz="1600" dirty="0"/>
              <a:t> të </a:t>
            </a:r>
            <a:r>
              <a:rPr lang="en-US" sz="1600" dirty="0" err="1"/>
              <a:t>ligjit</a:t>
            </a:r>
            <a:r>
              <a:rPr lang="en-US" sz="1600" dirty="0"/>
              <a:t> “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mbrojtjen</a:t>
            </a:r>
            <a:r>
              <a:rPr lang="en-US" sz="1600" dirty="0"/>
              <a:t> e </a:t>
            </a:r>
            <a:r>
              <a:rPr lang="en-US" sz="1600" dirty="0" err="1"/>
              <a:t>konsumatorëve</a:t>
            </a:r>
            <a:r>
              <a:rPr lang="en-US" sz="1600" dirty="0"/>
              <a:t>” nr. 9902, </a:t>
            </a:r>
            <a:r>
              <a:rPr lang="en-US" sz="1600" dirty="0" err="1"/>
              <a:t>datë</a:t>
            </a:r>
            <a:r>
              <a:rPr lang="en-US" sz="1600" dirty="0"/>
              <a:t> 17.04.2008 “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mbrojtjen</a:t>
            </a:r>
            <a:r>
              <a:rPr lang="en-US" sz="1600" dirty="0"/>
              <a:t> e </a:t>
            </a:r>
            <a:r>
              <a:rPr lang="en-US" sz="1600" dirty="0" err="1"/>
              <a:t>konsumatorëve</a:t>
            </a:r>
            <a:r>
              <a:rPr lang="en-US" sz="1600" dirty="0"/>
              <a:t>”,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ndryshuar</a:t>
            </a:r>
            <a:r>
              <a:rPr lang="en-US" sz="1600" dirty="0"/>
              <a:t>, </a:t>
            </a:r>
          </a:p>
          <a:p>
            <a:pPr marL="800100" lvl="1" indent="-342900" algn="just">
              <a:buFont typeface="+mj-lt"/>
              <a:buAutoNum type="arabicPeriod"/>
            </a:pPr>
            <a:endParaRPr lang="en-US" sz="1600" dirty="0"/>
          </a:p>
          <a:p>
            <a:pPr marL="800100" lvl="1" indent="-342900" algn="just">
              <a:buFont typeface="+mj-lt"/>
              <a:buAutoNum type="arabicPeriod"/>
            </a:pPr>
            <a:r>
              <a:rPr lang="en-US" sz="1600" dirty="0" smtClean="0"/>
              <a:t>Të </a:t>
            </a:r>
            <a:r>
              <a:rPr lang="en-US" sz="1600" dirty="0" err="1"/>
              <a:t>merren</a:t>
            </a:r>
            <a:r>
              <a:rPr lang="en-US" sz="1600" dirty="0"/>
              <a:t> të gjitha </a:t>
            </a:r>
            <a:r>
              <a:rPr lang="en-US" sz="1600" dirty="0" err="1"/>
              <a:t>masat</a:t>
            </a:r>
            <a:r>
              <a:rPr lang="en-US" sz="1600" dirty="0"/>
              <a:t>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përmirësimin</a:t>
            </a:r>
            <a:r>
              <a:rPr lang="en-US" sz="1600" dirty="0"/>
              <a:t> e </a:t>
            </a:r>
            <a:r>
              <a:rPr lang="en-US" sz="1600" dirty="0" err="1"/>
              <a:t>situatës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lidhje</a:t>
            </a:r>
            <a:r>
              <a:rPr lang="en-US" sz="1600" dirty="0"/>
              <a:t> me </a:t>
            </a:r>
            <a:r>
              <a:rPr lang="en-US" sz="1600" dirty="0" err="1"/>
              <a:t>dhënien</a:t>
            </a:r>
            <a:r>
              <a:rPr lang="en-US" sz="1600" dirty="0"/>
              <a:t> e </a:t>
            </a:r>
            <a:r>
              <a:rPr lang="en-US" sz="1600" dirty="0" err="1"/>
              <a:t>informacionit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fazën</a:t>
            </a:r>
            <a:r>
              <a:rPr lang="en-US" sz="1600" dirty="0"/>
              <a:t> </a:t>
            </a:r>
            <a:r>
              <a:rPr lang="en-US" sz="1600" dirty="0" smtClean="0"/>
              <a:t>e </a:t>
            </a:r>
            <a:r>
              <a:rPr lang="en-US" sz="1600" dirty="0" err="1" smtClean="0"/>
              <a:t>publicitetit</a:t>
            </a:r>
            <a:r>
              <a:rPr lang="en-US" sz="1600" dirty="0" smtClean="0"/>
              <a:t> </a:t>
            </a:r>
            <a:r>
              <a:rPr lang="en-US" sz="1600" dirty="0"/>
              <a:t>dhe </a:t>
            </a:r>
            <a:r>
              <a:rPr lang="en-US" sz="1600" dirty="0" err="1"/>
              <a:t>fazën</a:t>
            </a:r>
            <a:r>
              <a:rPr lang="en-US" sz="1600" dirty="0"/>
              <a:t> </a:t>
            </a:r>
            <a:r>
              <a:rPr lang="en-US" sz="1600" dirty="0" err="1"/>
              <a:t>parakontraktore</a:t>
            </a:r>
            <a:r>
              <a:rPr lang="en-US" sz="1600" dirty="0"/>
              <a:t>, </a:t>
            </a:r>
            <a:r>
              <a:rPr lang="en-US" sz="1600" dirty="0" err="1"/>
              <a:t>përpara</a:t>
            </a:r>
            <a:r>
              <a:rPr lang="en-US" sz="1600" dirty="0"/>
              <a:t> </a:t>
            </a:r>
            <a:r>
              <a:rPr lang="en-US" sz="1600" dirty="0" err="1"/>
              <a:t>ofrimit</a:t>
            </a:r>
            <a:r>
              <a:rPr lang="en-US" sz="1600" dirty="0"/>
              <a:t> të </a:t>
            </a:r>
            <a:r>
              <a:rPr lang="en-US" sz="1600" dirty="0" err="1"/>
              <a:t>një</a:t>
            </a:r>
            <a:r>
              <a:rPr lang="en-US" sz="1600" dirty="0"/>
              <a:t> </a:t>
            </a:r>
            <a:r>
              <a:rPr lang="en-US" sz="1600" dirty="0" err="1"/>
              <a:t>kredie</a:t>
            </a:r>
            <a:r>
              <a:rPr lang="en-US" sz="1600" dirty="0"/>
              <a:t> konsumatore.</a:t>
            </a:r>
          </a:p>
          <a:p>
            <a:pPr marL="800100" lvl="1" indent="-342900" algn="just">
              <a:buFont typeface="+mj-lt"/>
              <a:buAutoNum type="arabicPeriod"/>
            </a:pPr>
            <a:endParaRPr lang="en-US" sz="1600" dirty="0"/>
          </a:p>
          <a:p>
            <a:pPr marL="800100" lvl="1" indent="-342900" algn="just">
              <a:buFont typeface="+mj-lt"/>
              <a:buAutoNum type="arabicPeriod"/>
            </a:pPr>
            <a:r>
              <a:rPr lang="en-US" sz="1600" dirty="0" err="1" smtClean="0"/>
              <a:t>Bankat</a:t>
            </a:r>
            <a:r>
              <a:rPr lang="en-US" sz="1600" dirty="0" smtClean="0"/>
              <a:t> </a:t>
            </a:r>
            <a:r>
              <a:rPr lang="en-US" sz="1600" dirty="0"/>
              <a:t>të </a:t>
            </a:r>
            <a:r>
              <a:rPr lang="en-US" sz="1600" dirty="0" err="1"/>
              <a:t>njoftojnë</a:t>
            </a:r>
            <a:r>
              <a:rPr lang="en-US" sz="1600" dirty="0"/>
              <a:t> </a:t>
            </a:r>
            <a:r>
              <a:rPr lang="en-US" sz="1600" dirty="0" err="1"/>
              <a:t>Komisionin</a:t>
            </a:r>
            <a:r>
              <a:rPr lang="en-US" sz="1600" dirty="0"/>
              <a:t> e </a:t>
            </a:r>
            <a:r>
              <a:rPr lang="en-US" sz="1600" dirty="0" err="1"/>
              <a:t>Mbrojtjes</a:t>
            </a:r>
            <a:r>
              <a:rPr lang="en-US" sz="1600" dirty="0"/>
              <a:t> </a:t>
            </a:r>
            <a:r>
              <a:rPr lang="en-US" sz="1600" dirty="0" err="1"/>
              <a:t>së</a:t>
            </a:r>
            <a:r>
              <a:rPr lang="en-US" sz="1600" dirty="0"/>
              <a:t> </a:t>
            </a:r>
            <a:r>
              <a:rPr lang="en-US" sz="1600" dirty="0" err="1"/>
              <a:t>Konsumatorëve</a:t>
            </a:r>
            <a:r>
              <a:rPr lang="en-US" sz="1600" dirty="0"/>
              <a:t>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zbatimin</a:t>
            </a:r>
            <a:r>
              <a:rPr lang="en-US" sz="1600" dirty="0"/>
              <a:t> e </a:t>
            </a:r>
            <a:r>
              <a:rPr lang="en-US" sz="1600" dirty="0" err="1"/>
              <a:t>këtij</a:t>
            </a:r>
            <a:r>
              <a:rPr lang="en-US" sz="1600" dirty="0"/>
              <a:t> </a:t>
            </a:r>
            <a:r>
              <a:rPr lang="en-US" sz="1600" dirty="0" err="1"/>
              <a:t>vendimi</a:t>
            </a:r>
            <a:r>
              <a:rPr lang="en-US" sz="1600" dirty="0"/>
              <a:t>, </a:t>
            </a:r>
            <a:r>
              <a:rPr lang="en-US" sz="1600" dirty="0" err="1"/>
              <a:t>brenda</a:t>
            </a:r>
            <a:r>
              <a:rPr lang="en-US" sz="1600" dirty="0"/>
              <a:t> 2 </a:t>
            </a:r>
            <a:r>
              <a:rPr lang="en-US" sz="1600" dirty="0" err="1"/>
              <a:t>muajve</a:t>
            </a:r>
            <a:r>
              <a:rPr lang="en-US" sz="1600" dirty="0"/>
              <a:t> nga </a:t>
            </a:r>
            <a:r>
              <a:rPr lang="en-US" sz="1600" dirty="0" err="1"/>
              <a:t>marrja</a:t>
            </a:r>
            <a:r>
              <a:rPr lang="en-US" sz="1600" dirty="0"/>
              <a:t> e </a:t>
            </a:r>
            <a:r>
              <a:rPr lang="en-US" sz="1600" dirty="0" err="1"/>
              <a:t>njoftimit</a:t>
            </a:r>
            <a:r>
              <a:rPr lang="en-US" sz="1600" dirty="0"/>
              <a:t> të </a:t>
            </a:r>
            <a:r>
              <a:rPr lang="en-US" sz="1600" dirty="0" err="1"/>
              <a:t>këtij</a:t>
            </a:r>
            <a:r>
              <a:rPr lang="en-US" sz="1600" dirty="0"/>
              <a:t> </a:t>
            </a:r>
            <a:r>
              <a:rPr lang="en-US" sz="1600" dirty="0" err="1" smtClean="0"/>
              <a:t>vendimi</a:t>
            </a:r>
            <a:r>
              <a:rPr lang="en-US" sz="1600" dirty="0" smtClean="0"/>
              <a:t>.</a:t>
            </a:r>
            <a:endParaRPr lang="en-US" sz="1600" dirty="0"/>
          </a:p>
          <a:p>
            <a:pPr algn="just"/>
            <a:endParaRPr lang="sq-AL" sz="1600" dirty="0"/>
          </a:p>
        </p:txBody>
      </p:sp>
      <p:sp>
        <p:nvSpPr>
          <p:cNvPr id="6" name="Rectangle 5"/>
          <p:cNvSpPr/>
          <p:nvPr/>
        </p:nvSpPr>
        <p:spPr>
          <a:xfrm>
            <a:off x="381000" y="457200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</a:rPr>
              <a:t>VENDIMI I KOMISIONIT T</a:t>
            </a:r>
            <a:r>
              <a:rPr lang="sq-AL" b="1" i="1" dirty="0" smtClean="0">
                <a:solidFill>
                  <a:schemeClr val="tx2"/>
                </a:solidFill>
              </a:rPr>
              <a:t>Ë</a:t>
            </a:r>
            <a:r>
              <a:rPr lang="en-US" b="1" i="1" dirty="0" smtClean="0">
                <a:solidFill>
                  <a:schemeClr val="tx2"/>
                </a:solidFill>
              </a:rPr>
              <a:t> MBROJTJES S</a:t>
            </a:r>
            <a:r>
              <a:rPr lang="sq-AL" b="1" i="1" dirty="0" smtClean="0">
                <a:solidFill>
                  <a:schemeClr val="tx2"/>
                </a:solidFill>
              </a:rPr>
              <a:t>Ë </a:t>
            </a:r>
            <a:r>
              <a:rPr lang="en-US" b="1" i="1" dirty="0" smtClean="0">
                <a:solidFill>
                  <a:schemeClr val="tx2"/>
                </a:solidFill>
              </a:rPr>
              <a:t>KONSUMATOR</a:t>
            </a:r>
            <a:r>
              <a:rPr lang="sq-AL" b="1" i="1" dirty="0" smtClean="0">
                <a:solidFill>
                  <a:schemeClr val="tx2"/>
                </a:solidFill>
              </a:rPr>
              <a:t>Ë </a:t>
            </a:r>
            <a:r>
              <a:rPr lang="en-US" b="1" i="1" dirty="0" smtClean="0">
                <a:solidFill>
                  <a:schemeClr val="tx2"/>
                </a:solidFill>
              </a:rPr>
              <a:t>VE</a:t>
            </a:r>
            <a:endParaRPr lang="sq-AL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9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5" y="5486400"/>
            <a:ext cx="6826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60804" y="304800"/>
            <a:ext cx="6743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GJETJET E VLERESIMIT PAS DERGIMIT TE VENDIMIT TE KMK-se 2015  </a:t>
            </a:r>
            <a:endParaRPr lang="sq-AL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389597"/>
              </p:ext>
            </p:extLst>
          </p:nvPr>
        </p:nvGraphicFramePr>
        <p:xfrm>
          <a:off x="408404" y="1387403"/>
          <a:ext cx="7744996" cy="4463241"/>
        </p:xfrm>
        <a:graphic>
          <a:graphicData uri="http://schemas.openxmlformats.org/drawingml/2006/table">
            <a:tbl>
              <a:tblPr firstRow="1" firstCol="1" bandRow="1"/>
              <a:tblGrid>
                <a:gridCol w="2714301"/>
                <a:gridCol w="5030695"/>
              </a:tblGrid>
              <a:tr h="441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Faza </a:t>
                      </a:r>
                      <a:r>
                        <a:rPr lang="sq-AL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e Publicitetit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F</a:t>
                      </a:r>
                      <a:r>
                        <a:rPr lang="sq-AL" sz="1400" b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aza</a:t>
                      </a: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q-AL" sz="1400" b="1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parakontraktore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4021844">
                <a:tc>
                  <a:txBody>
                    <a:bodyPr/>
                    <a:lstStyle/>
                    <a:p>
                      <a:pPr marL="25146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  <a:tabLst>
                          <a:tab pos="165735" algn="l"/>
                        </a:tabLst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D</a:t>
                      </a:r>
                      <a:r>
                        <a:rPr lang="sq-AL" sz="1400" b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hën</a:t>
                      </a:r>
                      <a:r>
                        <a:rPr lang="en-US" sz="1400" b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ia</a:t>
                      </a: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q-AL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e informacionit lidhur me</a:t>
                      </a: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:</a:t>
                      </a:r>
                      <a:endParaRPr lang="en-US" sz="1400" b="1" dirty="0" smtClean="0">
                        <a:solidFill>
                          <a:srgbClr val="FFFFFF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marL="2286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165735" algn="l"/>
                        </a:tabLst>
                      </a:pPr>
                      <a:endParaRPr lang="en-US" sz="1400" b="1" dirty="0" smtClean="0">
                        <a:solidFill>
                          <a:srgbClr val="FFFFFF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marL="2286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165735" algn="l"/>
                        </a:tabLst>
                      </a:pPr>
                      <a:r>
                        <a:rPr lang="en-US" sz="1400" b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Vendosja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e </a:t>
                      </a:r>
                      <a:r>
                        <a:rPr lang="en-US" sz="1400" b="1" baseline="0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flet</a:t>
                      </a: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ë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s </a:t>
                      </a:r>
                      <a:r>
                        <a:rPr lang="en-US" sz="1400" b="1" baseline="0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s</a:t>
                      </a: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ë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standardizuar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:</a:t>
                      </a:r>
                      <a:endParaRPr lang="en-US" sz="1400" b="1" baseline="0" dirty="0" smtClean="0">
                        <a:solidFill>
                          <a:srgbClr val="FFFFFF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marL="2286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16573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65735" algn="l"/>
                        </a:tabLst>
                      </a:pPr>
                      <a:r>
                        <a:rPr lang="sq-AL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Normën e </a:t>
                      </a:r>
                      <a:r>
                        <a:rPr lang="sq-AL" sz="1400" b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huasë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65735" algn="l"/>
                        </a:tabLst>
                      </a:pPr>
                      <a:r>
                        <a:rPr lang="sq-AL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Normën efektive të interesit, </a:t>
                      </a:r>
                      <a:endParaRPr lang="en-US" sz="1400" b="1" dirty="0" smtClean="0">
                        <a:solidFill>
                          <a:srgbClr val="FFFFFF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65735" algn="l"/>
                        </a:tabLst>
                      </a:pP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Shumën </a:t>
                      </a:r>
                      <a:r>
                        <a:rPr lang="sq-AL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totale të </a:t>
                      </a: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pagesës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" algn="l"/>
                        </a:tabLst>
                      </a:pPr>
                      <a:r>
                        <a:rPr lang="sq-AL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d) 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 </a:t>
                      </a: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Shumat </a:t>
                      </a:r>
                      <a:r>
                        <a:rPr lang="sq-AL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e pagesave për </a:t>
                      </a:r>
                      <a:r>
                        <a:rPr lang="sq-AL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këstet</a:t>
                      </a:r>
                      <a:endParaRPr lang="en-US" sz="1400" b="1" dirty="0" smtClean="0">
                        <a:solidFill>
                          <a:srgbClr val="FFFFFF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" algn="l"/>
                        </a:tabLst>
                      </a:pPr>
                      <a:endParaRPr lang="en-US" sz="1400" b="1" dirty="0" smtClean="0">
                        <a:solidFill>
                          <a:srgbClr val="FFFFFF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b="1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I</a:t>
                      </a:r>
                      <a:r>
                        <a:rPr lang="sq-AL" sz="1400" b="1" dirty="0" err="1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nformacioni</a:t>
                      </a:r>
                      <a:r>
                        <a:rPr lang="sq-AL" sz="1400" b="1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q-AL" sz="1400" b="1" dirty="0" err="1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parakontraktor</a:t>
                      </a:r>
                      <a:r>
                        <a:rPr lang="sq-AL" sz="1400" b="1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q-AL" sz="14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me </a:t>
                      </a:r>
                      <a:r>
                        <a:rPr lang="sq-AL" sz="1400" b="1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shkrim.</a:t>
                      </a:r>
                      <a:endParaRPr lang="en-US" sz="1400" b="1" dirty="0" smtClean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marL="457200" marR="0" lvl="1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- </a:t>
                      </a:r>
                      <a:r>
                        <a:rPr lang="sq-AL" sz="14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Informacioni i standardizuar </a:t>
                      </a:r>
                      <a:r>
                        <a:rPr lang="sq-AL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parakontraktor</a:t>
                      </a:r>
                      <a:r>
                        <a:rPr lang="sq-AL" sz="14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 i kredisë </a:t>
                      </a:r>
                      <a:r>
                        <a:rPr lang="sq-AL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konsumatore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r>
                        <a:rPr lang="sq-AL" sz="1400" b="1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2</a:t>
                      </a:r>
                      <a:r>
                        <a:rPr lang="sq-AL" sz="14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. </a:t>
                      </a:r>
                      <a:r>
                        <a:rPr lang="en-US" sz="1400" b="1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 I</a:t>
                      </a:r>
                      <a:r>
                        <a:rPr lang="sq-AL" sz="1400" b="1" dirty="0" err="1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nformacioni</a:t>
                      </a:r>
                      <a:r>
                        <a:rPr lang="sq-AL" sz="1400" b="1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sq-AL" sz="14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për: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742950" marR="0" lvl="1" indent="-2857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sq-AL" sz="140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llogaritjen </a:t>
                      </a:r>
                      <a:r>
                        <a:rPr lang="sq-AL" sz="14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e NEI-t, </a:t>
                      </a:r>
                      <a:endParaRPr lang="en-US" sz="1400" dirty="0" smtClean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marL="742950" marR="0" lvl="1" indent="-2857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p</a:t>
                      </a:r>
                      <a:r>
                        <a:rPr lang="sq-AL" sz="1400" dirty="0" err="1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eriudhat</a:t>
                      </a:r>
                      <a:r>
                        <a:rPr lang="sq-AL" sz="14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, kushtet dhe procedurat për ndryshimin e normës së interesit, </a:t>
                      </a:r>
                      <a:endParaRPr lang="en-US" sz="1400" dirty="0" smtClean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marL="742950" marR="0" lvl="1" indent="-2857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sq-AL" sz="140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kushtet </a:t>
                      </a:r>
                      <a:r>
                        <a:rPr lang="sq-AL" sz="14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penale dhe </a:t>
                      </a:r>
                      <a:r>
                        <a:rPr lang="sq-AL" sz="140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kamat</a:t>
                      </a: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ë</a:t>
                      </a:r>
                      <a:r>
                        <a:rPr lang="sq-AL" sz="140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vonesat</a:t>
                      </a:r>
                      <a:r>
                        <a:rPr lang="sq-AL" sz="14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;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742950" marR="0" lvl="1" indent="-2857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a</a:t>
                      </a:r>
                      <a:r>
                        <a:rPr lang="sq-AL" sz="140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fati mbi </a:t>
                      </a:r>
                      <a:r>
                        <a:rPr lang="sq-AL" sz="14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të drejtën për të hequr dorë nga kontrata, </a:t>
                      </a:r>
                      <a:endParaRPr lang="en-US" sz="1400" dirty="0" smtClean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marL="742950" marR="0" lvl="1" indent="-2857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sq-AL" sz="140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kohën </a:t>
                      </a:r>
                      <a:r>
                        <a:rPr lang="sq-AL" sz="14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e vlefshmërisë së informacionit </a:t>
                      </a:r>
                      <a:r>
                        <a:rPr lang="sq-AL" sz="1400" dirty="0" err="1">
                          <a:effectLst/>
                          <a:latin typeface="Arial"/>
                          <a:ea typeface="MS Mincho"/>
                          <a:cs typeface="Times New Roman"/>
                        </a:rPr>
                        <a:t>parakontraktor</a:t>
                      </a:r>
                      <a:r>
                        <a:rPr lang="sq-AL" sz="14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.  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  </a:t>
                      </a:r>
                      <a:endParaRPr lang="en-US" sz="1400" dirty="0" smtClean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4</a:t>
                      </a:r>
                      <a:r>
                        <a:rPr lang="sq-AL" sz="1400" b="1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. </a:t>
                      </a:r>
                      <a:r>
                        <a:rPr lang="en-US" sz="1400" b="1" dirty="0" err="1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Përmbushja</a:t>
                      </a:r>
                      <a:r>
                        <a:rPr lang="en-US" sz="1400" b="1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e </a:t>
                      </a:r>
                      <a:r>
                        <a:rPr lang="en-US" sz="1400" b="1" baseline="0" dirty="0" err="1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termit</a:t>
                      </a:r>
                      <a:r>
                        <a:rPr lang="en-US" sz="1400" b="1" baseline="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baseline="0" dirty="0" err="1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ligjor</a:t>
                      </a:r>
                      <a:r>
                        <a:rPr lang="en-US" sz="1400" b="1" baseline="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baseline="0" dirty="0" err="1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për</a:t>
                      </a:r>
                      <a:r>
                        <a:rPr lang="en-US" sz="1400" b="1" baseline="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baseline="0" dirty="0" err="1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Kredinë</a:t>
                      </a:r>
                      <a:r>
                        <a:rPr lang="en-US" sz="1400" b="1" baseline="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baseline="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Konsumatore </a:t>
                      </a:r>
                      <a:r>
                        <a:rPr lang="sq-AL" sz="1400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193" marR="58193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09600" y="685801"/>
            <a:ext cx="7543800" cy="457200"/>
          </a:xfrm>
        </p:spPr>
        <p:txBody>
          <a:bodyPr/>
          <a:lstStyle/>
          <a:p>
            <a:r>
              <a:rPr lang="en-US" sz="1800" dirty="0" smtClean="0"/>
              <a:t>P</a:t>
            </a:r>
            <a:r>
              <a:rPr lang="sq-AL" sz="1800" dirty="0" smtClean="0"/>
              <a:t>ë</a:t>
            </a:r>
            <a:r>
              <a:rPr lang="en-US" sz="1800" dirty="0" err="1" smtClean="0"/>
              <a:t>rmiresimet</a:t>
            </a:r>
            <a:r>
              <a:rPr lang="en-US" sz="1800" dirty="0" smtClean="0"/>
              <a:t>  n</a:t>
            </a:r>
            <a:r>
              <a:rPr lang="sq-AL" sz="1800" dirty="0" smtClean="0"/>
              <a:t>ë</a:t>
            </a:r>
            <a:r>
              <a:rPr lang="en-US" sz="1800" dirty="0" smtClean="0"/>
              <a:t> </a:t>
            </a:r>
            <a:r>
              <a:rPr lang="en-US" sz="1800" dirty="0" err="1" smtClean="0"/>
              <a:t>zbatimin</a:t>
            </a:r>
            <a:r>
              <a:rPr lang="en-US" sz="1800" dirty="0" smtClean="0"/>
              <a:t> e </a:t>
            </a:r>
            <a:r>
              <a:rPr lang="en-US" sz="1800" dirty="0" err="1" smtClean="0"/>
              <a:t>legjislacionit</a:t>
            </a:r>
            <a:endParaRPr lang="sq-AL" sz="1800" dirty="0"/>
          </a:p>
        </p:txBody>
      </p:sp>
    </p:spTree>
    <p:extLst>
      <p:ext uri="{BB962C8B-B14F-4D97-AF65-F5344CB8AC3E}">
        <p14:creationId xmlns:p14="http://schemas.microsoft.com/office/powerpoint/2010/main" val="392094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3">
      <a:dk1>
        <a:sysClr val="windowText" lastClr="000000"/>
      </a:dk1>
      <a:lt1>
        <a:sysClr val="window" lastClr="FFFFFF"/>
      </a:lt1>
      <a:dk2>
        <a:srgbClr val="7C1A1A"/>
      </a:dk2>
      <a:lt2>
        <a:srgbClr val="EAEBDE"/>
      </a:lt2>
      <a:accent1>
        <a:srgbClr val="F2F2F2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7C1A1A"/>
    </a:dk2>
    <a:lt2>
      <a:srgbClr val="EAEBDE"/>
    </a:lt2>
    <a:accent1>
      <a:srgbClr val="F2F2F2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</TotalTime>
  <Words>1157</Words>
  <Application>Microsoft Office PowerPoint</Application>
  <PresentationFormat>On-screen Show (4:3)</PresentationFormat>
  <Paragraphs>121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Kompetencat e MZHETTS, në kuadër të mbrojtjes së konsumatorëve, nga pikëpamja e shërbimeve bankare dhe financiare, dhe nevojat për bashkëpunim në kuadër të krijimit të strukturave dhe proceduarave të ngjashme me ato të Bashkimit Evropian</vt:lpstr>
      <vt:lpstr>PowerPoint Presentation</vt:lpstr>
      <vt:lpstr>Kredia konsumatore në këtë ligj rregullohet nëpërmjet neneve 44-45. Dispozitat ligjore synojnë të detyrojnë institucionet financiare në dhënien e informacionit të nevojshëm që konsumatorit i duhet për të bërë zgjedhjen e duhur dhe më të mirë për të.  Çdo publicitet në lidhje me marrëveshjet e kredisë, e cila tregon një normë interesi apo ndonjë shifër në lidhje me çmimin e kredisë për konsumatorët, duhet të përfshijë informacionin standard të përcaktuar në këtë nen si më poshtë:</vt:lpstr>
      <vt:lpstr>   Ky informacion standard, duhet të jepet në mënyrë të qartë, të saktë dhe të dukshme, me anë të një shembulli përfaqësues, ku të specifikohen:  Norma e huasë, fikse ose të ndryshueshme, ose të dyja së bashku, me veçoritë e çdo pagese/detyrimi të përfshira në koston totale të kredisë për konsumatorin;  Shuma totale e kredisë;  Norma vjetore epërqindjes së pagesave/detyrimeve apo norma efektive e interesit (NEI), siç përcaktohet me akt nënligjor të Bankës së Shqipërisë,  Nëse është e zbatueshme, kohëzgjatja e marrëveshjes së kredisë;  Në rastin e një kredie në formën e një pagese të shtyrë, për një mall ose shërbim të veçantë, çmimi në para (kesh) dhe shuma e çdo pagese në avancë;   Shumën totale të pagesës për konsumatorin dhe shumat e pagesave  për këstet.</vt:lpstr>
      <vt:lpstr>PowerPoint Presentation</vt:lpstr>
      <vt:lpstr>PowerPoint Presentation</vt:lpstr>
      <vt:lpstr>PowerPoint Presentation</vt:lpstr>
      <vt:lpstr>PowerPoint Presentation</vt:lpstr>
      <vt:lpstr>Përmiresimet  në zbatimin e legjislacionit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Tregu i brendshem</dc:creator>
  <cp:lastModifiedBy>Arlinda Koleniço</cp:lastModifiedBy>
  <cp:revision>89</cp:revision>
  <cp:lastPrinted>2015-11-03T13:43:45Z</cp:lastPrinted>
  <dcterms:created xsi:type="dcterms:W3CDTF">2015-11-03T08:55:19Z</dcterms:created>
  <dcterms:modified xsi:type="dcterms:W3CDTF">2016-06-07T10:10:22Z</dcterms:modified>
</cp:coreProperties>
</file>